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2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28" r:id="rId27"/>
    <p:sldId id="329" r:id="rId28"/>
    <p:sldId id="33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15" r:id="rId50"/>
    <p:sldId id="320" r:id="rId51"/>
    <p:sldId id="301" r:id="rId52"/>
    <p:sldId id="302" r:id="rId53"/>
    <p:sldId id="303" r:id="rId54"/>
    <p:sldId id="304" r:id="rId55"/>
    <p:sldId id="331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26" r:id="rId67"/>
    <p:sldId id="318" r:id="rId68"/>
    <p:sldId id="319" r:id="rId69"/>
    <p:sldId id="321" r:id="rId70"/>
    <p:sldId id="327" r:id="rId7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BC285-8B23-D3E7-CAE7-50DE37A65C26}" v="669" dt="2023-02-08T10:22:52.353"/>
    <p1510:client id="{0CC3B929-C7C9-4D67-ACA3-04BC8704821F}" v="83" dt="2023-02-08T06:26:25.615"/>
    <p1510:client id="{1D3F5E30-EA7E-AF9E-D8EB-3FB7E134BB37}" v="923" dt="2023-02-10T14:17:20.228"/>
    <p1510:client id="{1EAB93EE-CDD1-01B7-77D1-63FD0B29FE70}" v="17" dt="2023-02-08T07:39:35.259"/>
    <p1510:client id="{98F1CBC4-06C2-B8DA-2917-EA11AEFEB68D}" v="34" dt="2023-02-08T12:07:32.193"/>
    <p1510:client id="{CEB6107F-7828-3213-709A-44338DA0EFDA}" v="187" dt="2023-02-08T11:41:06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29.9.2023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qClwoUrgZ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iltalehti.fi/uutiset/a/201501211905833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5IpGz-gfM0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Rjlp8zYwqo?feature=oembe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TolS5005BY?feature=oembe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s.fi/potilaalle/sairaalat-ja-toimipisteet/myrkytystietokesku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wlQuhvor0A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Kh0bUGtpXc?feature=oembed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alsTEnK_U?feature=oembed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helda.helsinki.fi/bitstream/handle/1975/8367/Lisensiaatin%20tutkielma_Saarenkari.pdf?sequence=3&amp;isAllowed=y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lda.helsinki.fi/bitstream/handle/10138/315181/Salmio_Sara_Pro_gradu_2020.pdf?sequence=3&amp;isAllowed=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kivuton.fi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henkilö, sisä, koira, nisäkäs&#10;&#10;Kuvaus luotu automaattisesti">
            <a:extLst>
              <a:ext uri="{FF2B5EF4-FFF2-40B4-BE49-F238E27FC236}">
                <a16:creationId xmlns:a16="http://schemas.microsoft.com/office/drawing/2014/main" id="{6EA051DF-0532-E6FC-20D4-13E733BF6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>
                <a:solidFill>
                  <a:srgbClr val="FFFFFF"/>
                </a:solidFill>
                <a:cs typeface="Calibri Light"/>
              </a:rPr>
              <a:t>Koiran ja kissan ensiapu</a:t>
            </a:r>
            <a:endParaRPr lang="fi-FI" sz="5200">
              <a:solidFill>
                <a:srgbClr val="FFFFFF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"/>
              </a:rPr>
              <a:t>Tiina Salminen 8.2.2023</a:t>
            </a:r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E6F9A9-C8EF-125E-D891-F115A97E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>
                <a:cs typeface="Calibri Light"/>
              </a:rPr>
              <a:t>Kipukäyttäytyminen</a:t>
            </a:r>
            <a:br>
              <a:rPr lang="fi-FI">
                <a:cs typeface="Calibri Light"/>
              </a:rPr>
            </a:br>
            <a:r>
              <a:rPr lang="fi-FI" sz="2000">
                <a:cs typeface="Calibri Light"/>
              </a:rPr>
              <a:t>- välillä salapoliisityötä, opettele tuntemaan lemmikkisi -</a:t>
            </a:r>
            <a:br>
              <a:rPr lang="fi-FI" sz="2000">
                <a:cs typeface="Calibri Light"/>
              </a:rPr>
            </a:br>
            <a:r>
              <a:rPr lang="fi-FI" sz="2000">
                <a:cs typeface="Calibri Light"/>
              </a:rPr>
              <a:t>Alla joitain esimerkkejä kipukäyttäytymisestä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89A615-B6B5-2624-9A88-AC6B18859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062"/>
            <a:ext cx="5181600" cy="41529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>
                <a:ea typeface="+mn-lt"/>
                <a:cs typeface="+mn-lt"/>
              </a:rPr>
              <a:t>Apaattisuus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Aggressiivisuus/kiukkuisuus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Kohonnut pulssi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Läähättely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Huono ruokahalu</a:t>
            </a:r>
          </a:p>
          <a:p>
            <a:r>
              <a:rPr lang="fi-FI" sz="2000">
                <a:ea typeface="+mn-lt"/>
                <a:cs typeface="+mn-lt"/>
              </a:rPr>
              <a:t>Ongelmia tarpeiden teossa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Korostunut nuoleminen tietylle alueelle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Kosketusherkkyys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Epänormaali ääntely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Sijaiskäyttäytyminen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CA8789-C0C6-AA5A-3483-A6EC62B02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24062"/>
            <a:ext cx="5181600" cy="4152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Ontuminen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Selkä kaarella kävely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Unisuus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Vetäytynyt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Kuolaaminen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Kouristelu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Hermostuneisuus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Piiloutuminen</a:t>
            </a:r>
            <a:endParaRPr lang="fi-FI" sz="2000">
              <a:cs typeface="Calibri"/>
            </a:endParaRPr>
          </a:p>
          <a:p>
            <a:r>
              <a:rPr lang="fi-FI" sz="2000" b="1">
                <a:ea typeface="+mn-lt"/>
                <a:cs typeface="+mn-lt"/>
              </a:rPr>
              <a:t>Salaa kivun, ei näytä kipua!</a:t>
            </a:r>
            <a:endParaRPr lang="fi-FI" sz="2000" b="1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07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EAFBEB-93C3-4CB4-F857-E989DF6E6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509"/>
            <a:ext cx="4253524" cy="1257179"/>
          </a:xfrm>
        </p:spPr>
        <p:txBody>
          <a:bodyPr/>
          <a:lstStyle/>
          <a:p>
            <a:pPr algn="ctr"/>
            <a:r>
              <a:rPr lang="fi-FI" sz="2400" dirty="0">
                <a:cs typeface="Calibri Light"/>
              </a:rPr>
              <a:t>Kuva rajattu </a:t>
            </a:r>
            <a:r>
              <a:rPr lang="fi-FI" sz="2400" dirty="0" err="1">
                <a:cs typeface="Calibri Light"/>
              </a:rPr>
              <a:t>Metacam</a:t>
            </a:r>
            <a:r>
              <a:rPr lang="fi-FI" sz="2400" dirty="0">
                <a:cs typeface="Calibri Light"/>
              </a:rPr>
              <a:t>- esitteestä</a:t>
            </a:r>
            <a:endParaRPr lang="fi-FI" sz="2400"/>
          </a:p>
        </p:txBody>
      </p:sp>
      <p:pic>
        <p:nvPicPr>
          <p:cNvPr id="5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552D0D-A6C7-6C96-066A-41C88C914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7552" y="116010"/>
            <a:ext cx="5996816" cy="6637337"/>
          </a:xfrm>
        </p:spPr>
      </p:pic>
    </p:spTree>
    <p:extLst>
      <p:ext uri="{BB962C8B-B14F-4D97-AF65-F5344CB8AC3E}">
        <p14:creationId xmlns:p14="http://schemas.microsoft.com/office/powerpoint/2010/main" val="382664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6DC0B3-AB04-FF70-0B7F-E635F19EE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514350"/>
            <a:ext cx="5157787" cy="1577975"/>
          </a:xfrm>
        </p:spPr>
        <p:txBody>
          <a:bodyPr>
            <a:normAutofit/>
          </a:bodyPr>
          <a:lstStyle/>
          <a:p>
            <a:pPr algn="ctr"/>
            <a:r>
              <a:rPr lang="fi-FI" b="0" cap="all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Akuutti kipu</a:t>
            </a:r>
            <a:endParaRPr lang="fi-FI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pPr algn="ctr"/>
            <a:r>
              <a:rPr lang="fi-FI" b="0" cap="all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- kesto sekunneista muutamaan viikkoon-</a:t>
            </a:r>
            <a:endParaRPr lang="fi-FI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EFA4379-43ED-5A09-C1E8-1A19242182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fi-FI" b="1">
                <a:ea typeface="+mn-lt"/>
                <a:cs typeface="+mn-lt"/>
              </a:rPr>
              <a:t>Sympaattinen hermosto aktivoituu - fysiologiset muutokset</a:t>
            </a:r>
            <a:endParaRPr lang="fi-FI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sydämen syke kiihtyy, verenpaine nousee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hengitys tihenee ja pinnallistuu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pupillit laajenevat</a:t>
            </a:r>
            <a:endParaRPr lang="fi-FI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verisuonet supistuvat</a:t>
            </a:r>
            <a:endParaRPr lang="fi-FI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elimistöön kertyy nestettä</a:t>
            </a:r>
            <a:endParaRPr lang="fi-FI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suu kuivuu</a:t>
            </a:r>
            <a:endParaRPr lang="fi-FI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virtsaaminen vähenee</a:t>
            </a:r>
            <a:endParaRPr lang="fi-FI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keho jännittyy</a:t>
            </a:r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C6AEB1-56E3-BDF7-4C2F-6BDA667F8F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601663"/>
            <a:ext cx="5183188" cy="1490662"/>
          </a:xfrm>
        </p:spPr>
        <p:txBody>
          <a:bodyPr>
            <a:normAutofit/>
          </a:bodyPr>
          <a:lstStyle/>
          <a:p>
            <a:pPr algn="ctr"/>
            <a:r>
              <a:rPr lang="fi-FI" b="0" cap="all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Krooninen kipu</a:t>
            </a:r>
            <a:endParaRPr lang="fi-FI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pPr algn="ctr"/>
            <a:r>
              <a:rPr lang="fi-FI" b="0" cap="all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- Kun kivun kesto ylittää tavallisen kudoksen paranemisajan -</a:t>
            </a:r>
            <a:endParaRPr lang="fi-FI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29F1F91-1748-F7CC-52FE-75022FF227C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fi-FI" b="1">
                <a:ea typeface="+mn-lt"/>
                <a:cs typeface="+mn-lt"/>
              </a:rPr>
              <a:t>Kudosvaurio eli </a:t>
            </a:r>
            <a:r>
              <a:rPr lang="fi-FI" b="1" err="1">
                <a:ea typeface="+mn-lt"/>
                <a:cs typeface="+mn-lt"/>
              </a:rPr>
              <a:t>nosiseptinen</a:t>
            </a:r>
            <a:r>
              <a:rPr lang="fi-FI" b="1">
                <a:ea typeface="+mn-lt"/>
                <a:cs typeface="+mn-lt"/>
              </a:rPr>
              <a:t> kipu</a:t>
            </a:r>
            <a:endParaRPr lang="fi-FI">
              <a:cs typeface="Calibri" panose="020F0502020204030204"/>
            </a:endParaRPr>
          </a:p>
          <a:p>
            <a:r>
              <a:rPr lang="fi-FI" b="1">
                <a:ea typeface="+mn-lt"/>
                <a:cs typeface="+mn-lt"/>
              </a:rPr>
              <a:t>Hermovaurio eli neuropaattinen kipu</a:t>
            </a:r>
            <a:endParaRPr lang="fi-FI">
              <a:cs typeface="Calibri" panose="020F0502020204030204"/>
            </a:endParaRPr>
          </a:p>
          <a:p>
            <a:r>
              <a:rPr lang="fi-FI" b="1">
                <a:ea typeface="+mn-lt"/>
                <a:cs typeface="+mn-lt"/>
              </a:rPr>
              <a:t>Psyykkinen eli psykogeeninen kipu, idiopaattinen kipu</a:t>
            </a:r>
            <a:endParaRPr lang="fi-FI">
              <a:cs typeface="Calibri" panose="020F0502020204030204"/>
            </a:endParaRPr>
          </a:p>
          <a:p>
            <a:r>
              <a:rPr lang="fi-FI">
                <a:ea typeface="+mn-lt"/>
                <a:cs typeface="+mn-lt"/>
              </a:rPr>
              <a:t>Kivun kroonistuminen tulisi estää aloittamalla tehokas kivunhoito ajoissa!</a:t>
            </a:r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98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42DEAB-7779-B0DA-55F6-9BC609F5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Elvytys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029343-280B-267C-091F-8CCD0A947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4062"/>
            <a:ext cx="10515600" cy="4152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b="1">
                <a:ea typeface="+mn-lt"/>
                <a:cs typeface="+mn-lt"/>
              </a:rPr>
              <a:t>Jos eläimeltä pysähtyy sydän ja hengitys</a:t>
            </a:r>
            <a:r>
              <a:rPr lang="fi-FI" sz="2000">
                <a:ea typeface="+mn-lt"/>
                <a:cs typeface="+mn-lt"/>
              </a:rPr>
              <a:t>   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Pulssi ei ole tunnettavissa -&gt; löytyy helpoiten takaraajasta, reisivaltimosta</a:t>
            </a:r>
            <a:endParaRPr lang="fi-FI" sz="2000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Sydänäänet eivät kuulu/tunnu -&gt; voit tunnustella eläimen sydäntä laittamalla kämmenen sen rintakehälle, vasemman kyynärnivelen taakse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Ei hengitä -&gt; aseta esim. silmälasit, kännykän näyttö tai peili eläimen suun eteen -&gt; höyrystyykö?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Limakalvot sinertävät tai ovat jo harmaat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Silmän mustuaiset ovat isot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68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8E2B67-F80E-EF26-8CAD-55E85198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7200">
                <a:cs typeface="Calibri Light"/>
              </a:rPr>
              <a:t>ABC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5BB3D2-A0DB-D959-30E5-C5A1F207E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3224"/>
            <a:ext cx="10515600" cy="34237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i-FI" sz="2000" b="1">
                <a:solidFill>
                  <a:srgbClr val="000000"/>
                </a:solidFill>
                <a:ea typeface="+mn-lt"/>
                <a:cs typeface="+mn-lt"/>
              </a:rPr>
              <a:t>Airways</a:t>
            </a:r>
            <a:r>
              <a:rPr lang="fi-FI" sz="200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fi-FI" sz="2000">
                <a:ea typeface="+mn-lt"/>
                <a:cs typeface="+mn-lt"/>
              </a:rPr>
              <a:t>-&gt; ovatko hengitystiet auki?</a:t>
            </a:r>
            <a:endParaRPr lang="fi-FI" sz="2000">
              <a:cs typeface="Calibri" panose="020F0502020204030204"/>
            </a:endParaRPr>
          </a:p>
          <a:p>
            <a:pPr algn="ctr"/>
            <a:r>
              <a:rPr lang="fi-FI" sz="2000" b="1" err="1">
                <a:ea typeface="+mn-lt"/>
                <a:cs typeface="+mn-lt"/>
              </a:rPr>
              <a:t>Breathing</a:t>
            </a:r>
            <a:r>
              <a:rPr lang="fi-FI" sz="2000" b="1">
                <a:ea typeface="+mn-lt"/>
                <a:cs typeface="+mn-lt"/>
              </a:rPr>
              <a:t> </a:t>
            </a:r>
            <a:r>
              <a:rPr lang="fi-FI" sz="2000">
                <a:ea typeface="+mn-lt"/>
                <a:cs typeface="+mn-lt"/>
              </a:rPr>
              <a:t>-&gt;</a:t>
            </a:r>
            <a:r>
              <a:rPr lang="fi-FI" sz="2000" b="1">
                <a:ea typeface="+mn-lt"/>
                <a:cs typeface="+mn-lt"/>
              </a:rPr>
              <a:t> </a:t>
            </a:r>
            <a:r>
              <a:rPr lang="fi-FI" sz="2000">
                <a:ea typeface="+mn-lt"/>
                <a:cs typeface="+mn-lt"/>
              </a:rPr>
              <a:t>hengittääkö potilas tuloksellisesti?</a:t>
            </a:r>
            <a:endParaRPr lang="fi-FI" sz="2000">
              <a:cs typeface="Calibri" panose="020F0502020204030204"/>
            </a:endParaRPr>
          </a:p>
          <a:p>
            <a:pPr algn="ctr"/>
            <a:r>
              <a:rPr lang="fi-FI" sz="2000" b="1" err="1">
                <a:ea typeface="+mn-lt"/>
                <a:cs typeface="+mn-lt"/>
              </a:rPr>
              <a:t>Circulation</a:t>
            </a:r>
            <a:r>
              <a:rPr lang="fi-FI" sz="2000" b="1">
                <a:ea typeface="+mn-lt"/>
                <a:cs typeface="+mn-lt"/>
              </a:rPr>
              <a:t> </a:t>
            </a:r>
            <a:r>
              <a:rPr lang="fi-FI" sz="2000">
                <a:ea typeface="+mn-lt"/>
                <a:cs typeface="+mn-lt"/>
              </a:rPr>
              <a:t>-&gt;</a:t>
            </a:r>
            <a:r>
              <a:rPr lang="fi-FI" sz="2000" b="1">
                <a:ea typeface="+mn-lt"/>
                <a:cs typeface="+mn-lt"/>
              </a:rPr>
              <a:t> </a:t>
            </a:r>
            <a:r>
              <a:rPr lang="fi-FI" sz="2000">
                <a:ea typeface="+mn-lt"/>
                <a:cs typeface="+mn-lt"/>
              </a:rPr>
              <a:t>toimiiko verenkierto; lyökö sydän, tuntuuko pulssi?</a:t>
            </a:r>
            <a:endParaRPr lang="fi-FI" sz="2000">
              <a:cs typeface="Calibri"/>
            </a:endParaRPr>
          </a:p>
          <a:p>
            <a:pPr algn="ctr"/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57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71BF47-2134-CFED-F8B2-84384895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Jos tarve aloittaa elvytys</a:t>
            </a:r>
            <a:br>
              <a:rPr lang="fi-FI">
                <a:cs typeface="Calibri Light"/>
              </a:rPr>
            </a:br>
            <a:r>
              <a:rPr lang="fi-FI">
                <a:cs typeface="Calibri Light"/>
              </a:rPr>
              <a:t>- 15 tai 30 painallusta ja 2 puhallusta -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BBDD0B-25DF-AACF-E67A-F0C0A38DB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250"/>
            <a:ext cx="10515600" cy="40497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Laita koira/kissa oikealle kyljelle  -&gt; ”tynnyrinmalliset”, esim. </a:t>
            </a:r>
            <a:r>
              <a:rPr lang="fi-FI" sz="2000" err="1">
                <a:ea typeface="+mn-lt"/>
                <a:cs typeface="+mn-lt"/>
              </a:rPr>
              <a:t>bulldog</a:t>
            </a:r>
            <a:r>
              <a:rPr lang="fi-FI" sz="2000">
                <a:ea typeface="+mn-lt"/>
                <a:cs typeface="+mn-lt"/>
              </a:rPr>
              <a:t> selälleen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Vedä kieli ulos ja tarkista hengitystiet -&gt; poista suusta eritteet ja kaikki mikä voisi tukkia hengityksen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Aloita PAINELUILLA, 15 tai 30 painelua:</a:t>
            </a:r>
            <a:endParaRPr lang="fi-FI" sz="2000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Aseta kämmenet päällekkäin ja paina vasemman kyynärnivelen taakse, rintakehän päälle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Jos elvytettävä on pieni koira tai kissa, voit laittaa rintakehän peukalon ja kämmenen väliin ja tehdä painallukset siten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Painelun tarkoituksena on nostaa rintaontelon sisäistä painetta, jolloin saadaan veri kiertämään sydämestä muihin elimiin</a:t>
            </a:r>
            <a:endParaRPr lang="fi-FI" sz="2000">
              <a:cs typeface="Calibri"/>
            </a:endParaRPr>
          </a:p>
          <a:p>
            <a:pPr algn="ctr"/>
            <a:r>
              <a:rPr lang="fi-FI" sz="2000" b="1">
                <a:ea typeface="+mn-lt"/>
                <a:cs typeface="+mn-lt"/>
              </a:rPr>
              <a:t>KOIRAN normaali syke on 70-140 krt/min, joten tahti vähintään 60 kertaa minuutissa</a:t>
            </a:r>
            <a:endParaRPr lang="fi-FI" sz="2000">
              <a:cs typeface="Calibri"/>
            </a:endParaRPr>
          </a:p>
          <a:p>
            <a:pPr algn="ctr"/>
            <a:r>
              <a:rPr lang="fi-FI" sz="2000" b="1">
                <a:cs typeface="Calibri"/>
              </a:rPr>
              <a:t>KISSAN normaali syke on 140-220 krt/min</a:t>
            </a: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54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49B02C-1E35-B0EB-44D0-39EDEA352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Paineluiden jälkeen ota eläintä kämmenellä kuonon ympäriltä kiinni ja sulje samalla eläimen suu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Taivuta kuono asentoon, jossa henkitorvi on suorana ja PUHALLA tasaisesti eläimen nenään 2 kertaa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Anna ensimmäisen puhalluksen jälkeen ilman tulla pihalle, ennen kuin puhallat toisen kerran -&gt; suhteuta puhalluksen voima eläimen koon mukaan</a:t>
            </a:r>
            <a:endParaRPr lang="fi-FI" sz="2000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Seuraa että ilma menee eläimen keuhkoihin -&gt; rintakehä kohoaa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94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EDEA1B-7DD7-93C4-638F-C64F07600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776"/>
            <a:ext cx="10515600" cy="48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Tämän jälkeen jatka edelleen toistellen 15 tai 30 painelua ja 2 puhallusta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Muista tarkistaa välillä onko eläimen elintoiminnot palautuneet!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Jatka elvytystä niin kauan kuin jaksat, tarvittaessa vaihdetaan elvyttäjiä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Kun/jos eläimen elintoiminnot palatuvat -&gt; vie eläin välittömästi eläinlääkäriin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Jos paikalla on useampi henkilö ja auto käytettävissä -&gt; lähde, jos mahdollista viemään eläin eläinlääkärille jatkamalla samanaikaisesti elvytyksen antoa</a:t>
            </a:r>
          </a:p>
          <a:p>
            <a:r>
              <a:rPr lang="fi-FI" sz="2000">
                <a:ea typeface="+mn-lt"/>
                <a:cs typeface="+mn-lt"/>
              </a:rPr>
              <a:t>Mitä nopeammin elvytys päästään aloittamaan, sen paremmat mahdollisuudet eläimellä on selvitä hengissä ilman pysyviä vaurioita!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  <a:hlinkClick r:id="rId2"/>
              </a:rPr>
              <a:t>https://youtu.be/KqClwoUrgZA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569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koira, lattia, maa, sisä&#10;&#10;Kuvaus luotu automaattisesti">
            <a:extLst>
              <a:ext uri="{FF2B5EF4-FFF2-40B4-BE49-F238E27FC236}">
                <a16:creationId xmlns:a16="http://schemas.microsoft.com/office/drawing/2014/main" id="{9B232AE2-AC7B-5C9D-5A36-6CB7EC2E0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514" y="1717774"/>
            <a:ext cx="5048642" cy="2834275"/>
          </a:xfrm>
        </p:spPr>
      </p:pic>
      <p:pic>
        <p:nvPicPr>
          <p:cNvPr id="5" name="Kuva 5" descr="Kuva, joka sisältää kohteen sisä, koira, lattia, henkilö&#10;&#10;Kuvaus luotu automaattisesti">
            <a:extLst>
              <a:ext uri="{FF2B5EF4-FFF2-40B4-BE49-F238E27FC236}">
                <a16:creationId xmlns:a16="http://schemas.microsoft.com/office/drawing/2014/main" id="{103C4EBB-B567-BDFF-3746-94D433BD0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15" y="1718633"/>
            <a:ext cx="5060515" cy="28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2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446ACC-9970-78BA-5C14-1CB26A4B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Hengitys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5E0CAC2-3BC1-67A1-C7B7-BC8B7742F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54344"/>
            <a:ext cx="5157787" cy="650731"/>
          </a:xfrm>
        </p:spPr>
        <p:txBody>
          <a:bodyPr>
            <a:normAutofit fontScale="85000" lnSpcReduction="20000"/>
          </a:bodyPr>
          <a:lstStyle/>
          <a:p>
            <a:endParaRPr lang="fi-FI">
              <a:ea typeface="+mn-lt"/>
              <a:cs typeface="+mn-lt"/>
            </a:endParaRPr>
          </a:p>
          <a:p>
            <a:pPr algn="ctr"/>
            <a:r>
              <a:rPr lang="fi-FI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Arvioidaan hengityksen tehoa ja nopeutta</a:t>
            </a:r>
            <a:endParaRPr lang="fi-FI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endParaRPr lang="fi-FI">
              <a:solidFill>
                <a:schemeClr val="accent6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A71FA60-0C62-4846-CE5F-3EE50DD305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Kuuluuko ylimääräisiä ääniä?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Vaatiiko sisään- tai uloshengitys erityistä ponnistelua? </a:t>
            </a:r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BF5F473-BAD3-3762-70CF-2EC18A167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54344"/>
            <a:ext cx="5183188" cy="65073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i-FI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Hengitysvaikeusoireita</a:t>
            </a:r>
            <a:endParaRPr lang="fi-FI">
              <a:solidFill>
                <a:schemeClr val="accent6">
                  <a:lumMod val="75000"/>
                </a:schemeClr>
              </a:solidFill>
              <a:cs typeface="Calibri" panose="020F0502020204030204"/>
            </a:endParaRPr>
          </a:p>
          <a:p>
            <a:endParaRPr lang="fi-FI">
              <a:cs typeface="Calibri" panose="020F0502020204030204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D36E7B6-47B5-925C-CD00-53B62C20DD0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err="1">
                <a:ea typeface="+mn-lt"/>
                <a:cs typeface="+mn-lt"/>
              </a:rPr>
              <a:t>syanoottisuus</a:t>
            </a:r>
            <a:r>
              <a:rPr lang="fi-FI" sz="2000">
                <a:ea typeface="+mn-lt"/>
                <a:cs typeface="+mn-lt"/>
              </a:rPr>
              <a:t> (happimäärä vajentunut veressä)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hengitys suu avoinna 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kaula pitkänä, etujalat harallaan, ahdistunut ilme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hengitystä avustetaan pallealla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laajentuneet </a:t>
            </a:r>
            <a:r>
              <a:rPr lang="fi-FI" sz="2000" err="1">
                <a:ea typeface="+mn-lt"/>
                <a:cs typeface="+mn-lt"/>
              </a:rPr>
              <a:t>pupillat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544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10E9FE-D37C-4786-4BE4-4E3BB956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3600">
                <a:cs typeface="Calibri Light"/>
              </a:rPr>
              <a:t>Esimerkkejä nopeasti hoitoa vaativista oireista: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8D6D6C-17FE-8F31-AE41-080E19A58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9625"/>
            <a:ext cx="5181600" cy="4097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Hengitysvaikeudet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Äkilliset, vakavat neurologiset häiriöt</a:t>
            </a:r>
          </a:p>
          <a:p>
            <a:r>
              <a:rPr lang="fi-FI" sz="2000">
                <a:ea typeface="+mn-lt"/>
                <a:cs typeface="+mn-lt"/>
              </a:rPr>
              <a:t>Voimakas verenvuoto haavasta tai ruumiinaukosta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Tajuttomuus tai kouristukset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Vatsan äkillinen tai etenevä turpoaminen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Tulokseton virtsaaminen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Tulokseton oksentaminen</a:t>
            </a:r>
          </a:p>
          <a:p>
            <a:r>
              <a:rPr lang="fi-FI" sz="2000">
                <a:ea typeface="+mn-lt"/>
                <a:cs typeface="+mn-lt"/>
              </a:rPr>
              <a:t>Pitkittynyt oksentelu, yleisoireet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C990938-2B42-0F33-C588-A2951AA8C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9625"/>
            <a:ext cx="5181600" cy="4097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Vakava ripuli, erityisesti veriuloste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Myrkylliselle aineelle altistuminen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Liikuntakyvyttömyys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Äkillinen voimakas väsymys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Voimakkaat silmäoireet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Voimakas äkillinen ontuma, murtumat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Märkäinen vuoto emättimestä, varsinkin jos yleisoireita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Synnytysvaikeudet</a:t>
            </a:r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299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eksti, mittatikku, laite, lämpömittari&#10;&#10;Kuvaus luotu automaattisesti">
            <a:extLst>
              <a:ext uri="{FF2B5EF4-FFF2-40B4-BE49-F238E27FC236}">
                <a16:creationId xmlns:a16="http://schemas.microsoft.com/office/drawing/2014/main" id="{888D0C59-B333-6368-16CB-C37C3AC2E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90" r="-1" b="1273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7CD9634-6BF8-9230-2513-E4D3243A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231773"/>
            <a:ext cx="6002110" cy="1630363"/>
          </a:xfrm>
        </p:spPr>
        <p:txBody>
          <a:bodyPr>
            <a:normAutofit/>
          </a:bodyPr>
          <a:lstStyle/>
          <a:p>
            <a:pPr algn="ctr"/>
            <a:r>
              <a:rPr lang="fi-FI" sz="4000" err="1">
                <a:ea typeface="+mj-lt"/>
                <a:cs typeface="+mj-lt"/>
              </a:rPr>
              <a:t>Hypertermia</a:t>
            </a:r>
            <a:endParaRPr lang="fi-FI" sz="4000" err="1">
              <a:cs typeface="Calibri Light" panose="020F03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75641E-93D9-7E06-7471-BE2D73CA4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111380"/>
            <a:ext cx="6002110" cy="40227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Lämpöhalvaus on usein seurausta liian kuumassa autossa olemisesta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Myös liiallinen lenkkeily tai treenaaminen kuumaalla säällä, voi johtaa lämpöhalvaukseen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Koirat ja kissat ovat ihmisiä huomattavasti alttiimpia lämpöhalvaukselle -&gt; eivät voi viilentää kehoaan hikoilemalla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Altistavia tekijöitä mm. ylipaino, lyttykuonoisuus, sydänsairaudet ja korkea ikä</a:t>
            </a: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70672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oira, ulko, ruskea, nisäkäs&#10;&#10;Kuvaus luotu automaattisesti">
            <a:extLst>
              <a:ext uri="{FF2B5EF4-FFF2-40B4-BE49-F238E27FC236}">
                <a16:creationId xmlns:a16="http://schemas.microsoft.com/office/drawing/2014/main" id="{1A8E9376-18E5-9FDA-F89C-84DC9CC9D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0" b="1490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1240346-5898-F8DB-47F9-BDF8764D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fi-FI" sz="4000" err="1">
                <a:cs typeface="Calibri Light"/>
              </a:rPr>
              <a:t>Hypertermian</a:t>
            </a:r>
            <a:r>
              <a:rPr lang="fi-FI" sz="4000">
                <a:cs typeface="Calibri Light"/>
              </a:rPr>
              <a:t> oireita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91F0C4-B6BB-99C4-57E0-6F7B51F0C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Nopea hengitys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Läähätys/kuolaaminen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Heikentynyt motoriikka 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Kirkkaanpunaiset suun limakalvot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Oksentelu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Ripuli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Tajunnan tason heikentyminen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Ruumiinlämpö jopa yli 41 astetta</a:t>
            </a: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328704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783B46-4317-B866-2B0B-438D9FC7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Ensiapu lämpöhalvauksessa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BD8A72-9AD0-589C-7603-5D470515E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0529"/>
            <a:ext cx="5181600" cy="3996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Siirrä eläin välittömästi viileämpään paikkaan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Kastele kaula, vatsa ja reisien sisäpinnat haalealla vedellä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Suihku tai eläimen ympärille käärityt märät pyyhkeet ovat hyviä keinoja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Jos lähellä on ranta ja eläimen kunto sallii, voi eläimen viedä kahlaamaan rantaveteen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4CE47A6-4040-C78D-105A-C88C70605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0529"/>
            <a:ext cx="5181600" cy="3996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Viilennystä ei saa suorittaa jääkylmällä vedellä -&gt; ruumiinlämpö saattaa laskea liian alhaiseksi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Seuraa ruumiinlämpöä peräaukosta mittaamalla -&gt; lopeta viilennys, kun lämpö on laskenut  39 asteeseen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Vähintään eläinlääkärin konsultointi, tarvittaessa klinikalle nestetippaan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Ennuste varauksellinen, jatkoseuranta tarpeen</a:t>
            </a: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296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vesi, ulko, koira, vesiurheilu&#10;&#10;Kuvaus luotu automaattisesti">
            <a:extLst>
              <a:ext uri="{FF2B5EF4-FFF2-40B4-BE49-F238E27FC236}">
                <a16:creationId xmlns:a16="http://schemas.microsoft.com/office/drawing/2014/main" id="{85862F18-509F-2830-89B2-3270695F3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66" r="422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13C313E-FB06-7AF0-9AE9-0A33D712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241" y="365125"/>
            <a:ext cx="4521558" cy="1899912"/>
          </a:xfrm>
        </p:spPr>
        <p:txBody>
          <a:bodyPr>
            <a:normAutofit/>
          </a:bodyPr>
          <a:lstStyle/>
          <a:p>
            <a:pPr algn="ctr"/>
            <a:r>
              <a:rPr lang="fi-FI" sz="4000" err="1">
                <a:cs typeface="Calibri Light"/>
              </a:rPr>
              <a:t>Hypertermian</a:t>
            </a:r>
            <a:r>
              <a:rPr lang="fi-FI" sz="4000">
                <a:cs typeface="Calibri Light"/>
              </a:rPr>
              <a:t> ennaltaehkäisy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ACDFC9-A463-9BE0-33D4-27BA7F941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241" y="2434201"/>
            <a:ext cx="4521558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600">
                <a:ea typeface="+mn-lt"/>
                <a:cs typeface="+mn-lt"/>
              </a:rPr>
              <a:t>Parasta ennaltaehkäisyä on pitää eläin kuumilla keleillä viileissä tiloissa, tai paikassa, jossa sen on mahdollista vetäytyä varjoon</a:t>
            </a:r>
            <a:endParaRPr lang="fi-FI" sz="1600">
              <a:cs typeface="Calibri" panose="020F0502020204030204"/>
            </a:endParaRPr>
          </a:p>
          <a:p>
            <a:r>
              <a:rPr lang="fi-FI" sz="1600">
                <a:ea typeface="+mn-lt"/>
                <a:cs typeface="+mn-lt"/>
              </a:rPr>
              <a:t>Jos eläimen kanssa on tarve matkustaa autolla -&gt; pidä huoli, että aurinko ei paahda suoraan eläimeen ja pidä riittävästi taukoja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Helteillä voi toki liikuttaa eläintä -&gt; totuta lämpöön vähitellen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Jos eläin ei juo riittävästi vettä, voi vettä ujuttaa ruoan sekaan tai tehdä ”makuvesiä”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Uittaminen on hyvää ennaltaehkäisyä ja liikuntaa </a:t>
            </a:r>
            <a:endParaRPr lang="fi-FI" sz="1600">
              <a:cs typeface="Calibri"/>
            </a:endParaRPr>
          </a:p>
          <a:p>
            <a:pPr marL="0" indent="0">
              <a:buNone/>
            </a:pPr>
            <a:endParaRPr lang="fi-FI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926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933145-E6AF-C56B-78C2-0512CABC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00587" cy="1346439"/>
          </a:xfrm>
        </p:spPr>
        <p:txBody>
          <a:bodyPr/>
          <a:lstStyle/>
          <a:p>
            <a:pPr algn="ctr"/>
            <a:r>
              <a:rPr lang="fi-FI">
                <a:ea typeface="+mj-lt"/>
                <a:cs typeface="+mj-lt"/>
              </a:rPr>
              <a:t>Hypotermia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317E36-BD96-23AC-0AF2-62E6DF3BA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62"/>
            <a:ext cx="7300587" cy="42164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Kylmettyminen saattaa olla vaarana esim. koiran tippuessa jäihin, tai kissan altistuminen liian pitkään kylmälle (esim. löytökissat)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Kylmettyneen eläimen tunnusmerkkejä:</a:t>
            </a:r>
            <a:endParaRPr lang="fi-FI" sz="200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Yrittää lämmittää itseään tärisemällä, tai ei enää tärise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Liikkuminen voi olla kankeaa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Saattaa hakeutua kyhjöttämään tiukalle kiepille 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Hidas hengitystiheys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Rytmihäiriöt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Kooma, kuolema</a:t>
            </a:r>
            <a:endParaRPr lang="fi-FI" sz="2000">
              <a:cs typeface="Calibri" panose="020F0502020204030204"/>
            </a:endParaRPr>
          </a:p>
        </p:txBody>
      </p:sp>
      <p:pic>
        <p:nvPicPr>
          <p:cNvPr id="4" name="Kuva 4" descr="Kuva, joka sisältää kohteen teksti, laite, lämpömittari, mittatikku&#10;&#10;Kuvaus luotu automaattisesti">
            <a:extLst>
              <a:ext uri="{FF2B5EF4-FFF2-40B4-BE49-F238E27FC236}">
                <a16:creationId xmlns:a16="http://schemas.microsoft.com/office/drawing/2014/main" id="{9DB2E1D1-AF96-766C-53EB-AC60C885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198" y="369518"/>
            <a:ext cx="3108948" cy="62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17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36DFE67-36B1-514D-503C-5141634C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296232"/>
            <a:ext cx="5181510" cy="1494117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Kylmettyneen eläimen hoito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62D696-3FCD-07F6-83C1-8DDC98C9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884733"/>
            <a:ext cx="5181508" cy="47349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>
                <a:ea typeface="+mn-lt"/>
                <a:cs typeface="+mn-lt"/>
              </a:rPr>
              <a:t>Lämmittely on parasta aloittaa hitaasti!</a:t>
            </a:r>
            <a:endParaRPr lang="fi-FI" sz="1600">
              <a:cs typeface="Calibri" panose="020F0502020204030204"/>
            </a:endParaRPr>
          </a:p>
          <a:p>
            <a:r>
              <a:rPr lang="fi-FI" sz="1600">
                <a:ea typeface="+mn-lt"/>
                <a:cs typeface="+mn-lt"/>
              </a:rPr>
              <a:t>Ensi alkuun eläimen voi esim. suihkuttaa lämpöisellä vedellä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Föönillä kuivaus -&gt; tunnustele omalla kädellä, että fööni ei puhalla liian kuumalla</a:t>
            </a:r>
            <a:endParaRPr lang="fi-FI" sz="1600">
              <a:cs typeface="Calibri" panose="020F0502020204030204"/>
            </a:endParaRPr>
          </a:p>
          <a:p>
            <a:r>
              <a:rPr lang="fi-FI" sz="1600">
                <a:ea typeface="+mn-lt"/>
                <a:cs typeface="+mn-lt"/>
              </a:rPr>
              <a:t>Ääreisverenkierron tukemiseksi raajoja, korvia ja häntää voi hieroa varovasti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Kun eläin on kuiva, kääri se viltteihin -&gt; jos on lattialämmitys, hyödynnä sitä 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Aseta eläimen ympärille (ei suoraan ihoa vasten) lämmikkeitä -&gt; esim. tyhjiä limsapulloja, jotka on täytetty kuumalla vedellä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Jos eläin ei vaihda välillä itse asentoa -&gt; käännä kyljeltä toiselle noin vartin välein, jotta veri kiertäisi hyvin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Tarkkaile eläimen lämpöä peräaukosta mittaamalla </a:t>
            </a:r>
            <a:endParaRPr lang="fi-FI" sz="1600">
              <a:cs typeface="Calibri"/>
            </a:endParaRPr>
          </a:p>
          <a:p>
            <a:r>
              <a:rPr lang="fi-FI" sz="1600">
                <a:ea typeface="+mn-lt"/>
                <a:cs typeface="+mn-lt"/>
              </a:rPr>
              <a:t>Klinikalla suonensisäinen nesteytys lämmitetyllä nesteellä</a:t>
            </a:r>
            <a:endParaRPr lang="fi-FI" sz="1600">
              <a:cs typeface="Calibri"/>
            </a:endParaRPr>
          </a:p>
          <a:p>
            <a:endParaRPr lang="fi-FI" sz="1300">
              <a:cs typeface="Calibri"/>
            </a:endParaRPr>
          </a:p>
          <a:p>
            <a:endParaRPr lang="fi-FI" sz="1300">
              <a:cs typeface="Calibri"/>
            </a:endParaRPr>
          </a:p>
        </p:txBody>
      </p:sp>
      <p:pic>
        <p:nvPicPr>
          <p:cNvPr id="4" name="Kuva 4" descr="Kuva, joka sisältää kohteen koira, ulko, vesi&#10;&#10;Kuvaus luotu automaattisesti">
            <a:extLst>
              <a:ext uri="{FF2B5EF4-FFF2-40B4-BE49-F238E27FC236}">
                <a16:creationId xmlns:a16="http://schemas.microsoft.com/office/drawing/2014/main" id="{47543B05-AE94-BF46-5A68-D3F0C1AC2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1" r="534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31115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D0E50E-3D92-06C0-8EC5-D918B2E1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000" dirty="0">
                <a:ea typeface="+mj-lt"/>
                <a:cs typeface="+mj-lt"/>
                <a:hlinkClick r:id="rId2"/>
              </a:rPr>
              <a:t>Kotikissa hylättiin pakkaseen Kuusamossa (iltalehti.fi)</a:t>
            </a:r>
            <a:endParaRPr lang="fi-FI" sz="2000">
              <a:cs typeface="Calibri Light"/>
            </a:endParaRPr>
          </a:p>
        </p:txBody>
      </p:sp>
      <p:pic>
        <p:nvPicPr>
          <p:cNvPr id="4" name="Kuva 4" descr="Kuva, joka sisältää kohteen teksti, kissa, nisäkäs, sisä&#10;&#10;Kuvaus luotu automaattisesti">
            <a:extLst>
              <a:ext uri="{FF2B5EF4-FFF2-40B4-BE49-F238E27FC236}">
                <a16:creationId xmlns:a16="http://schemas.microsoft.com/office/drawing/2014/main" id="{D695D90B-9913-6AF8-6D80-7A66ACD74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3872" y="1747471"/>
            <a:ext cx="5024564" cy="4351338"/>
          </a:xfrm>
        </p:spPr>
      </p:pic>
      <p:pic>
        <p:nvPicPr>
          <p:cNvPr id="5" name="Kuva 5" descr="Kuva, joka sisältää kohteen teksti, kissa, sisä, vihreä&#10;&#10;Kuvaus luotu automaattisesti">
            <a:extLst>
              <a:ext uri="{FF2B5EF4-FFF2-40B4-BE49-F238E27FC236}">
                <a16:creationId xmlns:a16="http://schemas.microsoft.com/office/drawing/2014/main" id="{04BE2D41-4E9B-259C-2F5E-7DD7955BE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0" y="2012462"/>
            <a:ext cx="2667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74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, sisä, koira&#10;&#10;Kuvaus luotu automaattisesti">
            <a:extLst>
              <a:ext uri="{FF2B5EF4-FFF2-40B4-BE49-F238E27FC236}">
                <a16:creationId xmlns:a16="http://schemas.microsoft.com/office/drawing/2014/main" id="{7CF605C5-5840-00DC-52DD-78CB48C38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3225" y="555626"/>
            <a:ext cx="3608473" cy="5748338"/>
          </a:xfrm>
        </p:spPr>
      </p:pic>
      <p:pic>
        <p:nvPicPr>
          <p:cNvPr id="5" name="Kuva 5" descr="Kuva, joka sisältää kohteen teksti, ulko, henkilö, punainen&#10;&#10;Kuvaus luotu automaattisesti">
            <a:extLst>
              <a:ext uri="{FF2B5EF4-FFF2-40B4-BE49-F238E27FC236}">
                <a16:creationId xmlns:a16="http://schemas.microsoft.com/office/drawing/2014/main" id="{6605EF92-47BE-40B9-0AA0-6B35CCA2F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5" y="767649"/>
            <a:ext cx="5879123" cy="53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19D728-5B5A-F87E-93F8-849A8B32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cs typeface="Calibri Light"/>
              </a:rPr>
              <a:t>Koiran pelastus jäältä</a:t>
            </a:r>
          </a:p>
        </p:txBody>
      </p:sp>
      <p:pic>
        <p:nvPicPr>
          <p:cNvPr id="4" name="Online-media 3" title="Koiran pelastus jäältä. | Vaasa 13 3 2017 | Dog rescue from ice.">
            <a:hlinkClick r:id="" action="ppaction://media"/>
            <a:extLst>
              <a:ext uri="{FF2B5EF4-FFF2-40B4-BE49-F238E27FC236}">
                <a16:creationId xmlns:a16="http://schemas.microsoft.com/office/drawing/2014/main" id="{F09C9902-F282-9695-415A-AA6B9AB5C7C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286794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603371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henkilö, sisä, nisäkäs, kesykissa&#10;&#10;Kuvaus luotu automaattisesti">
            <a:extLst>
              <a:ext uri="{FF2B5EF4-FFF2-40B4-BE49-F238E27FC236}">
                <a16:creationId xmlns:a16="http://schemas.microsoft.com/office/drawing/2014/main" id="{B8BD789A-0259-1E6E-DEF9-065E33964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5" r="246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1AAC624-C79C-1FA3-ED71-5D719727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391" y="365125"/>
            <a:ext cx="4208408" cy="1622100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ea typeface="+mj-lt"/>
                <a:cs typeface="+mj-lt"/>
              </a:rPr>
              <a:t>Haavat</a:t>
            </a:r>
            <a:endParaRPr lang="fi-FI" sz="4000">
              <a:cs typeface="Calibri Light" panose="020F03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ED30B0-E4A0-76CD-324D-5535FC381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391" y="2040805"/>
            <a:ext cx="4208408" cy="41361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>
                <a:ea typeface="+mn-lt"/>
                <a:cs typeface="+mn-lt"/>
              </a:rPr>
              <a:t>Tavallisempia haavoja ovat pienet pinnalliset haavat ja naarmut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paranevat yleensä itsestään, mutta päivittäinen puhdistus on suotavaa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Puremahaavoissa tulehdusriski on suurempi ja usein ihoon tulleen hampaanreiän alle muodostuu märkäpaise -&gt; vaatii eläinlääkärin hoitoa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Runsaasti verta vuotavat viilto- ja pistohaavat vaativat eläinlääkärin hoitoa</a:t>
            </a:r>
            <a:endParaRPr lang="fi-FI" sz="2000">
              <a:cs typeface="Calibri"/>
            </a:endParaRPr>
          </a:p>
          <a:p>
            <a:endParaRPr lang="fi-FI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35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D07A8C-DFC4-0277-1A9E-27097247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84766"/>
            <a:ext cx="6586491" cy="1486103"/>
          </a:xfrm>
        </p:spPr>
        <p:txBody>
          <a:bodyPr>
            <a:normAutofit/>
          </a:bodyPr>
          <a:lstStyle/>
          <a:p>
            <a:pPr algn="ctr"/>
            <a:r>
              <a:rPr lang="fi-FI">
                <a:cs typeface="Calibri Light"/>
              </a:rPr>
              <a:t>Päivystys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F4E813-11CE-1FC5-8378-E28F08A3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930400"/>
            <a:ext cx="6824614" cy="4293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Kuntien tehtävä on järjestää päivystys pien- ja suureläimille -&gt; päivystävällä on hoitovelvollisuus ja heiltä voi kysyä myös neuvoa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Eläinten kanssa matkustaessa -&gt; selvitä ennakkoon, mistä löytyy kohdepaikkakunnan päivystys -&gt; pidemmillä reissuilla hyvä katsoa päivystäviä/eläinlääkäriasemia myös matkanvarrelta</a:t>
            </a:r>
            <a:endParaRPr lang="fi-FI" sz="2000">
              <a:cs typeface="Calibri"/>
            </a:endParaRPr>
          </a:p>
          <a:p>
            <a:r>
              <a:rPr lang="fi-FI" sz="2000">
                <a:cs typeface="Calibri"/>
              </a:rPr>
              <a:t>Kokeita ja tapahtumia järjestettäessä -&gt; selvitä pitääkö paikanpäällä olla eläinlääkäri, vai riittääkö että on tavoitettavissa </a:t>
            </a:r>
          </a:p>
          <a:p>
            <a:pPr marL="0" indent="0">
              <a:buNone/>
            </a:pPr>
            <a:endParaRPr lang="fi-FI" sz="2400">
              <a:cs typeface="Calibri"/>
            </a:endParaRPr>
          </a:p>
        </p:txBody>
      </p:sp>
      <p:pic>
        <p:nvPicPr>
          <p:cNvPr id="4" name="Kuva 4" descr="Kuva, joka sisältää kohteen koira, maa, katsominen, musta&#10;&#10;Kuvaus luotu automaattisesti">
            <a:extLst>
              <a:ext uri="{FF2B5EF4-FFF2-40B4-BE49-F238E27FC236}">
                <a16:creationId xmlns:a16="http://schemas.microsoft.com/office/drawing/2014/main" id="{81F9BED5-944B-A5AC-DB7E-4C53B9DF0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8" r="525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4879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E20941-EAB5-DE59-7AD3-C803B5518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31273"/>
            <a:ext cx="5157787" cy="949172"/>
          </a:xfrm>
        </p:spPr>
        <p:txBody>
          <a:bodyPr>
            <a:normAutofit/>
          </a:bodyPr>
          <a:lstStyle/>
          <a:p>
            <a:pPr algn="ctr"/>
            <a:r>
              <a:rPr lang="fi-FI" sz="3200">
                <a:solidFill>
                  <a:schemeClr val="accent6">
                    <a:lumMod val="75000"/>
                  </a:schemeClr>
                </a:solidFill>
                <a:cs typeface="Calibri"/>
              </a:rPr>
              <a:t>Ensiapu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A0178F1-FF0C-FB04-9DAA-48B70DDB61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Tyrehdytä verenvuoto → kohoasento ja haavan painaminen esim. sideharsotaitoksella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Haavan puhdistus →  0,9% natriumkloridi- seoksella tai vedellä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Sen jälkeen desinfiointi, esim. </a:t>
            </a:r>
            <a:r>
              <a:rPr lang="fi-FI" sz="2000" err="1">
                <a:ea typeface="+mn-lt"/>
                <a:cs typeface="+mn-lt"/>
              </a:rPr>
              <a:t>Betadinella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Haavan sitominen → runsaasti vertavuotaviin paineside → pienempiin haavaside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D8CEC91-AD79-C654-BBD2-F5DB15372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31273"/>
            <a:ext cx="5183188" cy="959611"/>
          </a:xfrm>
        </p:spPr>
        <p:txBody>
          <a:bodyPr>
            <a:normAutofit/>
          </a:bodyPr>
          <a:lstStyle/>
          <a:p>
            <a:pPr algn="ctr"/>
            <a:r>
              <a:rPr lang="fi-FI" sz="3200">
                <a:solidFill>
                  <a:schemeClr val="accent6">
                    <a:lumMod val="75000"/>
                  </a:schemeClr>
                </a:solidFill>
                <a:cs typeface="Calibri"/>
              </a:rPr>
              <a:t>Tärkeä huomioida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7FADDB6-185D-4647-CE72-CC85E4BDC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HUOM! Suojaa siteet lialta ja kastumiselta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Vaihda siteet päivittäin tai eläinlääkäriltä saatujen ohjeiden mukaan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Tarkasta iho mahdollisten siteen aiheuttamien hankaumien ja hautumien varalta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Haavan hoidossa on tärkeätä estää siteiden repiminen ja haavan nuoleminen</a:t>
            </a:r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945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693B3A4-7265-7B30-B13C-CA2B9103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Paineside korvaan</a:t>
            </a:r>
          </a:p>
        </p:txBody>
      </p:sp>
      <p:pic>
        <p:nvPicPr>
          <p:cNvPr id="4" name="Online-media 3" title="Paineside koiran korvaan">
            <a:hlinkClick r:id="" action="ppaction://media"/>
            <a:extLst>
              <a:ext uri="{FF2B5EF4-FFF2-40B4-BE49-F238E27FC236}">
                <a16:creationId xmlns:a16="http://schemas.microsoft.com/office/drawing/2014/main" id="{424BC145-525B-1A0E-A8F4-9ACB76805C7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38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07F7441-A1C7-2A96-9C2A-A3DC9F17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598287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Murtumat</a:t>
            </a:r>
            <a:endParaRPr lang="fi-FI"/>
          </a:p>
        </p:txBody>
      </p:sp>
      <p:pic>
        <p:nvPicPr>
          <p:cNvPr id="4" name="Kuva 4" descr="Kuva, joka sisältää kohteen koira, sisä&#10;&#10;Kuvaus luotu automaattisesti">
            <a:extLst>
              <a:ext uri="{FF2B5EF4-FFF2-40B4-BE49-F238E27FC236}">
                <a16:creationId xmlns:a16="http://schemas.microsoft.com/office/drawing/2014/main" id="{E5835528-12E7-3830-E84D-E32D7C025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5" r="-1" b="2362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958C5A-8966-F006-0D55-21D68954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243701"/>
            <a:ext cx="3822189" cy="39332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700">
                <a:ea typeface="+mn-lt"/>
                <a:cs typeface="+mn-lt"/>
              </a:rPr>
              <a:t>Murtumat vaativat aina eläinlääkärillä käyntiä</a:t>
            </a:r>
            <a:endParaRPr lang="fi-FI" sz="1700">
              <a:cs typeface="Calibri" panose="020F0502020204030204"/>
            </a:endParaRPr>
          </a:p>
          <a:p>
            <a:r>
              <a:rPr lang="fi-FI" sz="1700">
                <a:ea typeface="+mn-lt"/>
                <a:cs typeface="+mn-lt"/>
              </a:rPr>
              <a:t>Tyrehdytä ensin mahdolliset verenvuodot</a:t>
            </a:r>
            <a:endParaRPr lang="fi-FI" sz="1700">
              <a:cs typeface="Calibri"/>
            </a:endParaRPr>
          </a:p>
          <a:p>
            <a:r>
              <a:rPr lang="fi-FI" sz="1700">
                <a:ea typeface="+mn-lt"/>
                <a:cs typeface="+mn-lt"/>
              </a:rPr>
              <a:t>Jos mahdollista, lastoita murtumakohta</a:t>
            </a:r>
            <a:endParaRPr lang="fi-FI" sz="170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1700">
                <a:ea typeface="+mn-lt"/>
                <a:cs typeface="+mn-lt"/>
              </a:rPr>
              <a:t>Lastan tehtävänä on estää murtuma-alueelle syntyvää liikettä</a:t>
            </a:r>
            <a:endParaRPr lang="fi-FI" sz="17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1700">
                <a:ea typeface="+mn-lt"/>
                <a:cs typeface="+mn-lt"/>
              </a:rPr>
              <a:t>Lastan tulisi olla niin pitkä, että se yltää murtumakohdan ylä- ja alapuolisten nivelten yli</a:t>
            </a:r>
            <a:endParaRPr lang="fi-FI" sz="1700">
              <a:cs typeface="Calibri" panose="020F0502020204030204"/>
            </a:endParaRPr>
          </a:p>
          <a:p>
            <a:r>
              <a:rPr lang="fi-FI" sz="1700">
                <a:ea typeface="+mn-lt"/>
                <a:cs typeface="+mn-lt"/>
              </a:rPr>
              <a:t>Tarkkaile onko eläimellä shokin oireita</a:t>
            </a:r>
            <a:endParaRPr lang="fi-FI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680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maa, ulko, ulkokäyttöön tarkoitettu esine, teltta&#10;&#10;Kuvaus luotu automaattisesti">
            <a:extLst>
              <a:ext uri="{FF2B5EF4-FFF2-40B4-BE49-F238E27FC236}">
                <a16:creationId xmlns:a16="http://schemas.microsoft.com/office/drawing/2014/main" id="{C0251658-94E3-4B4A-B6AB-1BF283A37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6" b="79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61B77CC-9095-3C59-E381-EF58547A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Lihasvammat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F686C6-99AD-6AEF-4351-D477E518C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2264"/>
            <a:ext cx="3822189" cy="40046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000">
                <a:ea typeface="+mn-lt"/>
                <a:cs typeface="+mn-lt"/>
              </a:rPr>
              <a:t>Yleisempiä lihasvammoja ovat erilaiset revähdykset, venähdykset ja ruhjeet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Oireina ovat yleensä kipu, turvotus, mustelmat ja ontuminen</a:t>
            </a:r>
            <a:endParaRPr lang="fi-FI" sz="2000"/>
          </a:p>
          <a:p>
            <a:r>
              <a:rPr lang="fi-FI" sz="2000">
                <a:ea typeface="+mn-lt"/>
                <a:cs typeface="+mn-lt"/>
              </a:rPr>
              <a:t>Myös virheasennot ovat mahdollisia</a:t>
            </a:r>
            <a:endParaRPr lang="fi-FI" sz="2000"/>
          </a:p>
          <a:p>
            <a:r>
              <a:rPr lang="fi-FI" sz="2000">
                <a:ea typeface="Calibri"/>
                <a:cs typeface="Calibri"/>
              </a:rPr>
              <a:t>Lievemmissä tapauksissa ei juuri ole selvää toimintakyvyn alenemista, pahimmissa tapauksissa lihas voi repeytyä ja toimintakyky hävitä </a:t>
            </a:r>
          </a:p>
          <a:p>
            <a:endParaRPr lang="fi-FI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72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3B4B00-9361-A4CA-31EA-16935EC0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Lihasvammojen ensiapu</a:t>
            </a:r>
            <a:br>
              <a:rPr lang="fi-FI">
                <a:cs typeface="Calibri Light"/>
              </a:rPr>
            </a:br>
            <a:r>
              <a:rPr lang="fi-FI">
                <a:cs typeface="Calibri Light"/>
              </a:rPr>
              <a:t>- kolmen koon hoito -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E15855-C271-3DFA-C7E5-4F16B8B04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6125"/>
            <a:ext cx="10515600" cy="41608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ea typeface="+mn-lt"/>
                <a:cs typeface="+mn-lt"/>
              </a:rPr>
              <a:t>KYLMÄ: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ea typeface="+mn-lt"/>
                <a:cs typeface="+mn-lt"/>
              </a:rPr>
              <a:t>Aloita hoito mahdollisimman nopeasti!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ea typeface="+mn-lt"/>
                <a:cs typeface="+mn-lt"/>
              </a:rPr>
              <a:t>Paina hoidettavaa aluetta kylmäpussilla -&gt; jos kylmäpussia ei ole lähettyvillä, niin esim. lumi tai pakastevihannespussi ajaa saman asian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ea typeface="+mn-lt"/>
                <a:cs typeface="+mn-lt"/>
              </a:rPr>
              <a:t>Älä laita kylmää suoraan eläimen turkille -&gt; laita väliin kangasta, esim. pyyhe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ea typeface="+mn-lt"/>
                <a:cs typeface="+mn-lt"/>
              </a:rPr>
              <a:t>Anna kylmähoitoa </a:t>
            </a:r>
            <a:r>
              <a:rPr lang="fi-FI" sz="2000" dirty="0" err="1">
                <a:ea typeface="+mn-lt"/>
                <a:cs typeface="+mn-lt"/>
              </a:rPr>
              <a:t>max</a:t>
            </a:r>
            <a:r>
              <a:rPr lang="fi-FI" sz="2000" dirty="0">
                <a:ea typeface="+mn-lt"/>
                <a:cs typeface="+mn-lt"/>
              </a:rPr>
              <a:t>. 20 min. kerrallaan -&gt; uusi se alkuun jopa 10 min. välein, sen jälkeen 1-2 tunnin välein vuorokauden ajan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ea typeface="+mn-lt"/>
                <a:cs typeface="+mn-lt"/>
              </a:rPr>
              <a:t>Hoito on sitä tehokkaampaa ja paranemisen alku nopeampaa, mitä useampia kylmä-tauko rytmityksiä ensimmäisen vuorokauden aikana jaksaa antaa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ea typeface="+mn-lt"/>
                <a:cs typeface="+mn-lt"/>
              </a:rPr>
              <a:t>Kylmähoito vähentää veren virtausta trauma-alueella ja lievittää näin ollen kipua ja turvotusta</a:t>
            </a:r>
            <a:endParaRPr lang="fi-FI" sz="2000" dirty="0">
              <a:cs typeface="Calibri" panose="020F0502020204030204"/>
            </a:endParaRPr>
          </a:p>
          <a:p>
            <a:endParaRPr lang="fi-FI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3120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FC7F44-0F69-46FC-CA14-6CDB470B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46720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cs typeface="Calibri"/>
              </a:rPr>
              <a:t>KOHOASENTO: 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cs typeface="Calibri"/>
              </a:rPr>
              <a:t>Vammakohdan kohoasennossa pitäminen vähentää sisäistä verenvuotoa, kun verenpaine verisuonistossa pienenee</a:t>
            </a:r>
            <a:endParaRPr lang="fi-FI" sz="2000" dirty="0"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cs typeface="Calibri"/>
              </a:rPr>
              <a:t>Monesti koirilla vaikea toteuttaa -&gt; kannattaa yrittää silti, varsinkin vakavammissa revähdyksissä</a:t>
            </a:r>
          </a:p>
          <a:p>
            <a:pPr>
              <a:buFont typeface="Wingdings" panose="020B0604020202020204" pitchFamily="34" charset="0"/>
              <a:buChar char="Ø"/>
            </a:pPr>
            <a:endParaRPr lang="fi-FI" sz="2000">
              <a:cs typeface="Calibri"/>
            </a:endParaRPr>
          </a:p>
          <a:p>
            <a:r>
              <a:rPr lang="fi-FI" sz="2000" dirty="0">
                <a:cs typeface="Calibri"/>
              </a:rPr>
              <a:t>KOMPRESSIO (eli puristus):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 dirty="0">
                <a:cs typeface="Calibri"/>
              </a:rPr>
              <a:t>Tue vamma alue tukevalla, mutta kimmoisalla siteellä</a:t>
            </a:r>
          </a:p>
          <a:p>
            <a:pPr>
              <a:buFont typeface="Wingdings" panose="020B0604020202020204" pitchFamily="34" charset="0"/>
              <a:buChar char="Ø"/>
            </a:pPr>
            <a:endParaRPr lang="fi-FI" sz="2000" dirty="0">
              <a:cs typeface="Calibri"/>
            </a:endParaRPr>
          </a:p>
          <a:p>
            <a:pPr marL="0" indent="0">
              <a:buNone/>
            </a:pPr>
            <a:endParaRPr lang="fi-FI" sz="2000" dirty="0">
              <a:cs typeface="Calibri"/>
            </a:endParaRPr>
          </a:p>
          <a:p>
            <a:pPr marL="0" indent="0">
              <a:buNone/>
            </a:pP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403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oira, henkilö, musta, asettaminen&#10;&#10;Kuvaus luotu automaattisesti">
            <a:extLst>
              <a:ext uri="{FF2B5EF4-FFF2-40B4-BE49-F238E27FC236}">
                <a16:creationId xmlns:a16="http://schemas.microsoft.com/office/drawing/2014/main" id="{84CF9FEA-E9C9-C319-BFAB-593A67893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4DAF8C-4E54-5CA3-FC4C-7803E00B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44106" cy="1638954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Lihasvammojen hoito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4B1B13-0006-2A4F-1186-E17308E1D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8421"/>
            <a:ext cx="4344106" cy="45465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400" dirty="0">
                <a:cs typeface="Calibri"/>
              </a:rPr>
              <a:t>Vakavammat vammat vaativat aina eläinlääkärin hoitoa -&gt; toisinaan joudutaan turvautumaan leikkaushoitoon</a:t>
            </a:r>
          </a:p>
          <a:p>
            <a:r>
              <a:rPr lang="fi-FI" sz="1400" dirty="0">
                <a:cs typeface="Calibri"/>
              </a:rPr>
              <a:t>Suosi alan spesialisteja -&gt; eläinlääkäri, hieroja, </a:t>
            </a:r>
            <a:r>
              <a:rPr lang="fi-FI" sz="1400" dirty="0" err="1">
                <a:cs typeface="Calibri"/>
              </a:rPr>
              <a:t>fyssari</a:t>
            </a:r>
            <a:r>
              <a:rPr lang="fi-FI" sz="1400" dirty="0">
                <a:cs typeface="Calibri"/>
              </a:rPr>
              <a:t> yms.</a:t>
            </a:r>
          </a:p>
          <a:p>
            <a:r>
              <a:rPr lang="fi-FI" sz="1400" dirty="0">
                <a:cs typeface="Calibri"/>
              </a:rPr>
              <a:t>Vältä liian pitkää, täydellistä lepoa -&gt; </a:t>
            </a:r>
            <a:r>
              <a:rPr lang="fi-FI" sz="1400" dirty="0">
                <a:ea typeface="+mn-lt"/>
                <a:cs typeface="+mn-lt"/>
              </a:rPr>
              <a:t>aiheuttaa lihaksen surkastumista ja joustavuuden sekä voiman vähenemistä</a:t>
            </a:r>
          </a:p>
          <a:p>
            <a:r>
              <a:rPr lang="fi-FI" sz="1400" dirty="0">
                <a:ea typeface="+mn-lt"/>
                <a:cs typeface="+mn-lt"/>
              </a:rPr>
              <a:t>Liian pitkä lepo voi myös lisätä arpikudoksen muodostumista -&gt; nostaa myöhempää uudestaan repeämisen riskiä -&gt; lihaksen venytyskestävyys palautuu nopeammin, jos lihasta käytetään aktiivisesti</a:t>
            </a:r>
          </a:p>
          <a:p>
            <a:r>
              <a:rPr lang="fi-FI" sz="1400" dirty="0">
                <a:cs typeface="Calibri"/>
              </a:rPr>
              <a:t>Koiran liikuttaminen mietitään tapauskohtaisesti -&gt; nosta rasitusta toipumisen edetessä </a:t>
            </a:r>
          </a:p>
          <a:p>
            <a:r>
              <a:rPr lang="fi-FI" sz="1400" dirty="0">
                <a:cs typeface="Calibri"/>
              </a:rPr>
              <a:t>Eläimet pyrkivät usein piilottamaan kipunsa -&gt; eläimenlukutaito korostuu, TUNNE LEMMIKKISI!</a:t>
            </a:r>
          </a:p>
        </p:txBody>
      </p:sp>
    </p:spTree>
    <p:extLst>
      <p:ext uri="{BB962C8B-B14F-4D97-AF65-F5344CB8AC3E}">
        <p14:creationId xmlns:p14="http://schemas.microsoft.com/office/powerpoint/2010/main" val="2533424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3F900C3-8809-A115-F070-E04F09ED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358773"/>
            <a:ext cx="6002110" cy="1725613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Lihasvammojen ennaltaehkäisy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F2368A-D127-2335-F4E5-FDD11552A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cs typeface="Calibri"/>
              </a:rPr>
              <a:t>Tarjoa koiralle pentuvaiheessa paljon vapaana liikkumista erilaisilla alustoilla -&gt; kehonhallinta (motorinen kunto/liikekoordinaatio) ja lihaskunto pääsee kehittymään -&gt; l</a:t>
            </a:r>
            <a:r>
              <a:rPr lang="fi-FI" sz="2000" dirty="0">
                <a:ea typeface="+mn-lt"/>
                <a:cs typeface="+mn-lt"/>
              </a:rPr>
              <a:t>ihasten liikemuisti luodaan kasvuaikana</a:t>
            </a:r>
            <a:endParaRPr lang="fi-FI" sz="2000" dirty="0">
              <a:cs typeface="Calibri"/>
            </a:endParaRPr>
          </a:p>
          <a:p>
            <a:r>
              <a:rPr lang="fi-FI" sz="2000" dirty="0">
                <a:cs typeface="Calibri"/>
              </a:rPr>
              <a:t>Pidä huoli eläimen yleisestä terveydentilasta läpi elämän ja huomioi myös hyvä ravinto</a:t>
            </a:r>
          </a:p>
          <a:p>
            <a:r>
              <a:rPr lang="fi-FI" sz="2000" dirty="0">
                <a:cs typeface="Calibri"/>
              </a:rPr>
              <a:t>Huomioi työn ja levon oikea suhde -&gt; älä ylirasita koiraa</a:t>
            </a:r>
          </a:p>
          <a:p>
            <a:r>
              <a:rPr lang="fi-FI" sz="2000" dirty="0">
                <a:cs typeface="Calibri"/>
              </a:rPr>
              <a:t>Muista lämmittelyt, jäähdyttelyt ja verryttelyt</a:t>
            </a:r>
          </a:p>
          <a:p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  <p:pic>
        <p:nvPicPr>
          <p:cNvPr id="4" name="Kuva 4" descr="Kuva, joka sisältää kohteen sisä, lattia, koira, henkilö&#10;&#10;Kuvaus luotu automaattisesti">
            <a:extLst>
              <a:ext uri="{FF2B5EF4-FFF2-40B4-BE49-F238E27FC236}">
                <a16:creationId xmlns:a16="http://schemas.microsoft.com/office/drawing/2014/main" id="{5A750D2D-E149-3F10-AE62-2B52EA39F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2129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D17A3F-7F2E-0C4B-B93A-39BEA451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256204"/>
            <a:ext cx="6586491" cy="1811540"/>
          </a:xfrm>
        </p:spPr>
        <p:txBody>
          <a:bodyPr>
            <a:normAutofit/>
          </a:bodyPr>
          <a:lstStyle/>
          <a:p>
            <a:pPr algn="ctr"/>
            <a:r>
              <a:rPr lang="fi-FI" sz="5400">
                <a:cs typeface="Calibri Light"/>
              </a:rPr>
              <a:t>Kynsivammat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DCFC3B-7002-5564-B548-648682616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24088"/>
            <a:ext cx="6586489" cy="39997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ea typeface="+mn-lt"/>
                <a:cs typeface="+mn-lt"/>
              </a:rPr>
              <a:t>Tavallisimpia kynsivammoja ovat kynnen repeämät -&gt; kynnen sarveisosa lohkeaa</a:t>
            </a:r>
            <a:endParaRPr lang="fi-FI" sz="2000" dirty="0"/>
          </a:p>
          <a:p>
            <a:r>
              <a:rPr lang="fi-FI" sz="2000" dirty="0">
                <a:ea typeface="+mn-lt"/>
                <a:cs typeface="+mn-lt"/>
              </a:rPr>
              <a:t>Kynsivammat ovat yleensä kipeitä ja tulehtuvat helposti</a:t>
            </a:r>
            <a:endParaRPr lang="fi-FI" sz="2000" dirty="0"/>
          </a:p>
          <a:p>
            <a:r>
              <a:rPr lang="fi-FI" sz="2000" dirty="0">
                <a:ea typeface="+mn-lt"/>
                <a:cs typeface="+mn-lt"/>
              </a:rPr>
              <a:t>Ensiapuna kynnen puhdistaminen desinfiointiaineella (esim. </a:t>
            </a:r>
            <a:r>
              <a:rPr lang="fi-FI" sz="2000" dirty="0" err="1">
                <a:ea typeface="+mn-lt"/>
                <a:cs typeface="+mn-lt"/>
              </a:rPr>
              <a:t>betadine</a:t>
            </a:r>
            <a:r>
              <a:rPr lang="fi-FI" sz="2000" dirty="0">
                <a:ea typeface="+mn-lt"/>
                <a:cs typeface="+mn-lt"/>
              </a:rPr>
              <a:t>) ja käpälän suojaus tassusiteellä</a:t>
            </a:r>
            <a:endParaRPr lang="fi-FI" sz="2000" dirty="0"/>
          </a:p>
          <a:p>
            <a:r>
              <a:rPr lang="fi-FI" sz="2000" dirty="0">
                <a:ea typeface="+mn-lt"/>
                <a:cs typeface="+mn-lt"/>
              </a:rPr>
              <a:t>Vaatii yleensä eläinlääkärikäynnin -&gt; vaurioituneen kynnen sarveisosa poistetaan rauhoituksessa</a:t>
            </a:r>
            <a:endParaRPr lang="fi-FI" sz="2000" dirty="0"/>
          </a:p>
          <a:p>
            <a:r>
              <a:rPr lang="fi-FI" sz="2000" dirty="0">
                <a:ea typeface="+mn-lt"/>
                <a:cs typeface="+mn-lt"/>
              </a:rPr>
              <a:t>Jatkossa kynnen puhdistamien päivittäin ja suojataan tarvittaessa tassusiteellä tai sukalla</a:t>
            </a:r>
            <a:endParaRPr lang="fi-FI" sz="2000" dirty="0"/>
          </a:p>
          <a:p>
            <a:r>
              <a:rPr lang="fi-FI" sz="2000" dirty="0">
                <a:ea typeface="+mn-lt"/>
                <a:cs typeface="+mn-lt"/>
              </a:rPr>
              <a:t>Laita eläimelle tarvittaessa kauluri päähän, jos se yrittää repiä tassusidettä pois tai nuolla jalkaa</a:t>
            </a:r>
            <a:endParaRPr lang="fi-FI" sz="2000" dirty="0"/>
          </a:p>
          <a:p>
            <a:endParaRPr lang="fi-FI" sz="2000">
              <a:cs typeface="Calibri"/>
            </a:endParaRPr>
          </a:p>
        </p:txBody>
      </p:sp>
      <p:pic>
        <p:nvPicPr>
          <p:cNvPr id="4" name="Kuva 4" descr="Kuva, joka sisältää kohteen ulko, ruoho, puu, koira&#10;&#10;Kuvaus luotu automaattisesti">
            <a:extLst>
              <a:ext uri="{FF2B5EF4-FFF2-40B4-BE49-F238E27FC236}">
                <a16:creationId xmlns:a16="http://schemas.microsoft.com/office/drawing/2014/main" id="{F1552D44-46C1-7EA8-046B-092610FBE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r="91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13236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henkilö, sisä, käsi, sulje&#10;&#10;Kuvaus luotu automaattisesti">
            <a:extLst>
              <a:ext uri="{FF2B5EF4-FFF2-40B4-BE49-F238E27FC236}">
                <a16:creationId xmlns:a16="http://schemas.microsoft.com/office/drawing/2014/main" id="{FCA33163-34CB-E4C8-8501-4C38740C7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842" y="1585542"/>
            <a:ext cx="3155056" cy="3672845"/>
          </a:xfrm>
        </p:spPr>
      </p:pic>
      <p:pic>
        <p:nvPicPr>
          <p:cNvPr id="5" name="Kuva 5" descr="Kuva, joka sisältää kohteen niveljalkainen, sulje, hämähäkki&#10;&#10;Kuvaus luotu automaattisesti">
            <a:extLst>
              <a:ext uri="{FF2B5EF4-FFF2-40B4-BE49-F238E27FC236}">
                <a16:creationId xmlns:a16="http://schemas.microsoft.com/office/drawing/2014/main" id="{4F01A2C4-219C-1D63-5417-12E64BCE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920" y="1588819"/>
            <a:ext cx="2743200" cy="3659485"/>
          </a:xfrm>
          <a:prstGeom prst="rect">
            <a:avLst/>
          </a:prstGeom>
        </p:spPr>
      </p:pic>
      <p:pic>
        <p:nvPicPr>
          <p:cNvPr id="6" name="Kuva 6" descr="Kuva, joka sisältää kohteen koira, sisä, henkilö&#10;&#10;Kuvaus luotu automaattisesti">
            <a:extLst>
              <a:ext uri="{FF2B5EF4-FFF2-40B4-BE49-F238E27FC236}">
                <a16:creationId xmlns:a16="http://schemas.microsoft.com/office/drawing/2014/main" id="{87620814-80AC-0FA1-FC96-D0E2088B7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044" y="1783603"/>
            <a:ext cx="4413336" cy="32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2783CA-9927-9F2D-C3E2-8FB5F903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Shokki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7FE952-A7AD-265D-1E18-DD3FDCCA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062"/>
            <a:ext cx="10515600" cy="4025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Shokki on usein seurausta onnettomuudesta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Tee nopea tilannearvio ja tyrehdytä mahdolliset ulkoiset verenvuodot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Vie eläin välittömästi eläinlääkärin -&gt; shokki on henkeä uhkaava tila 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Peittele eläin mahdollisuuksien mukaan kuljetuksen ajaksi -&gt; vähennetään ruumiinlämmön laskemista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Muistathan että shokissa oleva eläin saattaa olla arvaamaton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 Se ei ehkä enää tunnista edes tuttuja ihmisiä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 Pidäthän huolta omasta turvallisuudestasi! 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endParaRPr lang="fi-FI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4989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C11320F-209E-9B08-2932-16F8C8B1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Tassusiteen teko</a:t>
            </a:r>
          </a:p>
        </p:txBody>
      </p:sp>
      <p:pic>
        <p:nvPicPr>
          <p:cNvPr id="4" name="Online-media 3" title="Tassuside koiralle">
            <a:hlinkClick r:id="" action="ppaction://media"/>
            <a:extLst>
              <a:ext uri="{FF2B5EF4-FFF2-40B4-BE49-F238E27FC236}">
                <a16:creationId xmlns:a16="http://schemas.microsoft.com/office/drawing/2014/main" id="{04A8F9A5-D742-7565-0802-A228B9DC15B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15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D758B7-A9EB-1AC5-67D1-B6BAF663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52148" cy="1346439"/>
          </a:xfrm>
        </p:spPr>
        <p:txBody>
          <a:bodyPr/>
          <a:lstStyle/>
          <a:p>
            <a:pPr algn="ctr"/>
            <a:r>
              <a:rPr lang="fi-FI">
                <a:cs typeface="Calibri Light"/>
              </a:rPr>
              <a:t>Äkilliset hammasvauriot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871C4D-0676-22BF-37AF-818C08C8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6125"/>
            <a:ext cx="8052148" cy="41608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Tyypillisimpiä koiran törmätessä johonkin tai kissan tiputtuaan jostakin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Voi aiheutua myös kivien kantelusta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Hampaan murtumat, lohkeamiset, juurivauriot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Ovat usein kivuliaita, varsinkin jos </a:t>
            </a:r>
            <a:r>
              <a:rPr lang="fi-FI" sz="2000" err="1">
                <a:ea typeface="+mn-lt"/>
                <a:cs typeface="+mn-lt"/>
              </a:rPr>
              <a:t>pulpa</a:t>
            </a:r>
            <a:r>
              <a:rPr lang="fi-FI" sz="2000">
                <a:ea typeface="+mn-lt"/>
                <a:cs typeface="+mn-lt"/>
              </a:rPr>
              <a:t> näkyvissä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Ensiapuna tarvittaessa kipulääke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Vaatii yleensä pikaista hoitoa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4" name="Kuva 4" descr="Kuva, joka sisältää kohteen suu, hattu, nisäkäs, henkilö&#10;&#10;Kuvaus luotu automaattisesti">
            <a:extLst>
              <a:ext uri="{FF2B5EF4-FFF2-40B4-BE49-F238E27FC236}">
                <a16:creationId xmlns:a16="http://schemas.microsoft.com/office/drawing/2014/main" id="{2EC7475B-7ED0-0803-E698-AF76A0E52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386" y="368167"/>
            <a:ext cx="2743200" cy="2405612"/>
          </a:xfrm>
          <a:prstGeom prst="rect">
            <a:avLst/>
          </a:prstGeom>
        </p:spPr>
      </p:pic>
      <p:pic>
        <p:nvPicPr>
          <p:cNvPr id="6" name="Kuva 6" descr="Kuva, joka sisältää kohteen henkilö, sulje, puraisu, silmät&#10;&#10;Kuvaus luotu automaattisesti">
            <a:extLst>
              <a:ext uri="{FF2B5EF4-FFF2-40B4-BE49-F238E27FC236}">
                <a16:creationId xmlns:a16="http://schemas.microsoft.com/office/drawing/2014/main" id="{7B2F57FA-D227-58B3-006E-DE0D8FA4F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0" b="12834"/>
          <a:stretch/>
        </p:blipFill>
        <p:spPr>
          <a:xfrm>
            <a:off x="9129387" y="3003683"/>
            <a:ext cx="2732771" cy="33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0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uli, kynttilä, luonto, ulko&#10;&#10;Kuvaus luotu automaattisesti">
            <a:extLst>
              <a:ext uri="{FF2B5EF4-FFF2-40B4-BE49-F238E27FC236}">
                <a16:creationId xmlns:a16="http://schemas.microsoft.com/office/drawing/2014/main" id="{B0922617-CA70-6AC2-7CC0-8B73004BF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0" r="9091" b="16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6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DB7785E-30C9-2B2E-E714-134F5FC0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Palovammat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A7ECB0-7E1D-B1B8-5FBA-94A0907EC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fi-FI" sz="2000">
                <a:ea typeface="+mn-lt"/>
                <a:cs typeface="+mn-lt"/>
              </a:rPr>
              <a:t>Seurausta kun polttavan kuuma vahingoittaa ihoa ja ihonalaista kudosta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Palovammat jaotellaan aiheuttajan, vakavuuden ja laajuuden mukaan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cs typeface="Calibri" panose="020F0502020204030204"/>
              </a:rPr>
              <a:t>Palovamman lähteitä: </a:t>
            </a:r>
            <a:r>
              <a:rPr lang="fi-FI" sz="2000">
                <a:ea typeface="+mn-lt"/>
                <a:cs typeface="+mn-lt"/>
              </a:rPr>
              <a:t>avotuli, kuuma neste tai höyry, kuuma tai polttava esine, syövyttävät kemikaalit, sähkö, säteily</a:t>
            </a:r>
            <a:endParaRPr lang="fi-FI" sz="2000">
              <a:cs typeface="Calibri" panose="020F0502020204030204"/>
            </a:endParaRPr>
          </a:p>
          <a:p>
            <a:endParaRPr lang="fi-FI" sz="2000">
              <a:cs typeface="Calibri" panose="020F0502020204030204"/>
            </a:endParaRPr>
          </a:p>
          <a:p>
            <a:pPr marL="0" indent="0">
              <a:buNone/>
            </a:pPr>
            <a:endParaRPr lang="fi-FI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5129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843A3D-D537-F767-A5CB-100626543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71355"/>
            <a:ext cx="3995249" cy="1126625"/>
          </a:xfrm>
        </p:spPr>
        <p:txBody>
          <a:bodyPr/>
          <a:lstStyle/>
          <a:p>
            <a:pPr algn="ctr"/>
            <a:r>
              <a:rPr lang="fi-FI" cap="all">
                <a:solidFill>
                  <a:srgbClr val="FF8400"/>
                </a:solidFill>
                <a:ea typeface="+mn-lt"/>
                <a:cs typeface="+mn-lt"/>
              </a:rPr>
              <a:t>Oireet:</a:t>
            </a:r>
            <a:endParaRPr lang="fi-FI">
              <a:solidFill>
                <a:srgbClr val="FF8400"/>
              </a:solidFill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28725C-D0CC-4341-2AD0-AA489930C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4117"/>
            <a:ext cx="3995249" cy="39455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Punainen, kostea tai rakkulainen iho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Hiiltynyt iho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Kipu -&gt; ei kipua, jos hermopäätteet ovat tuhoutuneet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F73AB3-A4D6-1508-0211-1A548731D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7815" y="971355"/>
            <a:ext cx="3874112" cy="1126625"/>
          </a:xfrm>
        </p:spPr>
        <p:txBody>
          <a:bodyPr/>
          <a:lstStyle/>
          <a:p>
            <a:pPr algn="ctr"/>
            <a:r>
              <a:rPr lang="fi-FI" cap="all">
                <a:solidFill>
                  <a:srgbClr val="FF8400"/>
                </a:solidFill>
                <a:ea typeface="+mn-lt"/>
                <a:cs typeface="+mn-lt"/>
              </a:rPr>
              <a:t>Ensiapu:</a:t>
            </a:r>
            <a:endParaRPr lang="fi-FI">
              <a:solidFill>
                <a:srgbClr val="FF8400"/>
              </a:solidFill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E3412DD-47AE-9289-859B-FC4C0CEE9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7815" y="2202363"/>
            <a:ext cx="3874112" cy="3977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Syyn poisto ja/tai potilaan siirto pois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Alueen viilennys vedellä min. 10min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Suonensisäinen nesteytys ja kipulääkitys (klinikalla)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Karvojen ajelu, kunnes tervettä ihoa näkyvissä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Ihon suojaaminen, nuolemisen esto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2" name="Kuva 6" descr="Kuva, joka sisältää kohteen sisä, istuminen, kissa, kesykissa&#10;&#10;Kuvaus luotu automaattisesti">
            <a:extLst>
              <a:ext uri="{FF2B5EF4-FFF2-40B4-BE49-F238E27FC236}">
                <a16:creationId xmlns:a16="http://schemas.microsoft.com/office/drawing/2014/main" id="{E0A19D3C-E2F6-E4A0-5FF8-5A34E912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136" y="1254368"/>
            <a:ext cx="2383961" cy="43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7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C8E2E69D-E1F4-B252-622B-2109207BD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9517" b="20073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9BFADCF-F726-247C-A39F-402C3AE8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927603"/>
          </a:xfrm>
        </p:spPr>
        <p:txBody>
          <a:bodyPr anchor="b">
            <a:normAutofit/>
          </a:bodyPr>
          <a:lstStyle/>
          <a:p>
            <a:pPr algn="ctr"/>
            <a:r>
              <a:rPr lang="fi-FI">
                <a:solidFill>
                  <a:srgbClr val="FFFFFF"/>
                </a:solidFill>
                <a:cs typeface="Calibri Light"/>
              </a:rPr>
              <a:t>Myrkytykset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8A0C04-A1BC-3443-671B-2C3A19782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2231944"/>
            <a:ext cx="9409741" cy="3882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Äkillisten oireiden ilmetessä voi olla kyse myrkytyksestä -&gt; tahaton tai tahallinen</a:t>
            </a:r>
            <a:endParaRPr lang="fi-FI" sz="200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Myrkytysreitti voi olla sisäinen (nieleminen ja hengittäminen) ja/tai ulkoinen (ihon ja limakalvojen kautta)</a:t>
            </a:r>
          </a:p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Oireet voivat tulla välittömästi ja/tai paljon myöhemmin</a:t>
            </a:r>
            <a:endParaRPr lang="fi-FI" sz="200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Jos epävarmaa, onko altistus tapahtunut -&gt; hoidetaan kuin olisi tapahtunut</a:t>
            </a:r>
            <a:endParaRPr lang="fi-FI" sz="200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Tärkeä selvittää mitä, paljonko ja milloin?</a:t>
            </a:r>
            <a:endParaRPr lang="fi-FI" sz="20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fi-FI" sz="2000">
              <a:solidFill>
                <a:srgbClr val="FFFFFF"/>
              </a:solidFill>
              <a:cs typeface="Calibri"/>
            </a:endParaRPr>
          </a:p>
          <a:p>
            <a:endParaRPr lang="fi-FI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23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musta, elektroniikka, nahka&#10;&#10;Kuvaus luotu automaattisesti">
            <a:extLst>
              <a:ext uri="{FF2B5EF4-FFF2-40B4-BE49-F238E27FC236}">
                <a16:creationId xmlns:a16="http://schemas.microsoft.com/office/drawing/2014/main" id="{6EF54EC1-7A6B-A203-ABE3-E0C192AAD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9954" b="19636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E24980-5004-0C38-D11E-B8DC8589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1073739"/>
          </a:xfrm>
        </p:spPr>
        <p:txBody>
          <a:bodyPr anchor="b">
            <a:normAutofit/>
          </a:bodyPr>
          <a:lstStyle/>
          <a:p>
            <a:pPr algn="ctr"/>
            <a:r>
              <a:rPr lang="fi-FI">
                <a:solidFill>
                  <a:srgbClr val="FFFFFF"/>
                </a:solidFill>
                <a:cs typeface="Calibri Light"/>
              </a:rPr>
              <a:t>Myrkytystietokeskus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F7634B-E8B6-15B8-D031-625B993E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7561"/>
            <a:ext cx="10165218" cy="39871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fi-FI" sz="2000" b="1">
                <a:solidFill>
                  <a:srgbClr val="FFFFFF"/>
                </a:solidFill>
                <a:ea typeface="+mn-lt"/>
                <a:cs typeface="+mn-lt"/>
              </a:rPr>
              <a:t>Avoinna 24 h/vrk </a:t>
            </a:r>
            <a:endParaRPr lang="fi-FI" sz="2000">
              <a:solidFill>
                <a:srgbClr val="FFFFFF"/>
              </a:solidFill>
              <a:cs typeface="Calibri" panose="020F0502020204030204"/>
            </a:endParaRPr>
          </a:p>
          <a:p>
            <a:pPr algn="ctr">
              <a:buNone/>
            </a:pPr>
            <a:br>
              <a:rPr lang="en-US" sz="2000"/>
            </a:br>
            <a:r>
              <a:rPr lang="fi-FI" sz="2000" b="1">
                <a:solidFill>
                  <a:srgbClr val="FFFFFF"/>
                </a:solidFill>
                <a:ea typeface="+mn-lt"/>
                <a:cs typeface="+mn-lt"/>
              </a:rPr>
              <a:t>P. 0800 147 111</a:t>
            </a:r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 (maksuton)</a:t>
            </a:r>
            <a:br>
              <a:rPr lang="fi-FI" sz="2000">
                <a:ea typeface="+mn-lt"/>
                <a:cs typeface="+mn-lt"/>
              </a:rPr>
            </a:br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  </a:t>
            </a:r>
            <a:r>
              <a:rPr lang="fi-FI" sz="2000" b="1">
                <a:solidFill>
                  <a:srgbClr val="FFFFFF"/>
                </a:solidFill>
                <a:ea typeface="+mn-lt"/>
                <a:cs typeface="+mn-lt"/>
              </a:rPr>
              <a:t>P. 09 471 977</a:t>
            </a:r>
            <a:r>
              <a:rPr lang="fi-FI" sz="2000">
                <a:solidFill>
                  <a:srgbClr val="FFFFFF"/>
                </a:solidFill>
                <a:ea typeface="+mn-lt"/>
                <a:cs typeface="+mn-lt"/>
              </a:rPr>
              <a:t> (normaalihintainen puhelu)</a:t>
            </a:r>
            <a:endParaRPr lang="fi-FI" sz="2000">
              <a:solidFill>
                <a:srgbClr val="FFFFFF"/>
              </a:solidFill>
              <a:cs typeface="Calibri" panose="020F0502020204030204"/>
            </a:endParaRPr>
          </a:p>
          <a:p>
            <a:pPr algn="ctr">
              <a:buNone/>
            </a:pPr>
            <a:r>
              <a:rPr lang="fi-FI" sz="2000" b="1" i="1">
                <a:solidFill>
                  <a:srgbClr val="FFFFFF"/>
                </a:solidFill>
                <a:ea typeface="+mn-lt"/>
                <a:cs typeface="+mn-lt"/>
              </a:rPr>
              <a:t>"Vastaamme Myrkytystietokeskuksessa puhelimitse kysymyksiin, jotka koskevat ihmisten äkillisten myrkytysten ehkäisyä ja hoitoa. Palvelemme koko maata ja annamme neuvoa kansalaisille ja terveydenhuollon ammattilaisille ympäri vuorokauden."</a:t>
            </a:r>
            <a:endParaRPr lang="fi-FI" sz="2000" b="1" i="1">
              <a:solidFill>
                <a:srgbClr val="FFFFFF"/>
              </a:solidFill>
              <a:cs typeface="Calibri" panose="020F0502020204030204"/>
            </a:endParaRPr>
          </a:p>
          <a:p>
            <a:pPr algn="ctr">
              <a:buNone/>
            </a:pPr>
            <a:endParaRPr lang="fi-FI" sz="2000" b="1" i="1">
              <a:solidFill>
                <a:srgbClr val="FFFFFF"/>
              </a:solidFill>
              <a:cs typeface="Calibri" panose="020F0502020204030204"/>
            </a:endParaRPr>
          </a:p>
          <a:p>
            <a:pPr algn="ctr">
              <a:buNone/>
            </a:pPr>
            <a:r>
              <a:rPr lang="fi-FI" sz="2000">
                <a:solidFill>
                  <a:srgbClr val="FFFFFF"/>
                </a:solidFill>
                <a:cs typeface="Calibri" panose="020F0502020204030204"/>
                <a:hlinkClick r:id="rId3"/>
              </a:rPr>
              <a:t>https://www.hus.fi/potilaalle/sairaalat-ja-toimipisteet/myrkytystietokeskus</a:t>
            </a:r>
            <a:endParaRPr lang="fi-FI" sz="2000">
              <a:ea typeface="+mn-lt"/>
              <a:cs typeface="+mn-lt"/>
            </a:endParaRPr>
          </a:p>
          <a:p>
            <a:pPr algn="ctr">
              <a:buNone/>
            </a:pPr>
            <a:endParaRPr lang="fi-FI" sz="1600">
              <a:ea typeface="+mn-lt"/>
              <a:cs typeface="+mn-lt"/>
            </a:endParaRPr>
          </a:p>
          <a:p>
            <a:pPr algn="ctr">
              <a:buNone/>
            </a:pPr>
            <a:endParaRPr lang="fi-FI" sz="1600" b="1" i="1">
              <a:solidFill>
                <a:srgbClr val="FFFFFF"/>
              </a:solidFill>
              <a:cs typeface="Calibri" panose="020F0502020204030204"/>
            </a:endParaRPr>
          </a:p>
          <a:p>
            <a:pPr marL="0" indent="0" algn="ctr">
              <a:buNone/>
            </a:pPr>
            <a:endParaRPr lang="fi-FI" sz="160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0440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45EEB5-D128-E4CC-9E5E-7B9D88D4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Myrkytystä epäillessä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D4CD7C-BF69-9DE1-0ACE-938D2AE39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312"/>
            <a:ext cx="5181600" cy="40576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Missä kunnossa eläin on nyt, onko oireita?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Onko tietoa mille on altistunut?</a:t>
            </a:r>
          </a:p>
          <a:p>
            <a:r>
              <a:rPr lang="fi-FI" sz="2000">
                <a:ea typeface="+mn-lt"/>
                <a:cs typeface="+mn-lt"/>
              </a:rPr>
              <a:t>Riippuen mitä myrkkyä on syönyt -&gt; oksennutus (HUOM! Suolalla </a:t>
            </a:r>
            <a:r>
              <a:rPr lang="fi-FI" sz="2000" err="1">
                <a:ea typeface="+mn-lt"/>
                <a:cs typeface="+mn-lt"/>
              </a:rPr>
              <a:t>max</a:t>
            </a:r>
            <a:r>
              <a:rPr lang="fi-FI" sz="2000">
                <a:ea typeface="+mn-lt"/>
                <a:cs typeface="+mn-lt"/>
              </a:rPr>
              <a:t>. kerran)</a:t>
            </a:r>
          </a:p>
          <a:p>
            <a:r>
              <a:rPr lang="fi-FI" sz="2000">
                <a:ea typeface="+mn-lt"/>
                <a:cs typeface="+mn-lt"/>
              </a:rPr>
              <a:t>Kuinka paljon ja kuinka kauan aikaa sitten?</a:t>
            </a:r>
          </a:p>
          <a:p>
            <a:r>
              <a:rPr lang="fi-FI" sz="2000">
                <a:cs typeface="Calibri"/>
              </a:rPr>
              <a:t>Pääseekö lähtemään heti lääkäriin?</a:t>
            </a:r>
            <a:endParaRPr lang="fi-FI" sz="2000">
              <a:ea typeface="+mn-lt"/>
              <a:cs typeface="+mn-lt"/>
            </a:endParaRPr>
          </a:p>
          <a:p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59670D4-9990-FFFE-6DBA-E02A664A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312"/>
            <a:ext cx="5181600" cy="40576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Ota "myrkkypakkaus" mukaan, jos mahdollista?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Onko eläin valvomatta ulkona?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Onko voinut syödä ihmisten lääkkeitä?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Onko turkki likaantunut?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Onko voinut varastaa jotain?</a:t>
            </a: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251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8C1436-E1F4-39BF-784E-35A41925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Oireet ja hoito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5240F98-305D-115C-E431-8F0945A35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0338"/>
            <a:ext cx="5157787" cy="11575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endParaRPr lang="fi-FI" b="0" cap="all">
              <a:ea typeface="+mn-lt"/>
              <a:cs typeface="+mn-lt"/>
            </a:endParaRPr>
          </a:p>
          <a:p>
            <a:r>
              <a:rPr lang="fi-FI" sz="2000">
                <a:solidFill>
                  <a:schemeClr val="accent6">
                    <a:lumMod val="75000"/>
                  </a:schemeClr>
                </a:solidFill>
                <a:cs typeface="Calibri"/>
              </a:rPr>
              <a:t>Tyypillisimpiä oireita ovat</a:t>
            </a:r>
          </a:p>
          <a:p>
            <a:r>
              <a:rPr lang="fi-FI" sz="2000">
                <a:solidFill>
                  <a:schemeClr val="accent6">
                    <a:lumMod val="75000"/>
                  </a:schemeClr>
                </a:solidFill>
                <a:cs typeface="Calibri"/>
              </a:rPr>
              <a:t>(vaihtelevat myrkytyksestä riippuen)</a:t>
            </a:r>
          </a:p>
          <a:p>
            <a:pPr algn="ctr"/>
            <a:endParaRPr lang="fi-FI" sz="2000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928DBBD-CEE0-7FBB-2487-4667F5DB3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80855"/>
            <a:ext cx="5157787" cy="33088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Ruuansulatuskanavan oireet -&gt; kuolaaminen, oksentelu ja ripuli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Neurologiset oireet -&gt; käytöksen muutokset, ataksia (tahdonalaisten liikkeiden koordinaation häiriö), kouristus-kohtaukset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Verenvuoto, tajuttomuus, kuolema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DC0FFE0-33C0-D2DC-4B6F-38516A61D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892" y="1524588"/>
            <a:ext cx="4831496" cy="1244969"/>
          </a:xfrm>
        </p:spPr>
        <p:txBody>
          <a:bodyPr>
            <a:normAutofit/>
          </a:bodyPr>
          <a:lstStyle/>
          <a:p>
            <a:r>
              <a:rPr lang="fi-FI" sz="2000">
                <a:solidFill>
                  <a:schemeClr val="accent6">
                    <a:lumMod val="75000"/>
                  </a:schemeClr>
                </a:solidFill>
                <a:cs typeface="Calibri"/>
              </a:rPr>
              <a:t>Toimenpiteet</a:t>
            </a:r>
            <a:endParaRPr lang="fi-FI" sz="2000" cap="all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80D2D1B-C730-DD65-DA09-6E199FFDE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3892" y="2880855"/>
            <a:ext cx="4831496" cy="33088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Myrkytyksen aiheuttaja pyritään määrittämään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Myrkyn imeytyminen pysäytetään /estetään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Oireen mukainen hoito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Vastamyrkky / tukihoito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986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76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72BA9BA-9968-736A-701C-FD37A45F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rgbClr val="FFFFFF"/>
                </a:solidFill>
                <a:cs typeface="Calibri Light"/>
              </a:rPr>
              <a:t>Ruuansulatuskanavan kautta tapahtunut altistus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AF536B2-564C-BF06-1C31-3A27A944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22" y="2660287"/>
            <a:ext cx="6483353" cy="36468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463E6F-9E35-FE02-66D9-42C897D7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>
                <a:solidFill>
                  <a:srgbClr val="FFFFFF"/>
                </a:solidFill>
                <a:ea typeface="+mn-lt"/>
                <a:cs typeface="+mn-lt"/>
              </a:rPr>
              <a:t>Oksennuttaminen</a:t>
            </a:r>
            <a:endParaRPr lang="fi-FI">
              <a:solidFill>
                <a:srgbClr val="FFFFFF"/>
              </a:solidFill>
              <a:cs typeface="Calibri" panose="020F0502020204030204"/>
            </a:endParaRPr>
          </a:p>
          <a:p>
            <a:r>
              <a:rPr lang="fi-FI">
                <a:solidFill>
                  <a:srgbClr val="FFFFFF"/>
                </a:solidFill>
                <a:ea typeface="+mn-lt"/>
                <a:cs typeface="+mn-lt"/>
              </a:rPr>
              <a:t>Vatsahuuhtelu </a:t>
            </a:r>
            <a:endParaRPr lang="fi-FI">
              <a:solidFill>
                <a:srgbClr val="FFFFFF"/>
              </a:solidFill>
              <a:cs typeface="Calibri"/>
            </a:endParaRPr>
          </a:p>
          <a:p>
            <a:r>
              <a:rPr lang="fi-FI">
                <a:solidFill>
                  <a:srgbClr val="FFFFFF"/>
                </a:solidFill>
                <a:ea typeface="+mn-lt"/>
                <a:cs typeface="+mn-lt"/>
              </a:rPr>
              <a:t>Lääkehiili</a:t>
            </a:r>
            <a:endParaRPr lang="fi-FI">
              <a:solidFill>
                <a:srgbClr val="FFFFFF"/>
              </a:solidFill>
              <a:cs typeface="Calibri"/>
            </a:endParaRPr>
          </a:p>
          <a:p>
            <a:r>
              <a:rPr lang="fi-FI">
                <a:solidFill>
                  <a:srgbClr val="FFFFFF"/>
                </a:solidFill>
                <a:ea typeface="+mn-lt"/>
                <a:cs typeface="+mn-lt"/>
              </a:rPr>
              <a:t>Laksatiivit</a:t>
            </a:r>
            <a:endParaRPr lang="fi-FI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fi-FI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127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42FDD1-9231-673B-572D-909CF52F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Vatsahuuhtelu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CDECF0-C540-BD7C-1A6E-136D4F8F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dirty="0">
                <a:ea typeface="+mn-lt"/>
                <a:cs typeface="+mn-lt"/>
              </a:rPr>
              <a:t>Vatsahuuhtelu tarkoittaa mahalaukun tyhjennystä, kun oksennutus vasta-aiheinen tai ei onnistu 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ea typeface="+mn-lt"/>
                <a:cs typeface="+mn-lt"/>
              </a:rPr>
              <a:t>Mahan tyhjennystä vaativille, joilla tajunnantaso laskenut, kohtausoireita tai lääkeyliannos lähellä arvoa LD50</a:t>
            </a:r>
            <a:endParaRPr lang="fi-FI" dirty="0"/>
          </a:p>
          <a:p>
            <a:r>
              <a:rPr lang="fi-FI" dirty="0">
                <a:ea typeface="+mn-lt"/>
                <a:cs typeface="+mn-lt"/>
              </a:rPr>
              <a:t>Tehdään potilas </a:t>
            </a:r>
            <a:r>
              <a:rPr lang="fi-FI" dirty="0" err="1">
                <a:ea typeface="+mn-lt"/>
                <a:cs typeface="+mn-lt"/>
              </a:rPr>
              <a:t>intuboituna</a:t>
            </a:r>
            <a:r>
              <a:rPr lang="fi-FI" dirty="0">
                <a:ea typeface="+mn-lt"/>
                <a:cs typeface="+mn-lt"/>
              </a:rPr>
              <a:t> ja inhalaatioanestesiassa, hieman etupää alas kallistettuna</a:t>
            </a:r>
          </a:p>
          <a:p>
            <a:r>
              <a:rPr lang="fi-FI" dirty="0" err="1">
                <a:ea typeface="+mn-lt"/>
                <a:cs typeface="+mn-lt"/>
              </a:rPr>
              <a:t>Letkutetaan</a:t>
            </a:r>
            <a:r>
              <a:rPr lang="fi-FI" dirty="0">
                <a:ea typeface="+mn-lt"/>
                <a:cs typeface="+mn-lt"/>
              </a:rPr>
              <a:t> lämmintä vettä tai fysiologisella suolaliuosta mahalaukkuun 5-10ml/kg kerrallaan ja annetaan tyhjentyä painovoiman avulla, toistetaan 5-10 kertaa, kunnes huuhteluvesi on kirkasta</a:t>
            </a:r>
            <a:endParaRPr lang="fi-FI" dirty="0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lopuksi lääkehiiltä -&gt; voidaan antaa letkun kautta mahaan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ea typeface="+mn-lt"/>
                <a:cs typeface="+mn-lt"/>
              </a:rPr>
              <a:t>Komplikaatioina aspiraatiopneumonia, mekaaninen vaurio ruuansulatuskanavaan ja anestesiariskit</a:t>
            </a:r>
            <a:endParaRPr lang="fi-FI" dirty="0"/>
          </a:p>
          <a:p>
            <a:r>
              <a:rPr lang="fi-FI" dirty="0">
                <a:ea typeface="+mn-lt"/>
                <a:cs typeface="+mn-lt"/>
              </a:rPr>
              <a:t>Vasta-aiheita syövyttävät tai terävät aineet/esineet ja öljymäiset aineet</a:t>
            </a:r>
            <a:endParaRPr lang="fi-FI" dirty="0"/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16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02F68D-16C1-CC7D-A4AE-FE6E9EEC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Shokin yleisimmät oireet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081B94-FCCB-6035-0362-D9A2D1624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87562"/>
            <a:ext cx="5181600" cy="40894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Eläin on veltto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Pulssi on kohonnut 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Hengitys on nopea 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Limakalvot ovat vaaleat 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Ruumiinlämpö voi olla laskenut ja etenkin jalat tuntuvat viileiltä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DD4129-D540-A251-591C-EE1E071B4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87562"/>
            <a:ext cx="5181600" cy="40894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cs typeface="Calibri"/>
              </a:rPr>
              <a:t>VUOTOSHOKKI -&gt; </a:t>
            </a:r>
            <a:r>
              <a:rPr lang="fi-FI" sz="2000">
                <a:ea typeface="+mn-lt"/>
                <a:cs typeface="+mn-lt"/>
              </a:rPr>
              <a:t>runsas verenvuoto vähentää kiertävää verimäärää</a:t>
            </a:r>
          </a:p>
          <a:p>
            <a:r>
              <a:rPr lang="fi-FI" sz="2000">
                <a:cs typeface="Calibri"/>
              </a:rPr>
              <a:t>SEPTINEN SHOKKI -&gt; verenmyrkytyksessä </a:t>
            </a:r>
            <a:r>
              <a:rPr lang="fi-FI" sz="2000">
                <a:ea typeface="+mn-lt"/>
                <a:cs typeface="+mn-lt"/>
              </a:rPr>
              <a:t>verenpaine voi laskea bakteerimyrkkyjen ja muiden aineenvaihduntamuutosten vuoksi </a:t>
            </a:r>
          </a:p>
          <a:p>
            <a:r>
              <a:rPr lang="fi-FI" sz="2000">
                <a:cs typeface="Calibri"/>
              </a:rPr>
              <a:t>ANAFYLAKTINEN SHOKKI -&gt; </a:t>
            </a:r>
            <a:r>
              <a:rPr lang="fi-FI" sz="2000">
                <a:ea typeface="+mn-lt"/>
                <a:cs typeface="+mn-lt"/>
              </a:rPr>
              <a:t>voimakas allerginen reaktio laajentaa verisuonia jonka seurauksesta verenpaine laskee</a:t>
            </a:r>
          </a:p>
          <a:p>
            <a:r>
              <a:rPr lang="fi-FI" sz="2000">
                <a:cs typeface="Calibri"/>
              </a:rPr>
              <a:t>HYPOVOLEEMINEN SHOKKI -&gt; </a:t>
            </a:r>
            <a:r>
              <a:rPr lang="fi-FI" sz="2000">
                <a:ea typeface="+mn-lt"/>
                <a:cs typeface="+mn-lt"/>
              </a:rPr>
              <a:t>laajassa palovammassa nesteenmenetys voi olla niin suuri, että syntyy palovammasokki</a:t>
            </a: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083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237A48-12DB-00E8-3423-7894368E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Oksennuttaminen klinikalla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A06265-5B38-9299-B041-8A6F1F050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dirty="0">
                <a:ea typeface="+mn-lt"/>
                <a:cs typeface="+mn-lt"/>
              </a:rPr>
              <a:t>KOIRA: </a:t>
            </a:r>
            <a:r>
              <a:rPr lang="fi-FI" dirty="0" err="1">
                <a:ea typeface="+mn-lt"/>
                <a:cs typeface="+mn-lt"/>
              </a:rPr>
              <a:t>apomorfiinia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Iv, ensisijaisesti laskimonsisäisesti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Im, lihakseen pistettynä oksentaminen yleensä alkaa 4-6 minuutin kuluessa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fi-FI" dirty="0" err="1">
                <a:ea typeface="+mn-lt"/>
                <a:cs typeface="+mn-lt"/>
              </a:rPr>
              <a:t>Sc</a:t>
            </a:r>
            <a:r>
              <a:rPr lang="fi-FI" dirty="0">
                <a:ea typeface="+mn-lt"/>
                <a:cs typeface="+mn-lt"/>
              </a:rPr>
              <a:t>, nahan alle annosteltuna hitain vaikutus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fi-FI" dirty="0" err="1">
                <a:ea typeface="+mn-lt"/>
                <a:cs typeface="+mn-lt"/>
              </a:rPr>
              <a:t>subkonjunktivaalisesti</a:t>
            </a:r>
            <a:r>
              <a:rPr lang="fi-FI" dirty="0">
                <a:ea typeface="+mn-lt"/>
                <a:cs typeface="+mn-lt"/>
              </a:rPr>
              <a:t> (silmään)</a:t>
            </a:r>
            <a:endParaRPr lang="fi-FI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dirty="0" err="1">
                <a:ea typeface="+mn-lt"/>
                <a:cs typeface="+mn-lt"/>
              </a:rPr>
              <a:t>apomorfiini</a:t>
            </a:r>
            <a:r>
              <a:rPr lang="fi-FI" dirty="0">
                <a:ea typeface="+mn-lt"/>
                <a:cs typeface="+mn-lt"/>
              </a:rPr>
              <a:t> vaikuttaa suoraan oksennuskeskuksen dopamiinireseptoreihin ja indusoi siten </a:t>
            </a:r>
            <a:r>
              <a:rPr lang="fi-FI" dirty="0" err="1">
                <a:ea typeface="+mn-lt"/>
                <a:cs typeface="+mn-lt"/>
              </a:rPr>
              <a:t>emeesin</a:t>
            </a:r>
            <a:r>
              <a:rPr lang="fi-FI" dirty="0">
                <a:ea typeface="+mn-lt"/>
                <a:cs typeface="+mn-lt"/>
              </a:rPr>
              <a:t> nopeasti</a:t>
            </a:r>
            <a:endParaRPr lang="fi-FI" dirty="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 tehokas, sivuvaikutuksena sedaatio, kumotaan </a:t>
            </a:r>
            <a:r>
              <a:rPr lang="fi-FI" dirty="0" err="1">
                <a:ea typeface="+mn-lt"/>
                <a:cs typeface="+mn-lt"/>
              </a:rPr>
              <a:t>naloksonilla</a:t>
            </a:r>
            <a:endParaRPr lang="fi-FI" dirty="0" err="1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ei tule käyttää potilaille, jotka ovat nielleet opiaatteja tai barbituraatteja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oksentamisen jälkeen </a:t>
            </a:r>
            <a:r>
              <a:rPr lang="fi-FI" dirty="0" err="1">
                <a:ea typeface="+mn-lt"/>
                <a:cs typeface="+mn-lt"/>
              </a:rPr>
              <a:t>antiemeetti</a:t>
            </a:r>
            <a:r>
              <a:rPr lang="fi-FI" dirty="0">
                <a:ea typeface="+mn-lt"/>
                <a:cs typeface="+mn-lt"/>
              </a:rPr>
              <a:t> (</a:t>
            </a:r>
            <a:r>
              <a:rPr lang="fi-FI" dirty="0" err="1">
                <a:ea typeface="+mn-lt"/>
                <a:cs typeface="+mn-lt"/>
              </a:rPr>
              <a:t>metoklopramidi</a:t>
            </a:r>
            <a:r>
              <a:rPr lang="fi-FI" dirty="0">
                <a:ea typeface="+mn-lt"/>
                <a:cs typeface="+mn-lt"/>
              </a:rPr>
              <a:t> tai </a:t>
            </a:r>
            <a:r>
              <a:rPr lang="fi-FI" dirty="0" err="1">
                <a:ea typeface="+mn-lt"/>
                <a:cs typeface="+mn-lt"/>
              </a:rPr>
              <a:t>maropitantti</a:t>
            </a:r>
            <a:r>
              <a:rPr lang="fi-FI" dirty="0">
                <a:ea typeface="+mn-lt"/>
                <a:cs typeface="+mn-lt"/>
              </a:rPr>
              <a:t>)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ea typeface="+mn-lt"/>
                <a:cs typeface="+mn-lt"/>
              </a:rPr>
              <a:t>KISSA: </a:t>
            </a:r>
            <a:r>
              <a:rPr lang="fi-FI" dirty="0" err="1">
                <a:ea typeface="+mn-lt"/>
                <a:cs typeface="+mn-lt"/>
              </a:rPr>
              <a:t>ksylatsiinia</a:t>
            </a:r>
            <a:r>
              <a:rPr lang="fi-FI" dirty="0">
                <a:ea typeface="+mn-lt"/>
                <a:cs typeface="+mn-lt"/>
              </a:rPr>
              <a:t> im/</a:t>
            </a:r>
            <a:r>
              <a:rPr lang="fi-FI" dirty="0" err="1">
                <a:ea typeface="+mn-lt"/>
                <a:cs typeface="+mn-lt"/>
              </a:rPr>
              <a:t>sc</a:t>
            </a:r>
            <a:endParaRPr lang="fi-FI" dirty="0" err="1"/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oksentamisen jälkeen </a:t>
            </a:r>
            <a:r>
              <a:rPr lang="fi-FI" dirty="0" err="1">
                <a:ea typeface="+mn-lt"/>
                <a:cs typeface="+mn-lt"/>
              </a:rPr>
              <a:t>atipametsoli</a:t>
            </a:r>
            <a:r>
              <a:rPr lang="fi-FI" dirty="0">
                <a:ea typeface="+mn-lt"/>
                <a:cs typeface="+mn-lt"/>
              </a:rPr>
              <a:t> </a:t>
            </a:r>
            <a:endParaRPr lang="fi-FI" dirty="0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033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30ACE-79E4-2FB0-A0DB-4716EC34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Oksennuttaminen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652838-8609-83A2-6AB7-37BF959C5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solidFill>
                  <a:schemeClr val="accent6">
                    <a:lumMod val="75000"/>
                  </a:schemeClr>
                </a:solidFill>
                <a:cs typeface="Calibri"/>
              </a:rPr>
              <a:t>Saa tehdä</a:t>
            </a:r>
            <a:endParaRPr lang="fi-FI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1CABBEF-3DC9-752D-A869-640C19D80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7787"/>
            <a:ext cx="5157787" cy="3381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Eläin tajuissaan 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Myrkyn syömisestä vain vähän aikaa -&gt; koskaan ei saa oksennettua kaikkea pois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Myrkky ei ole syövyttävää tai ärsyttävää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Ei ole terävä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Anna pehmeää ruokaa ennen oksennuttamista -&gt; oksennus onnistuu paremmin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49A1701-FB45-9C61-8028-EF9DCD2F1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>
                <a:solidFill>
                  <a:schemeClr val="accent6">
                    <a:lumMod val="75000"/>
                  </a:schemeClr>
                </a:solidFill>
                <a:cs typeface="Calibri"/>
              </a:rPr>
              <a:t>Ei saa tehdä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A0A2EAF-325C-C990-D8DE-55F470AB54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49540"/>
            <a:ext cx="5183188" cy="33401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Syöty myrkky on syövyttävää/ärsyttävää, tai se voi vahingoittaa uudestaan kudoksia oksennettaessa -&gt; terävät esineet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Kohonnut aspiraatioriski -&gt; esim. jos potilaan tajunta heikentynyt, sillä on kohtauksia tai hengitysvaikeus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Ei voi oksentaa -&gt; esim. rotta ja hevonen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Vaarallisen aineen syömisestä jo 1-2h -&gt; yli 4h kuluttua vain poikkeustapauksissa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910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9E45A6-3CD9-D580-CC9D-295159A2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Oksennuttaminen kotona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FDC193-FFCF-F3FE-D90A-2B7837FF4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-780000">
            <a:off x="839788" y="2902450"/>
            <a:ext cx="5157787" cy="813474"/>
          </a:xfrm>
        </p:spPr>
        <p:txBody>
          <a:bodyPr/>
          <a:lstStyle/>
          <a:p>
            <a:r>
              <a:rPr lang="fi-FI">
                <a:solidFill>
                  <a:schemeClr val="accent2">
                    <a:lumMod val="75000"/>
                  </a:schemeClr>
                </a:solidFill>
                <a:cs typeface="Calibri"/>
              </a:rPr>
              <a:t>Voidaan tehdä kolmella eri tavalla!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BF388FD-74FD-999D-741D-94EE6A8F3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>
                <a:solidFill>
                  <a:schemeClr val="accent6"/>
                </a:solidFill>
                <a:cs typeface="Calibri"/>
              </a:rPr>
              <a:t>Vetyperoksidi 3%</a:t>
            </a:r>
            <a:endParaRPr lang="fi-FI">
              <a:solidFill>
                <a:schemeClr val="accent6"/>
              </a:solidFill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7BF79F9-F5DD-6191-C579-DAA13848B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2170"/>
            <a:ext cx="5183188" cy="32774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Annostus 1-2ml/kg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Voidaan antaa 1-3 kertaa 10 min. välein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Enintään 50ml/koira</a:t>
            </a:r>
          </a:p>
          <a:p>
            <a:r>
              <a:rPr lang="fi-FI" sz="2000">
                <a:ea typeface="+mn-lt"/>
                <a:cs typeface="+mn-lt"/>
              </a:rPr>
              <a:t>HUOM! Palovammat (limakalvoärsytykset) </a:t>
            </a:r>
            <a:r>
              <a:rPr lang="fi-FI" sz="2000" dirty="0">
                <a:ea typeface="+mn-lt"/>
                <a:cs typeface="+mn-lt"/>
              </a:rPr>
              <a:t>mahdollisia</a:t>
            </a:r>
            <a:endParaRPr lang="fi-FI" sz="2000" dirty="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474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026B07E-4399-3F4B-F740-97F432F6D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35657"/>
            <a:ext cx="5157787" cy="1157939"/>
          </a:xfrm>
        </p:spPr>
        <p:txBody>
          <a:bodyPr/>
          <a:lstStyle/>
          <a:p>
            <a:pPr algn="ctr"/>
            <a:r>
              <a:rPr lang="fi-FI">
                <a:solidFill>
                  <a:schemeClr val="accent6"/>
                </a:solidFill>
                <a:cs typeface="Calibri"/>
              </a:rPr>
              <a:t>Suola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B7EDE20-6A05-D48A-816D-B85774163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Annostus 1tl/10kg, ei ikinä yli 3tl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HUOM! Ei saa uusia!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Suolamyrkytyksen vaara (</a:t>
            </a:r>
            <a:r>
              <a:rPr lang="fi-FI" sz="2000" err="1">
                <a:ea typeface="+mn-lt"/>
                <a:cs typeface="+mn-lt"/>
              </a:rPr>
              <a:t>hypernatremia</a:t>
            </a:r>
            <a:r>
              <a:rPr lang="fi-FI" sz="2000">
                <a:ea typeface="+mn-lt"/>
                <a:cs typeface="+mn-lt"/>
              </a:rPr>
              <a:t>) todellinen, käyttö vain hätätapauksissa!</a:t>
            </a:r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A74B666-D1D9-98B5-802F-482FC1BE5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35657"/>
            <a:ext cx="5183188" cy="1157939"/>
          </a:xfrm>
        </p:spPr>
        <p:txBody>
          <a:bodyPr/>
          <a:lstStyle/>
          <a:p>
            <a:pPr algn="ctr"/>
            <a:r>
              <a:rPr lang="fi-FI" err="1">
                <a:solidFill>
                  <a:schemeClr val="accent6"/>
                </a:solidFill>
                <a:cs typeface="Calibri"/>
              </a:rPr>
              <a:t>Fairy</a:t>
            </a:r>
            <a:r>
              <a:rPr lang="fi-FI">
                <a:solidFill>
                  <a:schemeClr val="accent6"/>
                </a:solidFill>
                <a:cs typeface="Calibri"/>
              </a:rPr>
              <a:t>- astianpesuaine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F077F86-FF75-F307-C2CD-DC5C191739B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Tehdään laimennos1ml </a:t>
            </a:r>
            <a:r>
              <a:rPr lang="fi-FI" sz="2000" err="1">
                <a:ea typeface="+mn-lt"/>
                <a:cs typeface="+mn-lt"/>
              </a:rPr>
              <a:t>fairya</a:t>
            </a:r>
            <a:r>
              <a:rPr lang="fi-FI" sz="2000">
                <a:ea typeface="+mn-lt"/>
                <a:cs typeface="+mn-lt"/>
              </a:rPr>
              <a:t>+ 10ml vettä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Annostus 1-10ml/kg pikkuhiljaa kunnes eläin oksentaa</a:t>
            </a:r>
            <a:endParaRPr lang="fi-FI" sz="2000">
              <a:cs typeface="Calibri"/>
            </a:endParaRPr>
          </a:p>
          <a:p>
            <a:r>
              <a:rPr lang="fi-FI" sz="2000">
                <a:ea typeface="+mn-lt"/>
                <a:cs typeface="+mn-lt"/>
              </a:rPr>
              <a:t>Saattaa ärsyttää</a:t>
            </a:r>
            <a:endParaRPr lang="fi-FI" sz="2000">
              <a:cs typeface="Calibri"/>
            </a:endParaRPr>
          </a:p>
          <a:p>
            <a:r>
              <a:rPr lang="fi-FI" sz="2000">
                <a:cs typeface="Calibri"/>
              </a:rPr>
              <a:t>Käytä ensisijaisesti vetyperoksidia tai suolaa</a:t>
            </a: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95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68A36C5-BAA5-696A-CA6D-C3671C71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279378"/>
            <a:ext cx="6619282" cy="1528688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Lääkehiili</a:t>
            </a:r>
          </a:p>
        </p:txBody>
      </p:sp>
      <p:pic>
        <p:nvPicPr>
          <p:cNvPr id="5" name="Kuva 6" descr="Kuva, joka sisältää kohteen hygieniatarvikkeet, voide&#10;&#10;Kuvaus luotu automaattisesti">
            <a:extLst>
              <a:ext uri="{FF2B5EF4-FFF2-40B4-BE49-F238E27FC236}">
                <a16:creationId xmlns:a16="http://schemas.microsoft.com/office/drawing/2014/main" id="{DC2714E1-4B78-014A-8913-CEB895E2D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4" r="3555" b="2"/>
          <a:stretch/>
        </p:blipFill>
        <p:spPr>
          <a:xfrm>
            <a:off x="6704862" y="598942"/>
            <a:ext cx="5170852" cy="5571898"/>
          </a:xfrm>
          <a:prstGeom prst="rect">
            <a:avLst/>
          </a:prstGeom>
          <a:effectLst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745E8E-229A-2ECB-1AE4-11621BE3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66830"/>
            <a:ext cx="6620738" cy="40726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>
                <a:ea typeface="+mn-lt"/>
                <a:cs typeface="+mn-lt"/>
              </a:rPr>
              <a:t>Lääkehiilen tehtävänä on absorboida elimistöstä myrkyllisiä aineita ja kuljettaa ne ruuansulatuksen mukana pois</a:t>
            </a:r>
            <a:endParaRPr lang="fi-FI" sz="180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1800">
                <a:ea typeface="+mn-lt"/>
                <a:cs typeface="+mn-lt"/>
              </a:rPr>
              <a:t>Annostus 2-5g/kg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1800">
                <a:ea typeface="+mn-lt"/>
                <a:cs typeface="+mn-lt"/>
              </a:rPr>
              <a:t>Osalle myrkyistä on tyypillistä </a:t>
            </a:r>
            <a:r>
              <a:rPr lang="fi-FI" sz="1800" err="1">
                <a:ea typeface="+mn-lt"/>
                <a:cs typeface="+mn-lt"/>
              </a:rPr>
              <a:t>enterohepaattinen</a:t>
            </a:r>
            <a:r>
              <a:rPr lang="fi-FI" sz="1800">
                <a:ea typeface="+mn-lt"/>
                <a:cs typeface="+mn-lt"/>
              </a:rPr>
              <a:t> kierto -&gt; myrkky imeytyy suolistosta, kertyy sappinesteeseen ja vapautuu seuraavan ruokailun yhteydessä sappinesteen mukana takaisin suolistoon -&gt; toista lääkehiiliannoksen anto usein tehostaakseen hoitoa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sz="1800">
                <a:ea typeface="+mn-lt"/>
                <a:cs typeface="+mn-lt"/>
              </a:rPr>
              <a:t>Annostellaan 3-6h välein, 1-4vrk ajan</a:t>
            </a:r>
            <a:endParaRPr lang="fi-FI" sz="1800">
              <a:cs typeface="Calibri" panose="020F0502020204030204"/>
            </a:endParaRPr>
          </a:p>
          <a:p>
            <a:r>
              <a:rPr lang="fi-FI" sz="1800">
                <a:ea typeface="+mn-lt"/>
                <a:cs typeface="+mn-lt"/>
              </a:rPr>
              <a:t>Käytetään jos eläin oksentaa vain osan syömästään määrästä tai osan myrkystä epäillään jo imeytyneen</a:t>
            </a:r>
            <a:endParaRPr lang="fi-FI" sz="1800">
              <a:cs typeface="Calibri" panose="020F0502020204030204"/>
            </a:endParaRPr>
          </a:p>
          <a:p>
            <a:r>
              <a:rPr lang="fi-FI" sz="1800">
                <a:ea typeface="+mn-lt"/>
                <a:cs typeface="+mn-lt"/>
              </a:rPr>
              <a:t>Rakeet voidaan liettää veteen ja tabletit jauhaa ruuan joukkoon</a:t>
            </a:r>
            <a:endParaRPr lang="fi-FI" sz="1800">
              <a:cs typeface="Calibri"/>
            </a:endParaRPr>
          </a:p>
          <a:p>
            <a:endParaRPr lang="fi-FI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950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768F32-5DC4-3B5B-0DAF-2660B3A3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ea typeface="+mj-lt"/>
                <a:cs typeface="+mj-lt"/>
              </a:rPr>
              <a:t>Laksatiivit</a:t>
            </a:r>
            <a:endParaRPr lang="fi-FI" dirty="0">
              <a:cs typeface="Calibri Light" panose="020F03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88276E-46FD-4684-FAFD-5E5991A3F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ea typeface="+mn-lt"/>
                <a:cs typeface="+mn-lt"/>
              </a:rPr>
              <a:t>Laksatiivien tarkoituksena on nopeuttaa niellyn myrkyn kulkeutumista suoliston läpi</a:t>
            </a:r>
          </a:p>
          <a:p>
            <a:r>
              <a:rPr lang="fi-FI" dirty="0">
                <a:ea typeface="+mn-lt"/>
                <a:cs typeface="+mn-lt"/>
              </a:rPr>
              <a:t>Laksatiivien tehtävänä on lisätä suoliston nestepitoisuutta ja siten lisäävät suoliston </a:t>
            </a:r>
            <a:r>
              <a:rPr lang="fi-FI" dirty="0" err="1">
                <a:ea typeface="+mn-lt"/>
                <a:cs typeface="+mn-lt"/>
              </a:rPr>
              <a:t>motiliteettia</a:t>
            </a:r>
            <a:r>
              <a:rPr lang="fi-FI" dirty="0">
                <a:ea typeface="+mn-lt"/>
                <a:cs typeface="+mn-lt"/>
              </a:rPr>
              <a:t> sekä nopeuttavat nieltyjen aineiden kulkua suolistossa</a:t>
            </a:r>
          </a:p>
          <a:p>
            <a:r>
              <a:rPr lang="fi-FI" dirty="0">
                <a:ea typeface="+mn-lt"/>
                <a:cs typeface="+mn-lt"/>
              </a:rPr>
              <a:t>Eläimillä tehtyjen tutkimusten mukaan laksatiivit yksinään käytettyinä eivät ole merkittävästi lisänneet myrkyllisen aineen poistumista elimistöstä</a:t>
            </a:r>
            <a:endParaRPr lang="fi-FI" dirty="0">
              <a:cs typeface="Calibri"/>
            </a:endParaRPr>
          </a:p>
          <a:p>
            <a:r>
              <a:rPr lang="fi-FI" dirty="0">
                <a:ea typeface="+mn-lt"/>
                <a:cs typeface="+mn-lt"/>
              </a:rPr>
              <a:t>Kontraindikaatiot -&gt; suolistoäänien puute, syövyttävän aineen nieleminen, äskettäinen vatsan alueen trauma, suoliston perforaatio tai obstruktio, </a:t>
            </a:r>
            <a:r>
              <a:rPr lang="fi-FI" dirty="0" err="1">
                <a:ea typeface="+mn-lt"/>
                <a:cs typeface="+mn-lt"/>
              </a:rPr>
              <a:t>hypovolemia</a:t>
            </a:r>
            <a:r>
              <a:rPr lang="fi-FI" dirty="0">
                <a:ea typeface="+mn-lt"/>
                <a:cs typeface="+mn-lt"/>
              </a:rPr>
              <a:t>, hypotensio tai elektrolyyttiepätasapaino</a:t>
            </a:r>
            <a:endParaRPr lang="fi-FI" dirty="0">
              <a:cs typeface="Calibri"/>
            </a:endParaRP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5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D93FD5-C2B6-7661-1EA7-F1454D9C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192086"/>
            <a:ext cx="6002110" cy="1431925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Kyyn (Vipera berus) purema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0F3E96-C57D-A0DD-1BED-F39519F68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529501"/>
            <a:ext cx="6002110" cy="4604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400" dirty="0">
                <a:ea typeface="+mn-lt"/>
                <a:cs typeface="+mn-lt"/>
              </a:rPr>
              <a:t>Kyynpurema aiheuttaa eläimelle voimakkaan kivun ja turvotuksen, sekä iho saattaa sinertää</a:t>
            </a:r>
            <a:endParaRPr lang="fi-FI" sz="1400" dirty="0">
              <a:cs typeface="Calibri" panose="020F0502020204030204"/>
            </a:endParaRPr>
          </a:p>
          <a:p>
            <a:r>
              <a:rPr lang="fi-FI" sz="1400" dirty="0">
                <a:ea typeface="+mn-lt"/>
                <a:cs typeface="+mn-lt"/>
              </a:rPr>
              <a:t>Toisinaan puremakohdasta on löydettävissä kyyn hampaiden jättämät pistoreiät</a:t>
            </a:r>
            <a:endParaRPr lang="fi-FI" sz="1400" dirty="0">
              <a:cs typeface="Calibri"/>
            </a:endParaRPr>
          </a:p>
          <a:p>
            <a:r>
              <a:rPr lang="fi-FI" sz="1400" dirty="0">
                <a:ea typeface="+mn-lt"/>
                <a:cs typeface="+mn-lt"/>
              </a:rPr>
              <a:t>Kyy puree yleisimmin eläintä jalkaan, kuonoon tai rinnan alueelle</a:t>
            </a:r>
            <a:endParaRPr lang="fi-FI" sz="1400" dirty="0">
              <a:cs typeface="Calibri"/>
            </a:endParaRPr>
          </a:p>
          <a:p>
            <a:r>
              <a:rPr lang="fi-FI" sz="1400" dirty="0">
                <a:ea typeface="+mn-lt"/>
                <a:cs typeface="+mn-lt"/>
              </a:rPr>
              <a:t>Kyynpurema vaatii aina eläinlääkärin hoitoa! Poikkeuksena ns. kuiva purema</a:t>
            </a:r>
            <a:endParaRPr lang="fi-FI" sz="1400" dirty="0">
              <a:cs typeface="Calibri"/>
            </a:endParaRPr>
          </a:p>
          <a:p>
            <a:r>
              <a:rPr lang="fi-FI" sz="1400" dirty="0">
                <a:ea typeface="+mn-lt"/>
                <a:cs typeface="+mn-lt"/>
              </a:rPr>
              <a:t>Eläinlääkärissä eläimelle annetaan elintoimintoja tukevaa hoitoa -&gt; tulehduksen ja kivunhoito, sekä nesteytys</a:t>
            </a:r>
          </a:p>
          <a:p>
            <a:r>
              <a:rPr lang="fi-FI" sz="1400" dirty="0">
                <a:ea typeface="+mn-lt"/>
                <a:cs typeface="+mn-lt"/>
              </a:rPr>
              <a:t>Koira tulisi mahdollisuuksien mukaan kantaa autoon -&gt; mitä vähemmän kudoksiin tulee liikettä, sen huonommin/hitaammin myrkky leviää elimistöön</a:t>
            </a:r>
            <a:endParaRPr lang="fi-FI" sz="1400" dirty="0">
              <a:cs typeface="Calibri"/>
            </a:endParaRPr>
          </a:p>
          <a:p>
            <a:r>
              <a:rPr lang="fi-FI" sz="1400" dirty="0">
                <a:ea typeface="+mn-lt"/>
                <a:cs typeface="+mn-lt"/>
              </a:rPr>
              <a:t>Purema ei ole yleensä terveelle eläimelle henkeä uhkaava, mutta ilman hoitoa myrkky vaurioittaa helposti munuaisia</a:t>
            </a:r>
            <a:endParaRPr lang="fi-FI" sz="1400" dirty="0">
              <a:cs typeface="Calibri"/>
            </a:endParaRPr>
          </a:p>
          <a:p>
            <a:r>
              <a:rPr lang="fi-FI" sz="1400" dirty="0">
                <a:ea typeface="+mn-lt"/>
                <a:cs typeface="+mn-lt"/>
              </a:rPr>
              <a:t>Kyypakkauksen antoa ei enää suositella sen tehottomuuden ja haittavaikutusten takia -&gt; anna ainoastaan siinä tapauksessa, jos purema on aiheuttanut turvotusta hengitysteissä</a:t>
            </a:r>
            <a:endParaRPr lang="fi-FI" sz="1400" dirty="0">
              <a:cs typeface="Calibri"/>
            </a:endParaRPr>
          </a:p>
          <a:p>
            <a:r>
              <a:rPr lang="fi-FI" sz="1400" dirty="0">
                <a:ea typeface="+mn-lt"/>
                <a:cs typeface="+mn-lt"/>
              </a:rPr>
              <a:t>Myös tulehduskipulääkeitä ei tule käyttää kyyn puremiin -&gt; tulehduskipulääkkeet voimistavat hyytymishäiriöitä ja vahingoittavat kyyn myrkyn heikentämiä munuaisia ja maha-suolikanavaa</a:t>
            </a:r>
            <a:endParaRPr lang="fi-FI" sz="1400" dirty="0">
              <a:cs typeface="Calibri"/>
            </a:endParaRPr>
          </a:p>
          <a:p>
            <a:endParaRPr lang="fi-FI" sz="1400">
              <a:cs typeface="Calibri"/>
            </a:endParaRPr>
          </a:p>
        </p:txBody>
      </p:sp>
      <p:pic>
        <p:nvPicPr>
          <p:cNvPr id="4" name="Kuva 4" descr="Kuva, joka sisältää kohteen ruoho, matelija&#10;&#10;Kuvaus luotu automaattisesti">
            <a:extLst>
              <a:ext uri="{FF2B5EF4-FFF2-40B4-BE49-F238E27FC236}">
                <a16:creationId xmlns:a16="http://schemas.microsoft.com/office/drawing/2014/main" id="{99DFEA9E-BA86-F7D6-C9FE-D008A3488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4" r="9204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9800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oira, sisä, istuminen, nisäkäs&#10;&#10;Kuvaus luotu automaattisesti">
            <a:extLst>
              <a:ext uri="{FF2B5EF4-FFF2-40B4-BE49-F238E27FC236}">
                <a16:creationId xmlns:a16="http://schemas.microsoft.com/office/drawing/2014/main" id="{317DE4F5-7B1C-0521-F7D9-E9393A426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482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31DDC6-BEA5-24D3-A0C5-8A13610B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1247661"/>
            <a:ext cx="6798539" cy="52699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>
                <a:ea typeface="+mn-lt"/>
                <a:cs typeface="+mn-lt"/>
              </a:rPr>
              <a:t>Kyyn myrkyssä on useita erilaisia toksiineja -&gt; voivat vaikuttaa haitallisesti suoraan munuaisiin sekä sydämeen</a:t>
            </a:r>
          </a:p>
          <a:p>
            <a:r>
              <a:rPr lang="fi-FI" sz="2000">
                <a:ea typeface="+mn-lt"/>
                <a:cs typeface="+mn-lt"/>
              </a:rPr>
              <a:t>Kyynmyrkyllä on myös proteiineja hajottava vaikutus</a:t>
            </a:r>
          </a:p>
          <a:p>
            <a:r>
              <a:rPr lang="fi-FI" sz="2000">
                <a:ea typeface="+mn-lt"/>
                <a:cs typeface="+mn-lt"/>
              </a:rPr>
              <a:t>Verenkiertoon levitessään myrkky aiheuttaa verisuoniin seinämävaurioita -&gt; suonista pääsee tihkumaan nestettä, verisoluja ja proteiineja ympäröiviin kudoksiin</a:t>
            </a:r>
          </a:p>
          <a:p>
            <a:r>
              <a:rPr lang="fi-FI" sz="2000">
                <a:ea typeface="+mn-lt"/>
                <a:cs typeface="+mn-lt"/>
              </a:rPr>
              <a:t>Edellä kuvatusta aiheutuu veritilavuuden lasku (suonissa kiertävän veren määrä vähenee) ja sitä kautta verenpaineen lasku, sekä punasolujen rikkoutumista verisuonissa, anemiaa ja hyytymishäiriöitä</a:t>
            </a:r>
          </a:p>
          <a:p>
            <a:r>
              <a:rPr lang="fi-FI" sz="2000">
                <a:ea typeface="+mn-lt"/>
                <a:cs typeface="+mn-lt"/>
              </a:rPr>
              <a:t>Myös keuhkoihin kohdistuvia haittoja, kuten nestepöhöä, voi muodostua</a:t>
            </a: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1763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oira, sisä, musta, asettaminen&#10;&#10;Kuvaus luotu automaattisesti">
            <a:extLst>
              <a:ext uri="{FF2B5EF4-FFF2-40B4-BE49-F238E27FC236}">
                <a16:creationId xmlns:a16="http://schemas.microsoft.com/office/drawing/2014/main" id="{E4F1CFDE-4BB9-E95A-178B-A111535DB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11BA43-9CDD-681D-E8EF-C95F781D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12751" cy="1899912"/>
          </a:xfrm>
        </p:spPr>
        <p:txBody>
          <a:bodyPr>
            <a:normAutofit/>
          </a:bodyPr>
          <a:lstStyle/>
          <a:p>
            <a:pPr algn="ctr"/>
            <a:r>
              <a:rPr lang="fi-FI" sz="4000">
                <a:cs typeface="Calibri Light"/>
              </a:rPr>
              <a:t>Kyyn pureman hoito eläinlääkärissä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7E0C81-276F-4B2B-1AC2-A7AB6CF0A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764"/>
            <a:ext cx="4512751" cy="41237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600" dirty="0">
                <a:ea typeface="+mn-lt"/>
                <a:cs typeface="+mn-lt"/>
              </a:rPr>
              <a:t>Eläin laitetaan suonensisäiseen nesteytykseen, jonka tehtävänä on huuhdella munuaisia ja hoitaa mahdollista shokkia</a:t>
            </a:r>
            <a:endParaRPr lang="fi-FI" sz="1600" dirty="0">
              <a:cs typeface="Calibri" panose="020F0502020204030204"/>
            </a:endParaRPr>
          </a:p>
          <a:p>
            <a:r>
              <a:rPr lang="fi-FI" sz="1600" dirty="0">
                <a:ea typeface="+mn-lt"/>
                <a:cs typeface="+mn-lt"/>
              </a:rPr>
              <a:t>Annetaan opiaattikipulääkettä ja mahansuojalääkettä -&gt; lääkitystä jatketaan yleensä vielä kotona joidenkin päivien ajan</a:t>
            </a:r>
            <a:endParaRPr lang="fi-FI" sz="1600" dirty="0">
              <a:cs typeface="Calibri"/>
            </a:endParaRPr>
          </a:p>
          <a:p>
            <a:r>
              <a:rPr lang="fi-FI" sz="1600" dirty="0">
                <a:ea typeface="+mn-lt"/>
                <a:cs typeface="+mn-lt"/>
              </a:rPr>
              <a:t>Potilaan tilaa seurataan useamman tunnin ajan -&gt; verenpaineen- ja lämmön mittaus</a:t>
            </a:r>
            <a:endParaRPr lang="fi-FI" sz="1600" dirty="0">
              <a:cs typeface="Calibri"/>
            </a:endParaRPr>
          </a:p>
          <a:p>
            <a:r>
              <a:rPr lang="fi-FI" sz="1600" dirty="0">
                <a:ea typeface="+mn-lt"/>
                <a:cs typeface="+mn-lt"/>
              </a:rPr>
              <a:t>Vastamyrkky tai verensiirto tilanteen mukaan</a:t>
            </a:r>
            <a:endParaRPr lang="fi-FI" sz="1600" dirty="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1600" dirty="0">
                <a:ea typeface="+mn-lt"/>
                <a:cs typeface="+mn-lt"/>
              </a:rPr>
              <a:t>Vastamyrkkyä pystyy yleensä käyttämään vain kertaluontoisesti -&gt;  toisella kerralla aiheuttaa todennäköisemmin allergisen reaktion</a:t>
            </a:r>
          </a:p>
          <a:p>
            <a:r>
              <a:rPr lang="fi-FI" sz="1600" dirty="0">
                <a:ea typeface="+mn-lt"/>
                <a:cs typeface="+mn-lt"/>
              </a:rPr>
              <a:t>Munuaisarvot tarkastetaan ja kontrollointi 1-2 viikon päästä</a:t>
            </a:r>
            <a:endParaRPr lang="fi-FI" sz="1600" dirty="0">
              <a:cs typeface="Calibri"/>
            </a:endParaRPr>
          </a:p>
          <a:p>
            <a:endParaRPr lang="fi-FI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182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65ED6D3-A7E6-72A4-4F34-D584A2AD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err="1">
                <a:latin typeface="+mj-lt"/>
                <a:ea typeface="+mj-ea"/>
                <a:cs typeface="+mj-cs"/>
              </a:rPr>
              <a:t>Vereenpaineen</a:t>
            </a:r>
            <a:r>
              <a:rPr lang="en-US" sz="4800" kern="1200">
                <a:latin typeface="+mj-lt"/>
                <a:ea typeface="+mj-ea"/>
                <a:cs typeface="+mj-cs"/>
              </a:rPr>
              <a:t> </a:t>
            </a:r>
            <a:r>
              <a:rPr lang="en-US" sz="4800" kern="1200" err="1">
                <a:latin typeface="+mj-lt"/>
                <a:ea typeface="+mj-ea"/>
                <a:cs typeface="+mj-cs"/>
              </a:rPr>
              <a:t>mittaus</a:t>
            </a:r>
            <a:r>
              <a:rPr lang="en-US" sz="4800" kern="1200">
                <a:latin typeface="+mj-lt"/>
                <a:ea typeface="+mj-ea"/>
                <a:cs typeface="+mj-cs"/>
              </a:rPr>
              <a:t>. </a:t>
            </a:r>
            <a:r>
              <a:rPr lang="en-US" sz="4800" kern="1200" err="1">
                <a:latin typeface="+mj-lt"/>
                <a:ea typeface="+mj-ea"/>
                <a:cs typeface="+mj-cs"/>
              </a:rPr>
              <a:t>Havaittavissa</a:t>
            </a:r>
            <a:r>
              <a:rPr lang="en-US" sz="4800" kern="1200">
                <a:latin typeface="+mj-lt"/>
                <a:ea typeface="+mj-ea"/>
                <a:cs typeface="+mj-cs"/>
              </a:rPr>
              <a:t> </a:t>
            </a:r>
            <a:r>
              <a:rPr lang="en-US" sz="4800" kern="1200" err="1">
                <a:latin typeface="+mj-lt"/>
                <a:ea typeface="+mj-ea"/>
                <a:cs typeface="+mj-cs"/>
              </a:rPr>
              <a:t>selkeätä</a:t>
            </a:r>
            <a:r>
              <a:rPr lang="en-US" sz="4800" kern="1200">
                <a:latin typeface="+mj-lt"/>
                <a:ea typeface="+mj-ea"/>
                <a:cs typeface="+mj-cs"/>
              </a:rPr>
              <a:t> </a:t>
            </a:r>
            <a:r>
              <a:rPr lang="en-US" sz="4800" kern="1200" err="1">
                <a:latin typeface="+mj-lt"/>
                <a:ea typeface="+mj-ea"/>
                <a:cs typeface="+mj-cs"/>
              </a:rPr>
              <a:t>kipukäyttäytymistä</a:t>
            </a:r>
            <a:r>
              <a:rPr lang="en-US" sz="4800" kern="1200">
                <a:latin typeface="+mj-lt"/>
                <a:ea typeface="+mj-ea"/>
                <a:cs typeface="+mj-cs"/>
              </a:rPr>
              <a:t>.</a:t>
            </a:r>
            <a:endParaRPr lang="fi-FI">
              <a:ea typeface="+mj-ea"/>
              <a:cs typeface="+mj-cs"/>
            </a:endParaRPr>
          </a:p>
        </p:txBody>
      </p:sp>
      <p:pic>
        <p:nvPicPr>
          <p:cNvPr id="4" name="Online-media 3" title="Verenpaineenmittaus">
            <a:hlinkClick r:id="" action="ppaction://media"/>
            <a:extLst>
              <a:ext uri="{FF2B5EF4-FFF2-40B4-BE49-F238E27FC236}">
                <a16:creationId xmlns:a16="http://schemas.microsoft.com/office/drawing/2014/main" id="{E4C54AD5-D200-7FCE-120B-D0BAB0CEA75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27605" y="1845426"/>
            <a:ext cx="593373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B1C6D4-DC79-D63F-CAAE-654024B2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Vakava onnettomuus,</a:t>
            </a:r>
            <a:br>
              <a:rPr lang="fi-FI">
                <a:cs typeface="Calibri Light"/>
              </a:rPr>
            </a:br>
            <a:r>
              <a:rPr lang="fi-FI">
                <a:cs typeface="Calibri Light"/>
              </a:rPr>
              <a:t>potilas vaikuttaa normaalilta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806AF5-F6D4-02BA-43DF-3B001AF1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1018"/>
            <a:ext cx="10515600" cy="39459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ea typeface="+mn-lt"/>
                <a:cs typeface="+mn-lt"/>
              </a:rPr>
              <a:t>Esimerkiksi auto-onnettomuus tai muu voimakas töytäisy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kaikki vammat eivät näy päällepäin, suositellaan tarkastuskäyntiä eläinlääkäriin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jos omistaja haluaa seurata tilannetta kotona -&gt; tarkkaile erityisesti hengitystä, limakalvoja ja yleisvointia -&gt; yhteys välittömästi eläinlääkäriin, jos muutosta voinnissa</a:t>
            </a:r>
            <a:endParaRPr lang="fi-FI" sz="2000">
              <a:cs typeface="Calibri" panose="020F0502020204030204"/>
            </a:endParaRPr>
          </a:p>
          <a:p>
            <a:r>
              <a:rPr lang="fi-FI" sz="2000">
                <a:ea typeface="+mn-lt"/>
                <a:cs typeface="+mn-lt"/>
              </a:rPr>
              <a:t>Kouristus, joka mennyt itsestään ohi</a:t>
            </a:r>
            <a:endParaRPr lang="fi-FI" sz="2000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suositellaan eläinlääkärille menoa</a:t>
            </a:r>
            <a:endParaRPr lang="fi-FI" sz="2000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Vaihtoehtoisesti voi jäädä seuraamaan tilannetta -&gt; merkitse ylös koska tapahtunut, kauanko kestänyt ja jos uusii, niin eläinlääkäriin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4944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65B5B70-88B7-3EF2-870B-3F1EF7623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32899"/>
            <a:ext cx="5157787" cy="1140214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8400"/>
                </a:solidFill>
                <a:cs typeface="Calibri"/>
              </a:rPr>
              <a:t>Kyynpuremasta kulunut aikaa joitakin minuutteja. Tassussa on havaittavissa jo turvotusta.</a:t>
            </a:r>
          </a:p>
        </p:txBody>
      </p:sp>
      <p:pic>
        <p:nvPicPr>
          <p:cNvPr id="14" name="Kuva 14" descr="Kuva, joka sisältää kohteen henkilö, nisäkäs, käsi, kissa&#10;&#10;Kuvaus luotu automaattisesti">
            <a:extLst>
              <a:ext uri="{FF2B5EF4-FFF2-40B4-BE49-F238E27FC236}">
                <a16:creationId xmlns:a16="http://schemas.microsoft.com/office/drawing/2014/main" id="{11DD9902-4F00-C847-18D3-66208EA856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37639" y="2505075"/>
            <a:ext cx="2762084" cy="3684588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ADE064C-A568-B9AD-C840-808C5B3CC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32899"/>
            <a:ext cx="5183188" cy="1140214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8400"/>
                </a:solidFill>
                <a:cs typeface="Calibri"/>
              </a:rPr>
              <a:t>Puremaa seuraavana päivänä koko raaja on turvonnut. Käpälä on </a:t>
            </a:r>
            <a:r>
              <a:rPr lang="fi-FI" err="1">
                <a:solidFill>
                  <a:srgbClr val="FF8400"/>
                </a:solidFill>
                <a:cs typeface="Calibri"/>
              </a:rPr>
              <a:t>pinkeä</a:t>
            </a:r>
            <a:r>
              <a:rPr lang="fi-FI">
                <a:solidFill>
                  <a:srgbClr val="FF8400"/>
                </a:solidFill>
                <a:cs typeface="Calibri"/>
              </a:rPr>
              <a:t> ja kosketusarka.</a:t>
            </a:r>
          </a:p>
        </p:txBody>
      </p:sp>
      <p:pic>
        <p:nvPicPr>
          <p:cNvPr id="15" name="Kuva 15" descr="Kuva, joka sisältää kohteen sisä, koira, lattia, nisäkäs&#10;&#10;Kuvaus luotu automaattisesti">
            <a:extLst>
              <a:ext uri="{FF2B5EF4-FFF2-40B4-BE49-F238E27FC236}">
                <a16:creationId xmlns:a16="http://schemas.microsoft.com/office/drawing/2014/main" id="{B470157E-9CFD-8E9E-3C41-BE2491F841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83393" y="2505075"/>
            <a:ext cx="2760802" cy="3684588"/>
          </a:xfrm>
        </p:spPr>
      </p:pic>
    </p:spTree>
    <p:extLst>
      <p:ext uri="{BB962C8B-B14F-4D97-AF65-F5344CB8AC3E}">
        <p14:creationId xmlns:p14="http://schemas.microsoft.com/office/powerpoint/2010/main" val="3591842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0C8FD12-A25F-7198-6CB3-F80F77D4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4872236" cy="5571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cap="all" dirty="0">
                <a:latin typeface="+mj-lt"/>
                <a:ea typeface="+mj-ea"/>
                <a:cs typeface="+mj-cs"/>
              </a:rPr>
              <a:t>HUOM!</a:t>
            </a:r>
            <a:br>
              <a:rPr lang="en-US" sz="3600" kern="1200" cap="all" dirty="0"/>
            </a:br>
            <a:r>
              <a:rPr lang="en-US" sz="3600" kern="1200" cap="all" dirty="0">
                <a:latin typeface="+mj-lt"/>
                <a:ea typeface="+mj-ea"/>
                <a:cs typeface="+mj-cs"/>
              </a:rPr>
              <a:t> </a:t>
            </a:r>
            <a:br>
              <a:rPr lang="en-US" sz="3600" kern="1200" cap="all" dirty="0"/>
            </a:br>
            <a:r>
              <a:rPr lang="en-US" sz="3600" kern="1200" dirty="0" err="1">
                <a:latin typeface="+mj-lt"/>
                <a:ea typeface="+mj-ea"/>
                <a:cs typeface="+mj-cs"/>
              </a:rPr>
              <a:t>Rantakäärme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(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Natrix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natrix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) ja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kangaskäärme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(Coronella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austeriaca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)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eivät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/>
              <a:t>ole </a:t>
            </a:r>
            <a:r>
              <a:rPr lang="en-US" sz="3600" dirty="0" err="1"/>
              <a:t>vaarallisia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.</a:t>
            </a:r>
            <a:br>
              <a:rPr lang="en-US" sz="3600" kern="1200" dirty="0"/>
            </a:br>
            <a:endParaRPr lang="en-US" sz="3600" kern="1200" cap="all">
              <a:solidFill>
                <a:schemeClr val="tx1"/>
              </a:solidFill>
              <a:latin typeface="+mj-lt"/>
              <a:cs typeface="Calibri Light" panose="020F0302020204030204"/>
            </a:endParaRPr>
          </a:p>
        </p:txBody>
      </p:sp>
      <p:pic>
        <p:nvPicPr>
          <p:cNvPr id="4" name="Kuva 4" descr="Käärme ääriviiva">
            <a:extLst>
              <a:ext uri="{FF2B5EF4-FFF2-40B4-BE49-F238E27FC236}">
                <a16:creationId xmlns:a16="http://schemas.microsoft.com/office/drawing/2014/main" id="{5A060776-7544-E641-4497-BDD88EC49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1658" y="720190"/>
            <a:ext cx="5584353" cy="5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00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BE3998-1E78-1087-15F1-4EBFAF7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Koiran kantaminen harteilla</a:t>
            </a:r>
          </a:p>
        </p:txBody>
      </p:sp>
      <p:pic>
        <p:nvPicPr>
          <p:cNvPr id="4" name="Online-media 3" title="Koiran kantaminen harteilla">
            <a:hlinkClick r:id="" action="ppaction://media"/>
            <a:extLst>
              <a:ext uri="{FF2B5EF4-FFF2-40B4-BE49-F238E27FC236}">
                <a16:creationId xmlns:a16="http://schemas.microsoft.com/office/drawing/2014/main" id="{C149207D-78EC-EEE7-5413-5EC91A90196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225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6" descr="Kuva, joka sisältää kohteen puu, ulko, ruoho, henkilö&#10;&#10;Kuvaus luotu automaattisesti">
            <a:extLst>
              <a:ext uri="{FF2B5EF4-FFF2-40B4-BE49-F238E27FC236}">
                <a16:creationId xmlns:a16="http://schemas.microsoft.com/office/drawing/2014/main" id="{74F72937-AB5B-D2C6-FF1C-3D2EBADA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1844675"/>
            <a:ext cx="3322638" cy="4449763"/>
          </a:xfrm>
          <a:prstGeom prst="rect">
            <a:avLst/>
          </a:prstGeom>
        </p:spPr>
      </p:pic>
      <p:pic>
        <p:nvPicPr>
          <p:cNvPr id="4" name="Kuva 4" descr="Kuva, joka sisältää kohteen taivas, ulko, koira, maa&#10;&#10;Kuvaus luotu automaattisesti">
            <a:extLst>
              <a:ext uri="{FF2B5EF4-FFF2-40B4-BE49-F238E27FC236}">
                <a16:creationId xmlns:a16="http://schemas.microsoft.com/office/drawing/2014/main" id="{35E1F080-B05F-3DB7-4768-4DECB81EB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7450" y="1844675"/>
            <a:ext cx="3322638" cy="4449763"/>
          </a:xfrm>
        </p:spPr>
      </p:pic>
      <p:pic>
        <p:nvPicPr>
          <p:cNvPr id="5" name="Kuva 5" descr="Kuva, joka sisältää kohteen puu, ulko, maa, koira&#10;&#10;Kuvaus luotu automaattisesti">
            <a:extLst>
              <a:ext uri="{FF2B5EF4-FFF2-40B4-BE49-F238E27FC236}">
                <a16:creationId xmlns:a16="http://schemas.microsoft.com/office/drawing/2014/main" id="{CCC2CEE2-B3D9-83E5-D5D2-64E63D1AE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413" y="1844675"/>
            <a:ext cx="2193925" cy="444976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512E2B7-E84F-EAE7-FF85-A3B07DCF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Koiran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kantaminen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apuvälineillä</a:t>
            </a:r>
            <a:endParaRPr lang="fi-FI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8834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oira, henkilö, sisä, ruskea&#10;&#10;Kuvaus luotu automaattisesti">
            <a:extLst>
              <a:ext uri="{FF2B5EF4-FFF2-40B4-BE49-F238E27FC236}">
                <a16:creationId xmlns:a16="http://schemas.microsoft.com/office/drawing/2014/main" id="{C147F24C-4723-B55D-0B25-83E39CAF4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6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D2845CA-8EC8-C924-2F35-C690E2FB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117" y="365125"/>
            <a:ext cx="5408818" cy="1899912"/>
          </a:xfrm>
        </p:spPr>
        <p:txBody>
          <a:bodyPr>
            <a:normAutofit/>
          </a:bodyPr>
          <a:lstStyle/>
          <a:p>
            <a:pPr algn="ctr"/>
            <a:r>
              <a:rPr lang="fi-FI" sz="3700">
                <a:cs typeface="Calibri Light"/>
              </a:rPr>
              <a:t>Silmän kautta tapahtunut altistus ja silmävammat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F8826A-7E96-D9EB-39BE-296643CE4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117" y="2434201"/>
            <a:ext cx="5408818" cy="41916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dirty="0">
                <a:ea typeface="+mn-lt"/>
                <a:cs typeface="+mn-lt"/>
              </a:rPr>
              <a:t>Silmävamma voi tulla esimerkiksi silmään osuneesta terävästä kohteesta (kissan kynsi, risu, sänkipelto), silmään kohdistuneesta iskusta tai syövyttävästä aineesta</a:t>
            </a:r>
            <a:endParaRPr lang="fi-FI" sz="1800" dirty="0">
              <a:cs typeface="Calibri"/>
            </a:endParaRPr>
          </a:p>
          <a:p>
            <a:r>
              <a:rPr lang="fi-FI" sz="1800" dirty="0">
                <a:ea typeface="+mn-lt"/>
                <a:cs typeface="+mn-lt"/>
              </a:rPr>
              <a:t>Silmän ohelle myös silmäluomet saattavat vaurioitua</a:t>
            </a:r>
            <a:endParaRPr lang="fi-FI" sz="1800" dirty="0">
              <a:cs typeface="Calibri"/>
            </a:endParaRPr>
          </a:p>
          <a:p>
            <a:r>
              <a:rPr lang="fi-FI" sz="1800" dirty="0">
                <a:ea typeface="+mn-lt"/>
                <a:cs typeface="+mn-lt"/>
              </a:rPr>
              <a:t>Ensiapu silmävammoissa: </a:t>
            </a:r>
            <a:endParaRPr lang="fi-FI" sz="1800" dirty="0"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fi-FI" sz="1800" dirty="0">
                <a:ea typeface="+mn-lt"/>
                <a:cs typeface="+mn-lt"/>
              </a:rPr>
              <a:t>Estä lisävahingot! Huolehdi että eläin ei vahingoita silmää lisää raapimalla tai hankaamalla -&gt; kauluri on oiva suoja!</a:t>
            </a:r>
            <a:endParaRPr lang="fi-FI" sz="18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fi-FI" sz="1800" dirty="0">
                <a:ea typeface="+mn-lt"/>
                <a:cs typeface="+mn-lt"/>
              </a:rPr>
              <a:t>Huuhtele silmä tarvittaessa fysiologisella suolaliuoksella tai kädenlämpöisellä vesijohtovedellä</a:t>
            </a:r>
            <a:endParaRPr lang="fi-FI" sz="1800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fi-FI" sz="1800" dirty="0">
                <a:ea typeface="+mn-lt"/>
                <a:cs typeface="+mn-lt"/>
              </a:rPr>
              <a:t>Konsultoi eläinlääkäriä / vie lääkäriin</a:t>
            </a:r>
            <a:endParaRPr lang="fi-FI" sz="1800" dirty="0">
              <a:cs typeface="Calibri" panose="020F0502020204030204"/>
            </a:endParaRPr>
          </a:p>
          <a:p>
            <a:endParaRPr lang="fi-FI" sz="1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8492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0751337-ED22-6B1C-8807-B6DDF049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Silmän huuhtelu</a:t>
            </a:r>
          </a:p>
        </p:txBody>
      </p:sp>
      <p:pic>
        <p:nvPicPr>
          <p:cNvPr id="4" name="Online-media 3" title="Silmän huuhtelu">
            <a:hlinkClick r:id="" action="ppaction://media"/>
            <a:extLst>
              <a:ext uri="{FF2B5EF4-FFF2-40B4-BE49-F238E27FC236}">
                <a16:creationId xmlns:a16="http://schemas.microsoft.com/office/drawing/2014/main" id="{FE8A8697-3E9E-3B76-EC80-303E8B69D66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02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D6BF05-DAD8-0B7D-ADFC-B7F9ECBA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cs typeface="Calibri Light"/>
              </a:rPr>
              <a:t>Sydän ja verenkierto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5C4B7E-EA20-6557-1329-C8D735D18A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b="1" dirty="0">
                <a:ea typeface="+mn-lt"/>
                <a:cs typeface="+mn-lt"/>
              </a:rPr>
              <a:t>Sydämen syke</a:t>
            </a:r>
            <a:endParaRPr lang="fi-FI" b="1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 Onko tunnettavissa tai kuuluuko?</a:t>
            </a:r>
            <a:endParaRPr lang="fi-FI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 Millainen syke on -&gt; hidas, nopea, säännöllinen, epärytminen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 Ilmaistaan yleensä iskua minuutissa -&gt; voidaan käyttää englanninkielistä lyhennettä </a:t>
            </a:r>
            <a:r>
              <a:rPr lang="fi-FI" b="1" dirty="0" err="1">
                <a:ea typeface="+mn-lt"/>
                <a:cs typeface="+mn-lt"/>
              </a:rPr>
              <a:t>bpm</a:t>
            </a:r>
            <a:r>
              <a:rPr lang="fi-FI" dirty="0">
                <a:ea typeface="+mn-lt"/>
                <a:cs typeface="+mn-lt"/>
              </a:rPr>
              <a:t> (</a:t>
            </a:r>
            <a:r>
              <a:rPr lang="fi-FI" dirty="0" err="1">
                <a:ea typeface="+mn-lt"/>
                <a:cs typeface="+mn-lt"/>
              </a:rPr>
              <a:t>beats</a:t>
            </a:r>
            <a:r>
              <a:rPr lang="fi-FI" dirty="0">
                <a:ea typeface="+mn-lt"/>
                <a:cs typeface="+mn-lt"/>
              </a:rPr>
              <a:t> per </a:t>
            </a:r>
            <a:r>
              <a:rPr lang="fi-FI" dirty="0" err="1">
                <a:ea typeface="+mn-lt"/>
                <a:cs typeface="+mn-lt"/>
              </a:rPr>
              <a:t>minute</a:t>
            </a:r>
            <a:r>
              <a:rPr lang="fi-FI" dirty="0">
                <a:ea typeface="+mn-lt"/>
                <a:cs typeface="+mn-lt"/>
              </a:rPr>
              <a:t>)</a:t>
            </a:r>
            <a:endParaRPr lang="fi-FI"/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• </a:t>
            </a:r>
            <a:r>
              <a:rPr lang="fi-FI" b="1" dirty="0">
                <a:ea typeface="+mn-lt"/>
                <a:cs typeface="+mn-lt"/>
              </a:rPr>
              <a:t>Pulssi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Reisivaltimosta helpoin tuntea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Voi tunnustella myös raajan alaosasta, </a:t>
            </a:r>
            <a:r>
              <a:rPr lang="fi-FI" dirty="0" err="1">
                <a:ea typeface="+mn-lt"/>
                <a:cs typeface="+mn-lt"/>
              </a:rPr>
              <a:t>metatarsaalipulssi</a:t>
            </a:r>
            <a:endParaRPr lang="fi-FI" dirty="0" err="1"/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Miltä pulssi tuntuu -&gt; hidas, nopea, lankamainen</a:t>
            </a:r>
            <a:endParaRPr lang="fi-FI" dirty="0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1EA89B9-464B-E80C-7C4F-F62D203AB0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b="1" dirty="0">
                <a:ea typeface="+mn-lt"/>
                <a:cs typeface="+mn-lt"/>
              </a:rPr>
              <a:t>Limakalvojen väri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 Normaalisti vaaleanpunaiset -&gt; joillakin eläimillä pigmenttiläiskiä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sininen (</a:t>
            </a:r>
            <a:r>
              <a:rPr lang="fi-FI" dirty="0" err="1">
                <a:ea typeface="+mn-lt"/>
                <a:cs typeface="+mn-lt"/>
              </a:rPr>
              <a:t>syanoottinen</a:t>
            </a:r>
            <a:r>
              <a:rPr lang="fi-FI" dirty="0">
                <a:ea typeface="+mn-lt"/>
                <a:cs typeface="+mn-lt"/>
              </a:rPr>
              <a:t>)</a:t>
            </a:r>
            <a:endParaRPr lang="fi-FI"/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kellertävä (</a:t>
            </a:r>
            <a:r>
              <a:rPr lang="fi-FI" dirty="0" err="1">
                <a:ea typeface="+mn-lt"/>
                <a:cs typeface="+mn-lt"/>
              </a:rPr>
              <a:t>ikteerinen</a:t>
            </a:r>
            <a:r>
              <a:rPr lang="fi-FI" dirty="0">
                <a:ea typeface="+mn-lt"/>
                <a:cs typeface="+mn-lt"/>
              </a:rPr>
              <a:t>)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KTA –kapillaarien täyttymisaika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normaalisti alle 2 sekuntia</a:t>
            </a:r>
            <a:endParaRPr lang="fi-FI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9829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14360A-C1AA-6131-38E6-0EE00BDF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Hermoston toiminta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BC723FE5-ECCA-0698-F776-460A815F1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>
                <a:cs typeface="Calibri"/>
              </a:rPr>
              <a:t>Mielentila</a:t>
            </a:r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AD4DE23-44E4-7E5E-1213-6BF3FCBC37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Valpas, pirteä ja virkeä</a:t>
            </a:r>
            <a:endParaRPr lang="fi-FI" dirty="0">
              <a:cs typeface="Calibri" panose="020F0502020204030204"/>
            </a:endParaRPr>
          </a:p>
          <a:p>
            <a:r>
              <a:rPr lang="fi-FI" dirty="0" err="1">
                <a:ea typeface="+mn-lt"/>
                <a:cs typeface="+mn-lt"/>
              </a:rPr>
              <a:t>Noivea</a:t>
            </a:r>
            <a:r>
              <a:rPr lang="fi-FI" dirty="0">
                <a:ea typeface="+mn-lt"/>
                <a:cs typeface="+mn-lt"/>
              </a:rPr>
              <a:t> ja väsynyt</a:t>
            </a:r>
            <a:endParaRPr lang="fi-FI" dirty="0"/>
          </a:p>
          <a:p>
            <a:r>
              <a:rPr lang="fi-FI" dirty="0">
                <a:ea typeface="+mn-lt"/>
                <a:cs typeface="+mn-lt"/>
              </a:rPr>
              <a:t>Tokkurainen tai puoli- tajuton</a:t>
            </a:r>
            <a:endParaRPr lang="fi-FI" dirty="0"/>
          </a:p>
          <a:p>
            <a:r>
              <a:rPr lang="fi-FI" dirty="0">
                <a:ea typeface="+mn-lt"/>
                <a:cs typeface="+mn-lt"/>
              </a:rPr>
              <a:t>Tajuton</a:t>
            </a:r>
            <a:endParaRPr lang="fi-FI" dirty="0"/>
          </a:p>
          <a:p>
            <a:endParaRPr lang="fi-FI">
              <a:cs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F5CBA82-624F-A45C-88DD-518C5650B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cs typeface="Calibri"/>
              </a:rPr>
              <a:t>Liike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EC2942-0589-C6B5-328B-726C0A43D1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err="1">
                <a:ea typeface="+mn-lt"/>
                <a:cs typeface="+mn-lt"/>
              </a:rPr>
              <a:t>Pareesi</a:t>
            </a:r>
            <a:endParaRPr lang="fi-FI" err="1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heikkous, osittainen halvaus </a:t>
            </a:r>
            <a:endParaRPr lang="fi-FI">
              <a:cs typeface="Calibri" panose="020F0502020204030204"/>
            </a:endParaRPr>
          </a:p>
          <a:p>
            <a:r>
              <a:rPr lang="fi-FI" b="1">
                <a:ea typeface="+mn-lt"/>
                <a:cs typeface="+mn-lt"/>
              </a:rPr>
              <a:t>Paralyysi</a:t>
            </a:r>
            <a:r>
              <a:rPr lang="fi-FI">
                <a:ea typeface="+mn-lt"/>
                <a:cs typeface="+mn-lt"/>
              </a:rPr>
              <a:t> </a:t>
            </a:r>
            <a:endParaRPr lang="fi-FI"/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halvaus, lihaksen tai lihasryhmän  toimimattomuus</a:t>
            </a: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>
                <a:ea typeface="+mn-lt"/>
                <a:cs typeface="+mn-lt"/>
              </a:rPr>
              <a:t>tarkistettava tunteeko raajansa ja toimiiko refleksit </a:t>
            </a:r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7255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C3E9B0-7365-8955-2199-A759C06A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Neurologisia huomioita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797B7A6-436B-CB49-2620-75B9EA581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6625"/>
            <a:ext cx="5181600" cy="3970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i-FI" err="1">
                <a:ea typeface="+mn-lt"/>
                <a:cs typeface="+mn-lt"/>
              </a:rPr>
              <a:t>pupilla</a:t>
            </a:r>
            <a:r>
              <a:rPr lang="fi-FI">
                <a:ea typeface="+mn-lt"/>
                <a:cs typeface="+mn-lt"/>
              </a:rPr>
              <a:t> symmetria</a:t>
            </a:r>
            <a:endParaRPr lang="fi-FI">
              <a:cs typeface="Calibri" panose="020F0502020204030204"/>
            </a:endParaRPr>
          </a:p>
          <a:p>
            <a:pPr algn="ctr"/>
            <a:r>
              <a:rPr lang="fi-FI">
                <a:ea typeface="+mn-lt"/>
                <a:cs typeface="+mn-lt"/>
              </a:rPr>
              <a:t>reaktio valoon</a:t>
            </a:r>
            <a:endParaRPr lang="fi-FI"/>
          </a:p>
          <a:p>
            <a:pPr algn="ctr"/>
            <a:r>
              <a:rPr lang="fi-FI">
                <a:ea typeface="+mn-lt"/>
                <a:cs typeface="+mn-lt"/>
              </a:rPr>
              <a:t>naaman symmetria, pään suora asento</a:t>
            </a:r>
            <a:endParaRPr lang="fi-FI"/>
          </a:p>
          <a:p>
            <a:endParaRPr lang="fi-FI">
              <a:cs typeface="Calibri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CCBE2FA-2A64-B5A8-3739-E0BC07E4F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77317"/>
            <a:ext cx="5181600" cy="39996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i-FI" err="1">
                <a:ea typeface="+mn-lt"/>
                <a:cs typeface="+mn-lt"/>
              </a:rPr>
              <a:t>nystagmus</a:t>
            </a:r>
            <a:r>
              <a:rPr lang="fi-FI">
                <a:ea typeface="+mn-lt"/>
                <a:cs typeface="+mn-lt"/>
              </a:rPr>
              <a:t> (</a:t>
            </a:r>
            <a:r>
              <a:rPr lang="fi-FI" err="1">
                <a:ea typeface="+mn-lt"/>
                <a:cs typeface="+mn-lt"/>
              </a:rPr>
              <a:t>silmävärve</a:t>
            </a:r>
            <a:r>
              <a:rPr lang="fi-FI">
                <a:ea typeface="+mn-lt"/>
                <a:cs typeface="+mn-lt"/>
              </a:rPr>
              <a:t>)</a:t>
            </a:r>
            <a:endParaRPr lang="fi-FI">
              <a:cs typeface="Calibri" panose="020F0502020204030204"/>
            </a:endParaRPr>
          </a:p>
          <a:p>
            <a:pPr algn="ctr"/>
            <a:r>
              <a:rPr lang="fi-FI">
                <a:ea typeface="+mn-lt"/>
                <a:cs typeface="+mn-lt"/>
              </a:rPr>
              <a:t>yökkäysrefleksi</a:t>
            </a:r>
            <a:endParaRPr lang="fi-FI"/>
          </a:p>
          <a:p>
            <a:pPr algn="ctr"/>
            <a:r>
              <a:rPr lang="fi-FI">
                <a:ea typeface="+mn-lt"/>
                <a:cs typeface="+mn-lt"/>
              </a:rPr>
              <a:t>anaalitonus</a:t>
            </a:r>
            <a:endParaRPr lang="fi-FI"/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7897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15400D-3A86-0B2D-FBB2-4DDB23F5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Sitten harjoittelemaan!</a:t>
            </a:r>
          </a:p>
        </p:txBody>
      </p:sp>
      <p:pic>
        <p:nvPicPr>
          <p:cNvPr id="5" name="Kuva 5" descr="Kuva, joka sisältää kohteen koira, maa, sisä, nisäkäs&#10;&#10;Kuvaus luotu automaattisesti">
            <a:extLst>
              <a:ext uri="{FF2B5EF4-FFF2-40B4-BE49-F238E27FC236}">
                <a16:creationId xmlns:a16="http://schemas.microsoft.com/office/drawing/2014/main" id="{226A9417-A164-9F11-0C62-D796E675B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0473" y="1825625"/>
            <a:ext cx="2073685" cy="4351338"/>
          </a:xfrm>
        </p:spPr>
      </p:pic>
      <p:pic>
        <p:nvPicPr>
          <p:cNvPr id="6" name="Kuva 6" descr="Kuva, joka sisältää kohteen henkilö, koira, sisä, nisäkäs&#10;&#10;Kuvaus luotu automaattisesti">
            <a:extLst>
              <a:ext uri="{FF2B5EF4-FFF2-40B4-BE49-F238E27FC236}">
                <a16:creationId xmlns:a16="http://schemas.microsoft.com/office/drawing/2014/main" id="{7A9D9828-6C33-2857-26C7-FD564C756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427" y="3778029"/>
            <a:ext cx="2743200" cy="2490311"/>
          </a:xfrm>
          <a:prstGeom prst="rect">
            <a:avLst/>
          </a:prstGeom>
        </p:spPr>
      </p:pic>
      <p:pic>
        <p:nvPicPr>
          <p:cNvPr id="7" name="Kuva 7" descr="Kuva, joka sisältää kohteen koira, sisä, asettaminen, ruskea&#10;&#10;Kuvaus luotu automaattisesti">
            <a:extLst>
              <a:ext uri="{FF2B5EF4-FFF2-40B4-BE49-F238E27FC236}">
                <a16:creationId xmlns:a16="http://schemas.microsoft.com/office/drawing/2014/main" id="{759A11E3-E908-C2CB-5A52-23F3A59C2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690" y="1828801"/>
            <a:ext cx="2743200" cy="2057400"/>
          </a:xfrm>
          <a:prstGeom prst="rect">
            <a:avLst/>
          </a:prstGeom>
        </p:spPr>
      </p:pic>
      <p:pic>
        <p:nvPicPr>
          <p:cNvPr id="8" name="Kuva 8" descr="Kuva, joka sisältää kohteen koira, henkilö, lattia, nainen&#10;&#10;Kuvaus luotu automaattisesti">
            <a:extLst>
              <a:ext uri="{FF2B5EF4-FFF2-40B4-BE49-F238E27FC236}">
                <a16:creationId xmlns:a16="http://schemas.microsoft.com/office/drawing/2014/main" id="{19F861BF-E300-C280-1465-A14E38E18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21" y="3999453"/>
            <a:ext cx="2562727" cy="2147725"/>
          </a:xfrm>
          <a:prstGeom prst="rect">
            <a:avLst/>
          </a:prstGeom>
        </p:spPr>
      </p:pic>
      <p:pic>
        <p:nvPicPr>
          <p:cNvPr id="9" name="Kuva 9" descr="Kuva, joka sisältää kohteen koira, sisä, lattia, ikkuna&#10;&#10;Kuvaus luotu automaattisesti">
            <a:extLst>
              <a:ext uri="{FF2B5EF4-FFF2-40B4-BE49-F238E27FC236}">
                <a16:creationId xmlns:a16="http://schemas.microsoft.com/office/drawing/2014/main" id="{60FD8245-C35A-6348-64BC-905D2631E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20000">
            <a:off x="9649064" y="370968"/>
            <a:ext cx="1861167" cy="3473116"/>
          </a:xfrm>
          <a:prstGeom prst="rect">
            <a:avLst/>
          </a:prstGeom>
        </p:spPr>
      </p:pic>
      <p:pic>
        <p:nvPicPr>
          <p:cNvPr id="10" name="Kuva 10" descr="Kuva, joka sisältää kohteen sisä, henkilö, kissa, asettaminen&#10;&#10;Kuvaus luotu automaattisesti">
            <a:extLst>
              <a:ext uri="{FF2B5EF4-FFF2-40B4-BE49-F238E27FC236}">
                <a16:creationId xmlns:a16="http://schemas.microsoft.com/office/drawing/2014/main" id="{210236B6-5EFD-6FF9-A6F4-851D48141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05" y="395036"/>
            <a:ext cx="2392279" cy="178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6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4A165A-D9EA-0D44-9179-D19DDF1F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Ensihoito-ohjeita: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EF6C72-1DB6-91F3-D88D-402FE13B0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8187"/>
            <a:ext cx="5181600" cy="41687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b="1">
                <a:ea typeface="+mn-lt"/>
                <a:cs typeface="+mn-lt"/>
              </a:rPr>
              <a:t>Verenvuoto</a:t>
            </a:r>
            <a:r>
              <a:rPr lang="fi-FI" sz="2000">
                <a:ea typeface="+mn-lt"/>
                <a:cs typeface="+mn-lt"/>
              </a:rPr>
              <a:t> </a:t>
            </a:r>
            <a:endParaRPr lang="fi-FI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pidetään painetta verenvuoto alueella (esim. sideharso, kangas tai pyyhe) kuljetuksen aikana</a:t>
            </a:r>
            <a:endParaRPr lang="fi-FI" sz="2000">
              <a:cs typeface="Calibri" panose="020F0502020204030204"/>
            </a:endParaRPr>
          </a:p>
          <a:p>
            <a:r>
              <a:rPr lang="fi-FI" sz="2000" b="1">
                <a:ea typeface="+mn-lt"/>
                <a:cs typeface="+mn-lt"/>
              </a:rPr>
              <a:t>Vierasesine haavassa</a:t>
            </a:r>
            <a:r>
              <a:rPr lang="fi-FI" sz="2000">
                <a:ea typeface="+mn-lt"/>
                <a:cs typeface="+mn-lt"/>
              </a:rPr>
              <a:t> </a:t>
            </a:r>
            <a:endParaRPr lang="fi-FI" sz="2000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haavasta törröttävää esinettä ei tule poistaa itse (ellei esineen paikalleen jättäminen vaikeuta hengitystä) -&gt; kuljeteta potilas mahdollisimman pian eläinklinikalle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jos mahdollista, pidä esineen ympärillä tukea/painetta matkan aikana</a:t>
            </a:r>
            <a:endParaRPr lang="fi-FI" sz="2000">
              <a:cs typeface="Calibri" panose="020F0502020204030204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B2BC45-8263-1EA0-8D60-3EA7F9B08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32000"/>
            <a:ext cx="5181600" cy="4144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b="1">
                <a:ea typeface="+mn-lt"/>
                <a:cs typeface="+mn-lt"/>
              </a:rPr>
              <a:t>Elimet näkyvissä 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leikkaushaavan auettua tai muissa vakavissa haavoissa tai onnettomuuksissa paljastuneet elimet (esim. osa suolta) suojataan puhtaalla kankaalla tai pyyhkeellä kevyesti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 b="1">
                <a:ea typeface="+mn-lt"/>
                <a:cs typeface="+mn-lt"/>
              </a:rPr>
              <a:t>HUOM! ei saa sitoa tiukalle puristuksiin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Estä nuoleminen</a:t>
            </a:r>
          </a:p>
          <a:p>
            <a:pPr marL="0" indent="0">
              <a:buNone/>
            </a:pPr>
            <a:r>
              <a:rPr lang="fi-FI" sz="2000">
                <a:ea typeface="+mn-lt"/>
                <a:cs typeface="+mn-lt"/>
              </a:rPr>
              <a:t>•</a:t>
            </a:r>
            <a:r>
              <a:rPr lang="fi-FI" sz="2000" b="1">
                <a:ea typeface="+mn-lt"/>
                <a:cs typeface="+mn-lt"/>
              </a:rPr>
              <a:t>Ruumiinlämpö</a:t>
            </a:r>
            <a:r>
              <a:rPr lang="fi-FI" sz="2000">
                <a:ea typeface="+mn-lt"/>
                <a:cs typeface="+mn-lt"/>
              </a:rPr>
              <a:t> </a:t>
            </a:r>
            <a:endParaRPr lang="fi-FI" sz="20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fi-FI" sz="2000">
                <a:ea typeface="+mn-lt"/>
                <a:cs typeface="+mn-lt"/>
              </a:rPr>
              <a:t>alilämpö on tyypillistä onnettomuuden uhreille -&gt; lämmikettä päälle matkan ajaksi</a:t>
            </a:r>
            <a:endParaRPr lang="fi-FI" sz="2000"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6" name="Kuva 6" descr="Kuva, joka sisältää kohteen sisä, nisäkäs, kesykissa, kissa&#10;&#10;Kuvaus luotu automaattisesti">
            <a:extLst>
              <a:ext uri="{FF2B5EF4-FFF2-40B4-BE49-F238E27FC236}">
                <a16:creationId xmlns:a16="http://schemas.microsoft.com/office/drawing/2014/main" id="{D4904472-B3BE-E627-C25E-4223FCC2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54" y="202551"/>
            <a:ext cx="1893277" cy="2134901"/>
          </a:xfrm>
          <a:prstGeom prst="rect">
            <a:avLst/>
          </a:prstGeom>
        </p:spPr>
      </p:pic>
      <p:pic>
        <p:nvPicPr>
          <p:cNvPr id="7" name="Kuva 7" descr="Kuva, joka sisältää kohteen kissa, lattia, sisä, kesykissa&#10;&#10;Kuvaus luotu automaattisesti">
            <a:extLst>
              <a:ext uri="{FF2B5EF4-FFF2-40B4-BE49-F238E27FC236}">
                <a16:creationId xmlns:a16="http://schemas.microsoft.com/office/drawing/2014/main" id="{4AE0D94B-91C4-23A0-2809-A7DE6467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862" y="328652"/>
            <a:ext cx="2030047" cy="15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882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E4A2EA7-C92F-E243-1896-FCF5B9B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098836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cs typeface="Calibri Light"/>
              </a:rPr>
              <a:t>Lähteet</a:t>
            </a:r>
          </a:p>
        </p:txBody>
      </p:sp>
      <p:pic>
        <p:nvPicPr>
          <p:cNvPr id="4" name="Kuva 4" descr="Kuva, joka sisältää kohteen henkilö, istuminen, sisä, kesykissa&#10;&#10;Kuvaus luotu automaattisesti">
            <a:extLst>
              <a:ext uri="{FF2B5EF4-FFF2-40B4-BE49-F238E27FC236}">
                <a16:creationId xmlns:a16="http://schemas.microsoft.com/office/drawing/2014/main" id="{7530DBF0-A030-69AC-B099-9759DFB5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" r="20885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A8E4B3-1D11-B142-F5F5-099F91D1E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769894"/>
            <a:ext cx="3822189" cy="44070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ea typeface="+mn-lt"/>
                <a:cs typeface="+mn-lt"/>
              </a:rPr>
              <a:t>Eläinten lääkintä ja hoito - käsikirja eläintenhoitajille, Heikki </a:t>
            </a:r>
            <a:r>
              <a:rPr lang="fi-FI" sz="2000" dirty="0" err="1">
                <a:ea typeface="+mn-lt"/>
                <a:cs typeface="+mn-lt"/>
              </a:rPr>
              <a:t>Sirkkola</a:t>
            </a:r>
            <a:r>
              <a:rPr lang="fi-FI" sz="2000" dirty="0">
                <a:ea typeface="+mn-lt"/>
                <a:cs typeface="+mn-lt"/>
              </a:rPr>
              <a:t> ja Susanna Tauriainen</a:t>
            </a:r>
          </a:p>
          <a:p>
            <a:r>
              <a:rPr lang="fi-FI" sz="2000" dirty="0">
                <a:ea typeface="+mn-lt"/>
                <a:cs typeface="+mn-lt"/>
              </a:rPr>
              <a:t>BSAVA </a:t>
            </a:r>
            <a:r>
              <a:rPr lang="fi-FI" sz="2000" dirty="0" err="1">
                <a:ea typeface="+mn-lt"/>
                <a:cs typeface="+mn-lt"/>
              </a:rPr>
              <a:t>Textbook</a:t>
            </a:r>
            <a:r>
              <a:rPr lang="fi-FI" sz="2000" dirty="0">
                <a:ea typeface="+mn-lt"/>
                <a:cs typeface="+mn-lt"/>
              </a:rPr>
              <a:t> of </a:t>
            </a:r>
            <a:r>
              <a:rPr lang="fi-FI" sz="2000" dirty="0" err="1">
                <a:ea typeface="+mn-lt"/>
                <a:cs typeface="+mn-lt"/>
              </a:rPr>
              <a:t>Veterinary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Nursing</a:t>
            </a:r>
          </a:p>
          <a:p>
            <a:r>
              <a:rPr lang="fi-FI" sz="2000" dirty="0">
                <a:ea typeface="+mn-lt"/>
                <a:cs typeface="+mn-lt"/>
                <a:hlinkClick r:id="rId3"/>
              </a:rPr>
              <a:t>Lisensiaatin tutkielma_Saarenkari.pdf (helsinki.fi)</a:t>
            </a:r>
            <a:endParaRPr lang="fi-FI" sz="2000" dirty="0"/>
          </a:p>
          <a:p>
            <a:r>
              <a:rPr lang="fi-FI" sz="2000" dirty="0">
                <a:ea typeface="+mn-lt"/>
                <a:cs typeface="+mn-lt"/>
                <a:hlinkClick r:id="rId4"/>
              </a:rPr>
              <a:t>Microsoft Word - sara-salmio-lisuri-26.3.20.docx (helsinki.fi)</a:t>
            </a:r>
          </a:p>
          <a:p>
            <a:r>
              <a:rPr lang="fi-FI" sz="2000" dirty="0">
                <a:ea typeface="+mn-lt"/>
                <a:cs typeface="+mn-lt"/>
              </a:rPr>
              <a:t>Eläinlääkärien haastattelut</a:t>
            </a:r>
          </a:p>
        </p:txBody>
      </p:sp>
    </p:spTree>
    <p:extLst>
      <p:ext uri="{BB962C8B-B14F-4D97-AF65-F5344CB8AC3E}">
        <p14:creationId xmlns:p14="http://schemas.microsoft.com/office/powerpoint/2010/main" val="369582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AA6A02-D0DC-CF56-7D9F-27A2DD7F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>
                <a:cs typeface="Calibri Light"/>
              </a:rPr>
              <a:t>Ruumiinlämpö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73CFE9-9BA2-B2B9-48F4-81677B4B7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62"/>
            <a:ext cx="10515600" cy="4216401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fi-FI" b="1" dirty="0">
                <a:ea typeface="+mn-lt"/>
                <a:cs typeface="+mn-lt"/>
              </a:rPr>
              <a:t>Mitataan vasta kun elimistön kriittiset toiminnot on arvioitu!</a:t>
            </a:r>
            <a:endParaRPr lang="fi-FI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onko ulostetahroja perianaalialueella?</a:t>
            </a:r>
            <a:endParaRPr lang="fi-FI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näkyykö verta tai veriulostetta kuumemittarissa?</a:t>
            </a:r>
            <a:endParaRPr lang="fi-FI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onko normaali anaalitonus?</a:t>
            </a:r>
            <a:endParaRPr lang="fi-FI">
              <a:cs typeface="Calibri"/>
            </a:endParaRPr>
          </a:p>
          <a:p>
            <a:r>
              <a:rPr lang="fi-FI" b="1" dirty="0">
                <a:cs typeface="Calibri"/>
              </a:rPr>
              <a:t>Miten mitataan?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cs typeface="Calibri"/>
              </a:rPr>
              <a:t>laita kuumemittarin</a:t>
            </a:r>
            <a:r>
              <a:rPr lang="fi-FI" dirty="0">
                <a:ea typeface="+mn-lt"/>
                <a:cs typeface="+mn-lt"/>
              </a:rPr>
              <a:t> kärkeen hieman vaseliinia tai muuta liukastetta, jotta mittari ei vahingoita eläintä ja tuntuu miellyttävämmältä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Työnnä mittari riittävän syvälle peräsuoleen, mieluiten reilusti yli senttimetrin -&gt; käännä mittarin kärkeä varovasti suolen seinämään päin, vältä mittaamasta lämpöä ulosteesta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lämmönmittauksen voi toistaa muutaman kerran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harjoittele lämmön mittausta jo ennen kuin eläin sairastuu -&gt; näin saadaan tietää myös eläimen normaali ruumiinlämpö</a:t>
            </a:r>
            <a:endParaRPr lang="fi-FI">
              <a:cs typeface="Calibri" panose="020F0502020204030204"/>
            </a:endParaRPr>
          </a:p>
          <a:p>
            <a:r>
              <a:rPr lang="fi-FI" dirty="0">
                <a:ea typeface="+mn-lt"/>
                <a:cs typeface="+mn-lt"/>
              </a:rPr>
              <a:t>Koiran ja kissan normaali ruumiinlämpö on noin 38-39°C -&gt; voi kohota lievästi esimerkiksi aktiivisen liikkumisen tai stressin seurauksena</a:t>
            </a:r>
          </a:p>
          <a:p>
            <a:r>
              <a:rPr lang="fi-FI" dirty="0">
                <a:ea typeface="+mn-lt"/>
                <a:cs typeface="+mn-lt"/>
              </a:rPr>
              <a:t>Kuvassa olevassa mittarissa on taipuisa kärki, mikä on hyvä ominaisuus varsinkin hereillä olevalta eläimeltä ruumiinlämpöä mitatessa -&gt; taipuisa kärki myötäilee eläimen liikkeitä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Kuva: </a:t>
            </a:r>
            <a:r>
              <a:rPr lang="fi-FI" dirty="0">
                <a:cs typeface="Calibri"/>
                <a:hlinkClick r:id="rId2"/>
              </a:rPr>
              <a:t>Kivuton.fi</a:t>
            </a:r>
            <a:endParaRPr lang="fi-FI">
              <a:ea typeface="+mn-lt"/>
              <a:cs typeface="+mn-lt"/>
            </a:endParaRPr>
          </a:p>
          <a:p>
            <a:pPr marL="0" indent="0">
              <a:buNone/>
            </a:pPr>
            <a:endParaRPr lang="fi-FI" dirty="0"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4" name="Kuva 4" descr="Kuva, joka sisältää kohteen työkalu&#10;&#10;Kuvaus luotu automaattisesti">
            <a:extLst>
              <a:ext uri="{FF2B5EF4-FFF2-40B4-BE49-F238E27FC236}">
                <a16:creationId xmlns:a16="http://schemas.microsoft.com/office/drawing/2014/main" id="{FA606B55-1773-1C11-3733-8FC362FF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938" y="1630611"/>
            <a:ext cx="2743200" cy="14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5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koira, sisä&#10;&#10;Kuvaus luotu automaattisesti">
            <a:extLst>
              <a:ext uri="{FF2B5EF4-FFF2-40B4-BE49-F238E27FC236}">
                <a16:creationId xmlns:a16="http://schemas.microsoft.com/office/drawing/2014/main" id="{ABA2CA6C-CF45-0F89-474A-A201A5FF8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24F7C93-D727-FF2E-484E-3CC8257A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pPr algn="ctr"/>
            <a:r>
              <a:rPr lang="fi-FI" sz="3400" dirty="0">
                <a:cs typeface="Calibri Light"/>
              </a:rPr>
              <a:t>Loukkaantuneen eläimen kuljettaminen ja käsittely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51BD54-3617-D7D5-5A85-798E3ABFF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900" dirty="0">
                <a:ea typeface="+mn-lt"/>
                <a:cs typeface="+mn-lt"/>
              </a:rPr>
              <a:t> Loukkaantuneen eläimen paras kuljetusasento on useimmissa tapauksissa kylkiasento -&gt; aseta eläin oikealla kyljelleen ja suorista eläimen kaula</a:t>
            </a:r>
            <a:endParaRPr lang="fi-FI" sz="1900" dirty="0">
              <a:cs typeface="Calibri" panose="020F0502020204030204"/>
            </a:endParaRPr>
          </a:p>
          <a:p>
            <a:r>
              <a:rPr lang="fi-FI" sz="1900" dirty="0">
                <a:ea typeface="+mn-lt"/>
                <a:cs typeface="+mn-lt"/>
              </a:rPr>
              <a:t>Loukkaantuneet eläimet ovat usein alilämpöisiä -&gt; peittely/kapalointi mahdollisuuksien mukaan  </a:t>
            </a:r>
            <a:endParaRPr lang="fi-FI" sz="1900" dirty="0">
              <a:cs typeface="Calibri" panose="020F0502020204030204"/>
            </a:endParaRPr>
          </a:p>
          <a:p>
            <a:r>
              <a:rPr lang="fi-FI" sz="1900" dirty="0">
                <a:ea typeface="+mn-lt"/>
                <a:cs typeface="+mn-lt"/>
              </a:rPr>
              <a:t>Eläin voi kärsiä kivusta ja/tai shokista ja voi olla arvaamaton -&gt; muista turvallisuus, esim. kuonokopan käyttö</a:t>
            </a:r>
            <a:endParaRPr lang="fi-FI" sz="1900" dirty="0">
              <a:cs typeface="Calibri"/>
            </a:endParaRPr>
          </a:p>
          <a:p>
            <a:endParaRPr lang="fi-FI" sz="1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61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3662</Words>
  <Application>Microsoft Office PowerPoint</Application>
  <PresentationFormat>Laajakuva</PresentationFormat>
  <Paragraphs>472</Paragraphs>
  <Slides>70</Slides>
  <Notes>0</Notes>
  <HiddenSlides>0</HiddenSlides>
  <MMClips>6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Wingdings</vt:lpstr>
      <vt:lpstr>Office-teema</vt:lpstr>
      <vt:lpstr>Koiran ja kissan ensiapu</vt:lpstr>
      <vt:lpstr>Esimerkkejä nopeasti hoitoa vaativista oireista:</vt:lpstr>
      <vt:lpstr>Päivystys</vt:lpstr>
      <vt:lpstr>Shokki</vt:lpstr>
      <vt:lpstr>Shokin yleisimmät oireet</vt:lpstr>
      <vt:lpstr>Vakava onnettomuus, potilas vaikuttaa normaalilta</vt:lpstr>
      <vt:lpstr>Ensihoito-ohjeita:</vt:lpstr>
      <vt:lpstr>Ruumiinlämpö</vt:lpstr>
      <vt:lpstr>Loukkaantuneen eläimen kuljettaminen ja käsittely</vt:lpstr>
      <vt:lpstr>Kipukäyttäytyminen - välillä salapoliisityötä, opettele tuntemaan lemmikkisi - Alla joitain esimerkkejä kipukäyttäytymisestä</vt:lpstr>
      <vt:lpstr>Kuva rajattu Metacam- esitteestä</vt:lpstr>
      <vt:lpstr>PowerPoint-esitys</vt:lpstr>
      <vt:lpstr>Elvytys</vt:lpstr>
      <vt:lpstr>ABC</vt:lpstr>
      <vt:lpstr>Jos tarve aloittaa elvytys - 15 tai 30 painallusta ja 2 puhallusta -</vt:lpstr>
      <vt:lpstr>PowerPoint-esitys</vt:lpstr>
      <vt:lpstr>PowerPoint-esitys</vt:lpstr>
      <vt:lpstr>PowerPoint-esitys</vt:lpstr>
      <vt:lpstr>Hengitys</vt:lpstr>
      <vt:lpstr>Hypertermia</vt:lpstr>
      <vt:lpstr>Hypertermian oireita</vt:lpstr>
      <vt:lpstr>Ensiapu lämpöhalvauksessa</vt:lpstr>
      <vt:lpstr>Hypertermian ennaltaehkäisy</vt:lpstr>
      <vt:lpstr>Hypotermia</vt:lpstr>
      <vt:lpstr>Kylmettyneen eläimen hoito</vt:lpstr>
      <vt:lpstr>Kotikissa hylättiin pakkaseen Kuusamossa (iltalehti.fi)</vt:lpstr>
      <vt:lpstr>PowerPoint-esitys</vt:lpstr>
      <vt:lpstr>Koiran pelastus jäältä</vt:lpstr>
      <vt:lpstr>Haavat</vt:lpstr>
      <vt:lpstr>PowerPoint-esitys</vt:lpstr>
      <vt:lpstr>Paineside korvaan</vt:lpstr>
      <vt:lpstr>Murtumat</vt:lpstr>
      <vt:lpstr>Lihasvammat</vt:lpstr>
      <vt:lpstr>Lihasvammojen ensiapu - kolmen koon hoito -</vt:lpstr>
      <vt:lpstr>PowerPoint-esitys</vt:lpstr>
      <vt:lpstr>Lihasvammojen hoito</vt:lpstr>
      <vt:lpstr>Lihasvammojen ennaltaehkäisy</vt:lpstr>
      <vt:lpstr>Kynsivammat</vt:lpstr>
      <vt:lpstr>PowerPoint-esitys</vt:lpstr>
      <vt:lpstr>Tassusiteen teko</vt:lpstr>
      <vt:lpstr>Äkilliset hammasvauriot</vt:lpstr>
      <vt:lpstr>Palovammat</vt:lpstr>
      <vt:lpstr>PowerPoint-esitys</vt:lpstr>
      <vt:lpstr>Myrkytykset</vt:lpstr>
      <vt:lpstr>Myrkytystietokeskus</vt:lpstr>
      <vt:lpstr>Myrkytystä epäillessä</vt:lpstr>
      <vt:lpstr>Oireet ja hoito</vt:lpstr>
      <vt:lpstr>Ruuansulatuskanavan kautta tapahtunut altistus</vt:lpstr>
      <vt:lpstr>Vatsahuuhtelu</vt:lpstr>
      <vt:lpstr>Oksennuttaminen klinikalla</vt:lpstr>
      <vt:lpstr>Oksennuttaminen</vt:lpstr>
      <vt:lpstr>Oksennuttaminen kotona</vt:lpstr>
      <vt:lpstr>PowerPoint-esitys</vt:lpstr>
      <vt:lpstr>Lääkehiili</vt:lpstr>
      <vt:lpstr>Laksatiivit</vt:lpstr>
      <vt:lpstr>Kyyn (Vipera berus) purema</vt:lpstr>
      <vt:lpstr>PowerPoint-esitys</vt:lpstr>
      <vt:lpstr>Kyyn pureman hoito eläinlääkärissä</vt:lpstr>
      <vt:lpstr>Vereenpaineen mittaus. Havaittavissa selkeätä kipukäyttäytymistä.</vt:lpstr>
      <vt:lpstr>PowerPoint-esitys</vt:lpstr>
      <vt:lpstr>HUOM!   Rantakäärme (Natrix natrix) ja kangaskäärme (Coronella austeriaca) eivät ole vaarallisia. </vt:lpstr>
      <vt:lpstr>Koiran kantaminen harteilla</vt:lpstr>
      <vt:lpstr>Koiran kantaminen apuvälineillä</vt:lpstr>
      <vt:lpstr>Silmän kautta tapahtunut altistus ja silmävammat</vt:lpstr>
      <vt:lpstr>Silmän huuhtelu</vt:lpstr>
      <vt:lpstr>Sydän ja verenkierto</vt:lpstr>
      <vt:lpstr>Hermoston toiminta</vt:lpstr>
      <vt:lpstr>Neurologisia huomioita</vt:lpstr>
      <vt:lpstr>Sitten harjoittelemaan!</vt:lpstr>
      <vt:lpstr>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Tiina Salminen</dc:creator>
  <cp:lastModifiedBy>Tiina Salminen</cp:lastModifiedBy>
  <cp:revision>311</cp:revision>
  <dcterms:created xsi:type="dcterms:W3CDTF">2023-02-08T06:13:50Z</dcterms:created>
  <dcterms:modified xsi:type="dcterms:W3CDTF">2023-09-29T10:06:44Z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a9c32a-bfae-405a-8b24-7b98e9ab8c95_Enabled">
    <vt:lpwstr>true</vt:lpwstr>
  </property>
  <property fmtid="{D5CDD505-2E9C-101B-9397-08002B2CF9AE}" pid="3" name="MSIP_Label_1da9c32a-bfae-405a-8b24-7b98e9ab8c95_SetDate">
    <vt:lpwstr>2023-02-08T06:13:59Z</vt:lpwstr>
  </property>
  <property fmtid="{D5CDD505-2E9C-101B-9397-08002B2CF9AE}" pid="4" name="MSIP_Label_1da9c32a-bfae-405a-8b24-7b98e9ab8c95_Method">
    <vt:lpwstr>Standard</vt:lpwstr>
  </property>
  <property fmtid="{D5CDD505-2E9C-101B-9397-08002B2CF9AE}" pid="5" name="MSIP_Label_1da9c32a-bfae-405a-8b24-7b98e9ab8c95_Name">
    <vt:lpwstr>Poke oletus</vt:lpwstr>
  </property>
  <property fmtid="{D5CDD505-2E9C-101B-9397-08002B2CF9AE}" pid="6" name="MSIP_Label_1da9c32a-bfae-405a-8b24-7b98e9ab8c95_SiteId">
    <vt:lpwstr>d9b5edb3-7859-4978-89c3-cadf9e5176b7</vt:lpwstr>
  </property>
  <property fmtid="{D5CDD505-2E9C-101B-9397-08002B2CF9AE}" pid="7" name="MSIP_Label_1da9c32a-bfae-405a-8b24-7b98e9ab8c95_ActionId">
    <vt:lpwstr>fe0be4a0-f430-49c7-aa82-98aa9b612736</vt:lpwstr>
  </property>
  <property fmtid="{D5CDD505-2E9C-101B-9397-08002B2CF9AE}" pid="8" name="MSIP_Label_1da9c32a-bfae-405a-8b24-7b98e9ab8c95_ContentBits">
    <vt:lpwstr>0</vt:lpwstr>
  </property>
</Properties>
</file>