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8" r:id="rId2"/>
    <p:sldId id="259" r:id="rId3"/>
    <p:sldId id="262" r:id="rId4"/>
    <p:sldId id="260" r:id="rId5"/>
    <p:sldId id="261" r:id="rId6"/>
  </p:sldIdLst>
  <p:sldSz cx="12192000" cy="6858000"/>
  <p:notesSz cx="6797675" cy="9926638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A61333-393E-44AA-9D22-9C182C6775EE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4AB798-0B59-422D-BDC4-61C6A2DB03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08826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e56aa0413d_0_36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1" name="Google Shape;131;ge56aa0413d_0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4056924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e56aa0413d_0_50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9" name="Google Shape;139;ge56aa0413d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118869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  <a:endParaRPr lang="en-GB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GB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6BEAD-DEDC-4C1C-AB96-6A950B56498A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07B85-3AC6-4D11-934B-91314ABE31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9825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GB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6BEAD-DEDC-4C1C-AB96-6A950B56498A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07B85-3AC6-4D11-934B-91314ABE31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8041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  <a:endParaRPr lang="en-GB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6BEAD-DEDC-4C1C-AB96-6A950B56498A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07B85-3AC6-4D11-934B-91314ABE31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549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7_Mukautettu asettelu">
  <p:cSld name="7_Mukautettu asettelu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8"/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Arial"/>
              <a:buNone/>
              <a:defRPr sz="4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8"/>
          <p:cNvSpPr txBox="1">
            <a:spLocks noGrp="1"/>
          </p:cNvSpPr>
          <p:nvPr>
            <p:ph type="body" idx="1"/>
          </p:nvPr>
        </p:nvSpPr>
        <p:spPr>
          <a:xfrm>
            <a:off x="838200" y="1865257"/>
            <a:ext cx="10515600" cy="40729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228600" lvl="0" indent="-1143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3000"/>
            </a:lvl1pPr>
            <a:lvl2pPr marL="457200" lvl="1" indent="-2857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2700"/>
            </a:lvl2pPr>
            <a:lvl3pPr marL="685800" lvl="2" indent="-2667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2400"/>
            </a:lvl3pPr>
            <a:lvl4pPr marL="914400" lvl="3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143000" lvl="4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1371600" lvl="5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1600200" lvl="6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1828800" lvl="7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2057400" lvl="8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" name="Google Shape;22;p8"/>
          <p:cNvSpPr txBox="1">
            <a:spLocks noGrp="1"/>
          </p:cNvSpPr>
          <p:nvPr>
            <p:ph type="sldNum" idx="12"/>
          </p:nvPr>
        </p:nvSpPr>
        <p:spPr>
          <a:xfrm>
            <a:off x="8610600" y="616548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1200" b="0" i="0" u="none" strike="noStrike" cap="none">
                <a:solidFill>
                  <a:srgbClr val="57575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1200" b="0" i="0" u="none" strike="noStrike" cap="none">
                <a:solidFill>
                  <a:srgbClr val="575757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1200" b="0" i="0" u="none" strike="noStrike" cap="none">
                <a:solidFill>
                  <a:srgbClr val="575757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1200" b="0" i="0" u="none" strike="noStrike" cap="none">
                <a:solidFill>
                  <a:srgbClr val="575757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1200" b="0" i="0" u="none" strike="noStrike" cap="none">
                <a:solidFill>
                  <a:srgbClr val="575757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1200" b="0" i="0" u="none" strike="noStrike" cap="none">
                <a:solidFill>
                  <a:srgbClr val="575757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1200" b="0" i="0" u="none" strike="noStrike" cap="none">
                <a:solidFill>
                  <a:srgbClr val="575757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1200" b="0" i="0" u="none" strike="noStrike" cap="none">
                <a:solidFill>
                  <a:srgbClr val="575757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1200" b="0" i="0" u="none" strike="noStrike" cap="none">
                <a:solidFill>
                  <a:srgbClr val="575757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23" name="Google Shape;23;p8"/>
          <p:cNvSpPr txBox="1">
            <a:spLocks noGrp="1"/>
          </p:cNvSpPr>
          <p:nvPr>
            <p:ph type="ftr" idx="11"/>
          </p:nvPr>
        </p:nvSpPr>
        <p:spPr>
          <a:xfrm>
            <a:off x="810972" y="61277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fi-FI"/>
              <a:t>New Insights Module 4 Grammar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599379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GB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6BEAD-DEDC-4C1C-AB96-6A950B56498A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07B85-3AC6-4D11-934B-91314ABE31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784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  <a:endParaRPr lang="en-GB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6BEAD-DEDC-4C1C-AB96-6A950B56498A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07B85-3AC6-4D11-934B-91314ABE31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420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GB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6BEAD-DEDC-4C1C-AB96-6A950B56498A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07B85-3AC6-4D11-934B-91314ABE31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520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en-GB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6BEAD-DEDC-4C1C-AB96-6A950B56498A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07B85-3AC6-4D11-934B-91314ABE31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5832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GB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6BEAD-DEDC-4C1C-AB96-6A950B56498A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07B85-3AC6-4D11-934B-91314ABE31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9523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6BEAD-DEDC-4C1C-AB96-6A950B56498A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07B85-3AC6-4D11-934B-91314ABE31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0705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  <a:endParaRPr lang="en-GB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6BEAD-DEDC-4C1C-AB96-6A950B56498A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07B85-3AC6-4D11-934B-91314ABE31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7361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  <a:endParaRPr lang="en-GB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6BEAD-DEDC-4C1C-AB96-6A950B56498A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07B85-3AC6-4D11-934B-91314ABE31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1688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  <a:endParaRPr lang="en-GB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6BEAD-DEDC-4C1C-AB96-6A950B56498A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B07B85-3AC6-4D11-934B-91314ABE31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443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81824"/>
          </a:xfrm>
        </p:spPr>
        <p:txBody>
          <a:bodyPr/>
          <a:lstStyle/>
          <a:p>
            <a:r>
              <a:rPr lang="en-GB" b="1" dirty="0" err="1">
                <a:latin typeface="+mn-lt"/>
              </a:rPr>
              <a:t>Relatiivipronominit</a:t>
            </a:r>
            <a:r>
              <a:rPr lang="en-GB" b="1" dirty="0">
                <a:latin typeface="+mn-lt"/>
              </a:rPr>
              <a:t>: </a:t>
            </a:r>
            <a:r>
              <a:rPr lang="en-GB" b="1" dirty="0" err="1">
                <a:latin typeface="+mn-lt"/>
              </a:rPr>
              <a:t>ihminen</a:t>
            </a:r>
            <a:r>
              <a:rPr lang="en-GB" b="1" dirty="0">
                <a:latin typeface="+mn-lt"/>
              </a:rPr>
              <a:t> </a:t>
            </a:r>
            <a:r>
              <a:rPr lang="en-GB" b="1" dirty="0" err="1">
                <a:latin typeface="+mn-lt"/>
              </a:rPr>
              <a:t>vai</a:t>
            </a:r>
            <a:r>
              <a:rPr lang="en-GB" b="1" dirty="0">
                <a:latin typeface="+mn-lt"/>
              </a:rPr>
              <a:t> </a:t>
            </a:r>
            <a:r>
              <a:rPr lang="en-GB" b="1" dirty="0" err="1">
                <a:latin typeface="+mn-lt"/>
              </a:rPr>
              <a:t>asia</a:t>
            </a:r>
            <a:r>
              <a:rPr lang="en-GB" b="1" dirty="0">
                <a:latin typeface="+mn-lt"/>
              </a:rPr>
              <a:t>/</a:t>
            </a:r>
            <a:r>
              <a:rPr lang="en-GB" b="1" dirty="0" err="1">
                <a:latin typeface="+mn-lt"/>
              </a:rPr>
              <a:t>esine</a:t>
            </a:r>
            <a:endParaRPr lang="en-GB" b="1" dirty="0">
              <a:latin typeface="+mn-lt"/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553792" y="940158"/>
            <a:ext cx="5414493" cy="591784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b="1" dirty="0"/>
              <a:t>IHMINEN/ELOLLINEN</a:t>
            </a:r>
          </a:p>
          <a:p>
            <a:r>
              <a:rPr lang="en-GB" b="1" dirty="0"/>
              <a:t>Who/whose/whom</a:t>
            </a:r>
            <a:br>
              <a:rPr lang="en-GB" b="1" dirty="0"/>
            </a:br>
            <a:endParaRPr lang="en-GB" b="1" dirty="0"/>
          </a:p>
          <a:p>
            <a:r>
              <a:rPr lang="en-GB" b="1" dirty="0"/>
              <a:t>Who</a:t>
            </a:r>
            <a:r>
              <a:rPr lang="en-GB" dirty="0"/>
              <a:t> – ‘</a:t>
            </a:r>
            <a:r>
              <a:rPr lang="en-GB" dirty="0" err="1"/>
              <a:t>joka</a:t>
            </a:r>
            <a:r>
              <a:rPr lang="en-GB" dirty="0"/>
              <a:t>’</a:t>
            </a:r>
          </a:p>
          <a:p>
            <a:r>
              <a:rPr lang="en-GB" b="1" dirty="0"/>
              <a:t>Whose</a:t>
            </a:r>
            <a:r>
              <a:rPr lang="en-GB" dirty="0"/>
              <a:t> – </a:t>
            </a:r>
            <a:r>
              <a:rPr lang="en-GB" dirty="0" err="1"/>
              <a:t>jonka</a:t>
            </a:r>
            <a:r>
              <a:rPr lang="en-GB" dirty="0"/>
              <a:t>, </a:t>
            </a:r>
            <a:r>
              <a:rPr lang="en-GB" dirty="0" err="1"/>
              <a:t>omistusmuoto</a:t>
            </a:r>
            <a:endParaRPr lang="en-GB" dirty="0"/>
          </a:p>
          <a:p>
            <a:r>
              <a:rPr lang="en-GB" b="1" dirty="0"/>
              <a:t>Whom</a:t>
            </a:r>
            <a:r>
              <a:rPr lang="en-GB" dirty="0"/>
              <a:t> – </a:t>
            </a:r>
            <a:r>
              <a:rPr lang="en-GB" dirty="0" err="1"/>
              <a:t>objekti</a:t>
            </a:r>
            <a:r>
              <a:rPr lang="en-GB" dirty="0"/>
              <a:t>/</a:t>
            </a:r>
            <a:r>
              <a:rPr lang="en-GB" dirty="0" err="1"/>
              <a:t>kohde</a:t>
            </a:r>
            <a:r>
              <a:rPr lang="en-GB" dirty="0"/>
              <a:t> ‘jota’</a:t>
            </a:r>
            <a:br>
              <a:rPr lang="en-GB" dirty="0"/>
            </a:br>
            <a:r>
              <a:rPr lang="en-GB" dirty="0"/>
              <a:t>             -  </a:t>
            </a:r>
            <a:r>
              <a:rPr lang="en-GB" dirty="0" err="1"/>
              <a:t>myös</a:t>
            </a:r>
            <a:r>
              <a:rPr lang="en-GB" dirty="0"/>
              <a:t> preposition </a:t>
            </a:r>
            <a:r>
              <a:rPr lang="en-GB" dirty="0" err="1"/>
              <a:t>kanssa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“</a:t>
            </a:r>
            <a:r>
              <a:rPr lang="en-GB" dirty="0" err="1"/>
              <a:t>kaksoisagentit</a:t>
            </a:r>
            <a:r>
              <a:rPr lang="en-GB" dirty="0"/>
              <a:t>”: whose </a:t>
            </a:r>
            <a:r>
              <a:rPr lang="en-GB" dirty="0" err="1"/>
              <a:t>ja</a:t>
            </a:r>
            <a:r>
              <a:rPr lang="en-GB" dirty="0"/>
              <a:t> that!</a:t>
            </a:r>
          </a:p>
          <a:p>
            <a:pPr marL="0" indent="0">
              <a:buNone/>
            </a:pPr>
            <a:r>
              <a:rPr lang="en-GB" dirty="0"/>
              <a:t>1) </a:t>
            </a:r>
            <a:r>
              <a:rPr lang="en-GB" dirty="0" err="1"/>
              <a:t>Elottoman</a:t>
            </a:r>
            <a:r>
              <a:rPr lang="en-GB" dirty="0"/>
              <a:t> </a:t>
            </a:r>
            <a:r>
              <a:rPr lang="en-GB" dirty="0" err="1"/>
              <a:t>genetiivi</a:t>
            </a:r>
            <a:r>
              <a:rPr lang="en-GB" dirty="0"/>
              <a:t>:</a:t>
            </a:r>
          </a:p>
          <a:p>
            <a:pPr marL="0" indent="0">
              <a:buNone/>
            </a:pPr>
            <a:r>
              <a:rPr lang="en-GB" dirty="0"/>
              <a:t>  “the bag whose colour…”</a:t>
            </a:r>
            <a:br>
              <a:rPr lang="en-GB" dirty="0"/>
            </a:br>
            <a:r>
              <a:rPr lang="en-GB" dirty="0"/>
              <a:t>  “the bag the colour of which…”</a:t>
            </a:r>
          </a:p>
          <a:p>
            <a:pPr marL="0" indent="0">
              <a:buNone/>
            </a:pPr>
            <a:r>
              <a:rPr lang="en-GB" dirty="0"/>
              <a:t>2) “the boy that </a:t>
            </a:r>
            <a:r>
              <a:rPr lang="en-GB"/>
              <a:t>I love”</a:t>
            </a:r>
            <a:endParaRPr lang="en-GB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940158"/>
            <a:ext cx="5181600" cy="591784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b="1" dirty="0"/>
              <a:t>ASIA/ESINE</a:t>
            </a:r>
          </a:p>
          <a:p>
            <a:r>
              <a:rPr lang="en-GB" b="1" dirty="0"/>
              <a:t>which/that/what</a:t>
            </a:r>
          </a:p>
          <a:p>
            <a:r>
              <a:rPr lang="en-GB" dirty="0"/>
              <a:t>Joko ‘</a:t>
            </a:r>
            <a:r>
              <a:rPr lang="en-GB" b="1" dirty="0"/>
              <a:t>which</a:t>
            </a:r>
            <a:r>
              <a:rPr lang="en-GB" dirty="0"/>
              <a:t>’ tai ‘</a:t>
            </a:r>
            <a:r>
              <a:rPr lang="en-GB" b="1" dirty="0"/>
              <a:t>that</a:t>
            </a:r>
            <a:r>
              <a:rPr lang="en-GB" dirty="0"/>
              <a:t>’</a:t>
            </a:r>
          </a:p>
          <a:p>
            <a:r>
              <a:rPr lang="en-GB" u="sng" dirty="0"/>
              <a:t>Vain ‘which</a:t>
            </a:r>
            <a:r>
              <a:rPr lang="en-GB" dirty="0"/>
              <a:t>’ </a:t>
            </a:r>
            <a:r>
              <a:rPr lang="en-GB" dirty="0" err="1"/>
              <a:t>mahdollinen</a:t>
            </a:r>
            <a:r>
              <a:rPr lang="en-GB" dirty="0"/>
              <a:t>, kun </a:t>
            </a:r>
            <a:r>
              <a:rPr lang="en-GB" dirty="0" err="1"/>
              <a:t>korrelaatti</a:t>
            </a:r>
            <a:r>
              <a:rPr lang="en-GB" dirty="0"/>
              <a:t> on </a:t>
            </a:r>
            <a:r>
              <a:rPr lang="en-GB" dirty="0" err="1"/>
              <a:t>koko</a:t>
            </a:r>
            <a:r>
              <a:rPr lang="en-GB" dirty="0"/>
              <a:t> </a:t>
            </a:r>
            <a:r>
              <a:rPr lang="en-GB" dirty="0" err="1"/>
              <a:t>sivulause</a:t>
            </a:r>
            <a:endParaRPr lang="en-GB" dirty="0"/>
          </a:p>
          <a:p>
            <a:r>
              <a:rPr lang="en-GB" u="sng" dirty="0"/>
              <a:t>Vain ‘that’ </a:t>
            </a:r>
            <a:r>
              <a:rPr lang="en-GB" dirty="0" err="1"/>
              <a:t>mahdollinen</a:t>
            </a:r>
            <a:r>
              <a:rPr lang="en-GB" dirty="0"/>
              <a:t>, kun </a:t>
            </a:r>
            <a:r>
              <a:rPr lang="en-GB" dirty="0" err="1"/>
              <a:t>korrelaatissa</a:t>
            </a:r>
            <a:r>
              <a:rPr lang="en-GB" dirty="0"/>
              <a:t> on </a:t>
            </a:r>
            <a:br>
              <a:rPr lang="en-GB" dirty="0"/>
            </a:br>
            <a:r>
              <a:rPr lang="en-GB" dirty="0"/>
              <a:t>    - </a:t>
            </a:r>
            <a:r>
              <a:rPr lang="en-GB" dirty="0" err="1"/>
              <a:t>superlatiivi</a:t>
            </a:r>
            <a:br>
              <a:rPr lang="en-GB" dirty="0"/>
            </a:br>
            <a:r>
              <a:rPr lang="en-GB" dirty="0"/>
              <a:t>    - </a:t>
            </a:r>
            <a:r>
              <a:rPr lang="en-GB" dirty="0" err="1"/>
              <a:t>järjestysluku</a:t>
            </a:r>
            <a:r>
              <a:rPr lang="en-GB" dirty="0"/>
              <a:t>, first, last</a:t>
            </a:r>
            <a:br>
              <a:rPr lang="en-GB" dirty="0"/>
            </a:br>
            <a:r>
              <a:rPr lang="en-GB" dirty="0"/>
              <a:t>    - thing-</a:t>
            </a:r>
            <a:r>
              <a:rPr lang="en-GB" dirty="0" err="1"/>
              <a:t>pronomini</a:t>
            </a:r>
            <a:br>
              <a:rPr lang="en-GB" dirty="0"/>
            </a:br>
            <a:r>
              <a:rPr lang="en-GB" dirty="0"/>
              <a:t>    - all, little, much, few, only</a:t>
            </a:r>
            <a:br>
              <a:rPr lang="en-GB" dirty="0"/>
            </a:br>
            <a:r>
              <a:rPr lang="en-GB" dirty="0"/>
              <a:t> 	“FOMLA”</a:t>
            </a:r>
          </a:p>
          <a:p>
            <a:r>
              <a:rPr lang="en-GB" b="1" dirty="0"/>
              <a:t>What</a:t>
            </a:r>
            <a:r>
              <a:rPr lang="en-GB" dirty="0"/>
              <a:t> </a:t>
            </a:r>
            <a:r>
              <a:rPr lang="en-GB" dirty="0" err="1"/>
              <a:t>sisältää</a:t>
            </a:r>
            <a:r>
              <a:rPr lang="en-GB" dirty="0"/>
              <a:t> </a:t>
            </a:r>
            <a:r>
              <a:rPr lang="en-GB" dirty="0" err="1"/>
              <a:t>korrelaatin</a:t>
            </a:r>
            <a:br>
              <a:rPr lang="en-GB" dirty="0"/>
            </a:br>
            <a:r>
              <a:rPr lang="en-GB" dirty="0" err="1"/>
              <a:t>suomeksi</a:t>
            </a:r>
            <a:r>
              <a:rPr lang="en-GB" dirty="0"/>
              <a:t> ‘se, </a:t>
            </a:r>
            <a:r>
              <a:rPr lang="en-GB" dirty="0" err="1"/>
              <a:t>mitä</a:t>
            </a:r>
            <a:r>
              <a:rPr lang="en-GB" dirty="0"/>
              <a:t>’</a:t>
            </a:r>
          </a:p>
        </p:txBody>
      </p:sp>
    </p:spTree>
    <p:extLst>
      <p:ext uri="{BB962C8B-B14F-4D97-AF65-F5344CB8AC3E}">
        <p14:creationId xmlns:p14="http://schemas.microsoft.com/office/powerpoint/2010/main" val="3739096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374469"/>
            <a:ext cx="10515600" cy="6313714"/>
          </a:xfrm>
        </p:spPr>
        <p:txBody>
          <a:bodyPr/>
          <a:lstStyle/>
          <a:p>
            <a:pPr marL="514350" indent="-514350">
              <a:buAutoNum type="arabicParenR"/>
            </a:pPr>
            <a:r>
              <a:rPr lang="fi-FI" dirty="0"/>
              <a:t>’</a:t>
            </a:r>
            <a:r>
              <a:rPr lang="fi-FI" dirty="0" err="1"/>
              <a:t>that</a:t>
            </a:r>
            <a:r>
              <a:rPr lang="fi-FI" dirty="0"/>
              <a:t>’-sanaa ei koskaan edellä pilkku</a:t>
            </a:r>
          </a:p>
          <a:p>
            <a:pPr marL="514350" indent="-514350">
              <a:buAutoNum type="arabicParenR"/>
            </a:pPr>
            <a:r>
              <a:rPr lang="fi-FI" dirty="0"/>
              <a:t>To + </a:t>
            </a:r>
            <a:r>
              <a:rPr lang="fi-FI" dirty="0" err="1"/>
              <a:t>who</a:t>
            </a:r>
            <a:r>
              <a:rPr lang="fi-FI" dirty="0"/>
              <a:t>(m)</a:t>
            </a:r>
          </a:p>
          <a:p>
            <a:pPr marL="514350" indent="-514350">
              <a:buAutoNum type="arabicParenR"/>
            </a:pPr>
            <a:r>
              <a:rPr lang="fi-FI" dirty="0"/>
              <a:t>At </a:t>
            </a:r>
            <a:r>
              <a:rPr lang="fi-FI" dirty="0" err="1"/>
              <a:t>which</a:t>
            </a:r>
            <a:r>
              <a:rPr lang="fi-FI" dirty="0"/>
              <a:t> / on </a:t>
            </a:r>
            <a:r>
              <a:rPr lang="fi-FI" dirty="0" err="1"/>
              <a:t>which</a:t>
            </a:r>
            <a:r>
              <a:rPr lang="fi-FI" dirty="0"/>
              <a:t> / in </a:t>
            </a:r>
            <a:r>
              <a:rPr lang="fi-FI" dirty="0" err="1"/>
              <a:t>which</a:t>
            </a:r>
            <a:r>
              <a:rPr lang="fi-FI" dirty="0"/>
              <a:t> = </a:t>
            </a:r>
            <a:r>
              <a:rPr lang="fi-FI" dirty="0" err="1"/>
              <a:t>when</a:t>
            </a:r>
            <a:br>
              <a:rPr lang="fi-FI" dirty="0"/>
            </a:br>
            <a:r>
              <a:rPr lang="fi-FI" dirty="0"/>
              <a:t>in </a:t>
            </a:r>
            <a:r>
              <a:rPr lang="fi-FI" dirty="0" err="1"/>
              <a:t>which</a:t>
            </a:r>
            <a:r>
              <a:rPr lang="fi-FI" dirty="0"/>
              <a:t> = </a:t>
            </a:r>
            <a:r>
              <a:rPr lang="fi-FI" dirty="0" err="1"/>
              <a:t>where</a:t>
            </a:r>
            <a:br>
              <a:rPr lang="fi-FI" dirty="0"/>
            </a:br>
            <a:r>
              <a:rPr lang="fi-FI" dirty="0"/>
              <a:t>for </a:t>
            </a:r>
            <a:r>
              <a:rPr lang="fi-FI" dirty="0" err="1"/>
              <a:t>which</a:t>
            </a:r>
            <a:r>
              <a:rPr lang="fi-FI" dirty="0"/>
              <a:t> = </a:t>
            </a:r>
            <a:r>
              <a:rPr lang="fi-FI" dirty="0" err="1"/>
              <a:t>why</a:t>
            </a:r>
            <a:endParaRPr lang="fi-FI" dirty="0"/>
          </a:p>
          <a:p>
            <a:pPr marL="514350" indent="-514350">
              <a:buAutoNum type="arabicParenR"/>
            </a:pP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diamond</a:t>
            </a:r>
            <a:r>
              <a:rPr lang="fi-FI" dirty="0"/>
              <a:t> </a:t>
            </a:r>
            <a:r>
              <a:rPr lang="fi-FI" dirty="0" err="1"/>
              <a:t>that</a:t>
            </a:r>
            <a:r>
              <a:rPr lang="fi-FI" dirty="0"/>
              <a:t>/</a:t>
            </a:r>
            <a:r>
              <a:rPr lang="fi-FI" dirty="0" err="1"/>
              <a:t>which</a:t>
            </a:r>
            <a:r>
              <a:rPr lang="fi-FI" dirty="0"/>
              <a:t>/ - I </a:t>
            </a:r>
            <a:r>
              <a:rPr lang="fi-FI" dirty="0" err="1"/>
              <a:t>had</a:t>
            </a:r>
            <a:r>
              <a:rPr lang="fi-FI" dirty="0"/>
              <a:t> </a:t>
            </a:r>
            <a:r>
              <a:rPr lang="fi-FI" dirty="0" err="1"/>
              <a:t>hidden</a:t>
            </a:r>
            <a:br>
              <a:rPr lang="fi-FI" dirty="0"/>
            </a:b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house</a:t>
            </a:r>
            <a:r>
              <a:rPr lang="fi-FI" dirty="0"/>
              <a:t> </a:t>
            </a:r>
            <a:r>
              <a:rPr lang="fi-FI" dirty="0" err="1"/>
              <a:t>which</a:t>
            </a:r>
            <a:r>
              <a:rPr lang="fi-FI" dirty="0"/>
              <a:t>/</a:t>
            </a:r>
            <a:r>
              <a:rPr lang="fi-FI" dirty="0" err="1"/>
              <a:t>that</a:t>
            </a:r>
            <a:r>
              <a:rPr lang="fi-FI" dirty="0"/>
              <a:t> </a:t>
            </a:r>
            <a:r>
              <a:rPr lang="fi-FI" dirty="0" err="1"/>
              <a:t>had</a:t>
            </a:r>
            <a:r>
              <a:rPr lang="fi-FI" dirty="0"/>
              <a:t> </a:t>
            </a:r>
            <a:r>
              <a:rPr lang="fi-FI" dirty="0" err="1"/>
              <a:t>looked</a:t>
            </a:r>
            <a:r>
              <a:rPr lang="fi-FI" dirty="0"/>
              <a:t> </a:t>
            </a:r>
            <a:r>
              <a:rPr lang="fi-FI" dirty="0" err="1"/>
              <a:t>so</a:t>
            </a:r>
            <a:r>
              <a:rPr lang="fi-FI" dirty="0"/>
              <a:t> </a:t>
            </a:r>
            <a:r>
              <a:rPr lang="fi-FI" dirty="0" err="1"/>
              <a:t>promising</a:t>
            </a:r>
            <a:endParaRPr lang="fi-FI" dirty="0"/>
          </a:p>
          <a:p>
            <a:pPr marL="514350" indent="-514350">
              <a:buAutoNum type="arabicParenR"/>
            </a:pPr>
            <a:r>
              <a:rPr lang="fi-FI" dirty="0" err="1"/>
              <a:t>Prepositiokombot</a:t>
            </a:r>
            <a:r>
              <a:rPr lang="fi-FI" dirty="0"/>
              <a:t> ’</a:t>
            </a:r>
            <a:r>
              <a:rPr lang="fi-FI" dirty="0" err="1"/>
              <a:t>whom</a:t>
            </a:r>
            <a:r>
              <a:rPr lang="fi-FI" dirty="0"/>
              <a:t>’ ja ’</a:t>
            </a:r>
            <a:r>
              <a:rPr lang="fi-FI" dirty="0" err="1"/>
              <a:t>which</a:t>
            </a:r>
            <a:r>
              <a:rPr lang="fi-FI" dirty="0"/>
              <a:t>’ –prepositiolla</a:t>
            </a:r>
            <a:br>
              <a:rPr lang="fi-FI" dirty="0"/>
            </a:br>
            <a:r>
              <a:rPr lang="fi-FI" dirty="0"/>
              <a:t>’of’ </a:t>
            </a:r>
            <a:r>
              <a:rPr lang="fi-FI" dirty="0" err="1"/>
              <a:t>people</a:t>
            </a:r>
            <a:r>
              <a:rPr lang="fi-FI" dirty="0"/>
              <a:t>	</a:t>
            </a:r>
            <a:r>
              <a:rPr lang="fi-FI" dirty="0" err="1"/>
              <a:t>most</a:t>
            </a:r>
            <a:r>
              <a:rPr lang="fi-FI" dirty="0"/>
              <a:t> of </a:t>
            </a:r>
            <a:r>
              <a:rPr lang="fi-FI" dirty="0" err="1"/>
              <a:t>whom</a:t>
            </a:r>
            <a:r>
              <a:rPr lang="fi-FI" dirty="0"/>
              <a:t> / </a:t>
            </a:r>
            <a:r>
              <a:rPr lang="fi-FI" dirty="0" err="1"/>
              <a:t>some</a:t>
            </a:r>
            <a:r>
              <a:rPr lang="fi-FI" dirty="0"/>
              <a:t> of </a:t>
            </a:r>
            <a:r>
              <a:rPr lang="fi-FI" dirty="0" err="1"/>
              <a:t>whom</a:t>
            </a:r>
            <a:r>
              <a:rPr lang="fi-FI" dirty="0"/>
              <a:t> / </a:t>
            </a:r>
            <a:r>
              <a:rPr lang="fi-FI" dirty="0" err="1"/>
              <a:t>none</a:t>
            </a:r>
            <a:r>
              <a:rPr lang="fi-FI" dirty="0"/>
              <a:t> of </a:t>
            </a:r>
            <a:r>
              <a:rPr lang="fi-FI" dirty="0" err="1"/>
              <a:t>whom</a:t>
            </a:r>
            <a:r>
              <a:rPr lang="fi-FI" dirty="0"/>
              <a:t> / </a:t>
            </a:r>
            <a:br>
              <a:rPr lang="fi-FI" dirty="0"/>
            </a:br>
            <a:r>
              <a:rPr lang="fi-FI" dirty="0"/>
              <a:t> 			</a:t>
            </a:r>
            <a:r>
              <a:rPr lang="fi-FI" dirty="0" err="1"/>
              <a:t>many</a:t>
            </a:r>
            <a:r>
              <a:rPr lang="fi-FI" dirty="0"/>
              <a:t> of </a:t>
            </a:r>
            <a:r>
              <a:rPr lang="fi-FI" dirty="0" err="1"/>
              <a:t>whom</a:t>
            </a:r>
            <a:br>
              <a:rPr lang="fi-FI" dirty="0"/>
            </a:br>
            <a:r>
              <a:rPr lang="fi-FI" dirty="0"/>
              <a:t>’of’ </a:t>
            </a:r>
            <a:r>
              <a:rPr lang="fi-FI" dirty="0" err="1"/>
              <a:t>house</a:t>
            </a:r>
            <a:r>
              <a:rPr lang="fi-FI" dirty="0"/>
              <a:t>	</a:t>
            </a:r>
            <a:r>
              <a:rPr lang="fi-FI" dirty="0" err="1"/>
              <a:t>most</a:t>
            </a:r>
            <a:r>
              <a:rPr lang="fi-FI" dirty="0"/>
              <a:t> of </a:t>
            </a:r>
            <a:r>
              <a:rPr lang="fi-FI" dirty="0" err="1"/>
              <a:t>which</a:t>
            </a:r>
            <a:endParaRPr lang="fi-FI" dirty="0"/>
          </a:p>
          <a:p>
            <a:pPr marL="514350" indent="-514350">
              <a:buAutoNum type="arabicParenR"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06303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853057" cy="1325563"/>
          </a:xfrm>
        </p:spPr>
        <p:txBody>
          <a:bodyPr/>
          <a:lstStyle/>
          <a:p>
            <a:r>
              <a:rPr lang="en-GB" dirty="0" err="1"/>
              <a:t>Käännä</a:t>
            </a:r>
            <a:r>
              <a:rPr lang="en-GB" dirty="0"/>
              <a:t> </a:t>
            </a:r>
            <a:r>
              <a:rPr lang="en-GB" dirty="0" err="1"/>
              <a:t>alleviivatut</a:t>
            </a:r>
            <a:r>
              <a:rPr lang="en-GB" dirty="0"/>
              <a:t> </a:t>
            </a:r>
            <a:r>
              <a:rPr lang="en-GB" dirty="0" err="1"/>
              <a:t>fraasit</a:t>
            </a:r>
            <a:r>
              <a:rPr lang="en-GB" dirty="0"/>
              <a:t> (of whom / of which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1. Ostin uusia </a:t>
            </a:r>
            <a:r>
              <a:rPr lang="fi-FI" u="sng" dirty="0">
                <a:latin typeface="Calibri" panose="020F0502020204030204" pitchFamily="34" charset="0"/>
                <a:cs typeface="Calibri" panose="020F0502020204030204" pitchFamily="34" charset="0"/>
              </a:rPr>
              <a:t>paitoja, joista kaikki </a:t>
            </a:r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olivat alennuksessa.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2. </a:t>
            </a:r>
            <a:r>
              <a:rPr lang="fi-FI" dirty="0" err="1">
                <a:latin typeface="Calibri" panose="020F0502020204030204" pitchFamily="34" charset="0"/>
                <a:cs typeface="Calibri" panose="020F0502020204030204" pitchFamily="34" charset="0"/>
              </a:rPr>
              <a:t>Sue</a:t>
            </a:r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 näki siellä </a:t>
            </a:r>
            <a:r>
              <a:rPr lang="fi-FI" u="sng" dirty="0">
                <a:latin typeface="Calibri" panose="020F0502020204030204" pitchFamily="34" charset="0"/>
                <a:cs typeface="Calibri" panose="020F0502020204030204" pitchFamily="34" charset="0"/>
              </a:rPr>
              <a:t>viisi ihmistä, joista </a:t>
            </a:r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kaksi oli nuorta.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3. Puhuin </a:t>
            </a:r>
            <a:r>
              <a:rPr lang="fi-FI" u="sng" dirty="0">
                <a:latin typeface="Calibri" panose="020F0502020204030204" pitchFamily="34" charset="0"/>
                <a:cs typeface="Calibri" panose="020F0502020204030204" pitchFamily="34" charset="0"/>
              </a:rPr>
              <a:t>ihmisille, joista kukaan </a:t>
            </a:r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ei halunnut auttaa meitä.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4. Anna löysi laatikosta </a:t>
            </a:r>
            <a:r>
              <a:rPr lang="fi-FI" u="sng" dirty="0">
                <a:latin typeface="Calibri" panose="020F0502020204030204" pitchFamily="34" charset="0"/>
                <a:cs typeface="Calibri" panose="020F0502020204030204" pitchFamily="34" charset="0"/>
              </a:rPr>
              <a:t>kirjoja, joista moni </a:t>
            </a:r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oli englanniksi.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5. Poliisi näytti minulle </a:t>
            </a:r>
            <a:r>
              <a:rPr lang="fi-FI" u="sng" dirty="0">
                <a:latin typeface="Calibri" panose="020F0502020204030204" pitchFamily="34" charset="0"/>
                <a:cs typeface="Calibri" panose="020F0502020204030204" pitchFamily="34" charset="0"/>
              </a:rPr>
              <a:t>kuvia, joista yhdessä </a:t>
            </a:r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oli varas.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6. Veneessä oli 10 </a:t>
            </a:r>
            <a:r>
              <a:rPr lang="fi-FI" u="sng" dirty="0">
                <a:latin typeface="Calibri" panose="020F0502020204030204" pitchFamily="34" charset="0"/>
                <a:cs typeface="Calibri" panose="020F0502020204030204" pitchFamily="34" charset="0"/>
              </a:rPr>
              <a:t>matkustajaa, joista usea </a:t>
            </a:r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oli sairas.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7. Sam listasi </a:t>
            </a:r>
            <a:r>
              <a:rPr lang="fi-FI" u="sng" dirty="0">
                <a:latin typeface="Calibri" panose="020F0502020204030204" pitchFamily="34" charset="0"/>
                <a:cs typeface="Calibri" panose="020F0502020204030204" pitchFamily="34" charset="0"/>
              </a:rPr>
              <a:t>ongelmia, joista osan </a:t>
            </a:r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voisimme ratkaista.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8. </a:t>
            </a:r>
            <a:r>
              <a:rPr lang="fi-FI" u="sng" dirty="0">
                <a:latin typeface="Calibri" panose="020F0502020204030204" pitchFamily="34" charset="0"/>
                <a:cs typeface="Calibri" panose="020F0502020204030204" pitchFamily="34" charset="0"/>
              </a:rPr>
              <a:t>Ihmiset, joista kaikki </a:t>
            </a:r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asuivat täällä, puhuivat hiljaa. </a:t>
            </a:r>
          </a:p>
          <a:p>
            <a:pPr marL="0" indent="0">
              <a:lnSpc>
                <a:spcPct val="110000"/>
              </a:lnSpc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6856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e56aa0413d_0_36"/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132555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45713" tIns="22850" rIns="45713" bIns="22850" rtlCol="0" anchor="ctr" anchorCtr="0">
            <a:noAutofit/>
          </a:bodyPr>
          <a:lstStyle/>
          <a:p>
            <a:r>
              <a:rPr lang="fi-FI" dirty="0" err="1">
                <a:latin typeface="Calibri" panose="020F0502020204030204" pitchFamily="34" charset="0"/>
                <a:cs typeface="Calibri" panose="020F0502020204030204" pitchFamily="34" charset="0"/>
              </a:rPr>
              <a:t>Practise</a:t>
            </a:r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5" name="Google Shape;135;ge56aa0413d_0_36"/>
          <p:cNvSpPr txBox="1">
            <a:spLocks noGrp="1"/>
          </p:cNvSpPr>
          <p:nvPr>
            <p:ph type="ftr" idx="11"/>
          </p:nvPr>
        </p:nvSpPr>
        <p:spPr>
          <a:xfrm>
            <a:off x="810972" y="61277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45713" tIns="22850" rIns="45713" bIns="22850" rtlCol="0" anchor="b" anchorCtr="0">
            <a:noAutofit/>
          </a:bodyPr>
          <a:lstStyle/>
          <a:p>
            <a:r>
              <a:rPr lang="fi-FI"/>
              <a:t>New Insights Module 4 Grammar</a:t>
            </a:r>
            <a:endParaRPr/>
          </a:p>
        </p:txBody>
      </p:sp>
      <p:sp>
        <p:nvSpPr>
          <p:cNvPr id="136" name="Google Shape;136;ge56aa0413d_0_36"/>
          <p:cNvSpPr txBox="1">
            <a:spLocks noGrp="1"/>
          </p:cNvSpPr>
          <p:nvPr>
            <p:ph type="body" idx="1"/>
          </p:nvPr>
        </p:nvSpPr>
        <p:spPr>
          <a:xfrm>
            <a:off x="838200" y="1865257"/>
            <a:ext cx="10515600" cy="4072950"/>
          </a:xfrm>
          <a:prstGeom prst="rect">
            <a:avLst/>
          </a:prstGeom>
        </p:spPr>
        <p:txBody>
          <a:bodyPr spcFirstLastPara="1" vert="horz" wrap="square" lIns="45713" tIns="22850" rIns="45713" bIns="22850" rtlCol="0" anchor="t" anchorCtr="0">
            <a:normAutofit lnSpcReduction="10000"/>
          </a:bodyPr>
          <a:lstStyle/>
          <a:p>
            <a:pPr marL="0" indent="0">
              <a:lnSpc>
                <a:spcPct val="110000"/>
              </a:lnSpc>
            </a:pPr>
            <a:r>
              <a:rPr lang="fi-FI" sz="2400" dirty="0">
                <a:latin typeface="Calibri" panose="020F0502020204030204" pitchFamily="34" charset="0"/>
                <a:cs typeface="Calibri" panose="020F0502020204030204" pitchFamily="34" charset="0"/>
              </a:rPr>
              <a:t>1. Ostin uusia paitoja, joista kaikki olivat alennuksessa.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indent="0">
              <a:lnSpc>
                <a:spcPct val="110000"/>
              </a:lnSpc>
            </a:pPr>
            <a:r>
              <a:rPr lang="fi-FI" sz="2400" dirty="0">
                <a:latin typeface="Calibri" panose="020F0502020204030204" pitchFamily="34" charset="0"/>
                <a:cs typeface="Calibri" panose="020F0502020204030204" pitchFamily="34" charset="0"/>
              </a:rPr>
              <a:t>		I </a:t>
            </a:r>
            <a:r>
              <a:rPr lang="fi-FI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bought</a:t>
            </a:r>
            <a:r>
              <a:rPr lang="fi-FI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new</a:t>
            </a:r>
            <a:r>
              <a:rPr lang="fi-FI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shirts</a:t>
            </a:r>
            <a:r>
              <a:rPr lang="fi-FI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all</a:t>
            </a:r>
            <a:r>
              <a:rPr lang="fi-FI" sz="2400" dirty="0">
                <a:latin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fi-FI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which</a:t>
            </a:r>
            <a:r>
              <a:rPr lang="fi-FI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were</a:t>
            </a:r>
            <a:r>
              <a:rPr lang="fi-FI" sz="2400" dirty="0">
                <a:latin typeface="Calibri" panose="020F0502020204030204" pitchFamily="34" charset="0"/>
                <a:cs typeface="Calibri" panose="020F0502020204030204" pitchFamily="34" charset="0"/>
              </a:rPr>
              <a:t> on </a:t>
            </a:r>
            <a:r>
              <a:rPr lang="fi-FI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sale</a:t>
            </a:r>
            <a:r>
              <a:rPr lang="fi-FI" sz="24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10000"/>
              </a:lnSpc>
            </a:pPr>
            <a:r>
              <a:rPr lang="fi-FI" sz="2400" dirty="0">
                <a:latin typeface="Calibri" panose="020F0502020204030204" pitchFamily="34" charset="0"/>
                <a:cs typeface="Calibri" panose="020F0502020204030204" pitchFamily="34" charset="0"/>
              </a:rPr>
              <a:t>2. </a:t>
            </a:r>
            <a:r>
              <a:rPr lang="fi-FI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Sue</a:t>
            </a:r>
            <a:r>
              <a:rPr lang="fi-FI" sz="2400" dirty="0">
                <a:latin typeface="Calibri" panose="020F0502020204030204" pitchFamily="34" charset="0"/>
                <a:cs typeface="Calibri" panose="020F0502020204030204" pitchFamily="34" charset="0"/>
              </a:rPr>
              <a:t> näki siellä viisi ihmistä, joista kaksi oli nuorta.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indent="0">
              <a:lnSpc>
                <a:spcPct val="110000"/>
              </a:lnSpc>
            </a:pPr>
            <a:r>
              <a:rPr lang="fi-FI" sz="2400" dirty="0"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fi-FI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Sue</a:t>
            </a:r>
            <a:r>
              <a:rPr lang="fi-FI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saw</a:t>
            </a:r>
            <a:r>
              <a:rPr lang="fi-FI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five</a:t>
            </a:r>
            <a:r>
              <a:rPr lang="fi-FI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people</a:t>
            </a:r>
            <a:r>
              <a:rPr lang="fi-FI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there</a:t>
            </a:r>
            <a:r>
              <a:rPr lang="fi-FI" sz="2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fi-FI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fi-FI" sz="2400" dirty="0">
                <a:latin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fi-FI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whom</a:t>
            </a:r>
            <a:r>
              <a:rPr lang="fi-FI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were</a:t>
            </a:r>
            <a:r>
              <a:rPr lang="fi-FI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young</a:t>
            </a:r>
            <a:r>
              <a:rPr lang="fi-FI" sz="24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0" indent="0">
              <a:lnSpc>
                <a:spcPct val="110000"/>
              </a:lnSpc>
            </a:pPr>
            <a:r>
              <a:rPr lang="fi-FI" sz="2400" dirty="0">
                <a:latin typeface="Calibri" panose="020F0502020204030204" pitchFamily="34" charset="0"/>
                <a:cs typeface="Calibri" panose="020F0502020204030204" pitchFamily="34" charset="0"/>
              </a:rPr>
              <a:t>3. Puhuin ihmisille, joista kukaan ei halunnut auttaa meitä.</a:t>
            </a:r>
          </a:p>
          <a:p>
            <a:pPr indent="0">
              <a:lnSpc>
                <a:spcPct val="110000"/>
              </a:lnSpc>
            </a:pPr>
            <a:r>
              <a:rPr lang="fi-FI" sz="2400" dirty="0">
                <a:latin typeface="Calibri" panose="020F0502020204030204" pitchFamily="34" charset="0"/>
                <a:cs typeface="Calibri" panose="020F0502020204030204" pitchFamily="34" charset="0"/>
              </a:rPr>
              <a:t>		I </a:t>
            </a:r>
            <a:r>
              <a:rPr lang="fi-FI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talked</a:t>
            </a:r>
            <a:r>
              <a:rPr lang="fi-FI" sz="2400" dirty="0"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fi-FI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some</a:t>
            </a:r>
            <a:r>
              <a:rPr lang="fi-FI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people</a:t>
            </a:r>
            <a:r>
              <a:rPr lang="fi-FI" sz="2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fi-FI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none</a:t>
            </a:r>
            <a:r>
              <a:rPr lang="fi-FI" sz="2400" dirty="0">
                <a:latin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fi-FI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whom</a:t>
            </a:r>
            <a:r>
              <a:rPr lang="fi-FI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wanted</a:t>
            </a:r>
            <a:r>
              <a:rPr lang="fi-FI" sz="2400" dirty="0">
                <a:latin typeface="Calibri" panose="020F0502020204030204" pitchFamily="34" charset="0"/>
                <a:cs typeface="Calibri" panose="020F0502020204030204" pitchFamily="34" charset="0"/>
              </a:rPr>
              <a:t> to help us.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10000"/>
              </a:lnSpc>
            </a:pPr>
            <a:r>
              <a:rPr lang="fi-FI" sz="2400" dirty="0">
                <a:latin typeface="Calibri" panose="020F0502020204030204" pitchFamily="34" charset="0"/>
                <a:cs typeface="Calibri" panose="020F0502020204030204" pitchFamily="34" charset="0"/>
              </a:rPr>
              <a:t>4. Anna löysi laatikosta kirjoja, joista moni oli englanniksi.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indent="0">
              <a:lnSpc>
                <a:spcPct val="110000"/>
              </a:lnSpc>
            </a:pPr>
            <a:r>
              <a:rPr lang="fi-FI" sz="2400" dirty="0">
                <a:latin typeface="Calibri" panose="020F0502020204030204" pitchFamily="34" charset="0"/>
                <a:cs typeface="Calibri" panose="020F0502020204030204" pitchFamily="34" charset="0"/>
              </a:rPr>
              <a:t>		Anna </a:t>
            </a:r>
            <a:r>
              <a:rPr lang="fi-FI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found</a:t>
            </a:r>
            <a:r>
              <a:rPr lang="fi-FI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books</a:t>
            </a:r>
            <a:r>
              <a:rPr lang="fi-FI" sz="2400" dirty="0"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fi-FI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fi-FI" sz="2400" dirty="0">
                <a:latin typeface="Calibri" panose="020F0502020204030204" pitchFamily="34" charset="0"/>
                <a:cs typeface="Calibri" panose="020F0502020204030204" pitchFamily="34" charset="0"/>
              </a:rPr>
              <a:t> box, </a:t>
            </a:r>
            <a:r>
              <a:rPr lang="fi-FI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many</a:t>
            </a:r>
            <a:r>
              <a:rPr lang="fi-FI" sz="2400" dirty="0">
                <a:latin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fi-FI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which</a:t>
            </a:r>
            <a:r>
              <a:rPr lang="fi-FI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were</a:t>
            </a:r>
            <a:r>
              <a:rPr lang="fi-FI" sz="2400" dirty="0">
                <a:latin typeface="Calibri" panose="020F0502020204030204" pitchFamily="34" charset="0"/>
                <a:cs typeface="Calibri" panose="020F0502020204030204" pitchFamily="34" charset="0"/>
              </a:rPr>
              <a:t> in English. 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2346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e56aa0413d_0_50"/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132555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45713" tIns="22850" rIns="45713" bIns="22850" rtlCol="0" anchor="ctr" anchorCtr="0">
            <a:noAutofit/>
          </a:bodyPr>
          <a:lstStyle/>
          <a:p>
            <a:r>
              <a:rPr lang="fi-FI" dirty="0" err="1">
                <a:latin typeface="Calibri" panose="020F0502020204030204" pitchFamily="34" charset="0"/>
                <a:cs typeface="Calibri" panose="020F0502020204030204" pitchFamily="34" charset="0"/>
              </a:rPr>
              <a:t>Practise</a:t>
            </a:r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" name="Google Shape;143;ge56aa0413d_0_50"/>
          <p:cNvSpPr txBox="1">
            <a:spLocks noGrp="1"/>
          </p:cNvSpPr>
          <p:nvPr>
            <p:ph type="ftr" idx="11"/>
          </p:nvPr>
        </p:nvSpPr>
        <p:spPr>
          <a:xfrm>
            <a:off x="810972" y="61277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45713" tIns="22850" rIns="45713" bIns="22850" rtlCol="0" anchor="b" anchorCtr="0">
            <a:noAutofit/>
          </a:bodyPr>
          <a:lstStyle/>
          <a:p>
            <a:r>
              <a:rPr lang="fi-FI"/>
              <a:t>New Insights Module 4 Grammar</a:t>
            </a:r>
            <a:endParaRPr/>
          </a:p>
        </p:txBody>
      </p:sp>
      <p:sp>
        <p:nvSpPr>
          <p:cNvPr id="144" name="Google Shape;144;ge56aa0413d_0_50"/>
          <p:cNvSpPr txBox="1">
            <a:spLocks noGrp="1"/>
          </p:cNvSpPr>
          <p:nvPr>
            <p:ph type="body" idx="1"/>
          </p:nvPr>
        </p:nvSpPr>
        <p:spPr>
          <a:xfrm>
            <a:off x="838200" y="1865257"/>
            <a:ext cx="10515600" cy="4072950"/>
          </a:xfrm>
          <a:prstGeom prst="rect">
            <a:avLst/>
          </a:prstGeom>
        </p:spPr>
        <p:txBody>
          <a:bodyPr spcFirstLastPara="1" vert="horz" wrap="square" lIns="45713" tIns="22850" rIns="45713" bIns="22850" rtlCol="0" anchor="t" anchorCtr="0">
            <a:normAutofit/>
          </a:bodyPr>
          <a:lstStyle/>
          <a:p>
            <a:pPr marL="0" indent="0">
              <a:lnSpc>
                <a:spcPct val="100000"/>
              </a:lnSpc>
            </a:pPr>
            <a:r>
              <a:rPr lang="fi-FI" sz="2400" dirty="0">
                <a:latin typeface="Calibri" panose="020F0502020204030204" pitchFamily="34" charset="0"/>
                <a:cs typeface="Calibri" panose="020F0502020204030204" pitchFamily="34" charset="0"/>
              </a:rPr>
              <a:t>5. Poliisi näytti minulle kuvia, joista yhdessä oli varas.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</a:pPr>
            <a:r>
              <a:rPr lang="fi-FI" sz="2400" dirty="0"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fi-FI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fi-FI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police</a:t>
            </a:r>
            <a:r>
              <a:rPr lang="fi-FI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showed</a:t>
            </a:r>
            <a:r>
              <a:rPr lang="fi-FI" sz="2400" dirty="0">
                <a:latin typeface="Calibri" panose="020F0502020204030204" pitchFamily="34" charset="0"/>
                <a:cs typeface="Calibri" panose="020F0502020204030204" pitchFamily="34" charset="0"/>
              </a:rPr>
              <a:t> me </a:t>
            </a:r>
            <a:r>
              <a:rPr lang="fi-FI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pictures</a:t>
            </a:r>
            <a:r>
              <a:rPr lang="fi-FI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one</a:t>
            </a:r>
            <a:r>
              <a:rPr lang="fi-FI" sz="2400" dirty="0">
                <a:latin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fi-FI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which</a:t>
            </a:r>
            <a:r>
              <a:rPr lang="fi-FI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had</a:t>
            </a:r>
            <a:r>
              <a:rPr lang="fi-FI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fi-FI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thief</a:t>
            </a:r>
            <a:r>
              <a:rPr lang="fi-FI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</a:pPr>
            <a:r>
              <a:rPr lang="fi-FI" sz="2400" dirty="0">
                <a:latin typeface="Calibri" panose="020F0502020204030204" pitchFamily="34" charset="0"/>
                <a:cs typeface="Calibri" panose="020F0502020204030204" pitchFamily="34" charset="0"/>
              </a:rPr>
              <a:t>6. Veneessä oli 10 matkustajaa, joista usea oli sairas.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</a:pPr>
            <a:r>
              <a:rPr lang="fi-FI" sz="2400" dirty="0"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fi-FI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fi-FI" sz="2400" dirty="0">
                <a:latin typeface="Calibri" panose="020F0502020204030204" pitchFamily="34" charset="0"/>
                <a:cs typeface="Calibri" panose="020F0502020204030204" pitchFamily="34" charset="0"/>
              </a:rPr>
              <a:t> boat </a:t>
            </a:r>
            <a:r>
              <a:rPr lang="fi-FI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had</a:t>
            </a:r>
            <a:r>
              <a:rPr lang="fi-FI" sz="2400" dirty="0">
                <a:latin typeface="Calibri" panose="020F0502020204030204" pitchFamily="34" charset="0"/>
                <a:cs typeface="Calibri" panose="020F0502020204030204" pitchFamily="34" charset="0"/>
              </a:rPr>
              <a:t> 10 </a:t>
            </a:r>
            <a:r>
              <a:rPr lang="fi-FI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passengers</a:t>
            </a:r>
            <a:r>
              <a:rPr lang="fi-FI" sz="2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fi-FI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several</a:t>
            </a:r>
            <a:r>
              <a:rPr lang="fi-FI" sz="2400" dirty="0">
                <a:latin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fi-FI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whom</a:t>
            </a:r>
            <a:r>
              <a:rPr lang="fi-FI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were</a:t>
            </a:r>
            <a:r>
              <a:rPr lang="fi-FI" sz="2400" dirty="0">
                <a:latin typeface="Calibri" panose="020F0502020204030204" pitchFamily="34" charset="0"/>
                <a:cs typeface="Calibri" panose="020F0502020204030204" pitchFamily="34" charset="0"/>
              </a:rPr>
              <a:t> ill.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</a:pPr>
            <a:r>
              <a:rPr lang="fi-FI" sz="2400" dirty="0">
                <a:latin typeface="Calibri" panose="020F0502020204030204" pitchFamily="34" charset="0"/>
                <a:cs typeface="Calibri" panose="020F0502020204030204" pitchFamily="34" charset="0"/>
              </a:rPr>
              <a:t>7. Sam listasi ongelmia, joista osan voisimme ratkaista.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</a:pPr>
            <a:r>
              <a:rPr lang="fi-FI" sz="2400" dirty="0">
                <a:latin typeface="Calibri" panose="020F0502020204030204" pitchFamily="34" charset="0"/>
                <a:cs typeface="Calibri" panose="020F0502020204030204" pitchFamily="34" charset="0"/>
              </a:rPr>
              <a:t>		Sam </a:t>
            </a:r>
            <a:r>
              <a:rPr lang="fi-FI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listed</a:t>
            </a:r>
            <a:r>
              <a:rPr lang="fi-FI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problems</a:t>
            </a:r>
            <a:r>
              <a:rPr lang="fi-FI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some</a:t>
            </a:r>
            <a:r>
              <a:rPr lang="fi-FI" sz="2400" dirty="0">
                <a:latin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fi-FI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which</a:t>
            </a:r>
            <a:r>
              <a:rPr lang="fi-FI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we</a:t>
            </a:r>
            <a:r>
              <a:rPr lang="fi-FI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could</a:t>
            </a:r>
            <a:r>
              <a:rPr lang="fi-FI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solve</a:t>
            </a:r>
            <a:r>
              <a:rPr lang="fi-FI" sz="24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</a:pPr>
            <a:r>
              <a:rPr lang="fi-FI" sz="2400" dirty="0">
                <a:latin typeface="Calibri" panose="020F0502020204030204" pitchFamily="34" charset="0"/>
                <a:cs typeface="Calibri" panose="020F0502020204030204" pitchFamily="34" charset="0"/>
              </a:rPr>
              <a:t>8. Ihmiset, joista kaikki asuivat täällä, puhuivat hiljaa. 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</a:pPr>
            <a:r>
              <a:rPr lang="fi-FI" sz="2400" dirty="0">
                <a:latin typeface="Calibri" panose="020F0502020204030204" pitchFamily="34" charset="0"/>
                <a:cs typeface="Calibri" panose="020F0502020204030204" pitchFamily="34" charset="0"/>
              </a:rPr>
              <a:t>		People, </a:t>
            </a:r>
            <a:r>
              <a:rPr lang="fi-FI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all</a:t>
            </a:r>
            <a:r>
              <a:rPr lang="fi-FI" sz="2400" dirty="0">
                <a:latin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fi-FI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whom</a:t>
            </a:r>
            <a:r>
              <a:rPr lang="fi-FI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lived</a:t>
            </a:r>
            <a:r>
              <a:rPr lang="fi-FI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here</a:t>
            </a:r>
            <a:r>
              <a:rPr lang="fi-FI" sz="2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fi-FI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were</a:t>
            </a:r>
            <a:r>
              <a:rPr lang="fi-FI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talking</a:t>
            </a:r>
            <a:r>
              <a:rPr lang="fi-FI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quietly</a:t>
            </a:r>
            <a:r>
              <a:rPr lang="fi-FI" sz="24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4330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578</Words>
  <Application>Microsoft Office PowerPoint</Application>
  <PresentationFormat>Laajakuva</PresentationFormat>
  <Paragraphs>51</Paragraphs>
  <Slides>5</Slides>
  <Notes>2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Office-teema</vt:lpstr>
      <vt:lpstr>Relatiivipronominit: ihminen vai asia/esine</vt:lpstr>
      <vt:lpstr>PowerPoint-esitys</vt:lpstr>
      <vt:lpstr>Käännä alleviivatut fraasit (of whom / of which</vt:lpstr>
      <vt:lpstr>Practise.</vt:lpstr>
      <vt:lpstr>Practise.</vt:lpstr>
    </vt:vector>
  </TitlesOfParts>
  <Company>Kouvola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Relatiivipronominit: ihminen vai asia/esine</dc:title>
  <dc:creator>Franzon Päivi</dc:creator>
  <cp:lastModifiedBy>Franzon Päivi</cp:lastModifiedBy>
  <cp:revision>10</cp:revision>
  <dcterms:created xsi:type="dcterms:W3CDTF">2018-11-13T07:41:38Z</dcterms:created>
  <dcterms:modified xsi:type="dcterms:W3CDTF">2024-01-17T10:28:48Z</dcterms:modified>
</cp:coreProperties>
</file>