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10"/>
  </p:notesMasterIdLst>
  <p:handoutMasterIdLst>
    <p:handoutMasterId r:id="rId11"/>
  </p:handoutMasterIdLst>
  <p:sldIdLst>
    <p:sldId id="421" r:id="rId3"/>
    <p:sldId id="425" r:id="rId4"/>
    <p:sldId id="426" r:id="rId5"/>
    <p:sldId id="424" r:id="rId6"/>
    <p:sldId id="422" r:id="rId7"/>
    <p:sldId id="423" r:id="rId8"/>
    <p:sldId id="400" r:id="rId9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C5E1FB"/>
    <a:srgbClr val="E7F3FD"/>
    <a:srgbClr val="CCFFFF"/>
    <a:srgbClr val="FFFF99"/>
    <a:srgbClr val="CC66FF"/>
    <a:srgbClr val="00CC00"/>
    <a:srgbClr val="FF0909"/>
    <a:srgbClr val="0B2B6B"/>
    <a:srgbClr val="0B2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224" autoAdjust="0"/>
  </p:normalViewPr>
  <p:slideViewPr>
    <p:cSldViewPr>
      <p:cViewPr varScale="1">
        <p:scale>
          <a:sx n="80" d="100"/>
          <a:sy n="80" d="100"/>
        </p:scale>
        <p:origin x="10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4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E54A-A7D1-4E0C-BCC3-09600AA4C67F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9C691-2CE3-48D1-B2B0-2B0B424CB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011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DCD95B-781C-4B3B-8694-C2925C53B66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85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98" y="0"/>
            <a:ext cx="846667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20080" y="1916832"/>
            <a:ext cx="7772400" cy="1470025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43980" y="3672607"/>
            <a:ext cx="6400800" cy="1752600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096888" y="6453188"/>
            <a:ext cx="2421632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DB734254-7610-4466-A8D2-8F0E67CE609A}" type="datetime1">
              <a:rPr lang="fi-FI" smtClean="0"/>
              <a:pPr/>
              <a:t>15.6.2018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662536" y="6453188"/>
            <a:ext cx="3038475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30888" y="6453188"/>
            <a:ext cx="2133600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2514E6BF-C00E-4818-8DEC-5D8AD366FF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-29268" y="0"/>
            <a:ext cx="9173267" cy="6856412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5" y="5616000"/>
            <a:ext cx="533400" cy="1088136"/>
          </a:xfrm>
          <a:prstGeom prst="rect">
            <a:avLst/>
          </a:prstGeom>
        </p:spPr>
      </p:pic>
      <p:sp>
        <p:nvSpPr>
          <p:cNvPr id="13" name="Text Box 7"/>
          <p:cNvSpPr txBox="1">
            <a:spLocks noChangeArrowheads="1"/>
          </p:cNvSpPr>
          <p:nvPr userDrawn="1"/>
        </p:nvSpPr>
        <p:spPr bwMode="auto">
          <a:xfrm>
            <a:off x="539553" y="60487"/>
            <a:ext cx="3312368" cy="55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510" tIns="46254" rIns="92510" bIns="46254">
            <a:spAutoFit/>
          </a:bodyPr>
          <a:lstStyle/>
          <a:p>
            <a:pPr marL="0" marR="0" lvl="0" indent="0" algn="l" defTabSz="927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UNIVERSITY OF</a:t>
            </a:r>
            <a:r>
              <a:rPr kumimoji="0" lang="fi-FI" sz="1400" b="0" i="0" u="none" strike="noStrike" kern="1200" cap="none" spc="3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JYVÄSK</a:t>
            </a:r>
            <a:r>
              <a:rPr kumimoji="0" lang="fi-FI" sz="1400" b="0" i="0" u="none" strike="noStrike" kern="1200" cap="none" spc="4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Y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LÄ</a:t>
            </a:r>
          </a:p>
          <a:p>
            <a:pPr defTabSz="927100" eaLnBrk="0" hangingPunct="0"/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E0591B-BE62-4296-BF5E-F39674F93F1F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4632-4269-4CB8-B768-E2F4455C10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75450" y="485775"/>
            <a:ext cx="1982788" cy="57515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27088" y="485775"/>
            <a:ext cx="5795962" cy="57515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BC3CF-75EF-49EE-A9D4-9A3E86467160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2FB4E-A1E7-4FB3-86FD-FE526B77C1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992F4-9E28-44B0-915B-997DEF6DEE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75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ACAC0F-4ED4-4B9D-B6F2-E040EBAD2C74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9CD2-6DAE-4FF3-A212-C677906F8B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405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0405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52793-AA9B-4356-8F4F-CDCD05171DC2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CFB9C-13AD-4FB0-96B5-2AB215FA3F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27088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68863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DC61E9-8790-44A4-98F2-22772E7CCB50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48794-F2EE-46CD-BB93-536AC76B0D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880" y="476672"/>
            <a:ext cx="8229600" cy="108012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828" y="1700808"/>
            <a:ext cx="4040188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828" y="2924944"/>
            <a:ext cx="4040188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50705" y="1700808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50705" y="2924944"/>
            <a:ext cx="4041775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11D26-FC5E-4B7C-8591-7455BC730DD6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1BDE-012F-4114-8808-85713FEC05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8A2681-E095-45BC-9863-EC9FFBD04152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3B9CA-66AD-4242-939B-0520471BAAD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5A12F9-756E-4432-ADCC-04B027074EA7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BC541-2753-4BC4-B18B-FF313FA445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7583" y="620688"/>
            <a:ext cx="3008313" cy="925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80730" y="620688"/>
            <a:ext cx="5111750" cy="5616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7583" y="1546249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795BAE-6052-4251-9645-B78FB0C59A9F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BFAFD-D0C7-44CD-B280-FEA3B8F367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B137BD-6CF3-443F-9E96-4FF9A37B5A81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22706-1431-4AA4-91C6-33E3635963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6667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623" y="485775"/>
            <a:ext cx="76328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624" y="1773238"/>
            <a:ext cx="7632848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6232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4D1250E0-F4AE-4608-B32A-51CDBF330907}" type="datetime1">
              <a:rPr lang="fi-FI"/>
              <a:pPr/>
              <a:t>15.6.2018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8738"/>
            <a:ext cx="31670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0DAD421-BC1A-463B-9A39-82815BDB7429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4721" y="60487"/>
            <a:ext cx="3051175" cy="33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/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</a:t>
            </a:r>
            <a:r>
              <a:rPr lang="fi-FI" sz="1400" b="0" spc="3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JYVÄSK</a:t>
            </a:r>
            <a:r>
              <a:rPr lang="fi-FI" sz="1400" b="0" spc="4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Y</a:t>
            </a:r>
            <a:r>
              <a:rPr lang="fi-FI" sz="1400" b="0" spc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LÄ</a:t>
            </a:r>
            <a:endParaRPr lang="fi-FI" sz="1400" b="0" spc="0" baseline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2700">
            <a:solidFill>
              <a:srgbClr val="02409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33" y="5616000"/>
            <a:ext cx="533400" cy="10881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 b="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D64E18"/>
        </a:buClr>
        <a:buSzPct val="8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i.linkedin.com/in/raimovuorinen" TargetMode="External"/><Relationship Id="rId2" Type="http://schemas.openxmlformats.org/officeDocument/2006/relationships/hyperlink" Target="mailto:raimo.vuorinen@jyu.fi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Ohjauksen arvioinnista</a:t>
            </a:r>
            <a:br>
              <a:rPr lang="fi-FI" dirty="0" smtClean="0"/>
            </a:br>
            <a:r>
              <a:rPr lang="fi-FI" dirty="0" smtClean="0"/>
              <a:t>- tilannekatsaus </a:t>
            </a:r>
            <a:endParaRPr lang="fi-FI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Raimo Vuorinen, KT</a:t>
            </a:r>
          </a:p>
          <a:p>
            <a:r>
              <a:rPr lang="fi-FI" dirty="0" smtClean="0"/>
              <a:t>Koulutuksen tutkimuslaitos, Jyväskylän yliopisto</a:t>
            </a:r>
            <a:endParaRPr lang="fi-FI" dirty="0"/>
          </a:p>
          <a:p>
            <a:r>
              <a:rPr lang="fi-FI" dirty="0" smtClean="0"/>
              <a:t>TNO-päivät, Skype</a:t>
            </a:r>
          </a:p>
          <a:p>
            <a:r>
              <a:rPr lang="fi-FI" dirty="0" smtClean="0"/>
              <a:t>15.6.2018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7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Synteesi seuraavista työvälineistä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Kansalliset aiemmat arvioinnit ja aloitteet</a:t>
            </a:r>
          </a:p>
          <a:p>
            <a:pPr lvl="1"/>
            <a:r>
              <a:rPr lang="fi-FI" dirty="0" smtClean="0"/>
              <a:t>Ohjaamojen minimikriteerit</a:t>
            </a:r>
          </a:p>
          <a:p>
            <a:pPr lvl="1"/>
            <a:r>
              <a:rPr lang="fi-FI" dirty="0" smtClean="0"/>
              <a:t>Työelämätutka</a:t>
            </a:r>
          </a:p>
          <a:p>
            <a:pPr lvl="1"/>
            <a:r>
              <a:rPr lang="fi-FI" dirty="0" smtClean="0"/>
              <a:t>Kasvupalvelu-uudistus</a:t>
            </a:r>
          </a:p>
          <a:p>
            <a:pPr lvl="1"/>
            <a:r>
              <a:rPr lang="fi-FI" dirty="0" smtClean="0"/>
              <a:t>Koulutuksen reformit</a:t>
            </a:r>
          </a:p>
          <a:p>
            <a:pPr lvl="1"/>
            <a:r>
              <a:rPr lang="fi-FI" dirty="0" smtClean="0"/>
              <a:t>Alueellisten ELO-ryhmien työ</a:t>
            </a:r>
          </a:p>
          <a:p>
            <a:pPr lvl="1"/>
            <a:r>
              <a:rPr lang="fi-FI" dirty="0" smtClean="0"/>
              <a:t>KARVI 2017-20</a:t>
            </a:r>
          </a:p>
          <a:p>
            <a:r>
              <a:rPr lang="fi-FI" dirty="0" smtClean="0"/>
              <a:t>Eurooppalaiset työvälineet</a:t>
            </a:r>
          </a:p>
          <a:p>
            <a:pPr lvl="1"/>
            <a:r>
              <a:rPr lang="fi-FI" dirty="0" smtClean="0"/>
              <a:t>ELGPN</a:t>
            </a:r>
          </a:p>
          <a:p>
            <a:pPr lvl="1"/>
            <a:r>
              <a:rPr lang="fi-FI" dirty="0" smtClean="0"/>
              <a:t>PES -verkosto</a:t>
            </a:r>
          </a:p>
          <a:p>
            <a:r>
              <a:rPr lang="fi-FI" dirty="0" smtClean="0"/>
              <a:t>Rinnakkaiset kansainväliset laatukehikot</a:t>
            </a:r>
          </a:p>
          <a:p>
            <a:pPr lvl="1"/>
            <a:r>
              <a:rPr lang="fi-FI" dirty="0" smtClean="0"/>
              <a:t>Kanada, Saksa, Englanti, Irlanti, Skotlanti, Uusi Seelanti, Australia, Saudi-Arabia, </a:t>
            </a:r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183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Vaihtoehtoisia suuntia: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Asiakaslähtöinen </a:t>
            </a:r>
            <a:r>
              <a:rPr lang="fi-FI" dirty="0"/>
              <a:t>palautejärjestelmä Uuden Seelannin mukaan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Kansalliset </a:t>
            </a:r>
            <a:r>
              <a:rPr lang="fi-FI" dirty="0"/>
              <a:t>laatustandardit palvelun tuottajille  </a:t>
            </a:r>
          </a:p>
          <a:p>
            <a:endParaRPr lang="fi-FI" dirty="0" smtClean="0"/>
          </a:p>
          <a:p>
            <a:r>
              <a:rPr lang="fi-FI" dirty="0" smtClean="0"/>
              <a:t>Ohjauksen </a:t>
            </a:r>
            <a:r>
              <a:rPr lang="fi-FI" dirty="0"/>
              <a:t>tuloksista lähtevä kokonaisuus </a:t>
            </a:r>
            <a:r>
              <a:rPr lang="fi-FI" dirty="0" smtClean="0"/>
              <a:t>(vrt. Kanada)</a:t>
            </a:r>
            <a:r>
              <a:rPr lang="fi-FI" dirty="0"/>
              <a:t> 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57183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45523"/>
              </p:ext>
            </p:extLst>
          </p:nvPr>
        </p:nvGraphicFramePr>
        <p:xfrm>
          <a:off x="107504" y="548680"/>
          <a:ext cx="8892479" cy="6103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5025">
                  <a:extLst>
                    <a:ext uri="{9D8B030D-6E8A-4147-A177-3AD203B41FA5}">
                      <a16:colId xmlns:a16="http://schemas.microsoft.com/office/drawing/2014/main" val="1734403274"/>
                    </a:ext>
                  </a:extLst>
                </a:gridCol>
                <a:gridCol w="1242694">
                  <a:extLst>
                    <a:ext uri="{9D8B030D-6E8A-4147-A177-3AD203B41FA5}">
                      <a16:colId xmlns:a16="http://schemas.microsoft.com/office/drawing/2014/main" val="477428926"/>
                    </a:ext>
                  </a:extLst>
                </a:gridCol>
                <a:gridCol w="1535174">
                  <a:extLst>
                    <a:ext uri="{9D8B030D-6E8A-4147-A177-3AD203B41FA5}">
                      <a16:colId xmlns:a16="http://schemas.microsoft.com/office/drawing/2014/main" val="137034051"/>
                    </a:ext>
                  </a:extLst>
                </a:gridCol>
                <a:gridCol w="2265066">
                  <a:extLst>
                    <a:ext uri="{9D8B030D-6E8A-4147-A177-3AD203B41FA5}">
                      <a16:colId xmlns:a16="http://schemas.microsoft.com/office/drawing/2014/main" val="1016249363"/>
                    </a:ext>
                  </a:extLst>
                </a:gridCol>
                <a:gridCol w="2684520">
                  <a:extLst>
                    <a:ext uri="{9D8B030D-6E8A-4147-A177-3AD203B41FA5}">
                      <a16:colId xmlns:a16="http://schemas.microsoft.com/office/drawing/2014/main" val="1052995773"/>
                    </a:ext>
                  </a:extLst>
                </a:gridCol>
              </a:tblGrid>
              <a:tr h="717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Ulottuvuus\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vaihe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Panokset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(voimavarat)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Prosessit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(palvelut/tuotos)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Tulokset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(muutos)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Vaikuttavuus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(yhteiskunnallisesti pysyvät tulokset)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extLst>
                  <a:ext uri="{0D108BD9-81ED-4DB2-BD59-A6C34878D82A}">
                    <a16:rowId xmlns:a16="http://schemas.microsoft.com/office/drawing/2014/main" val="3916728800"/>
                  </a:ext>
                </a:extLst>
              </a:tr>
              <a:tr h="53860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Julkinen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päätöksen-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teko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esim. Lainsäädäntö,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määrärahat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esim. Päätösten implementointi ja seuranta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esim. Valittujen poliittisten tavoitteiden saavuttaminen,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Nuorten sujuvat siirtymät työhön ja koulutukseen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Teknologiaa käytetään sekä ohjausjärjestelyjen kokonaiskehittämiseen että palvelujen tarjontaan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Arviointitietoa käytetään palvelujen edelleen kehittämiseksi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esim. Yhteiskunnan arvoperusteisten tavoitteiden saavuttaminen ja kestävän taloudellisen kasvun tukeminen: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Työllisyyden vahvistaminen ja työttömyyden vähentäminen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Työvoiman kysynnän ja työnhakijoiden osaamisen parempi </a:t>
                      </a:r>
                      <a:r>
                        <a:rPr lang="fi-FI" sz="1300" dirty="0" err="1">
                          <a:solidFill>
                            <a:schemeClr val="tx1"/>
                          </a:solidFill>
                          <a:effectLst/>
                        </a:rPr>
                        <a:t>kohtaanto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Työttömyysjaksojen lyheneminen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Nuorten työllisyysaste nousee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Pitkäaikaisten toimeentuloasiakkaiden määrä vähenee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Hyvinvoinnin parantuminen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extLst>
                  <a:ext uri="{0D108BD9-81ED-4DB2-BD59-A6C34878D82A}">
                    <a16:rowId xmlns:a16="http://schemas.microsoft.com/office/drawing/2014/main" val="2060443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99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570085"/>
              </p:ext>
            </p:extLst>
          </p:nvPr>
        </p:nvGraphicFramePr>
        <p:xfrm>
          <a:off x="107504" y="1150666"/>
          <a:ext cx="8928991" cy="5518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490113005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980729654"/>
                    </a:ext>
                  </a:extLst>
                </a:gridCol>
                <a:gridCol w="1720478">
                  <a:extLst>
                    <a:ext uri="{9D8B030D-6E8A-4147-A177-3AD203B41FA5}">
                      <a16:colId xmlns:a16="http://schemas.microsoft.com/office/drawing/2014/main" val="367044715"/>
                    </a:ext>
                  </a:extLst>
                </a:gridCol>
                <a:gridCol w="2750323">
                  <a:extLst>
                    <a:ext uri="{9D8B030D-6E8A-4147-A177-3AD203B41FA5}">
                      <a16:colId xmlns:a16="http://schemas.microsoft.com/office/drawing/2014/main" val="2414073691"/>
                    </a:ext>
                  </a:extLst>
                </a:gridCol>
                <a:gridCol w="1793894">
                  <a:extLst>
                    <a:ext uri="{9D8B030D-6E8A-4147-A177-3AD203B41FA5}">
                      <a16:colId xmlns:a16="http://schemas.microsoft.com/office/drawing/2014/main" val="4069336616"/>
                    </a:ext>
                  </a:extLst>
                </a:gridCol>
              </a:tblGrid>
              <a:tr h="5040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solidFill>
                            <a:schemeClr val="tx1"/>
                          </a:solidFill>
                          <a:effectLst/>
                        </a:rPr>
                        <a:t>Palvelu-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solidFill>
                            <a:schemeClr val="tx1"/>
                          </a:solidFill>
                          <a:effectLst/>
                        </a:rPr>
                        <a:t>järjestelyt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2" marR="54102" marT="7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Organisaation resurssipäätökset,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Henkilöstömäärä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Verkostot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Tilat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Työn- ja vastuunjako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Ajantasainen työmarkkinatieto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2" marR="54102" marT="7656" marB="0"/>
                </a:tc>
                <a:tc>
                  <a:txBody>
                    <a:bodyPr/>
                    <a:lstStyle/>
                    <a:p>
                      <a:pPr marL="10795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Asiakasryhmien tarpeiden arvioinnit </a:t>
                      </a:r>
                    </a:p>
                    <a:p>
                      <a:pPr marL="10795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10795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Toiminnan organisointi, arviointi ja kehittäminen, </a:t>
                      </a:r>
                    </a:p>
                    <a:p>
                      <a:pPr marL="10795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10795" indent="-107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Palveluiden tuottamisen tavat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2" marR="54102" marT="7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Palvelutuottajat toimivat koordinoituna monialaisena ja –kanavaisena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kokonaisuutena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Monialaisen verkoston rahoitus, vastuut ja työnjako perustuvat yhteiseen sopimukseen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Palveluntuottajat tekevät yhteistyötä ja mallintavat vaikuttavia käytäntöjä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Palveluntuottajien keskinäinen viestintä on kehittynyt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Sovitut palvelut  toteutuvat, palveluja on tarjolla niitä tarvitseville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Palvelut ovat helposti saatavilla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Palvelut koetaan luotettaviksi ja asiantunteviksi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Arviointitietoa käytetään palvelujen edelleen kehittämiseksi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2" marR="54102" marT="7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Palvelujen piiriin valikoituu yhä paremmin asiakkaita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fi-FI" sz="1300" b="0" dirty="0" err="1">
                          <a:solidFill>
                            <a:schemeClr val="tx1"/>
                          </a:solidFill>
                          <a:effectLst/>
                        </a:rPr>
                        <a:t>kohtaanto</a:t>
                      </a: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Ratkaisujen saaminen ja siirtymien nopeutuminen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Syntyneet kustannussäästöt palveluiden käytössä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2" marR="54102" marT="7656" marB="0"/>
                </a:tc>
                <a:extLst>
                  <a:ext uri="{0D108BD9-81ED-4DB2-BD59-A6C34878D82A}">
                    <a16:rowId xmlns:a16="http://schemas.microsoft.com/office/drawing/2014/main" val="398521348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377565"/>
              </p:ext>
            </p:extLst>
          </p:nvPr>
        </p:nvGraphicFramePr>
        <p:xfrm>
          <a:off x="107504" y="407297"/>
          <a:ext cx="8892479" cy="717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124801714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894924419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28912323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637267631"/>
                    </a:ext>
                  </a:extLst>
                </a:gridCol>
                <a:gridCol w="1763687">
                  <a:extLst>
                    <a:ext uri="{9D8B030D-6E8A-4147-A177-3AD203B41FA5}">
                      <a16:colId xmlns:a16="http://schemas.microsoft.com/office/drawing/2014/main" val="1764270705"/>
                    </a:ext>
                  </a:extLst>
                </a:gridCol>
              </a:tblGrid>
              <a:tr h="717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Ulottuvuus\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vaihe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Panokset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(voimavarat)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Prosessit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(palvelut/tuotos)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Tulokset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(muutos)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Vaikuttavuus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(yhteiskunnallisesti pysyvät tulokset)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extLst>
                  <a:ext uri="{0D108BD9-81ED-4DB2-BD59-A6C34878D82A}">
                    <a16:rowId xmlns:a16="http://schemas.microsoft.com/office/drawing/2014/main" val="698920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991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551172"/>
              </p:ext>
            </p:extLst>
          </p:nvPr>
        </p:nvGraphicFramePr>
        <p:xfrm>
          <a:off x="251520" y="1144016"/>
          <a:ext cx="8748463" cy="4805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65051119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634671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827675964"/>
                    </a:ext>
                  </a:extLst>
                </a:gridCol>
                <a:gridCol w="2516179">
                  <a:extLst>
                    <a:ext uri="{9D8B030D-6E8A-4147-A177-3AD203B41FA5}">
                      <a16:colId xmlns:a16="http://schemas.microsoft.com/office/drawing/2014/main" val="2915866549"/>
                    </a:ext>
                  </a:extLst>
                </a:gridCol>
                <a:gridCol w="1911804">
                  <a:extLst>
                    <a:ext uri="{9D8B030D-6E8A-4147-A177-3AD203B41FA5}">
                      <a16:colId xmlns:a16="http://schemas.microsoft.com/office/drawing/2014/main" val="785599013"/>
                    </a:ext>
                  </a:extLst>
                </a:gridCol>
              </a:tblGrid>
              <a:tr h="48052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solidFill>
                            <a:schemeClr val="tx1"/>
                          </a:solidFill>
                          <a:effectLst/>
                        </a:rPr>
                        <a:t>Asiakkaalle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solidFill>
                            <a:schemeClr val="tx1"/>
                          </a:solidFill>
                          <a:effectLst/>
                        </a:rPr>
                        <a:t>näkyvät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solidFill>
                            <a:schemeClr val="tx1"/>
                          </a:solidFill>
                          <a:effectLst/>
                        </a:rPr>
                        <a:t>palvelut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>
                          <a:solidFill>
                            <a:schemeClr val="tx1"/>
                          </a:solidFill>
                          <a:effectLst/>
                        </a:rPr>
                        <a:t>esim. Ammattilaisten osaaminen, osaamiskuvaukset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>
                          <a:solidFill>
                            <a:schemeClr val="tx1"/>
                          </a:solidFill>
                          <a:effectLst/>
                        </a:rPr>
                        <a:t>Menetelmien kehittäminen,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>
                          <a:solidFill>
                            <a:schemeClr val="tx1"/>
                          </a:solidFill>
                          <a:effectLst/>
                        </a:rPr>
                        <a:t>Palvelutarvearviot</a:t>
                      </a:r>
                      <a:endParaRPr lang="fi-FI" sz="13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Ohjaus-interventiot ja kehittämisohjelmat, mitattu asiakas-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tyytyväisyys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Osallistuminen toimintaan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Oman osaamisen ja osaamistarpeiden tunnistaminen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Valintojen selkeytyminen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Koulutukseen hakeutuminen,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Työnhakutaitojen kehittyminen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Identiteetin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 smtClean="0">
                          <a:solidFill>
                            <a:schemeClr val="tx1"/>
                          </a:solidFill>
                          <a:effectLst/>
                        </a:rPr>
                        <a:t>Selkiytyminen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673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esim. Henkilökohtaisen hyvinvoinnin ja onnellisuuden pitkäkestoinen lisääntyminen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Muutokset asiakkaan elämäntilanteissa (työllistyminen, jatkokoulutus, muut palvelut)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0" dirty="0">
                          <a:solidFill>
                            <a:schemeClr val="tx1"/>
                          </a:solidFill>
                          <a:effectLst/>
                        </a:rPr>
                        <a:t>Muutokset asenteissa, itsetunnossa, motivaatiossa</a:t>
                      </a:r>
                      <a:endParaRPr lang="fi-FI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67310" marT="9525" marB="0"/>
                </a:tc>
                <a:extLst>
                  <a:ext uri="{0D108BD9-81ED-4DB2-BD59-A6C34878D82A}">
                    <a16:rowId xmlns:a16="http://schemas.microsoft.com/office/drawing/2014/main" val="170757541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434705"/>
              </p:ext>
            </p:extLst>
          </p:nvPr>
        </p:nvGraphicFramePr>
        <p:xfrm>
          <a:off x="251520" y="407297"/>
          <a:ext cx="8748463" cy="717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2627">
                  <a:extLst>
                    <a:ext uri="{9D8B030D-6E8A-4147-A177-3AD203B41FA5}">
                      <a16:colId xmlns:a16="http://schemas.microsoft.com/office/drawing/2014/main" val="1248017143"/>
                    </a:ext>
                  </a:extLst>
                </a:gridCol>
                <a:gridCol w="1529661">
                  <a:extLst>
                    <a:ext uri="{9D8B030D-6E8A-4147-A177-3AD203B41FA5}">
                      <a16:colId xmlns:a16="http://schemas.microsoft.com/office/drawing/2014/main" val="2894924419"/>
                    </a:ext>
                  </a:extLst>
                </a:gridCol>
                <a:gridCol w="1729062">
                  <a:extLst>
                    <a:ext uri="{9D8B030D-6E8A-4147-A177-3AD203B41FA5}">
                      <a16:colId xmlns:a16="http://schemas.microsoft.com/office/drawing/2014/main" val="3289123231"/>
                    </a:ext>
                  </a:extLst>
                </a:gridCol>
                <a:gridCol w="2519410">
                  <a:extLst>
                    <a:ext uri="{9D8B030D-6E8A-4147-A177-3AD203B41FA5}">
                      <a16:colId xmlns:a16="http://schemas.microsoft.com/office/drawing/2014/main" val="637267631"/>
                    </a:ext>
                  </a:extLst>
                </a:gridCol>
                <a:gridCol w="1907703">
                  <a:extLst>
                    <a:ext uri="{9D8B030D-6E8A-4147-A177-3AD203B41FA5}">
                      <a16:colId xmlns:a16="http://schemas.microsoft.com/office/drawing/2014/main" val="1764270705"/>
                    </a:ext>
                  </a:extLst>
                </a:gridCol>
              </a:tblGrid>
              <a:tr h="717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Ulottuvuus\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vaihe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Panokset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(voimavarat)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Prosessit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(palvelut/tuotos)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Tulokset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(muutos)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Vaikuttavuus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solidFill>
                            <a:schemeClr val="tx1"/>
                          </a:solidFill>
                          <a:effectLst/>
                        </a:rPr>
                        <a:t>(yhteiskunnallisesti pysyvät tulokset)</a:t>
                      </a:r>
                      <a:endParaRPr lang="fi-FI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5" marR="55265" marT="7821" marB="0"/>
                </a:tc>
                <a:extLst>
                  <a:ext uri="{0D108BD9-81ED-4DB2-BD59-A6C34878D82A}">
                    <a16:rowId xmlns:a16="http://schemas.microsoft.com/office/drawing/2014/main" val="698920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19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108075" y="1479550"/>
            <a:ext cx="6553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fi-FI" sz="2000" dirty="0" err="1" smtClean="0"/>
              <a:t>Kiitos</a:t>
            </a:r>
            <a:r>
              <a:rPr lang="en-GB" altLang="fi-FI" sz="2000" dirty="0" smtClean="0"/>
              <a:t>!</a:t>
            </a:r>
            <a:endParaRPr lang="en-GB" altLang="fi-FI" sz="2000" dirty="0"/>
          </a:p>
          <a:p>
            <a:pPr>
              <a:spcBef>
                <a:spcPct val="50000"/>
              </a:spcBef>
            </a:pPr>
            <a:r>
              <a:rPr lang="en-GB" altLang="fi-FI" dirty="0" err="1" smtClean="0"/>
              <a:t>Lisätietoja</a:t>
            </a:r>
            <a:r>
              <a:rPr lang="en-GB" altLang="fi-FI" dirty="0" smtClean="0"/>
              <a:t>:</a:t>
            </a:r>
            <a:endParaRPr lang="en-GB" altLang="fi-FI" dirty="0"/>
          </a:p>
          <a:p>
            <a:pPr>
              <a:spcBef>
                <a:spcPct val="50000"/>
              </a:spcBef>
            </a:pPr>
            <a:endParaRPr lang="en-GB" altLang="fi-FI" dirty="0"/>
          </a:p>
          <a:p>
            <a:r>
              <a:rPr lang="en-GB" altLang="fi-FI" dirty="0"/>
              <a:t>Raimo </a:t>
            </a:r>
            <a:r>
              <a:rPr lang="en-GB" altLang="fi-FI" dirty="0" smtClean="0"/>
              <a:t>Vuorinen, KT</a:t>
            </a:r>
            <a:endParaRPr lang="en-GB" altLang="fi-FI" dirty="0"/>
          </a:p>
          <a:p>
            <a:r>
              <a:rPr lang="en-GB" altLang="fi-FI" dirty="0" err="1" smtClean="0"/>
              <a:t>Koulutuksen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tutkimuslaitos</a:t>
            </a:r>
            <a:endParaRPr lang="en-GB" altLang="fi-FI" b="1" dirty="0"/>
          </a:p>
          <a:p>
            <a:r>
              <a:rPr lang="en-GB" altLang="fi-FI" dirty="0" smtClean="0"/>
              <a:t>PL 35</a:t>
            </a:r>
            <a:endParaRPr lang="en-GB" altLang="fi-FI" dirty="0"/>
          </a:p>
          <a:p>
            <a:r>
              <a:rPr lang="en-GB" altLang="fi-FI" dirty="0" smtClean="0"/>
              <a:t>40014 Jyväskylän yliopisto</a:t>
            </a:r>
            <a:endParaRPr lang="en-GB" altLang="fi-FI" dirty="0"/>
          </a:p>
          <a:p>
            <a:r>
              <a:rPr lang="en-GB" altLang="fi-FI" dirty="0" err="1" smtClean="0"/>
              <a:t>Puh</a:t>
            </a:r>
            <a:r>
              <a:rPr lang="en-GB" altLang="fi-FI" dirty="0" smtClean="0"/>
              <a:t>. </a:t>
            </a:r>
            <a:r>
              <a:rPr lang="en-GB" altLang="fi-FI" dirty="0"/>
              <a:t>+358-50-3611909</a:t>
            </a:r>
          </a:p>
          <a:p>
            <a:r>
              <a:rPr lang="en-GB" altLang="fi-FI" dirty="0"/>
              <a:t>Fax +358-14-617418</a:t>
            </a:r>
          </a:p>
          <a:p>
            <a:r>
              <a:rPr lang="en-GB" altLang="fi-FI" dirty="0"/>
              <a:t>email: </a:t>
            </a:r>
            <a:r>
              <a:rPr lang="en-GB" altLang="fi-FI" dirty="0">
                <a:hlinkClick r:id="rId2"/>
              </a:rPr>
              <a:t>raimo.vuorinen@jyu.fi</a:t>
            </a:r>
            <a:endParaRPr lang="en-GB" altLang="fi-FI" dirty="0"/>
          </a:p>
          <a:p>
            <a:endParaRPr lang="fi-FI" dirty="0" smtClean="0"/>
          </a:p>
          <a:p>
            <a:r>
              <a:rPr lang="fi-FI" dirty="0" err="1" smtClean="0"/>
              <a:t>LinkedIn</a:t>
            </a:r>
            <a:r>
              <a:rPr lang="fi-FI" dirty="0"/>
              <a:t>: </a:t>
            </a:r>
            <a:r>
              <a:rPr lang="fi-FI" u="sng" dirty="0">
                <a:hlinkClick r:id="rId3"/>
              </a:rPr>
              <a:t>https://fi.linkedin.com/in/raimovuorinen</a:t>
            </a:r>
            <a:endParaRPr lang="fi-FI" sz="2000" dirty="0"/>
          </a:p>
          <a:p>
            <a:r>
              <a:rPr lang="en-GB" altLang="fi-FI" dirty="0" smtClean="0"/>
              <a:t>Skype</a:t>
            </a:r>
            <a:r>
              <a:rPr lang="en-GB" altLang="fi-FI" dirty="0"/>
              <a:t>: </a:t>
            </a:r>
            <a:r>
              <a:rPr lang="en-GB" altLang="fi-FI" dirty="0" err="1"/>
              <a:t>vuorai</a:t>
            </a:r>
            <a:endParaRPr lang="en-GB" altLang="fi-FI" dirty="0"/>
          </a:p>
        </p:txBody>
      </p:sp>
    </p:spTree>
    <p:extLst>
      <p:ext uri="{BB962C8B-B14F-4D97-AF65-F5344CB8AC3E}">
        <p14:creationId xmlns:p14="http://schemas.microsoft.com/office/powerpoint/2010/main" val="30272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7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12153</TotalTime>
  <Words>266</Words>
  <Application>Microsoft Office PowerPoint</Application>
  <PresentationFormat>Näytössä katseltava diaesitys (4:3)</PresentationFormat>
  <Paragraphs>166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5" baseType="lpstr">
      <vt:lpstr>Arial</vt:lpstr>
      <vt:lpstr>Calibri</vt:lpstr>
      <vt:lpstr>Helvetica</vt:lpstr>
      <vt:lpstr>Palatino</vt:lpstr>
      <vt:lpstr>Times New Roman</vt:lpstr>
      <vt:lpstr>Wingdings</vt:lpstr>
      <vt:lpstr>Default Design</vt:lpstr>
      <vt:lpstr>17_Mukautettu suunnittelumalli</vt:lpstr>
      <vt:lpstr>Ohjauksen arvioinnista - tilannekatsaus </vt:lpstr>
      <vt:lpstr>Synteesi seuraavista työvälineistä</vt:lpstr>
      <vt:lpstr>Vaihtoehtoisia suuntia:</vt:lpstr>
      <vt:lpstr>PowerPoint-esitys</vt:lpstr>
      <vt:lpstr>PowerPoint-esitys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Lamberg, Päivi Kaarina</dc:creator>
  <cp:lastModifiedBy>Niemi-Pynttäri Merja</cp:lastModifiedBy>
  <cp:revision>462</cp:revision>
  <cp:lastPrinted>2017-05-03T14:01:44Z</cp:lastPrinted>
  <dcterms:created xsi:type="dcterms:W3CDTF">2014-05-26T07:01:32Z</dcterms:created>
  <dcterms:modified xsi:type="dcterms:W3CDTF">2018-06-15T05:41:48Z</dcterms:modified>
</cp:coreProperties>
</file>