
<file path=[Content_Types].xml><?xml version="1.0" encoding="utf-8"?>
<Types xmlns="http://schemas.openxmlformats.org/package/2006/content-types"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7" r:id="rId3"/>
    <p:sldId id="268" r:id="rId4"/>
    <p:sldId id="269" r:id="rId5"/>
    <p:sldId id="270" r:id="rId6"/>
    <p:sldId id="271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408B0-A3B3-4C2D-A6E6-04D0A2AC37DC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E4B46-B242-48E5-A459-13109BF318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5191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408B0-A3B3-4C2D-A6E6-04D0A2AC37DC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E4B46-B242-48E5-A459-13109BF318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7245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408B0-A3B3-4C2D-A6E6-04D0A2AC37DC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E4B46-B242-48E5-A459-13109BF318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0983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408B0-A3B3-4C2D-A6E6-04D0A2AC37DC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E4B46-B242-48E5-A459-13109BF318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4877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408B0-A3B3-4C2D-A6E6-04D0A2AC37DC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E4B46-B242-48E5-A459-13109BF318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0667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408B0-A3B3-4C2D-A6E6-04D0A2AC37DC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E4B46-B242-48E5-A459-13109BF318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5080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408B0-A3B3-4C2D-A6E6-04D0A2AC37DC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E4B46-B242-48E5-A459-13109BF318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7576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408B0-A3B3-4C2D-A6E6-04D0A2AC37DC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E4B46-B242-48E5-A459-13109BF318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4606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408B0-A3B3-4C2D-A6E6-04D0A2AC37DC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E4B46-B242-48E5-A459-13109BF318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4476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408B0-A3B3-4C2D-A6E6-04D0A2AC37DC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E4B46-B242-48E5-A459-13109BF318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0099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408B0-A3B3-4C2D-A6E6-04D0A2AC37DC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E4B46-B242-48E5-A459-13109BF318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0932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5408B0-A3B3-4C2D-A6E6-04D0A2AC37DC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E4B46-B242-48E5-A459-13109BF318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621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Turvallisuutta ja oikeutta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31640" y="3861048"/>
            <a:ext cx="6400800" cy="1752600"/>
          </a:xfrm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8155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95288" y="1803400"/>
            <a:ext cx="8229600" cy="50546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fi-FI" smtClean="0">
                <a:latin typeface="Arial" charset="0"/>
                <a:cs typeface="Arial" charset="0"/>
              </a:rPr>
              <a:t>poliisin toiminnan tavoite: rikosten ja järjestyshäiriöiden ennaltaehkäisy</a:t>
            </a:r>
          </a:p>
          <a:p>
            <a:pPr eaLnBrk="1" hangingPunct="1"/>
            <a:r>
              <a:rPr lang="fi-FI" smtClean="0">
                <a:latin typeface="Arial" charset="0"/>
                <a:cs typeface="Arial" charset="0"/>
              </a:rPr>
              <a:t>käytännössä poliisi tutkii jo tapahtuneita rikoksia tai rikkomuksia</a:t>
            </a:r>
          </a:p>
          <a:p>
            <a:pPr eaLnBrk="1" hangingPunct="1"/>
            <a:r>
              <a:rPr lang="fi-FI" smtClean="0">
                <a:latin typeface="Arial" charset="0"/>
                <a:cs typeface="Arial" charset="0"/>
              </a:rPr>
              <a:t>poliisi toimet rikosasioissa: esitutkinta ja aineiston luovutus syyttäjäviranomaiselle</a:t>
            </a:r>
          </a:p>
          <a:p>
            <a:pPr eaLnBrk="1" hangingPunct="1"/>
            <a:r>
              <a:rPr lang="fi-FI" smtClean="0">
                <a:latin typeface="Arial" charset="0"/>
                <a:cs typeface="Arial" charset="0"/>
              </a:rPr>
              <a:t>poliisi myöntää erilaisia lupia: passit, ajokortit ja henkilötodistukset</a:t>
            </a:r>
          </a:p>
          <a:p>
            <a:pPr eaLnBrk="1" hangingPunct="1"/>
            <a:r>
              <a:rPr lang="fi-FI" smtClean="0">
                <a:latin typeface="Arial" charset="0"/>
                <a:cs typeface="Arial" charset="0"/>
              </a:rPr>
              <a:t>poliisilla Suomessa laajat, mutta tarkoin säädellyt valtuudet</a:t>
            </a:r>
          </a:p>
        </p:txBody>
      </p:sp>
      <p:sp>
        <p:nvSpPr>
          <p:cNvPr id="16388" name="Dian numeron paikkamerkki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08035AE-CE0E-4B01-AF8D-8BDBAEBA97A9}" type="slidenum">
              <a:rPr lang="fi-FI" smtClean="0">
                <a:solidFill>
                  <a:srgbClr val="800000"/>
                </a:solidFill>
              </a:rPr>
              <a:pPr eaLnBrk="1" hangingPunct="1"/>
              <a:t>10</a:t>
            </a:fld>
            <a:endParaRPr lang="fi-FI" smtClean="0">
              <a:solidFill>
                <a:srgbClr val="800000"/>
              </a:solidFill>
            </a:endParaRPr>
          </a:p>
        </p:txBody>
      </p:sp>
      <p:sp>
        <p:nvSpPr>
          <p:cNvPr id="163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39750" y="981075"/>
            <a:ext cx="82296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fi-FI" sz="3200" dirty="0" smtClean="0">
                <a:latin typeface="Arial" charset="0"/>
                <a:cs typeface="Arial" charset="0"/>
              </a:rPr>
              <a:t>Järjestysvalta Suomessa: poliisi</a:t>
            </a:r>
          </a:p>
        </p:txBody>
      </p:sp>
    </p:spTree>
    <p:extLst>
      <p:ext uri="{BB962C8B-B14F-4D97-AF65-F5344CB8AC3E}">
        <p14:creationId xmlns:p14="http://schemas.microsoft.com/office/powerpoint/2010/main" val="3517841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dirty="0" smtClean="0">
                <a:latin typeface="Arial" charset="0"/>
                <a:cs typeface="Arial" charset="0"/>
              </a:rPr>
              <a:t>Riippumaton tuomiovalta</a:t>
            </a: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68313" y="2157413"/>
            <a:ext cx="8229600" cy="4700587"/>
          </a:xfrm>
        </p:spPr>
        <p:txBody>
          <a:bodyPr/>
          <a:lstStyle/>
          <a:p>
            <a:pPr eaLnBrk="1" hangingPunct="1"/>
            <a:r>
              <a:rPr lang="fi-FI" smtClean="0">
                <a:latin typeface="Arial" charset="0"/>
                <a:cs typeface="Arial" charset="0"/>
              </a:rPr>
              <a:t>tuomiovalta on Suomessa riippumatonta eli erillään poliittisesta vallankäytöstä</a:t>
            </a:r>
          </a:p>
          <a:p>
            <a:pPr eaLnBrk="1" hangingPunct="1"/>
            <a:r>
              <a:rPr lang="fi-FI" smtClean="0">
                <a:latin typeface="Arial" charset="0"/>
                <a:cs typeface="Arial" charset="0"/>
              </a:rPr>
              <a:t>Suomi toteuttaa näin käytännössä Montesquieun vallan kolmijako-oppia</a:t>
            </a:r>
          </a:p>
          <a:p>
            <a:pPr eaLnBrk="1" hangingPunct="1"/>
            <a:r>
              <a:rPr lang="fi-FI" smtClean="0">
                <a:latin typeface="Arial" charset="0"/>
                <a:cs typeface="Arial" charset="0"/>
              </a:rPr>
              <a:t>tuomioistuimet perustavat ratkaisunsa vain lakiin</a:t>
            </a:r>
          </a:p>
          <a:p>
            <a:pPr eaLnBrk="1" hangingPunct="1"/>
            <a:r>
              <a:rPr lang="fi-FI" smtClean="0">
                <a:latin typeface="Arial" charset="0"/>
                <a:cs typeface="Arial" charset="0"/>
              </a:rPr>
              <a:t>muut viranomaiset eivät saa puuttua tuomioistuinten päätöksiin</a:t>
            </a:r>
          </a:p>
        </p:txBody>
      </p:sp>
      <p:sp>
        <p:nvSpPr>
          <p:cNvPr id="17413" name="Dian numeron paikkamerkki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A46B4AD-F17D-42D5-8959-177DB64C728E}" type="slidenum">
              <a:rPr lang="fi-FI" smtClean="0">
                <a:solidFill>
                  <a:srgbClr val="800000"/>
                </a:solidFill>
              </a:rPr>
              <a:pPr eaLnBrk="1" hangingPunct="1"/>
              <a:t>11</a:t>
            </a:fld>
            <a:endParaRPr lang="fi-FI" smtClean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746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sz="4000" dirty="0" smtClean="0">
                <a:latin typeface="Arial" charset="0"/>
                <a:cs typeface="Arial" charset="0"/>
              </a:rPr>
              <a:t>Suomen tuomioistuimet </a:t>
            </a:r>
          </a:p>
        </p:txBody>
      </p:sp>
      <p:sp>
        <p:nvSpPr>
          <p:cNvPr id="17411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1928813"/>
            <a:ext cx="8229600" cy="4700587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fi-FI" smtClean="0">
                <a:latin typeface="Arial" charset="0"/>
                <a:cs typeface="Arial" charset="0"/>
              </a:rPr>
              <a:t>yleiset tuomioistuimet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i-FI" smtClean="0">
                <a:latin typeface="Arial" charset="0"/>
                <a:cs typeface="Arial" charset="0"/>
              </a:rPr>
              <a:t>	- käräjäoikeudet 27 kpl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i-FI" smtClean="0">
                <a:latin typeface="Arial" charset="0"/>
                <a:cs typeface="Arial" charset="0"/>
              </a:rPr>
              <a:t>	- hovioikeudet 6 kpl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i-FI" smtClean="0">
                <a:latin typeface="Arial" charset="0"/>
                <a:cs typeface="Arial" charset="0"/>
              </a:rPr>
              <a:t>	- korkein oikeus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i-FI" sz="1800" smtClean="0">
                <a:latin typeface="Arial" charset="0"/>
                <a:cs typeface="Arial" charset="0"/>
              </a:rPr>
              <a:t>2) 	</a:t>
            </a:r>
            <a:r>
              <a:rPr lang="fi-FI" smtClean="0">
                <a:latin typeface="Arial" charset="0"/>
                <a:cs typeface="Arial" charset="0"/>
              </a:rPr>
              <a:t>hallinnolliset tuomioistuimet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i-FI" smtClean="0">
                <a:latin typeface="Arial" charset="0"/>
                <a:cs typeface="Arial" charset="0"/>
              </a:rPr>
              <a:t>	- hallinto-oikeudet 8 kpl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i-FI" smtClean="0">
                <a:latin typeface="Arial" charset="0"/>
                <a:cs typeface="Arial" charset="0"/>
              </a:rPr>
              <a:t>	- korkein hallinto-oikeus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i-FI" sz="1800" smtClean="0">
                <a:latin typeface="Arial" charset="0"/>
                <a:cs typeface="Arial" charset="0"/>
              </a:rPr>
              <a:t>3) </a:t>
            </a:r>
            <a:r>
              <a:rPr lang="fi-FI" sz="2000" smtClean="0">
                <a:latin typeface="Arial" charset="0"/>
                <a:cs typeface="Arial" charset="0"/>
              </a:rPr>
              <a:t>	</a:t>
            </a:r>
            <a:r>
              <a:rPr lang="fi-FI" smtClean="0">
                <a:latin typeface="Arial" charset="0"/>
                <a:cs typeface="Arial" charset="0"/>
              </a:rPr>
              <a:t>erityistuomioistuimet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fi-FI" smtClean="0">
              <a:latin typeface="Arial" charset="0"/>
              <a:cs typeface="Arial" charset="0"/>
            </a:endParaRPr>
          </a:p>
        </p:txBody>
      </p:sp>
      <p:sp>
        <p:nvSpPr>
          <p:cNvPr id="18437" name="Dian numeron paikkamerkki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DDFDEFC-3A79-4815-90E2-7DE8F21DA61F}" type="slidenum">
              <a:rPr lang="fi-FI" smtClean="0">
                <a:solidFill>
                  <a:srgbClr val="800000"/>
                </a:solidFill>
              </a:rPr>
              <a:pPr eaLnBrk="1" hangingPunct="1"/>
              <a:t>12</a:t>
            </a:fld>
            <a:endParaRPr lang="fi-FI" smtClean="0">
              <a:solidFill>
                <a:srgbClr val="800000"/>
              </a:solidFill>
            </a:endParaRPr>
          </a:p>
        </p:txBody>
      </p:sp>
      <p:pic>
        <p:nvPicPr>
          <p:cNvPr id="18439" name="Picture 5" descr="\\fs1\homedirs\kat\Omat kuvatiedostot\Microsoft Clip Organizer\00293042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1484313"/>
            <a:ext cx="1854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3093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sz="3200" dirty="0" smtClean="0">
                <a:latin typeface="Arial" charset="0"/>
                <a:cs typeface="Arial" charset="0"/>
              </a:rPr>
              <a:t>Mitä tuomioistuimet tekevät?</a:t>
            </a:r>
          </a:p>
        </p:txBody>
      </p:sp>
      <p:sp>
        <p:nvSpPr>
          <p:cNvPr id="1945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95288" y="1844675"/>
            <a:ext cx="8229600" cy="484346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fi-FI" smtClean="0">
                <a:latin typeface="Arial" charset="0"/>
                <a:cs typeface="Arial" charset="0"/>
              </a:rPr>
              <a:t>yleiset tuomioistuimet käsittelevät riita- ja rikosasioita</a:t>
            </a:r>
          </a:p>
          <a:p>
            <a:pPr eaLnBrk="1" hangingPunct="1">
              <a:lnSpc>
                <a:spcPct val="90000"/>
              </a:lnSpc>
            </a:pPr>
            <a:r>
              <a:rPr lang="fi-FI" smtClean="0">
                <a:latin typeface="Arial" charset="0"/>
                <a:cs typeface="Arial" charset="0"/>
              </a:rPr>
              <a:t>hallintotuomioistuimet käsittelevät julkiseen hallintoon liittyviä asioita</a:t>
            </a:r>
          </a:p>
          <a:p>
            <a:pPr eaLnBrk="1" hangingPunct="1">
              <a:lnSpc>
                <a:spcPct val="90000"/>
              </a:lnSpc>
            </a:pPr>
            <a:r>
              <a:rPr lang="fi-FI" smtClean="0">
                <a:latin typeface="Arial" charset="0"/>
                <a:cs typeface="Arial" charset="0"/>
              </a:rPr>
              <a:t>erityistuomioistuimet (4 kpl) käsittelevät niiden erityisalaan kuuluvia asioita</a:t>
            </a:r>
          </a:p>
          <a:p>
            <a:pPr lvl="1" eaLnBrk="1" hangingPunct="1">
              <a:lnSpc>
                <a:spcPct val="90000"/>
              </a:lnSpc>
            </a:pPr>
            <a:r>
              <a:rPr lang="fi-FI" sz="2400" smtClean="0">
                <a:latin typeface="Arial" charset="0"/>
                <a:cs typeface="Arial" charset="0"/>
              </a:rPr>
              <a:t>markkinaoikeus</a:t>
            </a:r>
          </a:p>
          <a:p>
            <a:pPr lvl="1" eaLnBrk="1" hangingPunct="1">
              <a:lnSpc>
                <a:spcPct val="90000"/>
              </a:lnSpc>
            </a:pPr>
            <a:r>
              <a:rPr lang="fi-FI" sz="2400" smtClean="0">
                <a:latin typeface="Arial" charset="0"/>
                <a:cs typeface="Arial" charset="0"/>
              </a:rPr>
              <a:t>työtuomioistuin</a:t>
            </a:r>
          </a:p>
          <a:p>
            <a:pPr lvl="1" eaLnBrk="1" hangingPunct="1">
              <a:lnSpc>
                <a:spcPct val="90000"/>
              </a:lnSpc>
            </a:pPr>
            <a:r>
              <a:rPr lang="fi-FI" sz="2400" smtClean="0">
                <a:latin typeface="Arial" charset="0"/>
                <a:cs typeface="Arial" charset="0"/>
              </a:rPr>
              <a:t>vakuutusoikeus</a:t>
            </a:r>
          </a:p>
          <a:p>
            <a:pPr lvl="1" eaLnBrk="1" hangingPunct="1">
              <a:lnSpc>
                <a:spcPct val="90000"/>
              </a:lnSpc>
            </a:pPr>
            <a:r>
              <a:rPr lang="fi-FI" sz="2400" smtClean="0">
                <a:latin typeface="Arial" charset="0"/>
                <a:cs typeface="Arial" charset="0"/>
              </a:rPr>
              <a:t>valtakunnanoikeus (kokoontuu, jos ministeri joutuu rikosoikeudelliseen syytteeseen toimikaudellaan)</a:t>
            </a:r>
          </a:p>
        </p:txBody>
      </p:sp>
      <p:sp>
        <p:nvSpPr>
          <p:cNvPr id="20485" name="Dian numeron paikkamerkki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0E49DA3-20C6-492E-A383-D1A09B260057}" type="slidenum">
              <a:rPr lang="fi-FI" smtClean="0">
                <a:solidFill>
                  <a:srgbClr val="800000"/>
                </a:solidFill>
              </a:rPr>
              <a:pPr eaLnBrk="1" hangingPunct="1"/>
              <a:t>13</a:t>
            </a:fld>
            <a:endParaRPr lang="fi-FI" smtClean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7656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sz="4000" dirty="0" smtClean="0">
                <a:latin typeface="Arial" charset="0"/>
                <a:cs typeface="Arial" charset="0"/>
              </a:rPr>
              <a:t>Rangaistukset</a:t>
            </a:r>
          </a:p>
        </p:txBody>
      </p:sp>
      <p:sp>
        <p:nvSpPr>
          <p:cNvPr id="20483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1928813"/>
            <a:ext cx="8229600" cy="4700587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fi-FI" smtClean="0">
                <a:latin typeface="Arial" charset="0"/>
                <a:cs typeface="Arial" charset="0"/>
              </a:rPr>
              <a:t>1) sakko</a:t>
            </a:r>
          </a:p>
          <a:p>
            <a:pPr lvl="1" eaLnBrk="1" hangingPunct="1">
              <a:lnSpc>
                <a:spcPct val="90000"/>
              </a:lnSpc>
            </a:pPr>
            <a:r>
              <a:rPr lang="fi-FI" smtClean="0">
                <a:latin typeface="Arial" charset="0"/>
                <a:cs typeface="Arial" charset="0"/>
              </a:rPr>
              <a:t>päiväsakko, yhteisösakko, rikesakko, ehdollisen vankeuden oheissakko</a:t>
            </a:r>
          </a:p>
          <a:p>
            <a:pPr eaLnBrk="1" hangingPunct="1">
              <a:lnSpc>
                <a:spcPct val="90000"/>
              </a:lnSpc>
            </a:pPr>
            <a:r>
              <a:rPr lang="fi-FI" smtClean="0">
                <a:latin typeface="Arial" charset="0"/>
                <a:cs typeface="Arial" charset="0"/>
              </a:rPr>
              <a:t>2) vankeus</a:t>
            </a:r>
          </a:p>
          <a:p>
            <a:pPr lvl="1" eaLnBrk="1" hangingPunct="1">
              <a:lnSpc>
                <a:spcPct val="90000"/>
              </a:lnSpc>
            </a:pPr>
            <a:r>
              <a:rPr lang="fi-FI" smtClean="0">
                <a:latin typeface="Arial" charset="0"/>
                <a:cs typeface="Arial" charset="0"/>
              </a:rPr>
              <a:t>ehdollinen ja ehdoton</a:t>
            </a:r>
          </a:p>
          <a:p>
            <a:pPr lvl="1" eaLnBrk="1" hangingPunct="1">
              <a:lnSpc>
                <a:spcPct val="90000"/>
              </a:lnSpc>
            </a:pPr>
            <a:r>
              <a:rPr lang="fi-FI" smtClean="0">
                <a:latin typeface="Arial" charset="0"/>
                <a:cs typeface="Arial" charset="0"/>
              </a:rPr>
              <a:t>valvontarangaistus</a:t>
            </a:r>
          </a:p>
          <a:p>
            <a:pPr eaLnBrk="1" hangingPunct="1">
              <a:lnSpc>
                <a:spcPct val="90000"/>
              </a:lnSpc>
            </a:pPr>
            <a:r>
              <a:rPr lang="fi-FI" smtClean="0">
                <a:latin typeface="Arial" charset="0"/>
                <a:cs typeface="Arial" charset="0"/>
              </a:rPr>
              <a:t>3) yhdyskuntapalvelu</a:t>
            </a:r>
          </a:p>
          <a:p>
            <a:pPr eaLnBrk="1" hangingPunct="1">
              <a:lnSpc>
                <a:spcPct val="90000"/>
              </a:lnSpc>
            </a:pPr>
            <a:r>
              <a:rPr lang="fi-FI" smtClean="0">
                <a:latin typeface="Arial" charset="0"/>
                <a:cs typeface="Arial" charset="0"/>
              </a:rPr>
              <a:t>4) nuorisorangaistus</a:t>
            </a:r>
          </a:p>
          <a:p>
            <a:pPr lvl="1" eaLnBrk="1" hangingPunct="1">
              <a:lnSpc>
                <a:spcPct val="90000"/>
              </a:lnSpc>
            </a:pPr>
            <a:r>
              <a:rPr lang="fi-FI" smtClean="0">
                <a:latin typeface="Arial" charset="0"/>
                <a:cs typeface="Arial" charset="0"/>
              </a:rPr>
              <a:t>4 kk–1 vuosi, tuomittu (alle 18-v.) valvottuna ja saa työelämään valmentavaa ohjausta</a:t>
            </a:r>
          </a:p>
        </p:txBody>
      </p:sp>
      <p:sp>
        <p:nvSpPr>
          <p:cNvPr id="21509" name="Dian numeron paikkamerkki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D4F8359-0A24-4AA2-947A-C9AF424B8297}" type="slidenum">
              <a:rPr lang="fi-FI" smtClean="0">
                <a:solidFill>
                  <a:srgbClr val="800000"/>
                </a:solidFill>
              </a:rPr>
              <a:pPr eaLnBrk="1" hangingPunct="1"/>
              <a:t>14</a:t>
            </a:fld>
            <a:endParaRPr lang="fi-FI" smtClean="0">
              <a:solidFill>
                <a:srgbClr val="800000"/>
              </a:solidFill>
            </a:endParaRPr>
          </a:p>
        </p:txBody>
      </p:sp>
      <p:pic>
        <p:nvPicPr>
          <p:cNvPr id="21511" name="Kuva 7" descr="shutterstock_58757659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2997200"/>
            <a:ext cx="2990850" cy="199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8743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dirty="0" smtClean="0">
                <a:latin typeface="Arial" charset="0"/>
                <a:cs typeface="Arial" charset="0"/>
              </a:rPr>
              <a:t>Muut rikoksen seuraamukset</a:t>
            </a:r>
          </a:p>
        </p:txBody>
      </p:sp>
      <p:sp>
        <p:nvSpPr>
          <p:cNvPr id="2150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95288" y="2085975"/>
            <a:ext cx="8229600" cy="47720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smtClean="0">
                <a:latin typeface="Arial" charset="0"/>
                <a:cs typeface="Arial" charset="0"/>
              </a:rPr>
              <a:t>vahingonkorvausvelvollisuus</a:t>
            </a:r>
          </a:p>
          <a:p>
            <a:pPr lvl="1" eaLnBrk="1" hangingPunct="1">
              <a:lnSpc>
                <a:spcPct val="90000"/>
              </a:lnSpc>
            </a:pPr>
            <a:r>
              <a:rPr lang="fi-FI" smtClean="0">
                <a:latin typeface="Arial" charset="0"/>
                <a:cs typeface="Arial" charset="0"/>
              </a:rPr>
              <a:t>tuomioistuin määrää asianomistajan vaatimuksesta</a:t>
            </a:r>
          </a:p>
          <a:p>
            <a:pPr eaLnBrk="1" hangingPunct="1">
              <a:lnSpc>
                <a:spcPct val="90000"/>
              </a:lnSpc>
            </a:pPr>
            <a:r>
              <a:rPr lang="fi-FI" smtClean="0">
                <a:latin typeface="Arial" charset="0"/>
                <a:cs typeface="Arial" charset="0"/>
              </a:rPr>
              <a:t>menettämisseuraamukset</a:t>
            </a:r>
          </a:p>
          <a:p>
            <a:pPr lvl="1" eaLnBrk="1" hangingPunct="1">
              <a:lnSpc>
                <a:spcPct val="90000"/>
              </a:lnSpc>
            </a:pPr>
            <a:r>
              <a:rPr lang="fi-FI" smtClean="0">
                <a:latin typeface="Arial" charset="0"/>
                <a:cs typeface="Arial" charset="0"/>
              </a:rPr>
              <a:t>esim. rikoksentekovälineen menettäminen valtiolle, rikoksella saadun taloudellisen hyödyn menettäminen</a:t>
            </a:r>
          </a:p>
          <a:p>
            <a:pPr eaLnBrk="1" hangingPunct="1">
              <a:lnSpc>
                <a:spcPct val="90000"/>
              </a:lnSpc>
            </a:pPr>
            <a:r>
              <a:rPr lang="fi-FI" smtClean="0">
                <a:latin typeface="Arial" charset="0"/>
                <a:cs typeface="Arial" charset="0"/>
              </a:rPr>
              <a:t>turvaamistoimenpiteet</a:t>
            </a:r>
          </a:p>
          <a:p>
            <a:pPr lvl="1" eaLnBrk="1" hangingPunct="1">
              <a:lnSpc>
                <a:spcPct val="90000"/>
              </a:lnSpc>
            </a:pPr>
            <a:r>
              <a:rPr lang="fi-FI" smtClean="0">
                <a:latin typeface="Arial" charset="0"/>
                <a:cs typeface="Arial" charset="0"/>
              </a:rPr>
              <a:t>esim. ajo-, liiketoiminta- ja lähestymiskielto</a:t>
            </a:r>
          </a:p>
        </p:txBody>
      </p:sp>
      <p:sp>
        <p:nvSpPr>
          <p:cNvPr id="22533" name="Dian numeron paikkamerkki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1B8E305-8773-41A8-963A-A072756EF539}" type="slidenum">
              <a:rPr lang="fi-FI" smtClean="0">
                <a:solidFill>
                  <a:srgbClr val="800000"/>
                </a:solidFill>
              </a:rPr>
              <a:pPr eaLnBrk="1" hangingPunct="1"/>
              <a:t>15</a:t>
            </a:fld>
            <a:endParaRPr lang="fi-FI" smtClean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057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dirty="0" smtClean="0">
                <a:latin typeface="Arial" charset="0"/>
                <a:cs typeface="Arial" charset="0"/>
              </a:rPr>
              <a:t>Turvallisuuspolitiikka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133600"/>
            <a:ext cx="8229600" cy="429736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fi-FI" dirty="0" smtClean="0">
                <a:latin typeface="Arial" charset="0"/>
                <a:cs typeface="Arial" charset="0"/>
              </a:rPr>
              <a:t>turvallisuuspolitiikan tarkoituksena Suomessa on</a:t>
            </a:r>
          </a:p>
          <a:p>
            <a:pPr lvl="1" eaLnBrk="1" hangingPunct="1">
              <a:lnSpc>
                <a:spcPct val="90000"/>
              </a:lnSpc>
            </a:pPr>
            <a:r>
              <a:rPr lang="fi-FI" dirty="0" smtClean="0">
                <a:latin typeface="Arial" charset="0"/>
                <a:cs typeface="Arial" charset="0"/>
              </a:rPr>
              <a:t> maan itsenäisyyden säilyttäminen</a:t>
            </a:r>
          </a:p>
          <a:p>
            <a:pPr lvl="1" eaLnBrk="1" hangingPunct="1">
              <a:lnSpc>
                <a:spcPct val="90000"/>
              </a:lnSpc>
            </a:pPr>
            <a:r>
              <a:rPr lang="fi-FI" dirty="0" smtClean="0">
                <a:latin typeface="Arial" charset="0"/>
                <a:cs typeface="Arial" charset="0"/>
              </a:rPr>
              <a:t> kansalaisten elämän ja hyvinvoinnin turvaaminen kaikissa oloissa</a:t>
            </a:r>
          </a:p>
          <a:p>
            <a:pPr eaLnBrk="1" hangingPunct="1">
              <a:lnSpc>
                <a:spcPct val="90000"/>
              </a:lnSpc>
            </a:pPr>
            <a:r>
              <a:rPr lang="fi-FI" dirty="0" smtClean="0">
                <a:latin typeface="Arial" charset="0"/>
                <a:cs typeface="Arial" charset="0"/>
              </a:rPr>
              <a:t>turvallisuuspolitiikka jakautuu: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dirty="0" smtClean="0">
                <a:latin typeface="Arial" charset="0"/>
                <a:cs typeface="Arial" charset="0"/>
              </a:rPr>
              <a:t>	1) ulkopolitiikkaan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dirty="0" smtClean="0">
                <a:latin typeface="Arial" charset="0"/>
                <a:cs typeface="Arial" charset="0"/>
              </a:rPr>
              <a:t>	- rauhan oloissa ensisijainen toimintatapa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dirty="0" smtClean="0">
                <a:latin typeface="Arial" charset="0"/>
                <a:cs typeface="Arial" charset="0"/>
              </a:rPr>
              <a:t>	2) maanpuolustukseen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i-FI" dirty="0" smtClean="0">
              <a:latin typeface="Arial" charset="0"/>
              <a:cs typeface="Arial" charset="0"/>
            </a:endParaRPr>
          </a:p>
        </p:txBody>
      </p:sp>
      <p:sp>
        <p:nvSpPr>
          <p:cNvPr id="27653" name="Dian numeron paikkamerkki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C6C89C3-88F7-4840-BF75-64CBF6A8A09F}" type="slidenum">
              <a:rPr lang="fi-FI" smtClean="0">
                <a:solidFill>
                  <a:srgbClr val="800000"/>
                </a:solidFill>
              </a:rPr>
              <a:pPr eaLnBrk="1" hangingPunct="1"/>
              <a:t>2</a:t>
            </a:fld>
            <a:endParaRPr lang="fi-FI" smtClean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680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sz="4000" dirty="0" smtClean="0">
                <a:latin typeface="Arial" charset="0"/>
                <a:cs typeface="Arial" charset="0"/>
              </a:rPr>
              <a:t>Ulkopolitiikka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133600"/>
            <a:ext cx="8229600" cy="4297363"/>
          </a:xfrm>
        </p:spPr>
        <p:txBody>
          <a:bodyPr/>
          <a:lstStyle/>
          <a:p>
            <a:pPr eaLnBrk="1" hangingPunct="1"/>
            <a:r>
              <a:rPr lang="fi-FI" smtClean="0">
                <a:latin typeface="Arial" charset="0"/>
                <a:cs typeface="Arial" charset="0"/>
              </a:rPr>
              <a:t>ulkopolitiikan tarkoituksena on estää maata joutumasta kansainvälisiin kriiseihin</a:t>
            </a:r>
          </a:p>
          <a:p>
            <a:pPr eaLnBrk="1" hangingPunct="1"/>
            <a:r>
              <a:rPr lang="fi-FI" smtClean="0">
                <a:latin typeface="Arial" charset="0"/>
                <a:cs typeface="Arial" charset="0"/>
              </a:rPr>
              <a:t>ulkopolitiikan käytännön toimijoita:</a:t>
            </a:r>
          </a:p>
          <a:p>
            <a:pPr lvl="1" eaLnBrk="1" hangingPunct="1"/>
            <a:r>
              <a:rPr lang="fi-FI" smtClean="0">
                <a:latin typeface="Arial" charset="0"/>
                <a:cs typeface="Arial" charset="0"/>
              </a:rPr>
              <a:t>ulkoministeri ja ulkoministeriö</a:t>
            </a:r>
          </a:p>
          <a:p>
            <a:pPr lvl="1" eaLnBrk="1" hangingPunct="1"/>
            <a:r>
              <a:rPr lang="fi-FI" smtClean="0">
                <a:latin typeface="Arial" charset="0"/>
                <a:cs typeface="Arial" charset="0"/>
              </a:rPr>
              <a:t>Suomen ulkomaiden edustustot: suurlähetystöt ja konsulaatit</a:t>
            </a:r>
          </a:p>
          <a:p>
            <a:pPr eaLnBrk="1" hangingPunct="1"/>
            <a:r>
              <a:rPr lang="fi-FI" smtClean="0">
                <a:latin typeface="Arial" charset="0"/>
                <a:cs typeface="Arial" charset="0"/>
              </a:rPr>
              <a:t>Euroopan unioniin liittyvät asiat eivät ole ulkopolitiikkaa vaan sisäpolitiikkaa </a:t>
            </a:r>
          </a:p>
          <a:p>
            <a:pPr eaLnBrk="1" hangingPunct="1">
              <a:buFontTx/>
              <a:buNone/>
            </a:pPr>
            <a:endParaRPr lang="fi-FI" smtClean="0">
              <a:latin typeface="Arial" charset="0"/>
              <a:cs typeface="Arial" charset="0"/>
            </a:endParaRPr>
          </a:p>
          <a:p>
            <a:pPr eaLnBrk="1" hangingPunct="1">
              <a:buFontTx/>
              <a:buNone/>
            </a:pPr>
            <a:endParaRPr lang="fi-FI" smtClean="0">
              <a:latin typeface="Arial" charset="0"/>
              <a:cs typeface="Arial" charset="0"/>
            </a:endParaRPr>
          </a:p>
        </p:txBody>
      </p:sp>
      <p:sp>
        <p:nvSpPr>
          <p:cNvPr id="28677" name="Dian numeron paikkamerkki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8EE4040-630C-464D-B55E-BEF8EB1E5AAB}" type="slidenum">
              <a:rPr lang="fi-FI" smtClean="0">
                <a:solidFill>
                  <a:srgbClr val="800000"/>
                </a:solidFill>
              </a:rPr>
              <a:pPr eaLnBrk="1" hangingPunct="1"/>
              <a:t>3</a:t>
            </a:fld>
            <a:endParaRPr lang="fi-FI" smtClean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241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dirty="0" smtClean="0">
                <a:latin typeface="Arial" charset="0"/>
                <a:cs typeface="Arial" charset="0"/>
              </a:rPr>
              <a:t>Ulkopoliittinen päätöksenteko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916113"/>
            <a:ext cx="8229600" cy="47720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dirty="0" smtClean="0">
                <a:latin typeface="Arial" charset="0"/>
                <a:cs typeface="Arial" charset="0"/>
              </a:rPr>
              <a:t>tasavallan presidentti</a:t>
            </a:r>
          </a:p>
          <a:p>
            <a:pPr lvl="1" eaLnBrk="1" hangingPunct="1">
              <a:lnSpc>
                <a:spcPct val="90000"/>
              </a:lnSpc>
            </a:pPr>
            <a:r>
              <a:rPr lang="fi-FI" sz="2400" dirty="0" smtClean="0">
                <a:latin typeface="Arial" charset="0"/>
                <a:cs typeface="Arial" charset="0"/>
              </a:rPr>
              <a:t>johtaa ulkopolitiikkaa yhteistoiminnassa valtioneuvoston kanssa</a:t>
            </a:r>
          </a:p>
          <a:p>
            <a:pPr lvl="1" eaLnBrk="1" hangingPunct="1">
              <a:lnSpc>
                <a:spcPct val="90000"/>
              </a:lnSpc>
            </a:pPr>
            <a:r>
              <a:rPr lang="fi-FI" sz="2400" dirty="0" smtClean="0">
                <a:latin typeface="Arial" charset="0"/>
                <a:cs typeface="Arial" charset="0"/>
              </a:rPr>
              <a:t>päättää sodasta ja rauhasta eduskunnan kanssa</a:t>
            </a:r>
          </a:p>
          <a:p>
            <a:pPr eaLnBrk="1" hangingPunct="1">
              <a:lnSpc>
                <a:spcPct val="90000"/>
              </a:lnSpc>
            </a:pPr>
            <a:r>
              <a:rPr lang="fi-FI" dirty="0" smtClean="0">
                <a:latin typeface="Arial" charset="0"/>
                <a:cs typeface="Arial" charset="0"/>
              </a:rPr>
              <a:t>valtioneuvosto</a:t>
            </a:r>
          </a:p>
          <a:p>
            <a:pPr lvl="1" eaLnBrk="1" hangingPunct="1">
              <a:lnSpc>
                <a:spcPct val="90000"/>
              </a:lnSpc>
            </a:pPr>
            <a:r>
              <a:rPr lang="fi-FI" sz="2400" dirty="0" smtClean="0">
                <a:latin typeface="Arial" charset="0"/>
                <a:cs typeface="Arial" charset="0"/>
              </a:rPr>
              <a:t>ulkopolitiikan johto yhdessä presidentin kanssa</a:t>
            </a:r>
          </a:p>
          <a:p>
            <a:pPr eaLnBrk="1" hangingPunct="1">
              <a:lnSpc>
                <a:spcPct val="90000"/>
              </a:lnSpc>
            </a:pPr>
            <a:r>
              <a:rPr lang="fi-FI" dirty="0" smtClean="0">
                <a:latin typeface="Arial" charset="0"/>
                <a:cs typeface="Arial" charset="0"/>
              </a:rPr>
              <a:t>UTVA = ulko- ja turvallisuuspoliittinen ministerivaliokunta (presidentti mukana)</a:t>
            </a:r>
          </a:p>
          <a:p>
            <a:pPr lvl="1" eaLnBrk="1" hangingPunct="1">
              <a:lnSpc>
                <a:spcPct val="90000"/>
              </a:lnSpc>
            </a:pPr>
            <a:r>
              <a:rPr lang="fi-FI" sz="2400" dirty="0" smtClean="0">
                <a:latin typeface="Arial" charset="0"/>
                <a:cs typeface="Arial" charset="0"/>
              </a:rPr>
              <a:t>valmistelee ulko- ja turvallisuuspolitiikkaa</a:t>
            </a:r>
          </a:p>
          <a:p>
            <a:pPr lvl="1" eaLnBrk="1" hangingPunct="1">
              <a:lnSpc>
                <a:spcPct val="90000"/>
              </a:lnSpc>
            </a:pPr>
            <a:r>
              <a:rPr lang="fi-FI" sz="2400" dirty="0" smtClean="0">
                <a:latin typeface="Arial" charset="0"/>
                <a:cs typeface="Arial" charset="0"/>
              </a:rPr>
              <a:t>valmistelee kokonaismaanpuolustusta koskevia asioita</a:t>
            </a:r>
          </a:p>
        </p:txBody>
      </p:sp>
      <p:sp>
        <p:nvSpPr>
          <p:cNvPr id="29701" name="Dian numeron paikkamerkki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AF7D4F7-0166-4115-BB6C-0E92DDA0C1D0}" type="slidenum">
              <a:rPr lang="fi-FI" smtClean="0">
                <a:solidFill>
                  <a:srgbClr val="800000"/>
                </a:solidFill>
              </a:rPr>
              <a:pPr eaLnBrk="1" hangingPunct="1"/>
              <a:t>4</a:t>
            </a:fld>
            <a:endParaRPr lang="fi-FI" smtClean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814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dirty="0" smtClean="0">
                <a:latin typeface="Arial" charset="0"/>
                <a:cs typeface="Arial" charset="0"/>
              </a:rPr>
              <a:t>Maanpuolustus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28813"/>
            <a:ext cx="7138988" cy="4700587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fi-FI" smtClean="0">
                <a:latin typeface="Arial" charset="0"/>
                <a:cs typeface="Arial" charset="0"/>
              </a:rPr>
              <a:t>kriisitilanteen turvallisuuspolitiikkaa</a:t>
            </a:r>
          </a:p>
          <a:p>
            <a:pPr eaLnBrk="1" hangingPunct="1">
              <a:lnSpc>
                <a:spcPct val="90000"/>
              </a:lnSpc>
            </a:pPr>
            <a:r>
              <a:rPr lang="fi-FI" smtClean="0">
                <a:latin typeface="Arial" charset="0"/>
                <a:cs typeface="Arial" charset="0"/>
              </a:rPr>
              <a:t>nojaa asepelotteeseen ja tähtää sodan estämiseen; sodan syttyessä käytetään asevoimia hyökkääjää vastaan</a:t>
            </a:r>
          </a:p>
          <a:p>
            <a:pPr eaLnBrk="1" hangingPunct="1">
              <a:lnSpc>
                <a:spcPct val="90000"/>
              </a:lnSpc>
            </a:pPr>
            <a:r>
              <a:rPr lang="fi-FI" smtClean="0">
                <a:latin typeface="Arial" charset="0"/>
                <a:cs typeface="Arial" charset="0"/>
              </a:rPr>
              <a:t>puolustus hidastaa ja torjuu hyökkäyksen ja turvaa siviiliväestön</a:t>
            </a:r>
          </a:p>
          <a:p>
            <a:pPr eaLnBrk="1" hangingPunct="1">
              <a:lnSpc>
                <a:spcPct val="90000"/>
              </a:lnSpc>
            </a:pPr>
            <a:r>
              <a:rPr lang="fi-FI" smtClean="0">
                <a:latin typeface="Arial" charset="0"/>
                <a:cs typeface="Arial" charset="0"/>
              </a:rPr>
              <a:t>väestönsuojelu ja taloudellinen maanpuolustus (esim. varmuusvarastot) ovat tärkeä osa maanpuolustusta</a:t>
            </a:r>
          </a:p>
        </p:txBody>
      </p:sp>
      <p:sp>
        <p:nvSpPr>
          <p:cNvPr id="30725" name="Dian numeron paikkamerkki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241203B-52AA-4EDF-A46B-0DE7E74BC8DC}" type="slidenum">
              <a:rPr lang="fi-FI" smtClean="0">
                <a:solidFill>
                  <a:srgbClr val="800000"/>
                </a:solidFill>
              </a:rPr>
              <a:pPr eaLnBrk="1" hangingPunct="1"/>
              <a:t>5</a:t>
            </a:fld>
            <a:endParaRPr lang="fi-FI" smtClean="0">
              <a:solidFill>
                <a:srgbClr val="800000"/>
              </a:solidFill>
            </a:endParaRPr>
          </a:p>
        </p:txBody>
      </p:sp>
      <p:pic>
        <p:nvPicPr>
          <p:cNvPr id="30727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111533">
            <a:off x="7246938" y="4718050"/>
            <a:ext cx="15113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6760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fi-FI" sz="3600" dirty="0" smtClean="0">
                <a:latin typeface="Arial" charset="0"/>
                <a:cs typeface="Arial" charset="0"/>
              </a:rPr>
              <a:t>Maanpuolustuksen perusperiaatteita Suomessa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500313"/>
            <a:ext cx="8229600" cy="4129087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fi-FI" dirty="0" smtClean="0">
                <a:latin typeface="Arial" charset="0"/>
                <a:cs typeface="Arial" charset="0"/>
              </a:rPr>
              <a:t>alueellinen puolustus: koko maata puolustetaan</a:t>
            </a:r>
          </a:p>
          <a:p>
            <a:pPr eaLnBrk="1" hangingPunct="1">
              <a:lnSpc>
                <a:spcPct val="90000"/>
              </a:lnSpc>
            </a:pPr>
            <a:r>
              <a:rPr lang="fi-FI" dirty="0" smtClean="0">
                <a:latin typeface="Arial" charset="0"/>
                <a:cs typeface="Arial" charset="0"/>
              </a:rPr>
              <a:t>liittoutumattomuus: Suomi ei kuulu sotilasliittoihin ↔ toisaalta Suomi tekee läheistä yhteistyötä Naton kanssa (esim. Naton rauhankumppanuusohjelma)</a:t>
            </a:r>
          </a:p>
          <a:p>
            <a:pPr eaLnBrk="1" hangingPunct="1">
              <a:lnSpc>
                <a:spcPct val="90000"/>
              </a:lnSpc>
            </a:pPr>
            <a:r>
              <a:rPr lang="fi-FI" dirty="0" smtClean="0">
                <a:latin typeface="Arial" charset="0"/>
                <a:cs typeface="Arial" charset="0"/>
              </a:rPr>
              <a:t>yleinen </a:t>
            </a:r>
            <a:r>
              <a:rPr lang="fi-FI" dirty="0" smtClean="0">
                <a:latin typeface="Arial" charset="0"/>
                <a:cs typeface="Arial" charset="0"/>
              </a:rPr>
              <a:t>asevelvollisuus</a:t>
            </a:r>
            <a:endParaRPr lang="fi-FI" dirty="0" smtClean="0">
              <a:latin typeface="Arial" charset="0"/>
              <a:cs typeface="Arial" charset="0"/>
            </a:endParaRPr>
          </a:p>
        </p:txBody>
      </p:sp>
      <p:sp>
        <p:nvSpPr>
          <p:cNvPr id="31749" name="Dian numeron paikkamerkki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455BF29-2980-4A77-A6A5-F67EB16F0635}" type="slidenum">
              <a:rPr lang="fi-FI" smtClean="0">
                <a:solidFill>
                  <a:srgbClr val="800000"/>
                </a:solidFill>
              </a:rPr>
              <a:pPr eaLnBrk="1" hangingPunct="1"/>
              <a:t>6</a:t>
            </a:fld>
            <a:endParaRPr lang="fi-FI" smtClean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181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fi-FI" dirty="0" smtClean="0">
                <a:latin typeface="Arial" charset="0"/>
                <a:cs typeface="Arial" charset="0"/>
              </a:rPr>
              <a:t/>
            </a:r>
            <a:br>
              <a:rPr lang="fi-FI" dirty="0" smtClean="0">
                <a:latin typeface="Arial" charset="0"/>
                <a:cs typeface="Arial" charset="0"/>
              </a:rPr>
            </a:br>
            <a:r>
              <a:rPr lang="fi-FI" dirty="0" smtClean="0">
                <a:latin typeface="Arial" charset="0"/>
                <a:cs typeface="Arial" charset="0"/>
              </a:rPr>
              <a:t>Kansalaisen oikeusturva</a:t>
            </a:r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1928813"/>
            <a:ext cx="8229600" cy="4700587"/>
          </a:xfrm>
        </p:spPr>
        <p:txBody>
          <a:bodyPr/>
          <a:lstStyle/>
          <a:p>
            <a:pPr eaLnBrk="1" hangingPunct="1"/>
            <a:r>
              <a:rPr lang="fi-FI" smtClean="0">
                <a:latin typeface="Arial" charset="0"/>
                <a:cs typeface="Arial" charset="0"/>
              </a:rPr>
              <a:t>oikeusvaltion tärkein tunnus on laillisuus</a:t>
            </a:r>
          </a:p>
          <a:p>
            <a:pPr eaLnBrk="1" hangingPunct="1"/>
            <a:r>
              <a:rPr lang="fi-FI" smtClean="0">
                <a:latin typeface="Arial" charset="0"/>
                <a:cs typeface="Arial" charset="0"/>
              </a:rPr>
              <a:t>kaikessa julkisen vallan toiminnassa on tarkoin noudatettava lakia</a:t>
            </a:r>
          </a:p>
          <a:p>
            <a:pPr eaLnBrk="1" hangingPunct="1"/>
            <a:r>
              <a:rPr lang="fi-FI" smtClean="0">
                <a:latin typeface="Arial" charset="0"/>
                <a:cs typeface="Arial" charset="0"/>
              </a:rPr>
              <a:t>kansalaisella on mahdollisuus valittaa viranomaisen päätöksestä ja hakea tähän muutosta</a:t>
            </a:r>
          </a:p>
          <a:p>
            <a:pPr eaLnBrk="1" hangingPunct="1"/>
            <a:r>
              <a:rPr lang="fi-FI" smtClean="0">
                <a:latin typeface="Arial" charset="0"/>
                <a:cs typeface="Arial" charset="0"/>
              </a:rPr>
              <a:t>kansalaisen oikeusturva toimii sekä Suomen että Euroopan unionin tasolla</a:t>
            </a:r>
          </a:p>
        </p:txBody>
      </p:sp>
      <p:sp>
        <p:nvSpPr>
          <p:cNvPr id="11269" name="Dian numeron paikkamerkki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2E18FBD-75DA-42DE-80EC-A06DCB3245E0}" type="slidenum">
              <a:rPr lang="fi-FI" smtClean="0">
                <a:solidFill>
                  <a:srgbClr val="800000"/>
                </a:solidFill>
              </a:rPr>
              <a:pPr eaLnBrk="1" hangingPunct="1"/>
              <a:t>7</a:t>
            </a:fld>
            <a:endParaRPr lang="fi-FI" smtClean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593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fi-FI" sz="4000" dirty="0" smtClean="0">
                <a:latin typeface="Arial" charset="0"/>
                <a:cs typeface="Arial" charset="0"/>
              </a:rPr>
              <a:t/>
            </a:r>
            <a:br>
              <a:rPr lang="fi-FI" sz="4000" dirty="0" smtClean="0">
                <a:latin typeface="Arial" charset="0"/>
                <a:cs typeface="Arial" charset="0"/>
              </a:rPr>
            </a:br>
            <a:r>
              <a:rPr lang="fi-FI" sz="3200" dirty="0" smtClean="0">
                <a:latin typeface="Arial" charset="0"/>
                <a:cs typeface="Arial" charset="0"/>
              </a:rPr>
              <a:t>Mistä viranomaisen päätökseen voi hakea muutosta?</a:t>
            </a:r>
          </a:p>
        </p:txBody>
      </p:sp>
      <p:sp>
        <p:nvSpPr>
          <p:cNvPr id="12291" name="Rectangle 3"/>
          <p:cNvSpPr>
            <a:spLocks noGrp="1" noRot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fi-FI" smtClean="0">
                <a:latin typeface="Arial" charset="0"/>
                <a:cs typeface="Arial" charset="0"/>
              </a:rPr>
              <a:t>viranomainen voi korjata selvän virheen, esim. laskuvirheen</a:t>
            </a:r>
          </a:p>
          <a:p>
            <a:pPr eaLnBrk="1" hangingPunct="1"/>
            <a:r>
              <a:rPr lang="fi-FI" smtClean="0">
                <a:latin typeface="Arial" charset="0"/>
                <a:cs typeface="Arial" charset="0"/>
              </a:rPr>
              <a:t>hallintoelimen oma oikaisumenettely</a:t>
            </a:r>
          </a:p>
          <a:p>
            <a:pPr eaLnBrk="1" hangingPunct="1"/>
            <a:r>
              <a:rPr lang="fi-FI" smtClean="0">
                <a:latin typeface="Arial" charset="0"/>
                <a:cs typeface="Arial" charset="0"/>
              </a:rPr>
              <a:t>hallinto-oikeus</a:t>
            </a:r>
          </a:p>
          <a:p>
            <a:pPr eaLnBrk="1" hangingPunct="1"/>
            <a:r>
              <a:rPr lang="fi-FI" smtClean="0">
                <a:latin typeface="Arial" charset="0"/>
                <a:cs typeface="Arial" charset="0"/>
              </a:rPr>
              <a:t>valtioneuvoston oikeuskansleri</a:t>
            </a:r>
          </a:p>
          <a:p>
            <a:pPr eaLnBrk="1" hangingPunct="1"/>
            <a:r>
              <a:rPr lang="fi-FI" smtClean="0">
                <a:latin typeface="Arial" charset="0"/>
                <a:cs typeface="Arial" charset="0"/>
              </a:rPr>
              <a:t>eduskunnan oikeusasiamies</a:t>
            </a:r>
          </a:p>
          <a:p>
            <a:pPr eaLnBrk="1" hangingPunct="1"/>
            <a:r>
              <a:rPr lang="fi-FI" smtClean="0">
                <a:latin typeface="Arial" charset="0"/>
                <a:cs typeface="Arial" charset="0"/>
              </a:rPr>
              <a:t>Euroopan unionin oikeusasiamies</a:t>
            </a:r>
          </a:p>
          <a:p>
            <a:pPr eaLnBrk="1" hangingPunct="1"/>
            <a:r>
              <a:rPr lang="fi-FI" smtClean="0">
                <a:latin typeface="Arial" charset="0"/>
                <a:cs typeface="Arial" charset="0"/>
              </a:rPr>
              <a:t>Euroopan unionin tuomioistuin</a:t>
            </a:r>
          </a:p>
        </p:txBody>
      </p:sp>
      <p:sp>
        <p:nvSpPr>
          <p:cNvPr id="12293" name="Dian numeron paikkamerkki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BAEB916-9B09-4076-8CF8-C3E71F398449}" type="slidenum">
              <a:rPr lang="fi-FI" smtClean="0">
                <a:solidFill>
                  <a:srgbClr val="800000"/>
                </a:solidFill>
              </a:rPr>
              <a:pPr eaLnBrk="1" hangingPunct="1"/>
              <a:t>8</a:t>
            </a:fld>
            <a:endParaRPr lang="fi-FI" smtClean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69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fi-FI" dirty="0" smtClean="0">
                <a:latin typeface="Arial" charset="0"/>
                <a:cs typeface="Arial" charset="0"/>
              </a:rPr>
              <a:t/>
            </a:r>
            <a:br>
              <a:rPr lang="fi-FI" dirty="0" smtClean="0">
                <a:latin typeface="Arial" charset="0"/>
                <a:cs typeface="Arial" charset="0"/>
              </a:rPr>
            </a:br>
            <a:r>
              <a:rPr lang="fi-FI" sz="3200" dirty="0" smtClean="0">
                <a:latin typeface="Arial" charset="0"/>
                <a:cs typeface="Arial" charset="0"/>
              </a:rPr>
              <a:t>Järjestysvalta Suomessa: poliisi</a:t>
            </a:r>
          </a:p>
        </p:txBody>
      </p:sp>
      <p:sp>
        <p:nvSpPr>
          <p:cNvPr id="1433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95288" y="2014538"/>
            <a:ext cx="6757987" cy="4843462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fi-FI" smtClean="0">
                <a:latin typeface="Arial" charset="0"/>
                <a:cs typeface="Arial" charset="0"/>
              </a:rPr>
              <a:t>oikeusvaltiossa on järjestysvalta valtion sisäistä turvallisuutta varten</a:t>
            </a:r>
          </a:p>
          <a:p>
            <a:pPr eaLnBrk="1" hangingPunct="1"/>
            <a:r>
              <a:rPr lang="fi-FI" smtClean="0">
                <a:latin typeface="Arial" charset="0"/>
                <a:cs typeface="Arial" charset="0"/>
              </a:rPr>
              <a:t>järjestysvaltaa edustaa Suomessa poliisi</a:t>
            </a:r>
          </a:p>
          <a:p>
            <a:pPr eaLnBrk="1" hangingPunct="1"/>
            <a:r>
              <a:rPr lang="fi-FI" smtClean="0">
                <a:latin typeface="Arial" charset="0"/>
                <a:cs typeface="Arial" charset="0"/>
              </a:rPr>
              <a:t>poliisin tehtävät:</a:t>
            </a:r>
          </a:p>
          <a:p>
            <a:pPr eaLnBrk="1" hangingPunct="1">
              <a:buFont typeface="Wingdings" pitchFamily="2" charset="2"/>
              <a:buNone/>
            </a:pPr>
            <a:r>
              <a:rPr lang="fi-FI" smtClean="0">
                <a:latin typeface="Arial" charset="0"/>
                <a:cs typeface="Arial" charset="0"/>
              </a:rPr>
              <a:t>	1) laillisen valtio- ja yhteiskuntajärjestyksen suojelu</a:t>
            </a:r>
          </a:p>
          <a:p>
            <a:pPr eaLnBrk="1" hangingPunct="1">
              <a:buFont typeface="Wingdings" pitchFamily="2" charset="2"/>
              <a:buNone/>
            </a:pPr>
            <a:r>
              <a:rPr lang="fi-FI" smtClean="0">
                <a:latin typeface="Arial" charset="0"/>
                <a:cs typeface="Arial" charset="0"/>
              </a:rPr>
              <a:t>	2) yleisen järjestyksen ja turvallisuuden ylläpito</a:t>
            </a:r>
          </a:p>
        </p:txBody>
      </p:sp>
      <p:sp>
        <p:nvSpPr>
          <p:cNvPr id="15365" name="Dian numeron paikkamerkki 6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F60AEE6-9B41-4650-BCF1-191B57D05549}" type="slidenum">
              <a:rPr lang="fi-FI" smtClean="0">
                <a:solidFill>
                  <a:srgbClr val="800000"/>
                </a:solidFill>
              </a:rPr>
              <a:pPr eaLnBrk="1" hangingPunct="1"/>
              <a:t>9</a:t>
            </a:fld>
            <a:endParaRPr lang="fi-FI" smtClean="0">
              <a:solidFill>
                <a:srgbClr val="800000"/>
              </a:solidFill>
            </a:endParaRPr>
          </a:p>
        </p:txBody>
      </p:sp>
      <p:pic>
        <p:nvPicPr>
          <p:cNvPr id="15367" name="Picture 7" descr="\\fs1\homedirs\kat\Omat kuvatiedostot\Microsoft Clip Organizer\00343529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565400"/>
            <a:ext cx="1462088" cy="297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2438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434</Words>
  <Application>Microsoft Office PowerPoint</Application>
  <PresentationFormat>Näytössä katseltava diaesitys (4:3)</PresentationFormat>
  <Paragraphs>110</Paragraphs>
  <Slides>15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6" baseType="lpstr">
      <vt:lpstr>Office-teema</vt:lpstr>
      <vt:lpstr>Turvallisuutta ja oikeutta</vt:lpstr>
      <vt:lpstr>Turvallisuuspolitiikka</vt:lpstr>
      <vt:lpstr>Ulkopolitiikka</vt:lpstr>
      <vt:lpstr>Ulkopoliittinen päätöksenteko</vt:lpstr>
      <vt:lpstr>Maanpuolustus</vt:lpstr>
      <vt:lpstr>Maanpuolustuksen perusperiaatteita Suomessa</vt:lpstr>
      <vt:lpstr> Kansalaisen oikeusturva</vt:lpstr>
      <vt:lpstr> Mistä viranomaisen päätökseen voi hakea muutosta?</vt:lpstr>
      <vt:lpstr> Järjestysvalta Suomessa: poliisi</vt:lpstr>
      <vt:lpstr>Järjestysvalta Suomessa: poliisi</vt:lpstr>
      <vt:lpstr>Riippumaton tuomiovalta</vt:lpstr>
      <vt:lpstr>Suomen tuomioistuimet </vt:lpstr>
      <vt:lpstr>Mitä tuomioistuimet tekevät?</vt:lpstr>
      <vt:lpstr>Rangaistukset</vt:lpstr>
      <vt:lpstr>Muut rikoksen seuraamukset</vt:lpstr>
    </vt:vector>
  </TitlesOfParts>
  <Company>Ylivieskan kaupunki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Turvallisuutta ja oikeutta</dc:title>
  <dc:creator>Arto Huhtanen</dc:creator>
  <cp:lastModifiedBy>Arto Huhtanen</cp:lastModifiedBy>
  <cp:revision>1</cp:revision>
  <dcterms:created xsi:type="dcterms:W3CDTF">2017-10-31T09:23:55Z</dcterms:created>
  <dcterms:modified xsi:type="dcterms:W3CDTF">2017-10-31T09:27:44Z</dcterms:modified>
</cp:coreProperties>
</file>