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Verdana" panose="020B0604030504040204" pitchFamily="34" charset="0"/>
      <p:regular r:id="rId9"/>
      <p:bold r:id="rId10"/>
      <p:italic r:id="rId11"/>
      <p:boldItalic r:id="rId12"/>
    </p:embeddedFont>
    <p:embeddedFont>
      <p:font typeface="Merriweather Sans" panose="020B0604020202020204" charset="0"/>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13422978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1</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195464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93" name="Shape 9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fi-FI"/>
              <a:t>2</a:t>
            </a:fld>
            <a:endParaRPr lang="fi-FI"/>
          </a:p>
        </p:txBody>
      </p:sp>
    </p:spTree>
    <p:extLst>
      <p:ext uri="{BB962C8B-B14F-4D97-AF65-F5344CB8AC3E}">
        <p14:creationId xmlns:p14="http://schemas.microsoft.com/office/powerpoint/2010/main" val="96675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01" name="Shape 101"/>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fi-FI"/>
              <a:t>3</a:t>
            </a:fld>
            <a:endParaRPr lang="fi-FI"/>
          </a:p>
        </p:txBody>
      </p:sp>
    </p:spTree>
    <p:extLst>
      <p:ext uri="{BB962C8B-B14F-4D97-AF65-F5344CB8AC3E}">
        <p14:creationId xmlns:p14="http://schemas.microsoft.com/office/powerpoint/2010/main" val="176323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57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5</a:t>
            </a:fld>
            <a:endParaRPr lang="fi-FI"/>
          </a:p>
        </p:txBody>
      </p:sp>
    </p:spTree>
    <p:extLst>
      <p:ext uri="{BB962C8B-B14F-4D97-AF65-F5344CB8AC3E}">
        <p14:creationId xmlns:p14="http://schemas.microsoft.com/office/powerpoint/2010/main" val="102654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6</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64304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7" name="Shape 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9" name="Shape 79"/>
          <p:cNvSpPr txBox="1">
            <a:spLocks noGrp="1"/>
          </p:cNvSpPr>
          <p:nvPr>
            <p:ph type="body" idx="1"/>
          </p:nvPr>
        </p:nvSpPr>
        <p:spPr>
          <a:xfrm rot="5400000">
            <a:off x="590549" y="323850"/>
            <a:ext cx="5867400"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1" name="Shape 8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2" name="Shape 8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0" name="Shape 20"/>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3" name="Shape 2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3pPr>
            <a:lvl4pPr marL="1371600" marR="0" lvl="3"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4pPr>
            <a:lvl5pPr marL="1828800" marR="0" lvl="4"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5pPr>
            <a:lvl6pPr marL="2286000" marR="0" lvl="5"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6pPr>
            <a:lvl7pPr marL="2743200" marR="0" lvl="6"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7pPr>
            <a:lvl8pPr marL="3200400" marR="0" lvl="7"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8pPr>
            <a:lvl9pPr marL="3657600" marR="0" lvl="8"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7" name="Shape 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chemeClr val="dk1"/>
              </a:buClr>
              <a:buFont typeface="Verdana"/>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8" name="Shape 38"/>
          <p:cNvSpPr txBox="1">
            <a:spLocks noGrp="1"/>
          </p:cNvSpPr>
          <p:nvPr>
            <p:ph type="body" idx="1"/>
          </p:nvPr>
        </p:nvSpPr>
        <p:spPr>
          <a:xfrm>
            <a:off x="6858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39" name="Shape 39"/>
          <p:cNvSpPr txBox="1">
            <a:spLocks noGrp="1"/>
          </p:cNvSpPr>
          <p:nvPr>
            <p:ph type="body" idx="2"/>
          </p:nvPr>
        </p:nvSpPr>
        <p:spPr>
          <a:xfrm>
            <a:off x="46482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40" name="Shape 4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1" name="Shape 4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2" name="Shape 4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1" name="Shape 5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6" name="Shape 5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3" name="Shape 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0" name="Shape 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p:nvPr/>
        </p:nvSpPr>
        <p:spPr>
          <a:xfrm>
            <a:off x="228600" y="6453335"/>
            <a:ext cx="3429000"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rgbClr val="FFFFFF"/>
                </a:solidFill>
                <a:latin typeface="Verdana"/>
                <a:ea typeface="Verdana"/>
                <a:cs typeface="Verdana"/>
                <a:sym typeface="Verdana"/>
              </a:rPr>
              <a:t>Forum IV</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ta.fi/avoinyliopisto/arkisto/sosiaalipsykologia/spencer.html#Sosiaalidarwinism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ranchcollective.org/?ps_articles=jonathan-smith-the-huxley-wilberforce-debate-on-evolution-30-june-18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9" name="Shape 89"/>
          <p:cNvSpPr txBox="1"/>
          <p:nvPr/>
        </p:nvSpPr>
        <p:spPr>
          <a:xfrm>
            <a:off x="4267200" y="1981200"/>
            <a:ext cx="3913200" cy="12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Verdana"/>
              <a:buNone/>
            </a:pPr>
            <a:r>
              <a:rPr lang="fi-FI" sz="2400" b="0" i="0" u="none" strike="noStrike" cap="none" dirty="0">
                <a:solidFill>
                  <a:schemeClr val="accent1"/>
                </a:solidFill>
                <a:latin typeface="Verdana"/>
                <a:ea typeface="Verdana"/>
                <a:cs typeface="Verdana"/>
                <a:sym typeface="Verdana"/>
              </a:rPr>
              <a:t>Luku </a:t>
            </a:r>
            <a:r>
              <a:rPr lang="fi-FI" sz="2400" dirty="0">
                <a:solidFill>
                  <a:schemeClr val="accent1"/>
                </a:solidFill>
                <a:latin typeface="Verdana"/>
                <a:ea typeface="Verdana"/>
                <a:cs typeface="Verdana"/>
                <a:sym typeface="Verdana"/>
              </a:rPr>
              <a:t>14</a:t>
            </a:r>
          </a:p>
          <a:p>
            <a:pPr marL="0" marR="0" lvl="0" indent="0" algn="l" rtl="0">
              <a:spcBef>
                <a:spcPts val="0"/>
              </a:spcBef>
              <a:spcAft>
                <a:spcPts val="0"/>
              </a:spcAft>
              <a:buClr>
                <a:schemeClr val="dk1"/>
              </a:buClr>
              <a:buFont typeface="Verdana"/>
              <a:buNone/>
            </a:pPr>
            <a:endParaRPr sz="2400" b="0" i="0" u="none" strike="noStrike" cap="none" dirty="0">
              <a:solidFill>
                <a:schemeClr val="accent1"/>
              </a:solidFill>
              <a:latin typeface="Verdana"/>
              <a:ea typeface="Verdana"/>
              <a:cs typeface="Verdana"/>
              <a:sym typeface="Verdana"/>
            </a:endParaRPr>
          </a:p>
          <a:p>
            <a:pPr marL="0" marR="0" lvl="0" indent="0" algn="l" rtl="0">
              <a:spcBef>
                <a:spcPts val="0"/>
              </a:spcBef>
              <a:spcAft>
                <a:spcPts val="0"/>
              </a:spcAft>
              <a:buClr>
                <a:schemeClr val="accent1"/>
              </a:buClr>
              <a:buSzPct val="25000"/>
              <a:buFont typeface="Verdana"/>
              <a:buNone/>
            </a:pPr>
            <a:r>
              <a:rPr lang="fi-FI" sz="2400" b="1" dirty="0">
                <a:solidFill>
                  <a:schemeClr val="accent1"/>
                </a:solidFill>
                <a:latin typeface="Verdana"/>
                <a:ea typeface="Verdana"/>
                <a:cs typeface="Verdana"/>
                <a:sym typeface="Verdana"/>
              </a:rPr>
              <a:t>Tieteiden voittokulku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603942" y="432581"/>
            <a:ext cx="8047688" cy="5714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30656" y="587327"/>
            <a:ext cx="2596704" cy="3926053"/>
          </a:xfrm>
          <a:prstGeom prst="rect">
            <a:avLst/>
          </a:prstGeom>
        </p:spPr>
        <p:txBody>
          <a:bodyPr lIns="91425" tIns="91425" rIns="91425" bIns="91425" anchor="ctr" anchorCtr="0">
            <a:noAutofit/>
          </a:bodyPr>
          <a:lstStyle/>
          <a:p>
            <a:pPr lvl="0" algn="l" rtl="0">
              <a:lnSpc>
                <a:spcPct val="114000"/>
              </a:lnSpc>
              <a:spcBef>
                <a:spcPts val="500"/>
              </a:spcBef>
              <a:buNone/>
            </a:pPr>
            <a:r>
              <a:rPr lang="fi-FI" sz="2000" dirty="0"/>
              <a:t>Tehtävät</a:t>
            </a:r>
            <a:r>
              <a:rPr lang="fi-FI" sz="2000" b="0" dirty="0"/>
              <a:t/>
            </a:r>
            <a:br>
              <a:rPr lang="fi-FI" sz="2000" b="0" dirty="0"/>
            </a:br>
            <a:r>
              <a:rPr lang="fi-FI" sz="2000" b="0" dirty="0"/>
              <a:t>1. Tulkitse kuvaa: Millaisena Darwin kuvassa esitetään?</a:t>
            </a:r>
          </a:p>
          <a:p>
            <a:pPr lvl="0" algn="l" rtl="0">
              <a:lnSpc>
                <a:spcPct val="114000"/>
              </a:lnSpc>
              <a:spcBef>
                <a:spcPts val="500"/>
              </a:spcBef>
              <a:buNone/>
            </a:pPr>
            <a:r>
              <a:rPr lang="fi-FI" sz="2000" b="0" dirty="0"/>
              <a:t>2. Etsi muita Darwiniin liittyviä pilakuvia. Mitä yhteistä niissä on?</a:t>
            </a:r>
          </a:p>
        </p:txBody>
      </p:sp>
      <p:pic>
        <p:nvPicPr>
          <p:cNvPr id="104" name="Shape 104"/>
          <p:cNvPicPr preferRelativeResize="0"/>
          <p:nvPr/>
        </p:nvPicPr>
        <p:blipFill>
          <a:blip r:embed="rId3">
            <a:alphaModFix/>
          </a:blip>
          <a:stretch>
            <a:fillRect/>
          </a:stretch>
        </p:blipFill>
        <p:spPr>
          <a:xfrm>
            <a:off x="2927360" y="981223"/>
            <a:ext cx="5921219" cy="41370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85800" y="2286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i-FI" dirty="0"/>
              <a:t>Darwin Lajien synty</a:t>
            </a:r>
          </a:p>
        </p:txBody>
      </p:sp>
      <p:sp>
        <p:nvSpPr>
          <p:cNvPr id="110" name="Shape 110"/>
          <p:cNvSpPr txBox="1">
            <a:spLocks noGrp="1"/>
          </p:cNvSpPr>
          <p:nvPr>
            <p:ph type="body" idx="1"/>
          </p:nvPr>
        </p:nvSpPr>
        <p:spPr>
          <a:xfrm>
            <a:off x="685800" y="1600200"/>
            <a:ext cx="7772400" cy="44958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55000"/>
              <a:buFont typeface="Arial"/>
              <a:buNone/>
            </a:pPr>
            <a:r>
              <a:rPr lang="fi-FI" i="1" dirty="0"/>
              <a:t>Jokainen joka uskoo minun tavallani, että kaikkien olentojen ruumiilliset ja henkiset elimet ovat kehittyneet luonnonvalinnan eli sopivamman eloonjäämisen sekä käytön että tavan kautta, myöntää noiden elinten muovautuneen sellaisiksi, että niiden haltijat voivat kilpailla menestyksekkäästi toisten olentojen kanssa ja siten lisääntyä määrältään.</a:t>
            </a:r>
          </a:p>
          <a:p>
            <a:pPr marL="457200" marR="0" lvl="0" indent="-400050" algn="l" rtl="0">
              <a:spcBef>
                <a:spcPts val="400"/>
              </a:spcBef>
              <a:spcAft>
                <a:spcPts val="0"/>
              </a:spcAft>
              <a:buClr>
                <a:schemeClr val="dk1"/>
              </a:buClr>
              <a:buSzPct val="55000"/>
              <a:buFont typeface="Arial"/>
              <a:buNone/>
            </a:pPr>
            <a:r>
              <a:rPr lang="fi-FI" dirty="0"/>
              <a:t>                                Charles Darwin: Lajien synty 1859</a:t>
            </a:r>
          </a:p>
          <a:p>
            <a:pPr marL="0" marR="0" lvl="0" indent="0" algn="l" rtl="0">
              <a:spcBef>
                <a:spcPts val="400"/>
              </a:spcBef>
              <a:spcAft>
                <a:spcPts val="0"/>
              </a:spcAft>
              <a:buClr>
                <a:schemeClr val="dk1"/>
              </a:buClr>
              <a:buSzPct val="55000"/>
              <a:buFont typeface="Arial"/>
              <a:buNone/>
            </a:pPr>
            <a:endParaRPr b="1" dirty="0"/>
          </a:p>
          <a:p>
            <a:pPr marL="0" marR="0" lvl="0" indent="0" algn="l" rtl="0">
              <a:spcBef>
                <a:spcPts val="400"/>
              </a:spcBef>
              <a:spcAft>
                <a:spcPts val="0"/>
              </a:spcAft>
              <a:buNone/>
            </a:pPr>
            <a:r>
              <a:rPr lang="fi-FI" dirty="0"/>
              <a:t>3. Mitkä Darwinin ajatukset herättivät kritiikkiä hänen aikalaisissaan?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446650"/>
            <a:ext cx="7772400" cy="914400"/>
          </a:xfrm>
          <a:prstGeom prst="rect">
            <a:avLst/>
          </a:prstGeom>
        </p:spPr>
        <p:txBody>
          <a:bodyPr lIns="91425" tIns="91425" rIns="91425" bIns="91425" anchor="ctr" anchorCtr="0">
            <a:noAutofit/>
          </a:bodyPr>
          <a:lstStyle/>
          <a:p>
            <a:pPr lvl="0">
              <a:spcBef>
                <a:spcPts val="0"/>
              </a:spcBef>
              <a:buNone/>
            </a:pPr>
            <a:r>
              <a:rPr lang="fi-FI" dirty="0"/>
              <a:t>YO-tehtävä Darwinista</a:t>
            </a:r>
            <a:br>
              <a:rPr lang="fi-FI" dirty="0"/>
            </a:br>
            <a:r>
              <a:rPr lang="fi-FI" dirty="0"/>
              <a:t>(kevät 2017)</a:t>
            </a:r>
            <a:endParaRPr dirty="0"/>
          </a:p>
        </p:txBody>
      </p:sp>
      <p:sp>
        <p:nvSpPr>
          <p:cNvPr id="117" name="Shape 117"/>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marL="0" lvl="0" indent="0" rtl="0">
              <a:spcBef>
                <a:spcPts val="0"/>
              </a:spcBef>
              <a:buNone/>
            </a:pPr>
            <a:r>
              <a:rPr lang="fi-FI" dirty="0"/>
              <a:t>Luonnontutkija Charles Darwin julkaisi pääteoksensa Lajien synty vuonna 1859. Darwinin tutkimusten yksi jälkiseuraus oli ns. sosiaalidarvinistiset teoriat kuten rotuteoriat. </a:t>
            </a:r>
          </a:p>
          <a:p>
            <a:pPr marL="0" lvl="0" indent="0">
              <a:spcBef>
                <a:spcPts val="0"/>
              </a:spcBef>
              <a:buNone/>
            </a:pPr>
            <a:endParaRPr lang="fi-FI" dirty="0"/>
          </a:p>
          <a:p>
            <a:pPr marL="0" lvl="0" indent="0">
              <a:spcBef>
                <a:spcPts val="0"/>
              </a:spcBef>
              <a:buNone/>
            </a:pPr>
            <a:r>
              <a:rPr lang="fi-FI" dirty="0"/>
              <a:t>Selitä Darwinin tutkimusten keskeiset tulokset ja erittele, millä tavoin Darwinista ammentavat näkemykset vaikuttivat 1800-luvun lopun ja 1900-luvun alkupuolen eurooppalaisessa ajattelussa ja politiikassa.</a:t>
            </a:r>
          </a:p>
          <a:p>
            <a:pPr marL="0" lvl="0" indent="0">
              <a:spcBef>
                <a:spcPts val="0"/>
              </a:spcBef>
              <a:buNone/>
            </a:pPr>
            <a:endParaRPr b="1" dirty="0"/>
          </a:p>
          <a:p>
            <a:pPr marL="0" lvl="0" indent="0">
              <a:spcBef>
                <a:spcPts val="0"/>
              </a:spcBef>
              <a:buNone/>
            </a:pPr>
            <a:r>
              <a:rPr lang="fi-FI" dirty="0"/>
              <a:t>4. Vastaa tehtävään käyttäen apuna oppikirjaa ja esimerkiksi seuraavia linkkejä.</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555673" y="545123"/>
            <a:ext cx="8001000" cy="4525963"/>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None/>
            </a:pPr>
            <a:r>
              <a:rPr lang="fi-FI" dirty="0"/>
              <a:t>Hyödyllisiä linkkejä aiheesta:</a:t>
            </a:r>
          </a:p>
          <a:p>
            <a:pPr marL="0" marR="0" lvl="0" indent="0" algn="l" rtl="0">
              <a:spcBef>
                <a:spcPts val="400"/>
              </a:spcBef>
              <a:spcAft>
                <a:spcPts val="0"/>
              </a:spcAft>
              <a:buNone/>
            </a:pPr>
            <a:endParaRPr dirty="0"/>
          </a:p>
          <a:p>
            <a:pPr marL="0" marR="0" lvl="0" indent="0" algn="l" rtl="0">
              <a:spcBef>
                <a:spcPts val="400"/>
              </a:spcBef>
              <a:spcAft>
                <a:spcPts val="0"/>
              </a:spcAft>
              <a:buNone/>
            </a:pPr>
            <a:r>
              <a:rPr lang="fi-FI" u="sng" dirty="0">
                <a:solidFill>
                  <a:schemeClr val="hlink"/>
                </a:solidFill>
                <a:hlinkClick r:id="rId3"/>
              </a:rPr>
              <a:t>https://www.uta.fi/avoinyliopisto/arkisto/sosiaalipsykologia/spencer.html#Sosiaalidarwinismi</a:t>
            </a:r>
          </a:p>
          <a:p>
            <a:pPr marL="0" marR="0" lvl="0" indent="0" algn="l" rtl="0">
              <a:spcBef>
                <a:spcPts val="400"/>
              </a:spcBef>
              <a:spcAft>
                <a:spcPts val="0"/>
              </a:spcAft>
              <a:buNone/>
            </a:pPr>
            <a:endParaRPr dirty="0"/>
          </a:p>
          <a:p>
            <a:pPr marL="0" marR="0" lvl="0" indent="0" algn="l" rtl="0">
              <a:spcBef>
                <a:spcPts val="400"/>
              </a:spcBef>
              <a:spcAft>
                <a:spcPts val="0"/>
              </a:spcAft>
              <a:buNone/>
            </a:pPr>
            <a:r>
              <a:rPr lang="fi-FI" u="sng" dirty="0">
                <a:solidFill>
                  <a:schemeClr val="hlink"/>
                </a:solidFill>
                <a:hlinkClick r:id="rId4"/>
              </a:rPr>
              <a:t>http://www.branchcollective.org/?ps_articles=jonathan-smith-the-huxley-wilberforce-debate-on-evolution-30-june-1860</a:t>
            </a:r>
          </a:p>
          <a:p>
            <a:pPr marL="0" marR="0" lvl="0" indent="0" algn="l" rtl="0">
              <a:spcBef>
                <a:spcPts val="400"/>
              </a:spcBef>
              <a:spcAft>
                <a:spcPts val="0"/>
              </a:spcAft>
              <a:buNone/>
            </a:pPr>
            <a:endParaRPr dirty="0"/>
          </a:p>
          <a:p>
            <a:pPr marL="0" marR="0" lvl="0" indent="0" algn="l" rtl="0">
              <a:spcBef>
                <a:spcPts val="400"/>
              </a:spcBef>
              <a:spcAft>
                <a:spcPts val="0"/>
              </a:spcAft>
              <a:buNone/>
            </a:pPr>
            <a:endParaRPr dirty="0"/>
          </a:p>
        </p:txBody>
      </p:sp>
    </p:spTree>
  </p:cSld>
  <p:clrMapOvr>
    <a:masterClrMapping/>
  </p:clrMapOvr>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147</Words>
  <Application>Microsoft Office PowerPoint</Application>
  <PresentationFormat>Näytössä katseltava diaesitys (4:3)</PresentationFormat>
  <Paragraphs>26</Paragraphs>
  <Slides>6</Slides>
  <Notes>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Verdana</vt:lpstr>
      <vt:lpstr>Arial</vt:lpstr>
      <vt:lpstr>Merriweather Sans</vt:lpstr>
      <vt:lpstr>Blank Presentation</vt:lpstr>
      <vt:lpstr>PowerPoint-esitys</vt:lpstr>
      <vt:lpstr>PowerPoint-esitys</vt:lpstr>
      <vt:lpstr>Tehtävät 1. Tulkitse kuvaa: Millaisena Darwin kuvassa esitetään? 2. Etsi muita Darwiniin liittyviä pilakuvia. Mitä yhteistä niissä on?</vt:lpstr>
      <vt:lpstr>Darwin Lajien synty</vt:lpstr>
      <vt:lpstr>YO-tehtävä Darwinista (kevät 2017)</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karri</dc:creator>
  <cp:lastModifiedBy>Leevi Kaurala</cp:lastModifiedBy>
  <cp:revision>3</cp:revision>
  <dcterms:modified xsi:type="dcterms:W3CDTF">2018-05-08T07:35:09Z</dcterms:modified>
</cp:coreProperties>
</file>