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4" r:id="rId3"/>
    <p:sldId id="261" r:id="rId4"/>
    <p:sldId id="257" r:id="rId5"/>
    <p:sldId id="258" r:id="rId6"/>
    <p:sldId id="259" r:id="rId7"/>
    <p:sldId id="267" r:id="rId8"/>
    <p:sldId id="260" r:id="rId9"/>
    <p:sldId id="268" r:id="rId10"/>
    <p:sldId id="262" r:id="rId11"/>
    <p:sldId id="266" r:id="rId12"/>
    <p:sldId id="263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8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991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629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25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822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01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2939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220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7536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2564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9862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199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672D2A6-0E71-4BDF-A4FE-D0715DACC956}" type="datetimeFigureOut">
              <a:rPr lang="fi-FI" smtClean="0"/>
              <a:t>10.10.2021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C95EF2C-C8B5-4306-8DCD-75EDE7505C57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859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perusteet.opintopolku.fi/beta/#/fi/opetussuunnitelma/6684141/perusopetus/tekstikappale/18568312" TargetMode="External"/><Relationship Id="rId2" Type="http://schemas.openxmlformats.org/officeDocument/2006/relationships/hyperlink" Target="https://peda.net/kuopio/po/oppimiskeskustelut/o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kuopio/p/kissakuusi/huoltajille/wjo/wo:file/download/b2789c1d6c2bf9f7caa9fd060a60d6bd489a2e6c/Wilman%20oppilastietolomakkeet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perusteet.opintopolku.fi/beta/#/fi/opetussuunnitelma/6684141/perusopetus/tekstikappale/18568312" TargetMode="External"/><Relationship Id="rId2" Type="http://schemas.openxmlformats.org/officeDocument/2006/relationships/hyperlink" Target="https://peda.net/kuopio/po/oppimiskeskustelut/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anhempainliitto.fi/esitteet/koulu-alkaa-tervetulo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Vanhempainilta 8.9.2021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Yhteistä infoa</a:t>
            </a:r>
          </a:p>
        </p:txBody>
      </p:sp>
    </p:spTree>
    <p:extLst>
      <p:ext uri="{BB962C8B-B14F-4D97-AF65-F5344CB8AC3E}">
        <p14:creationId xmlns:p14="http://schemas.microsoft.com/office/powerpoint/2010/main" val="774332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ACF184-587A-4E95-9AB8-F4A54E89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r>
              <a:rPr lang="fi-FI" dirty="0"/>
              <a:t>	poissaolot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6DFE83-4D06-4FAF-8543-0AA8C73F6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 fontScale="92500"/>
          </a:bodyPr>
          <a:lstStyle/>
          <a:p>
            <a:r>
              <a:rPr lang="fi-FI" dirty="0"/>
              <a:t>Ilmoitus opettajalle viimeistään aamulla ennen koulun alkua</a:t>
            </a:r>
          </a:p>
          <a:p>
            <a:r>
              <a:rPr lang="fi-FI" dirty="0"/>
              <a:t>– Ilmoita myös poissaolon syy.</a:t>
            </a:r>
          </a:p>
          <a:p>
            <a:r>
              <a:rPr lang="fi-FI" dirty="0"/>
              <a:t>– Wilmassa kohtaan ”Ilmoita poissaolosta” tai tekstiviestillä.</a:t>
            </a:r>
          </a:p>
          <a:p>
            <a:r>
              <a:rPr lang="fi-FI" dirty="0"/>
              <a:t>– Ilmoitus myös IP-ohjaajalle.</a:t>
            </a:r>
          </a:p>
          <a:p>
            <a:r>
              <a:rPr lang="fi-FI" dirty="0"/>
              <a:t>Myös etukäteen tiedettävät lääkäri- ja hammaslääkärikäynnit ilmoitetaan. Lomahakemukset Wilmassa kohdassa hakemukset ja päätökset.</a:t>
            </a:r>
          </a:p>
          <a:p>
            <a:pPr marL="0" indent="0">
              <a:buNone/>
            </a:pPr>
            <a:r>
              <a:rPr lang="fi-FI" dirty="0"/>
              <a:t>Poissaolojen ajalta oppilas/huoltaja selvittää koulussa tehdyt tehtävät ja kotiläksyt. Yhden päivän poissaolon ajalta tehtävät tehdään seuraavaksi päiväksi ja pidemmistä kyseisen viikon loppuun mennessä.</a:t>
            </a:r>
          </a:p>
          <a:p>
            <a:r>
              <a:rPr lang="fi-FI" dirty="0"/>
              <a:t>● Loma-anomukset : Ope 1-3 pv, yli 3 pv Rehtori</a:t>
            </a:r>
          </a:p>
        </p:txBody>
      </p:sp>
    </p:spTree>
    <p:extLst>
      <p:ext uri="{BB962C8B-B14F-4D97-AF65-F5344CB8AC3E}">
        <p14:creationId xmlns:p14="http://schemas.microsoft.com/office/powerpoint/2010/main" val="813603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E6C5D1-02E4-489C-A46E-41B485B41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TÄRKEITÄ ASIOITA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CBD231-92DA-419E-B96E-73DE022F0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Oppimiskeskustelulomake</a:t>
            </a:r>
          </a:p>
          <a:p>
            <a:pPr marL="0" indent="0">
              <a:buNone/>
            </a:pPr>
            <a:r>
              <a:rPr lang="fi-FI" dirty="0">
                <a:hlinkClick r:id="rId2"/>
              </a:rPr>
              <a:t>https://peda.net/kuopio/po/oppimiskeskustelut/o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 käyttäytymisen arviointi</a:t>
            </a:r>
          </a:p>
          <a:p>
            <a:pPr marL="0" indent="0">
              <a:buNone/>
            </a:pPr>
            <a:r>
              <a:rPr lang="fi-FI" dirty="0">
                <a:hlinkClick r:id="rId3"/>
              </a:rPr>
              <a:t>https://eperusteet.opintopolku.fi/beta/#/fi/opetussuunnitelma/6684141/perusopetus/tekstikappale/18568312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 Kuopion perusopetuksen opetussuunnitelma</a:t>
            </a:r>
          </a:p>
          <a:p>
            <a:pPr marL="0" indent="0">
              <a:buNone/>
            </a:pPr>
            <a:r>
              <a:rPr lang="fi-FI" dirty="0">
                <a:hlinkClick r:id="rId3"/>
              </a:rPr>
              <a:t>https://eperusteet.opintopolku.fi/beta/#/fi/opetussuunnitelma/6684141/perusopetus/tekstikappale/18568312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560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C679D8-B46F-4D67-B074-8E954473C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r>
              <a:rPr lang="fi-FI" dirty="0"/>
              <a:t>	MUITA ASIOITA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0039A0-5791-4893-9790-5BA9BC73E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/>
          </a:bodyPr>
          <a:lstStyle/>
          <a:p>
            <a:r>
              <a:rPr lang="fi-FI" dirty="0"/>
              <a:t>● Muutos esikouluun verrattuna: Wilma pääasiallinen tiedotuskanava.</a:t>
            </a:r>
          </a:p>
          <a:p>
            <a:r>
              <a:rPr lang="fi-FI" dirty="0"/>
              <a:t> </a:t>
            </a:r>
            <a:r>
              <a:rPr lang="fi-FI" dirty="0" err="1"/>
              <a:t>Pedanetistä</a:t>
            </a:r>
            <a:r>
              <a:rPr lang="fi-FI" dirty="0"/>
              <a:t> löydät yleisiä tiedotteita.</a:t>
            </a:r>
          </a:p>
          <a:p>
            <a:r>
              <a:rPr lang="fi-FI" dirty="0"/>
              <a:t>OPPILASTIETOLOMAKKEET:</a:t>
            </a:r>
            <a:br>
              <a:rPr lang="fi-FI" dirty="0"/>
            </a:br>
            <a:r>
              <a:rPr lang="fi-FI" dirty="0">
                <a:hlinkClick r:id="rId2"/>
              </a:rPr>
              <a:t>https://peda.net/kuopio/p/kissakuusi/huoltajille/wjo/wo:file/download/b2789c1d6c2bf9f7caa9fd060a60d6bd489a2e6c/Wilman%20oppilastietolomakkeet.pdf</a:t>
            </a:r>
            <a:endParaRPr lang="fi-FI" dirty="0"/>
          </a:p>
          <a:p>
            <a:endParaRPr lang="fi-FI" dirty="0"/>
          </a:p>
          <a:p>
            <a:r>
              <a:rPr lang="fi-FI" dirty="0"/>
              <a:t>● Vanhempainyhdistys </a:t>
            </a:r>
            <a:r>
              <a:rPr lang="fi-FI" dirty="0" err="1"/>
              <a:t>Pulkon</a:t>
            </a:r>
            <a:r>
              <a:rPr lang="fi-FI" dirty="0"/>
              <a:t> Mammat ja Papat</a:t>
            </a:r>
          </a:p>
          <a:p>
            <a:r>
              <a:rPr lang="fi-FI" dirty="0"/>
              <a:t>● Puhu koulusta aina positiiviseen/rakentavaan sävyyn lapsen kuullen, näin vahvistat oppilaan halua tehdä koulussa parhaansa.</a:t>
            </a:r>
          </a:p>
        </p:txBody>
      </p:sp>
    </p:spTree>
    <p:extLst>
      <p:ext uri="{BB962C8B-B14F-4D97-AF65-F5344CB8AC3E}">
        <p14:creationId xmlns:p14="http://schemas.microsoft.com/office/powerpoint/2010/main" val="863711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2A2BD8-2D9A-4601-8F6C-D658D8C31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ARVIOINNISTA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F43D83-CCC0-40F7-8A43-1AE57A4E9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Oppimiskeskustelulomake</a:t>
            </a:r>
          </a:p>
          <a:p>
            <a:pPr marL="0" indent="0">
              <a:buNone/>
            </a:pPr>
            <a:r>
              <a:rPr lang="fi-FI" dirty="0">
                <a:hlinkClick r:id="rId2"/>
              </a:rPr>
              <a:t>https://peda.net/kuopio/po/oppimiskeskustelut/o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 käyttäytymisen arviointi</a:t>
            </a:r>
          </a:p>
          <a:p>
            <a:pPr marL="0" indent="0">
              <a:buNone/>
            </a:pPr>
            <a:r>
              <a:rPr lang="fi-FI" dirty="0">
                <a:hlinkClick r:id="rId3"/>
              </a:rPr>
              <a:t>https://eperusteet.opintopolku.fi/beta/#/fi/opetussuunnitelma/6684141/perusopetus/tekstikappale/18568312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 Kuopion perusopetuksen opetussuunnitelma</a:t>
            </a:r>
          </a:p>
          <a:p>
            <a:pPr marL="0" indent="0">
              <a:buNone/>
            </a:pPr>
            <a:r>
              <a:rPr lang="fi-FI" dirty="0">
                <a:hlinkClick r:id="rId3"/>
              </a:rPr>
              <a:t>https://eperusteet.opintopolku.fi/beta/#/fi/opetussuunnitelma/6684141/perusopetus/tekstikappale/18568312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026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E19673-8F5F-4E2B-8693-7B9942C67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	VANHEMPAINLIITON DIAT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03DC80-7B71-4B97-945E-8335EA4DB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https://vanhempainliitto.fi/esitteet/koulu-alkaa-tervetuloa/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0999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A93BD3-8ECE-4AE7-9D4C-90D4F942D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9803" y="4735775"/>
            <a:ext cx="7006998" cy="1245732"/>
          </a:xfrm>
        </p:spPr>
        <p:txBody>
          <a:bodyPr anchor="t"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VANHEMPIEN VÄLINEN YHTEISTYÖ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E355F8-A946-4174-8CA7-7F2CFBA85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9802" y="965864"/>
            <a:ext cx="7006998" cy="3450370"/>
          </a:xfrm>
        </p:spPr>
        <p:txBody>
          <a:bodyPr anchor="b">
            <a:normAutofit/>
          </a:bodyPr>
          <a:lstStyle/>
          <a:p>
            <a:r>
              <a:rPr lang="fi-FI" sz="2000" dirty="0">
                <a:solidFill>
                  <a:srgbClr val="FFFFFF"/>
                </a:solidFill>
              </a:rPr>
              <a:t>Vapaaehtoinen yhteystietolista</a:t>
            </a:r>
          </a:p>
          <a:p>
            <a:r>
              <a:rPr lang="fi-FI" sz="2000" dirty="0">
                <a:solidFill>
                  <a:srgbClr val="FFFFFF"/>
                </a:solidFill>
              </a:rPr>
              <a:t>● Jos haluat jakaa yhteystietosi muiden huoltajien</a:t>
            </a:r>
          </a:p>
          <a:p>
            <a:r>
              <a:rPr lang="fi-FI" sz="2000" dirty="0">
                <a:solidFill>
                  <a:srgbClr val="FFFFFF"/>
                </a:solidFill>
              </a:rPr>
              <a:t>kanssa, lisää nimesi, puhelinnumerosi ja</a:t>
            </a:r>
          </a:p>
          <a:p>
            <a:r>
              <a:rPr lang="fi-FI" sz="2000" dirty="0">
                <a:solidFill>
                  <a:srgbClr val="FFFFFF"/>
                </a:solidFill>
              </a:rPr>
              <a:t>lapsesi nimi listaan.</a:t>
            </a:r>
          </a:p>
          <a:p>
            <a:r>
              <a:rPr lang="fi-FI" sz="2000" dirty="0">
                <a:solidFill>
                  <a:srgbClr val="FFFFFF"/>
                </a:solidFill>
              </a:rPr>
              <a:t>● Lista kopioidaan ja jaetaan kaikkien oppilaiden</a:t>
            </a:r>
          </a:p>
          <a:p>
            <a:r>
              <a:rPr lang="fi-FI" sz="2000" dirty="0">
                <a:solidFill>
                  <a:srgbClr val="FFFFFF"/>
                </a:solidFill>
              </a:rPr>
              <a:t>koteihin.</a:t>
            </a:r>
          </a:p>
        </p:txBody>
      </p:sp>
    </p:spTree>
    <p:extLst>
      <p:ext uri="{BB962C8B-B14F-4D97-AF65-F5344CB8AC3E}">
        <p14:creationId xmlns:p14="http://schemas.microsoft.com/office/powerpoint/2010/main" val="3710941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r>
              <a:rPr lang="fi-FI"/>
              <a:t>TÄRKEITÄ ASIOITA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/>
          </a:bodyPr>
          <a:lstStyle/>
          <a:p>
            <a:r>
              <a:rPr lang="fi-FI" sz="1500" dirty="0"/>
              <a:t>* POISSAOLOT; poissaolohakemus ennalta tiedettävistä poissaoloista Wilmassa </a:t>
            </a:r>
          </a:p>
          <a:p>
            <a:r>
              <a:rPr lang="fi-FI" sz="1500" dirty="0"/>
              <a:t>* LUKUJÄRJESTYS; löytyy </a:t>
            </a:r>
            <a:r>
              <a:rPr lang="fi-FI" sz="1500" dirty="0" err="1"/>
              <a:t>Pedanetistä</a:t>
            </a:r>
            <a:r>
              <a:rPr lang="fi-FI" sz="1500" dirty="0"/>
              <a:t> 1.-3. luokkien sivuilta</a:t>
            </a:r>
          </a:p>
          <a:p>
            <a:r>
              <a:rPr lang="fi-FI" sz="1500" dirty="0"/>
              <a:t>* LÄKSYT; OPPILAAT OPETTELEVAT ITSE MERKITSEMÄÄN LÄKSYNSÄ</a:t>
            </a:r>
          </a:p>
          <a:p>
            <a:r>
              <a:rPr lang="fi-FI" sz="1500" dirty="0"/>
              <a:t>   LÄKSYJEN MÄÄRÄ: alussa tarkkaillaan läksyihin kuluvaa aikaa, keskittyminen tehtäviin</a:t>
            </a:r>
          </a:p>
          <a:p>
            <a:r>
              <a:rPr lang="fi-FI" sz="1500" dirty="0"/>
              <a:t>* TAVARAT; merkinnät</a:t>
            </a:r>
          </a:p>
          <a:p>
            <a:r>
              <a:rPr lang="fi-FI" sz="1500" dirty="0"/>
              <a:t>* RUOKAILU; haarukka ja veitsi, kaikkea maistetaan</a:t>
            </a:r>
          </a:p>
          <a:p>
            <a:r>
              <a:rPr lang="fi-FI" sz="1500" dirty="0"/>
              <a:t>* YHTEISTYÖ ESKAREIDEN KANSSA</a:t>
            </a:r>
          </a:p>
          <a:p>
            <a:r>
              <a:rPr lang="fi-FI" sz="1500" dirty="0"/>
              <a:t>* TVT-TAIDOT</a:t>
            </a:r>
          </a:p>
          <a:p>
            <a:endParaRPr lang="fi-FI" sz="1500" dirty="0"/>
          </a:p>
        </p:txBody>
      </p:sp>
    </p:spTree>
    <p:extLst>
      <p:ext uri="{BB962C8B-B14F-4D97-AF65-F5344CB8AC3E}">
        <p14:creationId xmlns:p14="http://schemas.microsoft.com/office/powerpoint/2010/main" val="1158655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19803" y="4735775"/>
            <a:ext cx="7006998" cy="1245732"/>
          </a:xfrm>
        </p:spPr>
        <p:txBody>
          <a:bodyPr anchor="t"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OPPIAINEISTA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19802" y="965864"/>
            <a:ext cx="7006998" cy="3450370"/>
          </a:xfrm>
        </p:spPr>
        <p:txBody>
          <a:bodyPr anchor="b">
            <a:normAutofit fontScale="85000" lnSpcReduction="20000"/>
          </a:bodyPr>
          <a:lstStyle/>
          <a:p>
            <a:pPr marL="128016" lvl="1" indent="0">
              <a:buNone/>
            </a:pPr>
            <a:r>
              <a:rPr lang="fi-FI" sz="800" dirty="0">
                <a:solidFill>
                  <a:srgbClr val="FFFFFF"/>
                </a:solidFill>
              </a:rPr>
              <a:t>        </a:t>
            </a:r>
            <a:r>
              <a:rPr lang="fi-FI" sz="1600" dirty="0">
                <a:solidFill>
                  <a:srgbClr val="FFFFFF"/>
                </a:solidFill>
              </a:rPr>
              <a:t>ENGLANTI: 	suullinen ilmaisu + kirjoittaminen</a:t>
            </a:r>
          </a:p>
          <a:p>
            <a:pPr marL="310896" lvl="2" indent="0">
              <a:buNone/>
            </a:pPr>
            <a:r>
              <a:rPr lang="fi-FI" sz="1600" dirty="0">
                <a:solidFill>
                  <a:srgbClr val="FFFFFF"/>
                </a:solidFill>
              </a:rPr>
              <a:t>		ääntämistä kannattaa harjoitella kotona</a:t>
            </a:r>
          </a:p>
          <a:p>
            <a:pPr marL="310896" lvl="2" indent="0">
              <a:buNone/>
            </a:pPr>
            <a:r>
              <a:rPr lang="fi-FI" sz="1600" dirty="0">
                <a:solidFill>
                  <a:srgbClr val="FFFFFF"/>
                </a:solidFill>
              </a:rPr>
              <a:t>ÄIDINKIELI JA KIRJALLISUUS  lukutaidon sujuvuus, kirjoittaminen, suullinen ilmaisu jne.</a:t>
            </a:r>
          </a:p>
          <a:p>
            <a:pPr marL="310896" lvl="2" indent="0">
              <a:buNone/>
            </a:pPr>
            <a:r>
              <a:rPr lang="fi-FI" sz="1600" dirty="0">
                <a:solidFill>
                  <a:srgbClr val="FFFFFF"/>
                </a:solidFill>
              </a:rPr>
              <a:t>		           lukuläksyjä harjoitellaan kotona (vähintään 3 kertaa)			ääneen lukien)</a:t>
            </a:r>
          </a:p>
          <a:p>
            <a:pPr marL="310896" lvl="2" indent="0">
              <a:buNone/>
            </a:pPr>
            <a:r>
              <a:rPr lang="fi-FI" sz="1600" dirty="0">
                <a:solidFill>
                  <a:srgbClr val="FFFFFF"/>
                </a:solidFill>
              </a:rPr>
              <a:t>MATEMATIIKKA: 	perusharjoittelua; myös päässälaskuja ja soveltavia tehtäviä</a:t>
            </a:r>
          </a:p>
          <a:p>
            <a:pPr marL="310896" lvl="2" indent="0">
              <a:buNone/>
            </a:pPr>
            <a:r>
              <a:rPr lang="fi-FI" sz="1600" dirty="0">
                <a:solidFill>
                  <a:srgbClr val="FFFFFF"/>
                </a:solidFill>
              </a:rPr>
              <a:t>YMPÄRISTÖOPPI:	ei työkirjoja, teemme tehtävät vihkoon</a:t>
            </a:r>
          </a:p>
          <a:p>
            <a:pPr marL="310896" lvl="2" indent="0">
              <a:buNone/>
            </a:pPr>
            <a:r>
              <a:rPr lang="fi-FI" sz="1600" dirty="0">
                <a:solidFill>
                  <a:srgbClr val="FFFFFF"/>
                </a:solidFill>
              </a:rPr>
              <a:t>USKONTO: 	ei työkirjoja, teemme tehtävät vihkoon</a:t>
            </a:r>
          </a:p>
          <a:p>
            <a:pPr marL="310896" lvl="2" indent="0">
              <a:buNone/>
            </a:pPr>
            <a:r>
              <a:rPr lang="fi-FI" sz="1600" dirty="0">
                <a:solidFill>
                  <a:srgbClr val="FFFFFF"/>
                </a:solidFill>
              </a:rPr>
              <a:t>LIIKUNTA:		Aineen opettajalta ohjelma ja varustelista</a:t>
            </a:r>
          </a:p>
          <a:p>
            <a:pPr marL="310896" lvl="2" indent="0">
              <a:buNone/>
            </a:pPr>
            <a:r>
              <a:rPr lang="fi-FI" sz="1600" dirty="0">
                <a:solidFill>
                  <a:srgbClr val="FFFFFF"/>
                </a:solidFill>
              </a:rPr>
              <a:t>MUSIIKKI: 		Marjaanalla 3. luokka, Jaanalla 1.-2. luokat</a:t>
            </a:r>
          </a:p>
          <a:p>
            <a:pPr marL="310896" lvl="2" indent="0">
              <a:buNone/>
            </a:pPr>
            <a:r>
              <a:rPr lang="fi-FI" sz="1600" dirty="0">
                <a:solidFill>
                  <a:srgbClr val="FFFFFF"/>
                </a:solidFill>
              </a:rPr>
              <a:t>KUVATAIDE	 perusharjoittelua ja erilaisiin välineisiin ja tekniikoihin tutustumista</a:t>
            </a:r>
          </a:p>
          <a:p>
            <a:pPr marL="310896" lvl="2" indent="0">
              <a:buNone/>
            </a:pPr>
            <a:r>
              <a:rPr lang="fi-FI" sz="1600" dirty="0">
                <a:solidFill>
                  <a:srgbClr val="FFFFFF"/>
                </a:solidFill>
              </a:rPr>
              <a:t>KÄSITYÖ	erilaisiin tekniikoihin ja materiaaleihin tutustumista</a:t>
            </a:r>
          </a:p>
          <a:p>
            <a:pPr lvl="5"/>
            <a:endParaRPr lang="fi-FI" sz="800" dirty="0">
              <a:solidFill>
                <a:srgbClr val="FFFFFF"/>
              </a:solidFill>
            </a:endParaRPr>
          </a:p>
          <a:p>
            <a:pPr lvl="5"/>
            <a:endParaRPr lang="fi-FI" sz="800" dirty="0">
              <a:solidFill>
                <a:srgbClr val="FFFFFF"/>
              </a:solidFill>
            </a:endParaRPr>
          </a:p>
          <a:p>
            <a:pPr marL="777240" lvl="5" indent="0">
              <a:buNone/>
            </a:pPr>
            <a:endParaRPr lang="fi-FI" sz="800" dirty="0">
              <a:solidFill>
                <a:srgbClr val="FFFFFF"/>
              </a:solidFill>
            </a:endParaRPr>
          </a:p>
          <a:p>
            <a:pPr marL="310896" lvl="2" indent="0">
              <a:buNone/>
            </a:pPr>
            <a:endParaRPr lang="fi-FI" sz="800" dirty="0">
              <a:solidFill>
                <a:srgbClr val="FFFFFF"/>
              </a:solidFill>
            </a:endParaRPr>
          </a:p>
          <a:p>
            <a:pPr marL="310896" lvl="2" indent="0">
              <a:buNone/>
            </a:pPr>
            <a:r>
              <a:rPr lang="fi-FI" sz="800" dirty="0">
                <a:solidFill>
                  <a:srgbClr val="FFFFFF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325809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r>
              <a:rPr lang="fi-FI" dirty="0"/>
              <a:t>TUKI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/>
          </a:bodyPr>
          <a:lstStyle/>
          <a:p>
            <a:r>
              <a:rPr lang="fi-FI" dirty="0"/>
              <a:t>* ERITYISOPETTAJA ELLA HAKKARAINEN PAIKALLA MAANANTAISIN </a:t>
            </a:r>
          </a:p>
          <a:p>
            <a:r>
              <a:rPr lang="fi-FI" dirty="0"/>
              <a:t>* TUKIOPETUSTA TARPEEN MUKAAN PERJANTAISIN</a:t>
            </a:r>
          </a:p>
          <a:p>
            <a:r>
              <a:rPr lang="fi-FI" dirty="0"/>
              <a:t>* TARPEEN MUKAAN YKSILÖLLINEN OPPILASHUOLTORYHMÄ KOOLLE </a:t>
            </a:r>
          </a:p>
          <a:p>
            <a:r>
              <a:rPr lang="fi-FI" dirty="0"/>
              <a:t>LUOKANOPETTAJA, ERITYISOPETTAJA JA MUKAAN TARPEEN MUKAAN KOULUPSYKOLOGI, KOULUKURAATTORI, KOULUTERVEYDENHOITAJA JNE.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5843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B01A95-F386-4E6A-9072-72E37FC03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läksyistä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D87F62-5AD3-470D-9A50-7B6605B14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/>
              <a:t>Yleensä joka päivä tulee läksyjä. </a:t>
            </a:r>
          </a:p>
          <a:p>
            <a:r>
              <a:rPr lang="fi-FI" sz="2400" dirty="0"/>
              <a:t>Huolehdi tehtävien tekemisestä seuraavaksi päiväksi.</a:t>
            </a:r>
          </a:p>
          <a:p>
            <a:r>
              <a:rPr lang="fi-FI" sz="2400" dirty="0"/>
              <a:t>Ympäristöopin ja englannin lukuläksyt kannattaa kerrata ennen seuraavaa tuntia.</a:t>
            </a:r>
          </a:p>
          <a:p>
            <a:r>
              <a:rPr lang="fi-FI" sz="2400" dirty="0"/>
              <a:t>Läksyjen tekeminen tarkistetaan yleensä heti seuraavalla tunnilla.</a:t>
            </a:r>
          </a:p>
          <a:p>
            <a:r>
              <a:rPr lang="fi-FI" sz="2400" dirty="0"/>
              <a:t>Tehtävät tarkistetaan noin kahden/kolmen viikon jaksoissa.</a:t>
            </a:r>
          </a:p>
          <a:p>
            <a:r>
              <a:rPr lang="fi-FI" sz="2400" dirty="0"/>
              <a:t>Unohdukset merkitään yleensä Wilmaan.</a:t>
            </a:r>
          </a:p>
          <a:p>
            <a:r>
              <a:rPr lang="fi-FI" sz="2400" dirty="0"/>
              <a:t>Jos useita unohduksia, niin sitten tehdään puuttuvat tehtävät ja tarvittaessa myös lisätehtäviä.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7249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19803" y="4735775"/>
            <a:ext cx="7006998" cy="1245732"/>
          </a:xfrm>
        </p:spPr>
        <p:txBody>
          <a:bodyPr anchor="t"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TÄRKEITÄ ASIOITA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19802" y="965864"/>
            <a:ext cx="7006998" cy="3450370"/>
          </a:xfrm>
        </p:spPr>
        <p:txBody>
          <a:bodyPr anchor="b">
            <a:normAutofit/>
          </a:bodyPr>
          <a:lstStyle/>
          <a:p>
            <a:r>
              <a:rPr lang="fi-FI" sz="2000" dirty="0">
                <a:solidFill>
                  <a:srgbClr val="FFFFFF"/>
                </a:solidFill>
              </a:rPr>
              <a:t>* AAMUPALA: auttaa jaksamaan ja oppimaan</a:t>
            </a:r>
          </a:p>
          <a:p>
            <a:r>
              <a:rPr lang="fi-FI" sz="2000" dirty="0">
                <a:solidFill>
                  <a:srgbClr val="FFFFFF"/>
                </a:solidFill>
              </a:rPr>
              <a:t>* VAIN TERVEENÄ KOULUUN: yksi kuumeeton ja terve päivä kotona</a:t>
            </a:r>
          </a:p>
          <a:p>
            <a:r>
              <a:rPr lang="fi-FI" sz="2000" dirty="0">
                <a:solidFill>
                  <a:srgbClr val="FFFFFF"/>
                </a:solidFill>
              </a:rPr>
              <a:t>* KORONATESTAUS TERVEYSKESKUKSEN OHJEEN MUKAAN</a:t>
            </a:r>
          </a:p>
          <a:p>
            <a:r>
              <a:rPr lang="fi-FI" sz="2000" dirty="0">
                <a:solidFill>
                  <a:srgbClr val="FFFFFF"/>
                </a:solidFill>
              </a:rPr>
              <a:t>* UNI: 10 tuntia tavoitteena</a:t>
            </a:r>
          </a:p>
          <a:p>
            <a:r>
              <a:rPr lang="fi-FI" sz="2000" dirty="0">
                <a:solidFill>
                  <a:srgbClr val="FFFFFF"/>
                </a:solidFill>
              </a:rPr>
              <a:t>* HYVÄ OLO; JOS KIUSAAMISTA JA TAI PAHAA MIELTÄ JOSTAKIN KOULUUN   LIITTYVÄSTÄ ASIASTA, OTTAKAA HETI YHTEYTTÄ MINUUN</a:t>
            </a:r>
          </a:p>
          <a:p>
            <a:endParaRPr lang="fi-FI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8866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325E06-56DD-4241-A732-44AD9120F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Tärkeitä asioita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A3B102-3E0F-4501-B751-82B52062A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Lukuvuosisuunnitelma 30.9., ideoita otetaan vastaan</a:t>
            </a:r>
          </a:p>
          <a:p>
            <a:endParaRPr lang="fi-FI" sz="2800" dirty="0"/>
          </a:p>
          <a:p>
            <a:r>
              <a:rPr lang="fi-FI" sz="2800" dirty="0"/>
              <a:t>Kuljetukset, Liikenne Partanen</a:t>
            </a:r>
          </a:p>
          <a:p>
            <a:endParaRPr lang="fi-FI" sz="2800" dirty="0"/>
          </a:p>
          <a:p>
            <a:r>
              <a:rPr lang="fi-FI" sz="2800" dirty="0"/>
              <a:t>Oppilaanohjauksen suunnitelma 1-6 </a:t>
            </a:r>
            <a:r>
              <a:rPr lang="fi-FI" sz="2800" dirty="0" err="1"/>
              <a:t>lk</a:t>
            </a:r>
            <a:endParaRPr lang="fi-FI" sz="2800" dirty="0"/>
          </a:p>
          <a:p>
            <a:endParaRPr lang="fi-FI" sz="2800" dirty="0"/>
          </a:p>
          <a:p>
            <a:r>
              <a:rPr lang="fi-FI" sz="2800"/>
              <a:t>Yhteisöllinen oppilashuolto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2953800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599</TotalTime>
  <Words>496</Words>
  <Application>Microsoft Office PowerPoint</Application>
  <PresentationFormat>Laajakuva</PresentationFormat>
  <Paragraphs>93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Integraali</vt:lpstr>
      <vt:lpstr>Vanhempainilta 8.9.2021</vt:lpstr>
      <vt:lpstr> VANHEMPAINLIITON DIAT</vt:lpstr>
      <vt:lpstr>VANHEMPIEN VÄLINEN YHTEISTYÖ</vt:lpstr>
      <vt:lpstr>TÄRKEITÄ ASIOITA</vt:lpstr>
      <vt:lpstr>OPPIAINEISTA</vt:lpstr>
      <vt:lpstr>TUKI</vt:lpstr>
      <vt:lpstr>läksyistä</vt:lpstr>
      <vt:lpstr>TÄRKEITÄ ASIOITA</vt:lpstr>
      <vt:lpstr>Tärkeitä asioita</vt:lpstr>
      <vt:lpstr> poissaolot</vt:lpstr>
      <vt:lpstr>TÄRKEITÄ ASIOITA</vt:lpstr>
      <vt:lpstr> MUITA ASIOITA</vt:lpstr>
      <vt:lpstr>ARVIOINNISTA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Vanhempainilta 8.9.2021</dc:title>
  <dc:creator>Jääskeläinen Jaana Anneli</dc:creator>
  <cp:lastModifiedBy>Jääskeläinen Jaana Anneli</cp:lastModifiedBy>
  <cp:revision>13</cp:revision>
  <dcterms:created xsi:type="dcterms:W3CDTF">2021-09-05T12:05:58Z</dcterms:created>
  <dcterms:modified xsi:type="dcterms:W3CDTF">2021-10-10T14:39:01Z</dcterms:modified>
</cp:coreProperties>
</file>