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6" r:id="rId1"/>
  </p:sldMasterIdLst>
  <p:notesMasterIdLst>
    <p:notesMasterId r:id="rId13"/>
  </p:notesMasterIdLst>
  <p:handoutMasterIdLst>
    <p:handoutMasterId r:id="rId14"/>
  </p:handoutMasterIdLst>
  <p:sldIdLst>
    <p:sldId id="267" r:id="rId2"/>
    <p:sldId id="268" r:id="rId3"/>
    <p:sldId id="274" r:id="rId4"/>
    <p:sldId id="261" r:id="rId5"/>
    <p:sldId id="271" r:id="rId6"/>
    <p:sldId id="257" r:id="rId7"/>
    <p:sldId id="262" r:id="rId8"/>
    <p:sldId id="272" r:id="rId9"/>
    <p:sldId id="273" r:id="rId10"/>
    <p:sldId id="256" r:id="rId11"/>
    <p:sldId id="258" r:id="rId12"/>
  </p:sldIdLst>
  <p:sldSz cx="9144000" cy="6858000" type="screen4x3"/>
  <p:notesSz cx="6797675" cy="9874250"/>
  <p:defaultTextStyle>
    <a:defPPr>
      <a:defRPr lang="fi-F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Normaali tyyli 2 - Korostu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728" autoAdjust="0"/>
  </p:normalViewPr>
  <p:slideViewPr>
    <p:cSldViewPr>
      <p:cViewPr varScale="1">
        <p:scale>
          <a:sx n="62" d="100"/>
          <a:sy n="62" d="100"/>
        </p:scale>
        <p:origin x="1208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nna Ruotsala" userId="c58ddda4-293b-474c-b0b0-6b447b4fc28e" providerId="ADAL" clId="{4F752BB2-F740-45F5-AFB2-49FD8ADEC1DE}"/>
    <pc:docChg chg="undo custSel modSld">
      <pc:chgData name="Minna Ruotsala" userId="c58ddda4-293b-474c-b0b0-6b447b4fc28e" providerId="ADAL" clId="{4F752BB2-F740-45F5-AFB2-49FD8ADEC1DE}" dt="2022-09-21T04:31:40.449" v="560" actId="20577"/>
      <pc:docMkLst>
        <pc:docMk/>
      </pc:docMkLst>
      <pc:sldChg chg="modSp">
        <pc:chgData name="Minna Ruotsala" userId="c58ddda4-293b-474c-b0b0-6b447b4fc28e" providerId="ADAL" clId="{4F752BB2-F740-45F5-AFB2-49FD8ADEC1DE}" dt="2022-09-21T04:31:23.502" v="558" actId="20577"/>
        <pc:sldMkLst>
          <pc:docMk/>
          <pc:sldMk cId="0" sldId="257"/>
        </pc:sldMkLst>
        <pc:spChg chg="mod">
          <ac:chgData name="Minna Ruotsala" userId="c58ddda4-293b-474c-b0b0-6b447b4fc28e" providerId="ADAL" clId="{4F752BB2-F740-45F5-AFB2-49FD8ADEC1DE}" dt="2022-09-21T04:31:23.502" v="558" actId="20577"/>
          <ac:spMkLst>
            <pc:docMk/>
            <pc:sldMk cId="0" sldId="257"/>
            <ac:spMk id="5123" creationId="{00000000-0000-0000-0000-000000000000}"/>
          </ac:spMkLst>
        </pc:spChg>
      </pc:sldChg>
      <pc:sldChg chg="modSp mod modAnim">
        <pc:chgData name="Minna Ruotsala" userId="c58ddda4-293b-474c-b0b0-6b447b4fc28e" providerId="ADAL" clId="{4F752BB2-F740-45F5-AFB2-49FD8ADEC1DE}" dt="2022-09-20T13:19:54.378" v="552" actId="1076"/>
        <pc:sldMkLst>
          <pc:docMk/>
          <pc:sldMk cId="0" sldId="258"/>
        </pc:sldMkLst>
        <pc:spChg chg="mod">
          <ac:chgData name="Minna Ruotsala" userId="c58ddda4-293b-474c-b0b0-6b447b4fc28e" providerId="ADAL" clId="{4F752BB2-F740-45F5-AFB2-49FD8ADEC1DE}" dt="2022-09-20T13:19:54.378" v="552" actId="1076"/>
          <ac:spMkLst>
            <pc:docMk/>
            <pc:sldMk cId="0" sldId="258"/>
            <ac:spMk id="2" creationId="{00000000-0000-0000-0000-000000000000}"/>
          </ac:spMkLst>
        </pc:spChg>
        <pc:spChg chg="mod">
          <ac:chgData name="Minna Ruotsala" userId="c58ddda4-293b-474c-b0b0-6b447b4fc28e" providerId="ADAL" clId="{4F752BB2-F740-45F5-AFB2-49FD8ADEC1DE}" dt="2022-09-13T13:45:39.897" v="352" actId="1076"/>
          <ac:spMkLst>
            <pc:docMk/>
            <pc:sldMk cId="0" sldId="258"/>
            <ac:spMk id="6146" creationId="{00000000-0000-0000-0000-000000000000}"/>
          </ac:spMkLst>
        </pc:spChg>
        <pc:spChg chg="mod">
          <ac:chgData name="Minna Ruotsala" userId="c58ddda4-293b-474c-b0b0-6b447b4fc28e" providerId="ADAL" clId="{4F752BB2-F740-45F5-AFB2-49FD8ADEC1DE}" dt="2022-09-20T13:19:49.283" v="551" actId="20577"/>
          <ac:spMkLst>
            <pc:docMk/>
            <pc:sldMk cId="0" sldId="258"/>
            <ac:spMk id="6147" creationId="{00000000-0000-0000-0000-000000000000}"/>
          </ac:spMkLst>
        </pc:spChg>
      </pc:sldChg>
      <pc:sldChg chg="modSp modAnim">
        <pc:chgData name="Minna Ruotsala" userId="c58ddda4-293b-474c-b0b0-6b447b4fc28e" providerId="ADAL" clId="{4F752BB2-F740-45F5-AFB2-49FD8ADEC1DE}" dt="2022-09-20T13:16:16.625" v="461" actId="20577"/>
        <pc:sldMkLst>
          <pc:docMk/>
          <pc:sldMk cId="147464750" sldId="261"/>
        </pc:sldMkLst>
        <pc:spChg chg="mod">
          <ac:chgData name="Minna Ruotsala" userId="c58ddda4-293b-474c-b0b0-6b447b4fc28e" providerId="ADAL" clId="{4F752BB2-F740-45F5-AFB2-49FD8ADEC1DE}" dt="2022-09-20T13:16:16.625" v="461" actId="20577"/>
          <ac:spMkLst>
            <pc:docMk/>
            <pc:sldMk cId="147464750" sldId="261"/>
            <ac:spMk id="4" creationId="{00000000-0000-0000-0000-000000000000}"/>
          </ac:spMkLst>
        </pc:spChg>
      </pc:sldChg>
      <pc:sldChg chg="modSp modAnim">
        <pc:chgData name="Minna Ruotsala" userId="c58ddda4-293b-474c-b0b0-6b447b4fc28e" providerId="ADAL" clId="{4F752BB2-F740-45F5-AFB2-49FD8ADEC1DE}" dt="2022-09-21T04:31:40.449" v="560" actId="20577"/>
        <pc:sldMkLst>
          <pc:docMk/>
          <pc:sldMk cId="4111200656" sldId="262"/>
        </pc:sldMkLst>
        <pc:spChg chg="mod">
          <ac:chgData name="Minna Ruotsala" userId="c58ddda4-293b-474c-b0b0-6b447b4fc28e" providerId="ADAL" clId="{4F752BB2-F740-45F5-AFB2-49FD8ADEC1DE}" dt="2022-09-21T04:31:40.449" v="560" actId="20577"/>
          <ac:spMkLst>
            <pc:docMk/>
            <pc:sldMk cId="4111200656" sldId="262"/>
            <ac:spMk id="5" creationId="{00000000-0000-0000-0000-000000000000}"/>
          </ac:spMkLst>
        </pc:spChg>
      </pc:sldChg>
      <pc:sldChg chg="modSp mod">
        <pc:chgData name="Minna Ruotsala" userId="c58ddda4-293b-474c-b0b0-6b447b4fc28e" providerId="ADAL" clId="{4F752BB2-F740-45F5-AFB2-49FD8ADEC1DE}" dt="2022-09-20T13:16:36" v="465" actId="20577"/>
        <pc:sldMkLst>
          <pc:docMk/>
          <pc:sldMk cId="2864751906" sldId="271"/>
        </pc:sldMkLst>
        <pc:spChg chg="mod">
          <ac:chgData name="Minna Ruotsala" userId="c58ddda4-293b-474c-b0b0-6b447b4fc28e" providerId="ADAL" clId="{4F752BB2-F740-45F5-AFB2-49FD8ADEC1DE}" dt="2022-09-13T13:35:01.990" v="119" actId="14100"/>
          <ac:spMkLst>
            <pc:docMk/>
            <pc:sldMk cId="2864751906" sldId="271"/>
            <ac:spMk id="2" creationId="{00000000-0000-0000-0000-000000000000}"/>
          </ac:spMkLst>
        </pc:spChg>
        <pc:spChg chg="mod">
          <ac:chgData name="Minna Ruotsala" userId="c58ddda4-293b-474c-b0b0-6b447b4fc28e" providerId="ADAL" clId="{4F752BB2-F740-45F5-AFB2-49FD8ADEC1DE}" dt="2022-09-20T13:16:36" v="465" actId="20577"/>
          <ac:spMkLst>
            <pc:docMk/>
            <pc:sldMk cId="2864751906" sldId="271"/>
            <ac:spMk id="3" creationId="{00000000-0000-0000-0000-000000000000}"/>
          </ac:spMkLst>
        </pc:spChg>
      </pc:sldChg>
      <pc:sldChg chg="modSp mod">
        <pc:chgData name="Minna Ruotsala" userId="c58ddda4-293b-474c-b0b0-6b447b4fc28e" providerId="ADAL" clId="{4F752BB2-F740-45F5-AFB2-49FD8ADEC1DE}" dt="2022-09-20T13:17:57.722" v="487" actId="20577"/>
        <pc:sldMkLst>
          <pc:docMk/>
          <pc:sldMk cId="3153706582" sldId="272"/>
        </pc:sldMkLst>
        <pc:spChg chg="mod">
          <ac:chgData name="Minna Ruotsala" userId="c58ddda4-293b-474c-b0b0-6b447b4fc28e" providerId="ADAL" clId="{4F752BB2-F740-45F5-AFB2-49FD8ADEC1DE}" dt="2022-09-20T13:17:57.722" v="487" actId="20577"/>
          <ac:spMkLst>
            <pc:docMk/>
            <pc:sldMk cId="3153706582" sldId="272"/>
            <ac:spMk id="3" creationId="{00000000-0000-0000-0000-000000000000}"/>
          </ac:spMkLst>
        </pc:spChg>
      </pc:sldChg>
      <pc:sldChg chg="modSp mod">
        <pc:chgData name="Minna Ruotsala" userId="c58ddda4-293b-474c-b0b0-6b447b4fc28e" providerId="ADAL" clId="{4F752BB2-F740-45F5-AFB2-49FD8ADEC1DE}" dt="2022-09-20T13:18:22.422" v="495" actId="5793"/>
        <pc:sldMkLst>
          <pc:docMk/>
          <pc:sldMk cId="2546004837" sldId="273"/>
        </pc:sldMkLst>
        <pc:spChg chg="mod">
          <ac:chgData name="Minna Ruotsala" userId="c58ddda4-293b-474c-b0b0-6b447b4fc28e" providerId="ADAL" clId="{4F752BB2-F740-45F5-AFB2-49FD8ADEC1DE}" dt="2022-09-20T13:18:22.422" v="495" actId="5793"/>
          <ac:spMkLst>
            <pc:docMk/>
            <pc:sldMk cId="2546004837" sldId="273"/>
            <ac:spMk id="3" creationId="{00000000-0000-0000-0000-000000000000}"/>
          </ac:spMkLst>
        </pc:spChg>
      </pc:sldChg>
      <pc:sldChg chg="modSp mod">
        <pc:chgData name="Minna Ruotsala" userId="c58ddda4-293b-474c-b0b0-6b447b4fc28e" providerId="ADAL" clId="{4F752BB2-F740-45F5-AFB2-49FD8ADEC1DE}" dt="2022-09-20T13:16:02.414" v="457" actId="20577"/>
        <pc:sldMkLst>
          <pc:docMk/>
          <pc:sldMk cId="2180920714" sldId="274"/>
        </pc:sldMkLst>
        <pc:graphicFrameChg chg="modGraphic">
          <ac:chgData name="Minna Ruotsala" userId="c58ddda4-293b-474c-b0b0-6b447b4fc28e" providerId="ADAL" clId="{4F752BB2-F740-45F5-AFB2-49FD8ADEC1DE}" dt="2022-09-20T13:16:02.414" v="457" actId="20577"/>
          <ac:graphicFrameMkLst>
            <pc:docMk/>
            <pc:sldMk cId="2180920714" sldId="274"/>
            <ac:graphicFrameMk id="2" creationId="{00000000-0000-0000-0000-000000000000}"/>
          </ac:graphicFrameMkLst>
        </pc:graphicFrame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4870" cy="49324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2193" tIns="46096" rIns="92193" bIns="46096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2805" y="1"/>
            <a:ext cx="2944870" cy="49324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2193" tIns="46096" rIns="92193" bIns="46096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81010"/>
            <a:ext cx="2944870" cy="49324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2193" tIns="46096" rIns="92193" bIns="46096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2805" y="9381010"/>
            <a:ext cx="2944870" cy="493241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2193" tIns="46096" rIns="92193" bIns="46096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62884A45-50AF-44E4-BC0A-187D8DE8862C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1897117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Ylätunnisteen paikkamerkki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Päivämäärän paikkamerkki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A61902-6D67-4F7A-B290-7D31D9EDE829}" type="datetimeFigureOut">
              <a:rPr lang="fi-FI" smtClean="0"/>
              <a:t>21.9.2022</a:t>
            </a:fld>
            <a:endParaRPr lang="fi-FI"/>
          </a:p>
        </p:txBody>
      </p:sp>
      <p:sp>
        <p:nvSpPr>
          <p:cNvPr id="4" name="Dian kuvan paikkamerkki 3"/>
          <p:cNvSpPr>
            <a:spLocks noGrp="1" noRot="1" noChangeAspect="1"/>
          </p:cNvSpPr>
          <p:nvPr>
            <p:ph type="sldImg" idx="2"/>
          </p:nvPr>
        </p:nvSpPr>
        <p:spPr>
          <a:xfrm>
            <a:off x="1177925" y="1235075"/>
            <a:ext cx="4441825" cy="3332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Huomautusten paikkamerkki 4"/>
          <p:cNvSpPr>
            <a:spLocks noGrp="1"/>
          </p:cNvSpPr>
          <p:nvPr>
            <p:ph type="body" sz="quarter" idx="3"/>
          </p:nvPr>
        </p:nvSpPr>
        <p:spPr>
          <a:xfrm>
            <a:off x="679450" y="4751388"/>
            <a:ext cx="5438775" cy="38893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6" name="Alatunnisteen paikkamerkki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Dian numeron paikkamerkki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DF25BE-9542-4B41-A6FF-9190AE251CAB}" type="slidenum">
              <a:rPr lang="fi-FI" smtClean="0"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834073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n kuvan paikkamerkki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Huomautusten paikkamerkki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Dian numeron paikkamerkki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8DF25BE-9542-4B41-A6FF-9190AE251CAB}" type="slidenum">
              <a:rPr lang="fi-FI" smtClean="0"/>
              <a:t>8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4664106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Otsikko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24384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i-FI"/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i-FI"/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i-FI"/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>
                  <a:defRPr/>
                </a:pPr>
                <a:endParaRPr lang="fi-FI"/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i-FI"/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i-FI"/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fi-FI"/>
            </a:p>
          </p:txBody>
        </p:sp>
      </p:grpSp>
      <p:sp>
        <p:nvSpPr>
          <p:cNvPr id="17420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6764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i-FI" noProof="0"/>
              <a:t>Muokkaa perustyyl. napsautt.</a:t>
            </a:r>
          </a:p>
        </p:txBody>
      </p:sp>
      <p:sp>
        <p:nvSpPr>
          <p:cNvPr id="17421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fi-FI" noProof="0"/>
              <a:t>Muokkaa alaotsikon perustyyliä napsautt.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935BC2C8-1406-4078-B6A5-8E60D5D86206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1067579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Otsikko ja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FDF228-68AC-464E-8BDA-F65EF3B0C27A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153187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Osan ylätunn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i-FI"/>
              <a:t>Muokkaa perustyyl. napsautt.</a:t>
            </a:r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448CF3-B4EE-4CA5-B2FC-E292E32A5A2E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58659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aksi sisältökohdet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9CD8CD-566C-4524-9885-3E04FB1058EB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01196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tai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i-FI"/>
              <a:t>Muokkaa perustyyl. napsautt.</a:t>
            </a:r>
          </a:p>
        </p:txBody>
      </p:sp>
      <p:sp>
        <p:nvSpPr>
          <p:cNvPr id="3" name="Tekstin paikkamerkki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4" name="Sisällön paikkamerkk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Tekstin paikkamerkki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6" name="Sisällön paikkamerkk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81EB0-B857-4932-820E-55773FE7949D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1370265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Vain otsikk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6AD910-10F6-486A-9446-F11AB779BF7E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770844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yhjä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F246AB-6EF8-4796-9793-39225C3B7B9F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711463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tsikollinen sisält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i-FI"/>
              <a:t>Muokkaa perustyyl. napsautt.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EBA7D2-6692-46D7-AD1E-384607083ED1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757012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tsikollinen ku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i-FI"/>
              <a:t>Muokkaa perustyyl. napsautt.</a:t>
            </a:r>
          </a:p>
        </p:txBody>
      </p:sp>
      <p:sp>
        <p:nvSpPr>
          <p:cNvPr id="3" name="Kuvan paikkamerkki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i-FI" noProof="0"/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i-FI"/>
              <a:t>Muokkaa tekstin perustyylejä napsauttamalla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797583-5F1B-430C-99E1-AE190B1E599F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431509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Otsikko ja pystysuor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Pystysuoran tekstin paikkamerkki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E19ADF-6ABB-48CD-8FA1-C8026CBAB163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8939193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Pystysuora otsikko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ystysuora otsikko 1"/>
          <p:cNvSpPr>
            <a:spLocks noGrp="1"/>
          </p:cNvSpPr>
          <p:nvPr>
            <p:ph type="title" orient="vert"/>
          </p:nvPr>
        </p:nvSpPr>
        <p:spPr>
          <a:xfrm>
            <a:off x="7004050" y="214313"/>
            <a:ext cx="1951038" cy="5918200"/>
          </a:xfrm>
        </p:spPr>
        <p:txBody>
          <a:bodyPr vert="eaVert"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Pystysuoran tekstin paikkamerkki 2"/>
          <p:cNvSpPr>
            <a:spLocks noGrp="1"/>
          </p:cNvSpPr>
          <p:nvPr>
            <p:ph type="body" orient="vert" idx="1"/>
          </p:nvPr>
        </p:nvSpPr>
        <p:spPr>
          <a:xfrm>
            <a:off x="1150938" y="214313"/>
            <a:ext cx="5700712" cy="5918200"/>
          </a:xfrm>
        </p:spPr>
        <p:txBody>
          <a:bodyPr vert="eaVert"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1424FE-0F26-48DA-959D-300260A7ABFD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599578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Otsikko, ClipArt-kuva ja tek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462087"/>
          </a:xfrm>
        </p:spPr>
        <p:txBody>
          <a:bodyPr/>
          <a:lstStyle/>
          <a:p>
            <a:r>
              <a:rPr lang="fi-FI"/>
              <a:t>Muokkaa perustyyl. napsautt.</a:t>
            </a:r>
          </a:p>
        </p:txBody>
      </p:sp>
      <p:sp>
        <p:nvSpPr>
          <p:cNvPr id="3" name="ClipArt-paikkamerkki 2"/>
          <p:cNvSpPr>
            <a:spLocks noGrp="1"/>
          </p:cNvSpPr>
          <p:nvPr>
            <p:ph type="clipArt" sz="half" idx="1"/>
          </p:nvPr>
        </p:nvSpPr>
        <p:spPr>
          <a:xfrm>
            <a:off x="1182688" y="2017713"/>
            <a:ext cx="3810000" cy="4114800"/>
          </a:xfrm>
        </p:spPr>
        <p:txBody>
          <a:bodyPr/>
          <a:lstStyle/>
          <a:p>
            <a:pPr lvl="0"/>
            <a:endParaRPr lang="fi-FI" noProof="0"/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5145088" y="2017713"/>
            <a:ext cx="3810000" cy="4114800"/>
          </a:xfrm>
        </p:spPr>
        <p:txBody>
          <a:bodyPr/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22141F-3932-49F8-86BE-428AC71E92A1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7268852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1098550"/>
            <a:ext cx="438150" cy="474663"/>
          </a:xfrm>
          <a:prstGeom prst="rect">
            <a:avLst/>
          </a:prstGeom>
          <a:solidFill>
            <a:schemeClr val="accent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fi-FI" sz="2400"/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109855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fi-FI" sz="2400"/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1520825"/>
            <a:ext cx="422275" cy="474663"/>
          </a:xfrm>
          <a:prstGeom prst="rect">
            <a:avLst/>
          </a:prstGeom>
          <a:solidFill>
            <a:schemeClr val="folHlink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fi-FI" sz="2400"/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152082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fi-FI" sz="2400"/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144780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fi-FI" sz="2400"/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990600"/>
            <a:ext cx="31750" cy="1052513"/>
          </a:xfrm>
          <a:prstGeom prst="rect">
            <a:avLst/>
          </a:prstGeom>
          <a:solidFill>
            <a:schemeClr val="bg2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fi-FI" sz="2400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78117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defRPr/>
            </a:pPr>
            <a:endParaRPr kumimoji="1" lang="fi-FI" sz="2400"/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146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fi-FI"/>
              <a:t>Muokkaa perustyyl. napsautt.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82688" y="2017713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i-FI"/>
              <a:t>Muokkaa tekstin perustyylejä napsauttamalla</a:t>
            </a:r>
          </a:p>
          <a:p>
            <a:pPr lvl="1"/>
            <a:r>
              <a:rPr lang="fi-FI"/>
              <a:t>toinen taso</a:t>
            </a:r>
          </a:p>
          <a:p>
            <a:pPr lvl="2"/>
            <a:r>
              <a:rPr lang="fi-FI"/>
              <a:t>kolmas taso</a:t>
            </a:r>
          </a:p>
          <a:p>
            <a:pPr lvl="3"/>
            <a:r>
              <a:rPr lang="fi-FI"/>
              <a:t>neljäs taso</a:t>
            </a:r>
          </a:p>
          <a:p>
            <a:pPr lvl="4"/>
            <a:r>
              <a:rPr lang="fi-FI"/>
              <a:t>viides taso</a:t>
            </a:r>
          </a:p>
        </p:txBody>
      </p:sp>
      <p:sp>
        <p:nvSpPr>
          <p:cNvPr id="16395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620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16396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7600" y="6243638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fi-FI"/>
          </a:p>
        </p:txBody>
      </p:sp>
      <p:sp>
        <p:nvSpPr>
          <p:cNvPr id="16397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98443E0-61AE-4301-8BF9-4BA8C4A204D8}" type="slidenum">
              <a:rPr lang="fi-FI"/>
              <a:pPr>
                <a:defRPr/>
              </a:pPr>
              <a:t>‹#›</a:t>
            </a:fld>
            <a:endParaRPr lang="fi-FI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09" r:id="rId2"/>
    <p:sldLayoutId id="2147483710" r:id="rId3"/>
    <p:sldLayoutId id="2147483711" r:id="rId4"/>
    <p:sldLayoutId id="2147483712" r:id="rId5"/>
    <p:sldLayoutId id="2147483713" r:id="rId6"/>
    <p:sldLayoutId id="2147483714" r:id="rId7"/>
    <p:sldLayoutId id="2147483715" r:id="rId8"/>
    <p:sldLayoutId id="2147483716" r:id="rId9"/>
    <p:sldLayoutId id="2147483717" r:id="rId10"/>
    <p:sldLayoutId id="2147483718" r:id="rId11"/>
    <p:sldLayoutId id="2147483719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Valintojen perusteet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sz="2400" dirty="0">
                <a:latin typeface="Comic Sans MS" panose="030F0702030302020204" pitchFamily="66" charset="0"/>
              </a:rPr>
              <a:t>kiinnostuksesi, koulumenestyksesi, jaksamisesi ja aineesta opiskeluun koituva hyöty. </a:t>
            </a:r>
            <a:endParaRPr lang="fi-FI" sz="2400" b="1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fi-FI" sz="2400" b="1" dirty="0">
                <a:latin typeface="Comic Sans MS" panose="030F0702030302020204" pitchFamily="66" charset="0"/>
              </a:rPr>
              <a:t>Hyötyä yläkoulun aikaisiin opintoihin tai jatko-opintoihin:</a:t>
            </a:r>
            <a:endParaRPr lang="fi-FI" sz="2400" dirty="0">
              <a:latin typeface="Comic Sans MS" panose="030F0702030302020204" pitchFamily="66" charset="0"/>
            </a:endParaRPr>
          </a:p>
          <a:p>
            <a:pPr lvl="0"/>
            <a:r>
              <a:rPr lang="fi-FI" sz="2000" dirty="0">
                <a:latin typeface="Comic Sans MS" panose="030F0702030302020204" pitchFamily="66" charset="0"/>
              </a:rPr>
              <a:t>Voit parantaa osaamistasi perusasioissa.</a:t>
            </a:r>
          </a:p>
          <a:p>
            <a:pPr lvl="0"/>
            <a:r>
              <a:rPr lang="fi-FI" sz="2000" dirty="0">
                <a:latin typeface="Comic Sans MS" panose="030F0702030302020204" pitchFamily="66" charset="0"/>
              </a:rPr>
              <a:t>Saat sellaisia tietoja ja taitoja, jotka syventävät oppitunneilla jo opittua tai joita ei oppitunneilla käsitellä.</a:t>
            </a:r>
          </a:p>
          <a:p>
            <a:pPr lvl="0"/>
            <a:r>
              <a:rPr lang="fi-FI" sz="2000" dirty="0">
                <a:latin typeface="Comic Sans MS" panose="030F0702030302020204" pitchFamily="66" charset="0"/>
              </a:rPr>
              <a:t>Yhteisiin oppiaineisiin kuulumattomat uudet valinnaiset kurssit tutustuttavat sinut uusiin asioihin ja aineisiin.</a:t>
            </a:r>
          </a:p>
          <a:p>
            <a:pPr lvl="0"/>
            <a:r>
              <a:rPr lang="fi-FI" sz="2000" dirty="0">
                <a:latin typeface="Comic Sans MS" panose="030F0702030302020204" pitchFamily="66" charset="0"/>
              </a:rPr>
              <a:t>Harjoitat tietoja ja taitoja, joista hyödyt jatko-opinnoissa</a:t>
            </a:r>
          </a:p>
          <a:p>
            <a:endParaRPr lang="fi-FI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651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1182688" y="692696"/>
            <a:ext cx="7772400" cy="5439817"/>
          </a:xfrm>
        </p:spPr>
        <p:txBody>
          <a:bodyPr/>
          <a:lstStyle/>
          <a:p>
            <a:pPr marL="0" indent="0">
              <a:buNone/>
            </a:pPr>
            <a:r>
              <a:rPr lang="fi-FI" sz="2400" b="1" dirty="0">
                <a:latin typeface="Comic Sans MS" panose="030F0702030302020204" pitchFamily="66" charset="0"/>
              </a:rPr>
              <a:t>Harrastusten syventäminen</a:t>
            </a:r>
          </a:p>
          <a:p>
            <a:r>
              <a:rPr lang="fi-FI" sz="2000" dirty="0">
                <a:latin typeface="Comic Sans MS" panose="030F0702030302020204" pitchFamily="66" charset="0"/>
              </a:rPr>
              <a:t>onko vapaa-ajan harrastuksesi määrä tässä asiassa jo riittävä</a:t>
            </a:r>
          </a:p>
          <a:p>
            <a:pPr marL="0" indent="0">
              <a:buNone/>
            </a:pPr>
            <a:endParaRPr lang="fi-F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fi-FI" sz="2400" b="1" dirty="0">
                <a:latin typeface="Comic Sans MS" panose="030F0702030302020204" pitchFamily="66" charset="0"/>
              </a:rPr>
              <a:t>Koulumenestys</a:t>
            </a:r>
            <a:r>
              <a:rPr lang="fi-FI" sz="2400" dirty="0">
                <a:latin typeface="Comic Sans MS" panose="030F0702030302020204" pitchFamily="66" charset="0"/>
              </a:rPr>
              <a:t> </a:t>
            </a:r>
          </a:p>
          <a:p>
            <a:r>
              <a:rPr lang="fi-FI" sz="2000" dirty="0">
                <a:latin typeface="Comic Sans MS" panose="030F0702030302020204" pitchFamily="66" charset="0"/>
              </a:rPr>
              <a:t>erityisesti uusia kieliä valitessasi, mutta muissakin aineissa siten, että valinnan avulla sinun olisi mahdollista parantaa keskiarvoasi</a:t>
            </a:r>
          </a:p>
          <a:p>
            <a:endParaRPr lang="fi-FI" sz="20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fi-FI" sz="2400" b="1" dirty="0">
                <a:latin typeface="Comic Sans MS" panose="030F0702030302020204" pitchFamily="66" charset="0"/>
              </a:rPr>
              <a:t>Jaksaminen</a:t>
            </a:r>
            <a:r>
              <a:rPr lang="fi-FI" sz="2400" dirty="0">
                <a:latin typeface="Comic Sans MS" panose="030F0702030302020204" pitchFamily="66" charset="0"/>
              </a:rPr>
              <a:t> </a:t>
            </a:r>
          </a:p>
          <a:p>
            <a:r>
              <a:rPr lang="fi-FI" sz="2000" dirty="0">
                <a:latin typeface="Comic Sans MS" panose="030F0702030302020204" pitchFamily="66" charset="0"/>
              </a:rPr>
              <a:t>Valitse sekä teoreettisia että taito- ja taideaineita sopivassa suhteessa </a:t>
            </a:r>
          </a:p>
          <a:p>
            <a:pPr marL="0" indent="0">
              <a:buNone/>
            </a:pPr>
            <a:endParaRPr lang="fi-FI" sz="2000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fi-FI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Oma kiinnostuneisuutesi valitsemasi ainetta kohtaan on tärkein valintaperuste</a:t>
            </a:r>
            <a:endParaRPr lang="fi-FI" sz="2400" dirty="0">
              <a:latin typeface="Comic Sans MS" panose="030F0702030302020204" pitchFamily="66" charset="0"/>
            </a:endParaRPr>
          </a:p>
          <a:p>
            <a:pPr algn="ctr"/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841212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ulukko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14245593"/>
              </p:ext>
            </p:extLst>
          </p:nvPr>
        </p:nvGraphicFramePr>
        <p:xfrm>
          <a:off x="179513" y="260641"/>
          <a:ext cx="7992888" cy="633670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844117">
                  <a:extLst>
                    <a:ext uri="{9D8B030D-6E8A-4147-A177-3AD203B41FA5}">
                      <a16:colId xmlns:a16="http://schemas.microsoft.com/office/drawing/2014/main" val="286767544"/>
                    </a:ext>
                  </a:extLst>
                </a:gridCol>
                <a:gridCol w="1352473">
                  <a:extLst>
                    <a:ext uri="{9D8B030D-6E8A-4147-A177-3AD203B41FA5}">
                      <a16:colId xmlns:a16="http://schemas.microsoft.com/office/drawing/2014/main" val="2197859766"/>
                    </a:ext>
                  </a:extLst>
                </a:gridCol>
                <a:gridCol w="1513822">
                  <a:extLst>
                    <a:ext uri="{9D8B030D-6E8A-4147-A177-3AD203B41FA5}">
                      <a16:colId xmlns:a16="http://schemas.microsoft.com/office/drawing/2014/main" val="2432374873"/>
                    </a:ext>
                  </a:extLst>
                </a:gridCol>
                <a:gridCol w="1282476">
                  <a:extLst>
                    <a:ext uri="{9D8B030D-6E8A-4147-A177-3AD203B41FA5}">
                      <a16:colId xmlns:a16="http://schemas.microsoft.com/office/drawing/2014/main" val="3264781675"/>
                    </a:ext>
                  </a:extLst>
                </a:gridCol>
              </a:tblGrid>
              <a:tr h="3234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dirty="0">
                          <a:solidFill>
                            <a:schemeClr val="tx1"/>
                          </a:solidFill>
                          <a:effectLst/>
                        </a:rPr>
                        <a:t>AINE</a:t>
                      </a:r>
                      <a:endParaRPr lang="fi-FI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7.lk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8.LK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 dirty="0">
                          <a:effectLst/>
                        </a:rPr>
                        <a:t>9.LK</a:t>
                      </a:r>
                      <a:endParaRPr lang="fi-FI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extLst>
                  <a:ext uri="{0D108BD9-81ED-4DB2-BD59-A6C34878D82A}">
                    <a16:rowId xmlns:a16="http://schemas.microsoft.com/office/drawing/2014/main" val="2908192556"/>
                  </a:ext>
                </a:extLst>
              </a:tr>
              <a:tr h="3161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dirty="0">
                          <a:solidFill>
                            <a:schemeClr val="tx1"/>
                          </a:solidFill>
                          <a:effectLst/>
                        </a:rPr>
                        <a:t>ÄIDINKIELI</a:t>
                      </a:r>
                      <a:endParaRPr lang="fi-FI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3,5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3,5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3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extLst>
                  <a:ext uri="{0D108BD9-81ED-4DB2-BD59-A6C34878D82A}">
                    <a16:rowId xmlns:a16="http://schemas.microsoft.com/office/drawing/2014/main" val="3616012184"/>
                  </a:ext>
                </a:extLst>
              </a:tr>
              <a:tr h="3161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dirty="0">
                          <a:solidFill>
                            <a:schemeClr val="tx1"/>
                          </a:solidFill>
                          <a:effectLst/>
                        </a:rPr>
                        <a:t>ENGLANTI</a:t>
                      </a:r>
                      <a:endParaRPr lang="fi-FI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2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2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3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extLst>
                  <a:ext uri="{0D108BD9-81ED-4DB2-BD59-A6C34878D82A}">
                    <a16:rowId xmlns:a16="http://schemas.microsoft.com/office/drawing/2014/main" val="3733467750"/>
                  </a:ext>
                </a:extLst>
              </a:tr>
              <a:tr h="3161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dirty="0">
                          <a:solidFill>
                            <a:schemeClr val="tx1"/>
                          </a:solidFill>
                          <a:effectLst/>
                        </a:rPr>
                        <a:t>RUOTSI</a:t>
                      </a:r>
                      <a:endParaRPr lang="fi-FI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2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1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1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extLst>
                  <a:ext uri="{0D108BD9-81ED-4DB2-BD59-A6C34878D82A}">
                    <a16:rowId xmlns:a16="http://schemas.microsoft.com/office/drawing/2014/main" val="2346081018"/>
                  </a:ext>
                </a:extLst>
              </a:tr>
              <a:tr h="3161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dirty="0">
                          <a:solidFill>
                            <a:schemeClr val="tx1"/>
                          </a:solidFill>
                          <a:effectLst/>
                        </a:rPr>
                        <a:t>MATEMATIIKKA</a:t>
                      </a:r>
                      <a:endParaRPr lang="fi-FI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3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4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4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extLst>
                  <a:ext uri="{0D108BD9-81ED-4DB2-BD59-A6C34878D82A}">
                    <a16:rowId xmlns:a16="http://schemas.microsoft.com/office/drawing/2014/main" val="4143875942"/>
                  </a:ext>
                </a:extLst>
              </a:tr>
              <a:tr h="3161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dirty="0">
                          <a:solidFill>
                            <a:schemeClr val="tx1"/>
                          </a:solidFill>
                          <a:effectLst/>
                        </a:rPr>
                        <a:t>BIOLOGIA/MAANTIETO</a:t>
                      </a:r>
                      <a:endParaRPr lang="fi-FI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2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2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3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extLst>
                  <a:ext uri="{0D108BD9-81ED-4DB2-BD59-A6C34878D82A}">
                    <a16:rowId xmlns:a16="http://schemas.microsoft.com/office/drawing/2014/main" val="1349305957"/>
                  </a:ext>
                </a:extLst>
              </a:tr>
              <a:tr h="3161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dirty="0">
                          <a:solidFill>
                            <a:schemeClr val="tx1"/>
                          </a:solidFill>
                          <a:effectLst/>
                        </a:rPr>
                        <a:t>FYSIIKKA/KEMIA</a:t>
                      </a:r>
                      <a:endParaRPr lang="fi-FI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2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3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2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extLst>
                  <a:ext uri="{0D108BD9-81ED-4DB2-BD59-A6C34878D82A}">
                    <a16:rowId xmlns:a16="http://schemas.microsoft.com/office/drawing/2014/main" val="1549756471"/>
                  </a:ext>
                </a:extLst>
              </a:tr>
              <a:tr h="3161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dirty="0">
                          <a:solidFill>
                            <a:schemeClr val="tx1"/>
                          </a:solidFill>
                          <a:effectLst/>
                        </a:rPr>
                        <a:t>TERVEYSTIETO</a:t>
                      </a:r>
                      <a:endParaRPr lang="fi-FI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1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1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1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extLst>
                  <a:ext uri="{0D108BD9-81ED-4DB2-BD59-A6C34878D82A}">
                    <a16:rowId xmlns:a16="http://schemas.microsoft.com/office/drawing/2014/main" val="1797014915"/>
                  </a:ext>
                </a:extLst>
              </a:tr>
              <a:tr h="3161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dirty="0">
                          <a:solidFill>
                            <a:schemeClr val="tx1"/>
                          </a:solidFill>
                          <a:effectLst/>
                        </a:rPr>
                        <a:t>USKONTO</a:t>
                      </a:r>
                      <a:endParaRPr lang="fi-FI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1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1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1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extLst>
                  <a:ext uri="{0D108BD9-81ED-4DB2-BD59-A6C34878D82A}">
                    <a16:rowId xmlns:a16="http://schemas.microsoft.com/office/drawing/2014/main" val="674652462"/>
                  </a:ext>
                </a:extLst>
              </a:tr>
              <a:tr h="3161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dirty="0">
                          <a:solidFill>
                            <a:schemeClr val="tx1"/>
                          </a:solidFill>
                          <a:effectLst/>
                        </a:rPr>
                        <a:t>HISTORIA/YHTEISKUNTAOPPI</a:t>
                      </a:r>
                      <a:endParaRPr lang="fi-FI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 dirty="0">
                          <a:effectLst/>
                        </a:rPr>
                        <a:t>2</a:t>
                      </a:r>
                      <a:endParaRPr lang="fi-FI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</a:rPr>
                        <a:t>2</a:t>
                      </a:r>
                      <a:endParaRPr lang="fi-FI" sz="16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3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extLst>
                  <a:ext uri="{0D108BD9-81ED-4DB2-BD59-A6C34878D82A}">
                    <a16:rowId xmlns:a16="http://schemas.microsoft.com/office/drawing/2014/main" val="2158460329"/>
                  </a:ext>
                </a:extLst>
              </a:tr>
              <a:tr h="3161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dirty="0">
                          <a:solidFill>
                            <a:schemeClr val="tx1"/>
                          </a:solidFill>
                          <a:effectLst/>
                        </a:rPr>
                        <a:t>MUSIIKKI</a:t>
                      </a:r>
                      <a:endParaRPr lang="fi-FI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 dirty="0">
                          <a:effectLst/>
                        </a:rPr>
                        <a:t>1</a:t>
                      </a:r>
                      <a:endParaRPr lang="fi-FI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</a:rPr>
                        <a:t>1</a:t>
                      </a:r>
                      <a:endParaRPr lang="fi-FI" sz="16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/>
                      <a:endParaRPr lang="fi-FI" sz="1600" b="1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extLst>
                  <a:ext uri="{0D108BD9-81ED-4DB2-BD59-A6C34878D82A}">
                    <a16:rowId xmlns:a16="http://schemas.microsoft.com/office/drawing/2014/main" val="3561722885"/>
                  </a:ext>
                </a:extLst>
              </a:tr>
              <a:tr h="3161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dirty="0">
                          <a:solidFill>
                            <a:srgbClr val="FF0000"/>
                          </a:solidFill>
                          <a:effectLst/>
                        </a:rPr>
                        <a:t>KUVATAIDE</a:t>
                      </a:r>
                      <a:endParaRPr lang="fi-FI" sz="16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</a:rPr>
                        <a:t>2</a:t>
                      </a:r>
                      <a:endParaRPr lang="fi-FI" sz="16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/>
                      <a:endParaRPr lang="fi-FI" sz="1600" b="1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/>
                      <a:endParaRPr lang="fi-FI" sz="1600" b="1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extLst>
                  <a:ext uri="{0D108BD9-81ED-4DB2-BD59-A6C34878D82A}">
                    <a16:rowId xmlns:a16="http://schemas.microsoft.com/office/drawing/2014/main" val="3504931381"/>
                  </a:ext>
                </a:extLst>
              </a:tr>
              <a:tr h="3161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dirty="0">
                          <a:solidFill>
                            <a:srgbClr val="FF0000"/>
                          </a:solidFill>
                          <a:effectLst/>
                        </a:rPr>
                        <a:t>KÄSITYÖ</a:t>
                      </a:r>
                      <a:endParaRPr lang="fi-FI" sz="16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</a:rPr>
                        <a:t>2 + 1</a:t>
                      </a:r>
                      <a:endParaRPr lang="fi-FI" sz="16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/>
                      <a:endParaRPr lang="fi-FI" sz="1600" b="1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/>
                      <a:endParaRPr lang="fi-FI" sz="1600" b="1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extLst>
                  <a:ext uri="{0D108BD9-81ED-4DB2-BD59-A6C34878D82A}">
                    <a16:rowId xmlns:a16="http://schemas.microsoft.com/office/drawing/2014/main" val="1859734967"/>
                  </a:ext>
                </a:extLst>
              </a:tr>
              <a:tr h="3161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dirty="0">
                          <a:solidFill>
                            <a:schemeClr val="tx1"/>
                          </a:solidFill>
                          <a:effectLst/>
                        </a:rPr>
                        <a:t>LIIKUNTA</a:t>
                      </a:r>
                      <a:endParaRPr lang="fi-FI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 dirty="0">
                          <a:effectLst/>
                        </a:rPr>
                        <a:t>2</a:t>
                      </a:r>
                      <a:endParaRPr lang="fi-FI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 dirty="0">
                          <a:effectLst/>
                        </a:rPr>
                        <a:t>3</a:t>
                      </a:r>
                      <a:endParaRPr lang="fi-FI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2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extLst>
                  <a:ext uri="{0D108BD9-81ED-4DB2-BD59-A6C34878D82A}">
                    <a16:rowId xmlns:a16="http://schemas.microsoft.com/office/drawing/2014/main" val="1194355811"/>
                  </a:ext>
                </a:extLst>
              </a:tr>
              <a:tr h="3161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dirty="0">
                          <a:solidFill>
                            <a:srgbClr val="FF0000"/>
                          </a:solidFill>
                          <a:effectLst/>
                        </a:rPr>
                        <a:t>KOTITALOUS</a:t>
                      </a:r>
                      <a:endParaRPr lang="fi-FI" sz="16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 dirty="0">
                          <a:solidFill>
                            <a:schemeClr val="tx2">
                              <a:lumMod val="60000"/>
                              <a:lumOff val="40000"/>
                            </a:schemeClr>
                          </a:solidFill>
                          <a:effectLst/>
                        </a:rPr>
                        <a:t>3</a:t>
                      </a:r>
                      <a:endParaRPr lang="fi-FI" sz="1600" b="1" dirty="0">
                        <a:solidFill>
                          <a:schemeClr val="tx2">
                            <a:lumMod val="60000"/>
                            <a:lumOff val="40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/>
                      <a:endParaRPr lang="fi-FI" sz="1600" b="1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/>
                      <a:endParaRPr lang="fi-FI" sz="1600" b="1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extLst>
                  <a:ext uri="{0D108BD9-81ED-4DB2-BD59-A6C34878D82A}">
                    <a16:rowId xmlns:a16="http://schemas.microsoft.com/office/drawing/2014/main" val="3927113841"/>
                  </a:ext>
                </a:extLst>
              </a:tr>
              <a:tr h="3161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dirty="0">
                          <a:solidFill>
                            <a:schemeClr val="tx1"/>
                          </a:solidFill>
                          <a:effectLst/>
                        </a:rPr>
                        <a:t>OPPILAANOHJAUS</a:t>
                      </a:r>
                      <a:endParaRPr lang="fi-FI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0,5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>
                          <a:effectLst/>
                        </a:rPr>
                        <a:t>0,5</a:t>
                      </a:r>
                      <a:endParaRPr lang="fi-FI" sz="1600" b="1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 dirty="0">
                          <a:effectLst/>
                        </a:rPr>
                        <a:t>1</a:t>
                      </a:r>
                      <a:endParaRPr lang="fi-FI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extLst>
                  <a:ext uri="{0D108BD9-81ED-4DB2-BD59-A6C34878D82A}">
                    <a16:rowId xmlns:a16="http://schemas.microsoft.com/office/drawing/2014/main" val="2136396114"/>
                  </a:ext>
                </a:extLst>
              </a:tr>
              <a:tr h="63818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dirty="0">
                          <a:solidFill>
                            <a:schemeClr val="tx1"/>
                          </a:solidFill>
                          <a:effectLst/>
                        </a:rPr>
                        <a:t>TAITO- JA TAIDEAINEIDEN </a:t>
                      </a:r>
                      <a:r>
                        <a:rPr lang="fi-FI" sz="1600" dirty="0">
                          <a:solidFill>
                            <a:srgbClr val="FF0000"/>
                          </a:solidFill>
                          <a:effectLst/>
                        </a:rPr>
                        <a:t>VALINNA</a:t>
                      </a:r>
                      <a:r>
                        <a:rPr lang="fi-FI" sz="1600" dirty="0">
                          <a:solidFill>
                            <a:srgbClr val="C00000"/>
                          </a:solidFill>
                          <a:effectLst/>
                        </a:rPr>
                        <a:t>ISET</a:t>
                      </a:r>
                      <a:r>
                        <a:rPr lang="fi-FI" sz="1600" dirty="0">
                          <a:effectLst/>
                        </a:rPr>
                        <a:t> </a:t>
                      </a:r>
                      <a:r>
                        <a:rPr lang="fi-FI" sz="1600" i="0" dirty="0">
                          <a:solidFill>
                            <a:srgbClr val="FF0000"/>
                          </a:solidFill>
                          <a:effectLst/>
                        </a:rPr>
                        <a:t>TUNNIT-&gt; YKSI AINE</a:t>
                      </a:r>
                      <a:endParaRPr lang="fi-FI" sz="1600" i="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100" dirty="0">
                          <a:effectLst/>
                        </a:rPr>
                        <a:t> </a:t>
                      </a:r>
                      <a:endParaRPr lang="fi-FI" sz="12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 dirty="0">
                          <a:solidFill>
                            <a:srgbClr val="FF0000"/>
                          </a:solidFill>
                          <a:effectLst/>
                        </a:rPr>
                        <a:t>2</a:t>
                      </a:r>
                      <a:r>
                        <a:rPr lang="fi-FI" sz="1600" b="1" baseline="0" dirty="0">
                          <a:solidFill>
                            <a:srgbClr val="FF0000"/>
                          </a:solidFill>
                          <a:effectLst/>
                        </a:rPr>
                        <a:t> </a:t>
                      </a:r>
                      <a:endParaRPr lang="fi-FI" sz="16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 dirty="0">
                          <a:solidFill>
                            <a:srgbClr val="FF0000"/>
                          </a:solidFill>
                          <a:effectLst/>
                        </a:rPr>
                        <a:t>2 </a:t>
                      </a:r>
                      <a:endParaRPr lang="fi-FI" sz="16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extLst>
                  <a:ext uri="{0D108BD9-81ED-4DB2-BD59-A6C34878D82A}">
                    <a16:rowId xmlns:a16="http://schemas.microsoft.com/office/drawing/2014/main" val="1161201379"/>
                  </a:ext>
                </a:extLst>
              </a:tr>
              <a:tr h="3161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dirty="0">
                          <a:solidFill>
                            <a:srgbClr val="002060"/>
                          </a:solidFill>
                          <a:effectLst/>
                        </a:rPr>
                        <a:t>VALINNAISAINEET-&gt;KAKSI AINETTA</a:t>
                      </a:r>
                      <a:endParaRPr lang="fi-FI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l"/>
                      <a:endParaRPr lang="fi-FI" sz="100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 baseline="0" dirty="0">
                          <a:solidFill>
                            <a:srgbClr val="002060"/>
                          </a:solidFill>
                          <a:effectLst/>
                        </a:rPr>
                        <a:t> 4</a:t>
                      </a: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b="1" dirty="0">
                          <a:solidFill>
                            <a:srgbClr val="002060"/>
                          </a:solidFill>
                          <a:effectLst/>
                        </a:rPr>
                        <a:t>4</a:t>
                      </a:r>
                      <a:endParaRPr lang="fi-FI" sz="1600" b="1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extLst>
                  <a:ext uri="{0D108BD9-81ED-4DB2-BD59-A6C34878D82A}">
                    <a16:rowId xmlns:a16="http://schemas.microsoft.com/office/drawing/2014/main" val="2983276628"/>
                  </a:ext>
                </a:extLst>
              </a:tr>
              <a:tr h="31617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dirty="0">
                          <a:solidFill>
                            <a:schemeClr val="tx1"/>
                          </a:solidFill>
                          <a:effectLst/>
                        </a:rPr>
                        <a:t>TUNNIT YHTEENSÄ</a:t>
                      </a:r>
                      <a:endParaRPr lang="fi-FI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>
                          <a:effectLst/>
                        </a:rPr>
                        <a:t>30</a:t>
                      </a:r>
                      <a:endParaRPr lang="fi-FI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>
                          <a:effectLst/>
                        </a:rPr>
                        <a:t>30</a:t>
                      </a:r>
                      <a:endParaRPr lang="fi-FI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fi-FI" sz="1600" dirty="0">
                          <a:effectLst/>
                        </a:rPr>
                        <a:t>30</a:t>
                      </a:r>
                      <a:endParaRPr lang="fi-FI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12700" marR="12700" marT="12700" marB="0" anchor="b"/>
                </a:tc>
                <a:extLst>
                  <a:ext uri="{0D108BD9-81ED-4DB2-BD59-A6C34878D82A}">
                    <a16:rowId xmlns:a16="http://schemas.microsoft.com/office/drawing/2014/main" val="41761184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809207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260407" cy="1224136"/>
          </a:xfrm>
        </p:spPr>
        <p:txBody>
          <a:bodyPr/>
          <a:lstStyle/>
          <a:p>
            <a:r>
              <a:rPr lang="fi-FI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Valinnaiset tunnit 8. – 9. luokalle</a:t>
            </a:r>
            <a:endParaRPr lang="fi-FI" sz="2400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" name="Tekstin paikkamerkki 3"/>
          <p:cNvSpPr>
            <a:spLocks noGrp="1"/>
          </p:cNvSpPr>
          <p:nvPr>
            <p:ph type="body" sz="half" idx="2"/>
          </p:nvPr>
        </p:nvSpPr>
        <p:spPr>
          <a:xfrm>
            <a:off x="1043608" y="1988840"/>
            <a:ext cx="7911480" cy="4752528"/>
          </a:xfrm>
        </p:spPr>
        <p:txBody>
          <a:bodyPr/>
          <a:lstStyle/>
          <a:p>
            <a:pPr marL="0" indent="0" eaLnBrk="1" fontAlgn="t" hangingPunct="1">
              <a:buNone/>
            </a:pPr>
            <a:r>
              <a:rPr lang="fi-FI" sz="2400" dirty="0">
                <a:latin typeface="Comic Sans MS" pitchFamily="66" charset="0"/>
              </a:rPr>
              <a:t>TAITO-JA TAIDEAINEIDEN VALINNAISET TUNNIT: </a:t>
            </a:r>
            <a:r>
              <a:rPr lang="fi-FI" sz="2000" dirty="0">
                <a:solidFill>
                  <a:srgbClr val="FF0000"/>
                </a:solidFill>
                <a:latin typeface="Comic Sans MS" pitchFamily="66" charset="0"/>
              </a:rPr>
              <a:t>oppilas valitsee </a:t>
            </a:r>
            <a:r>
              <a:rPr lang="fi-FI" sz="2000" b="1" u="sng" dirty="0">
                <a:solidFill>
                  <a:srgbClr val="FF0000"/>
                </a:solidFill>
                <a:latin typeface="Comic Sans MS" pitchFamily="66" charset="0"/>
              </a:rPr>
              <a:t>yhden</a:t>
            </a:r>
            <a:r>
              <a:rPr lang="fi-FI" sz="2000" dirty="0">
                <a:solidFill>
                  <a:srgbClr val="FF0000"/>
                </a:solidFill>
                <a:latin typeface="Comic Sans MS" pitchFamily="66" charset="0"/>
              </a:rPr>
              <a:t> aineen</a:t>
            </a:r>
          </a:p>
          <a:p>
            <a:pPr marL="0" indent="0" eaLnBrk="1" fontAlgn="t" hangingPunct="1">
              <a:buNone/>
            </a:pPr>
            <a:endParaRPr lang="fi-FI" sz="2000" dirty="0">
              <a:solidFill>
                <a:srgbClr val="FF0000"/>
              </a:solidFill>
              <a:latin typeface="Comic Sans MS" pitchFamily="66" charset="0"/>
            </a:endParaRPr>
          </a:p>
          <a:p>
            <a:pPr eaLnBrk="1" fontAlgn="t" hangingPunct="1"/>
            <a:r>
              <a:rPr lang="fi-FI" sz="2400" dirty="0">
                <a:latin typeface="Comic Sans MS" pitchFamily="66" charset="0"/>
              </a:rPr>
              <a:t>Tekstiilityön peruskurssi           		KSTSP</a:t>
            </a:r>
          </a:p>
          <a:p>
            <a:pPr eaLnBrk="1" fontAlgn="t" hangingPunct="1"/>
            <a:r>
              <a:rPr lang="fi-FI" sz="2400" dirty="0">
                <a:latin typeface="Comic Sans MS" pitchFamily="66" charset="0"/>
              </a:rPr>
              <a:t>Teknisen työn peruskurssi     			KSTNP</a:t>
            </a:r>
          </a:p>
          <a:p>
            <a:pPr eaLnBrk="1" fontAlgn="t" hangingPunct="1"/>
            <a:r>
              <a:rPr lang="fi-FI" sz="2400" dirty="0">
                <a:latin typeface="Comic Sans MS" pitchFamily="66" charset="0"/>
              </a:rPr>
              <a:t>Kuvataiteen peruskurssi			KUP</a:t>
            </a:r>
          </a:p>
          <a:p>
            <a:pPr eaLnBrk="1" fontAlgn="t" hangingPunct="1"/>
            <a:r>
              <a:rPr lang="fi-FI" sz="2400" dirty="0">
                <a:latin typeface="Comic Sans MS" pitchFamily="66" charset="0"/>
              </a:rPr>
              <a:t>Kotitalouden peruskurssi			KOP</a:t>
            </a:r>
          </a:p>
          <a:p>
            <a:pPr eaLnBrk="1" fontAlgn="t" hangingPunct="1"/>
            <a:r>
              <a:rPr lang="fi-FI" sz="2400" dirty="0">
                <a:latin typeface="Comic Sans MS" pitchFamily="66" charset="0"/>
              </a:rPr>
              <a:t>Musiikin peruskurssi				MUP</a:t>
            </a:r>
          </a:p>
          <a:p>
            <a:pPr eaLnBrk="1" fontAlgn="t" hangingPunct="1"/>
            <a:r>
              <a:rPr lang="fi-FI" sz="2400" dirty="0">
                <a:latin typeface="Comic Sans MS" pitchFamily="66" charset="0"/>
              </a:rPr>
              <a:t>Liikunnan peruskurssi, palloilu 		LIP1</a:t>
            </a:r>
          </a:p>
          <a:p>
            <a:pPr eaLnBrk="1" fontAlgn="t" hangingPunct="1"/>
            <a:r>
              <a:rPr lang="fi-FI" sz="2400" dirty="0">
                <a:latin typeface="Comic Sans MS" pitchFamily="66" charset="0"/>
              </a:rPr>
              <a:t>Liikunnan peruskurssi, rytmi veressä		LIP2</a:t>
            </a:r>
          </a:p>
          <a:p>
            <a:pPr eaLnBrk="1" fontAlgn="t" hangingPunct="1"/>
            <a:endParaRPr lang="fi-FI" sz="2400" dirty="0">
              <a:latin typeface="Comic Sans MS" pitchFamily="66" charset="0"/>
            </a:endParaRPr>
          </a:p>
          <a:p>
            <a:pPr marL="0" indent="0">
              <a:buNone/>
            </a:pPr>
            <a:endParaRPr lang="fi-FI" sz="2000" b="1" dirty="0"/>
          </a:p>
        </p:txBody>
      </p:sp>
    </p:spTree>
    <p:extLst>
      <p:ext uri="{BB962C8B-B14F-4D97-AF65-F5344CB8AC3E}">
        <p14:creationId xmlns:p14="http://schemas.microsoft.com/office/powerpoint/2010/main" val="147464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5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827584" y="214313"/>
            <a:ext cx="8116391" cy="622399"/>
          </a:xfrm>
        </p:spPr>
        <p:txBody>
          <a:bodyPr/>
          <a:lstStyle/>
          <a:p>
            <a:r>
              <a:rPr lang="fi-FI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Valinnaiset tunnit 8. – 9. luokalle</a:t>
            </a:r>
            <a:endParaRPr lang="fi-FI" sz="3600" dirty="0">
              <a:solidFill>
                <a:srgbClr val="FF0000"/>
              </a:solidFill>
            </a:endParaRP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1182688" y="1052736"/>
            <a:ext cx="7772400" cy="5590951"/>
          </a:xfrm>
        </p:spPr>
        <p:txBody>
          <a:bodyPr/>
          <a:lstStyle/>
          <a:p>
            <a:pPr marL="0" indent="0" eaLnBrk="1" fontAlgn="t" hangingPunct="1">
              <a:buNone/>
            </a:pPr>
            <a:r>
              <a:rPr lang="fi-FI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VALINNAISAINEET</a:t>
            </a:r>
            <a:br>
              <a:rPr lang="fi-FI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fi-FI" sz="2000" dirty="0">
                <a:solidFill>
                  <a:srgbClr val="FF0000"/>
                </a:solidFill>
                <a:latin typeface="Comic Sans MS" pitchFamily="66" charset="0"/>
              </a:rPr>
              <a:t>oppilas valitsee </a:t>
            </a:r>
            <a:r>
              <a:rPr lang="fi-FI" sz="2000" b="1" u="sng" dirty="0">
                <a:solidFill>
                  <a:srgbClr val="FF0000"/>
                </a:solidFill>
                <a:latin typeface="Comic Sans MS" pitchFamily="66" charset="0"/>
              </a:rPr>
              <a:t>yhden aineen</a:t>
            </a:r>
            <a:endParaRPr lang="fi-FI" sz="2000" b="1" u="sng" dirty="0">
              <a:latin typeface="Comic Sans MS" pitchFamily="66" charset="0"/>
            </a:endParaRPr>
          </a:p>
          <a:p>
            <a:pPr eaLnBrk="1" fontAlgn="t" hangingPunct="1"/>
            <a:r>
              <a:rPr lang="fi-FI" sz="2400" dirty="0">
                <a:latin typeface="Comic Sans MS" pitchFamily="66" charset="0"/>
              </a:rPr>
              <a:t>Tekstiilityön peruskurssi           		KSTSP</a:t>
            </a:r>
          </a:p>
          <a:p>
            <a:pPr eaLnBrk="1" fontAlgn="t" hangingPunct="1"/>
            <a:r>
              <a:rPr lang="fi-FI" sz="2400" dirty="0">
                <a:latin typeface="Comic Sans MS" pitchFamily="66" charset="0"/>
              </a:rPr>
              <a:t>Teknisen työn peruskurssi     			KSTNP</a:t>
            </a:r>
          </a:p>
          <a:p>
            <a:pPr eaLnBrk="1" fontAlgn="t" hangingPunct="1"/>
            <a:r>
              <a:rPr lang="fi-FI" sz="2400" dirty="0">
                <a:latin typeface="Comic Sans MS" pitchFamily="66" charset="0"/>
              </a:rPr>
              <a:t>Kuvataiteen peruskurssi			KUP</a:t>
            </a:r>
          </a:p>
          <a:p>
            <a:pPr eaLnBrk="1" fontAlgn="t" hangingPunct="1"/>
            <a:r>
              <a:rPr lang="fi-FI" sz="2400" dirty="0">
                <a:latin typeface="Comic Sans MS" pitchFamily="66" charset="0"/>
              </a:rPr>
              <a:t>Kotitalouden peruskurssi			KOP</a:t>
            </a:r>
          </a:p>
          <a:p>
            <a:pPr eaLnBrk="1" fontAlgn="t" hangingPunct="1"/>
            <a:r>
              <a:rPr lang="fi-FI" sz="2400" dirty="0">
                <a:latin typeface="Comic Sans MS" pitchFamily="66" charset="0"/>
              </a:rPr>
              <a:t>Musiikin peruskurssi				MUP</a:t>
            </a:r>
          </a:p>
          <a:p>
            <a:pPr eaLnBrk="1" fontAlgn="t" hangingPunct="1"/>
            <a:r>
              <a:rPr lang="fi-FI" sz="2400" dirty="0">
                <a:latin typeface="Comic Sans MS" pitchFamily="66" charset="0"/>
              </a:rPr>
              <a:t>Liikunnan peruskurssi, palloilu 		LIP1</a:t>
            </a:r>
          </a:p>
          <a:p>
            <a:pPr eaLnBrk="1" fontAlgn="t" hangingPunct="1"/>
            <a:r>
              <a:rPr lang="fi-FI" sz="2400" dirty="0">
                <a:latin typeface="Comic Sans MS" pitchFamily="66" charset="0"/>
              </a:rPr>
              <a:t>Liikunnan peruskurssi, rytmi veressä		LIP2</a:t>
            </a:r>
          </a:p>
          <a:p>
            <a:pPr marL="0" indent="0" eaLnBrk="1" fontAlgn="t" hangingPunct="1">
              <a:buNone/>
            </a:pPr>
            <a:r>
              <a:rPr lang="fi-FI" sz="2400" b="1" dirty="0">
                <a:latin typeface="Comic Sans MS" pitchFamily="66" charset="0"/>
              </a:rPr>
              <a:t>B2-KIELI</a:t>
            </a:r>
          </a:p>
          <a:p>
            <a:pPr eaLnBrk="1" fontAlgn="t" hangingPunct="1"/>
            <a:r>
              <a:rPr lang="fi-FI" sz="2400" dirty="0">
                <a:latin typeface="Comic Sans MS" pitchFamily="66" charset="0"/>
              </a:rPr>
              <a:t>B2-kieli Ranska     				RAV</a:t>
            </a:r>
          </a:p>
          <a:p>
            <a:pPr eaLnBrk="1" fontAlgn="t" hangingPunct="1"/>
            <a:r>
              <a:rPr lang="fi-FI" sz="2400" dirty="0">
                <a:latin typeface="Comic Sans MS" pitchFamily="66" charset="0"/>
              </a:rPr>
              <a:t>B2-kieli saksa      				SAV</a:t>
            </a:r>
          </a:p>
          <a:p>
            <a:pPr eaLnBrk="1" fontAlgn="t" hangingPunct="1"/>
            <a:r>
              <a:rPr lang="fi-FI" sz="2400" dirty="0">
                <a:latin typeface="Comic Sans MS" pitchFamily="66" charset="0"/>
              </a:rPr>
              <a:t>B2-kieli venäjä    				VEV</a:t>
            </a:r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8647519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1150938" y="620688"/>
            <a:ext cx="7793037" cy="720080"/>
          </a:xfrm>
        </p:spPr>
        <p:txBody>
          <a:bodyPr/>
          <a:lstStyle/>
          <a:p>
            <a:pPr eaLnBrk="1" hangingPunct="1"/>
            <a:br>
              <a:rPr lang="fi-FI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br>
              <a:rPr lang="fi-FI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br>
              <a:rPr lang="fi-FI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br>
              <a:rPr lang="fi-FI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br>
              <a:rPr lang="fi-FI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br>
              <a:rPr lang="fi-FI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</a:br>
            <a:r>
              <a:rPr lang="fi-FI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Valinnaisaineet 8. luokalla</a:t>
            </a:r>
            <a:endParaRPr lang="fi-FI" sz="3600" dirty="0">
              <a:latin typeface="Comic Sans MS" pitchFamily="66" charset="0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00112" y="1340768"/>
            <a:ext cx="7704335" cy="5183857"/>
          </a:xfrm>
        </p:spPr>
        <p:txBody>
          <a:bodyPr/>
          <a:lstStyle/>
          <a:p>
            <a:pPr eaLnBrk="1" fontAlgn="t" hangingPunct="1"/>
            <a:r>
              <a:rPr lang="fi-FI" sz="2200" dirty="0"/>
              <a:t>Englanti					ENS1	</a:t>
            </a:r>
          </a:p>
          <a:p>
            <a:pPr eaLnBrk="1" fontAlgn="t" hangingPunct="1"/>
            <a:r>
              <a:rPr lang="fi-FI" sz="2200" dirty="0"/>
              <a:t>Espanja					ESV	</a:t>
            </a:r>
          </a:p>
          <a:p>
            <a:pPr eaLnBrk="1" fontAlgn="t" hangingPunct="1"/>
            <a:r>
              <a:rPr lang="fi-FI" sz="2200" dirty="0"/>
              <a:t>Mediakurssi					AIS1	</a:t>
            </a:r>
          </a:p>
          <a:p>
            <a:pPr eaLnBrk="1" fontAlgn="t" hangingPunct="1"/>
            <a:r>
              <a:rPr lang="fi-FI" sz="2200" dirty="0"/>
              <a:t>Leivontakurssi				KOS1</a:t>
            </a:r>
          </a:p>
          <a:p>
            <a:pPr eaLnBrk="1" fontAlgn="t" hangingPunct="1"/>
            <a:r>
              <a:rPr lang="fi-FI" sz="2200" dirty="0"/>
              <a:t>Piirustus-,maalaus- ja keramiikkakurssi	KUS1</a:t>
            </a:r>
          </a:p>
          <a:p>
            <a:pPr eaLnBrk="1" fontAlgn="t" hangingPunct="1"/>
            <a:r>
              <a:rPr lang="fi-FI" sz="2200" dirty="0"/>
              <a:t>Musiikin syventävä kurssi			MUS</a:t>
            </a:r>
          </a:p>
          <a:p>
            <a:pPr eaLnBrk="1" fontAlgn="t" hangingPunct="1"/>
            <a:r>
              <a:rPr lang="fi-FI" sz="2200" dirty="0"/>
              <a:t>Retkeily					LIS1</a:t>
            </a:r>
          </a:p>
          <a:p>
            <a:pPr eaLnBrk="1" fontAlgn="t" hangingPunct="1"/>
            <a:r>
              <a:rPr lang="fi-FI" sz="2200" dirty="0"/>
              <a:t>Taloustaito – Mitä maksaa?		TAV</a:t>
            </a:r>
          </a:p>
          <a:p>
            <a:pPr eaLnBrk="1" fontAlgn="t" hangingPunct="1"/>
            <a:r>
              <a:rPr lang="fi-FI" sz="2200" dirty="0"/>
              <a:t>Teknisen työn syventävä kurssi		TNS1</a:t>
            </a:r>
          </a:p>
          <a:p>
            <a:pPr eaLnBrk="1" fontAlgn="t" hangingPunct="1"/>
            <a:r>
              <a:rPr lang="fi-FI" sz="2200" dirty="0"/>
              <a:t>Tekstiilityön syventävä kurssi		TSS1	</a:t>
            </a:r>
          </a:p>
          <a:p>
            <a:pPr eaLnBrk="1" fontAlgn="t" hangingPunct="1"/>
            <a:r>
              <a:rPr lang="fi-FI" sz="2200" dirty="0"/>
              <a:t>Vihertäjä					VIV</a:t>
            </a:r>
          </a:p>
          <a:p>
            <a:pPr eaLnBrk="1" fontAlgn="t" hangingPunct="1"/>
            <a:r>
              <a:rPr lang="fi-FI" sz="2200" dirty="0"/>
              <a:t>Pelillinen ohjelmointi			POV</a:t>
            </a:r>
          </a:p>
          <a:p>
            <a:pPr marL="0" indent="0" eaLnBrk="1" fontAlgn="t" hangingPunct="1">
              <a:buNone/>
            </a:pPr>
            <a:r>
              <a:rPr lang="fi-FI" sz="2200" dirty="0"/>
              <a:t>		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fi-FI" sz="2200" b="1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12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5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512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500"/>
                                        <p:tgtEl>
                                          <p:spTgt spid="51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500" fill="hold"/>
                                        <p:tgtEl>
                                          <p:spTgt spid="51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500" fill="hold"/>
                                        <p:tgtEl>
                                          <p:spTgt spid="512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126455"/>
          </a:xfrm>
        </p:spPr>
        <p:txBody>
          <a:bodyPr/>
          <a:lstStyle/>
          <a:p>
            <a:r>
              <a:rPr lang="fi-FI" sz="36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Valinnaisaineet 9. luokalla</a:t>
            </a:r>
            <a:endParaRPr lang="fi-FI" sz="3600" dirty="0"/>
          </a:p>
        </p:txBody>
      </p:sp>
      <p:sp>
        <p:nvSpPr>
          <p:cNvPr id="5" name="Sisällön paikkamerkki 4"/>
          <p:cNvSpPr>
            <a:spLocks noGrp="1"/>
          </p:cNvSpPr>
          <p:nvPr>
            <p:ph idx="1"/>
          </p:nvPr>
        </p:nvSpPr>
        <p:spPr>
          <a:xfrm>
            <a:off x="1182688" y="1340768"/>
            <a:ext cx="7772400" cy="5328592"/>
          </a:xfrm>
        </p:spPr>
        <p:txBody>
          <a:bodyPr/>
          <a:lstStyle/>
          <a:p>
            <a:pPr eaLnBrk="1" fontAlgn="t" hangingPunct="1"/>
            <a:r>
              <a:rPr lang="fi-FI" sz="2000" dirty="0">
                <a:latin typeface="Comic Sans MS" pitchFamily="66" charset="0"/>
              </a:rPr>
              <a:t>Englannin syventävä 2			ENS2</a:t>
            </a:r>
          </a:p>
          <a:p>
            <a:pPr eaLnBrk="1" fontAlgn="t" hangingPunct="1"/>
            <a:r>
              <a:rPr lang="fi-FI" sz="2000" dirty="0">
                <a:latin typeface="Comic Sans MS" pitchFamily="66" charset="0"/>
              </a:rPr>
              <a:t>Ruotsin syventävä kurssi			RUS</a:t>
            </a:r>
          </a:p>
          <a:p>
            <a:pPr eaLnBrk="1" fontAlgn="t" hangingPunct="1"/>
            <a:r>
              <a:rPr lang="fi-FI" sz="2000" dirty="0" err="1">
                <a:latin typeface="Comic Sans MS" pitchFamily="66" charset="0"/>
              </a:rPr>
              <a:t>Ilmaisutaito,syventävä</a:t>
            </a:r>
            <a:r>
              <a:rPr lang="fi-FI" sz="2000" dirty="0">
                <a:latin typeface="Comic Sans MS" pitchFamily="66" charset="0"/>
              </a:rPr>
              <a:t>			AIS2</a:t>
            </a:r>
          </a:p>
          <a:p>
            <a:pPr eaLnBrk="1" fontAlgn="t" hangingPunct="1"/>
            <a:r>
              <a:rPr lang="fi-FI" sz="2000" dirty="0">
                <a:latin typeface="Comic Sans MS" pitchFamily="66" charset="0"/>
              </a:rPr>
              <a:t>Matematiikan syventävä kurssi		MAS</a:t>
            </a:r>
          </a:p>
          <a:p>
            <a:pPr eaLnBrk="1" fontAlgn="t" hangingPunct="1"/>
            <a:r>
              <a:rPr lang="fi-FI" sz="2000" dirty="0">
                <a:latin typeface="Comic Sans MS" pitchFamily="66" charset="0"/>
              </a:rPr>
              <a:t>Kansainvälisten ruokien kurssi, syventävä	KOS2</a:t>
            </a:r>
          </a:p>
          <a:p>
            <a:pPr eaLnBrk="1" fontAlgn="t" hangingPunct="1"/>
            <a:r>
              <a:rPr lang="fi-FI" sz="2000" dirty="0">
                <a:latin typeface="Comic Sans MS" pitchFamily="66" charset="0"/>
              </a:rPr>
              <a:t>Valokuvaus ja animaatiokurssi, syventävä	KUS2</a:t>
            </a:r>
          </a:p>
          <a:p>
            <a:pPr eaLnBrk="1" fontAlgn="t" hangingPunct="1"/>
            <a:r>
              <a:rPr lang="fi-FI" sz="2000" dirty="0">
                <a:latin typeface="Comic Sans MS" pitchFamily="66" charset="0"/>
              </a:rPr>
              <a:t> Movie </a:t>
            </a:r>
            <a:r>
              <a:rPr lang="fi-FI" sz="2000" dirty="0" err="1">
                <a:latin typeface="Comic Sans MS" pitchFamily="66" charset="0"/>
              </a:rPr>
              <a:t>production</a:t>
            </a:r>
            <a:r>
              <a:rPr lang="fi-FI" sz="2000" dirty="0">
                <a:latin typeface="Comic Sans MS" pitchFamily="66" charset="0"/>
              </a:rPr>
              <a:t> in </a:t>
            </a:r>
            <a:r>
              <a:rPr lang="fi-FI" sz="2000" dirty="0" err="1">
                <a:latin typeface="Comic Sans MS" pitchFamily="66" charset="0"/>
              </a:rPr>
              <a:t>english</a:t>
            </a:r>
            <a:r>
              <a:rPr lang="fi-FI" sz="2000" dirty="0">
                <a:latin typeface="Comic Sans MS" pitchFamily="66" charset="0"/>
              </a:rPr>
              <a:t>, soveltava	ENV</a:t>
            </a:r>
          </a:p>
          <a:p>
            <a:pPr eaLnBrk="1" fontAlgn="t" hangingPunct="1"/>
            <a:r>
              <a:rPr lang="fi-FI" sz="2000" dirty="0">
                <a:latin typeface="Comic Sans MS" pitchFamily="66" charset="0"/>
              </a:rPr>
              <a:t>Sitä </a:t>
            </a:r>
            <a:r>
              <a:rPr lang="fi-FI" sz="2000" dirty="0" err="1">
                <a:latin typeface="Comic Sans MS" pitchFamily="66" charset="0"/>
              </a:rPr>
              <a:t>sun</a:t>
            </a:r>
            <a:r>
              <a:rPr lang="fi-FI" sz="2000" dirty="0">
                <a:latin typeface="Comic Sans MS" pitchFamily="66" charset="0"/>
              </a:rPr>
              <a:t> tätä –liikunta, syventävä		LIS2</a:t>
            </a:r>
          </a:p>
          <a:p>
            <a:pPr eaLnBrk="1" fontAlgn="t" hangingPunct="1"/>
            <a:r>
              <a:rPr lang="fi-FI" sz="2000" dirty="0">
                <a:latin typeface="Comic Sans MS" pitchFamily="66" charset="0"/>
              </a:rPr>
              <a:t>Teknisen työn syventävä kurssi		TNS2</a:t>
            </a:r>
          </a:p>
          <a:p>
            <a:pPr eaLnBrk="1" fontAlgn="t" hangingPunct="1"/>
            <a:r>
              <a:rPr lang="fi-FI" sz="2000" dirty="0">
                <a:latin typeface="Comic Sans MS" pitchFamily="66" charset="0"/>
              </a:rPr>
              <a:t>Tekstiilityön syventävä kurssi		TSS2</a:t>
            </a:r>
          </a:p>
          <a:p>
            <a:pPr eaLnBrk="1" fontAlgn="t" hangingPunct="1"/>
            <a:endParaRPr lang="fi-FI" sz="2000" dirty="0">
              <a:latin typeface="Comic Sans MS" pitchFamily="66" charset="0"/>
            </a:endParaRPr>
          </a:p>
          <a:p>
            <a:pPr marL="0" indent="0" eaLnBrk="1" fontAlgn="t" hangingPunct="1">
              <a:buNone/>
            </a:pPr>
            <a:r>
              <a:rPr lang="fi-FI" sz="1600" dirty="0">
                <a:latin typeface="Comic Sans MS" pitchFamily="66" charset="0"/>
              </a:rPr>
              <a:t>Seuraavat valittavissa vain, mikäli ainetta ei ollut 8.luokalla:</a:t>
            </a:r>
          </a:p>
          <a:p>
            <a:pPr eaLnBrk="1" fontAlgn="t" hangingPunct="1"/>
            <a:r>
              <a:rPr lang="fi-FI" sz="2000" dirty="0">
                <a:latin typeface="Comic Sans MS" pitchFamily="66" charset="0"/>
              </a:rPr>
              <a:t>Vihertäjä, soveltava				VIV</a:t>
            </a:r>
          </a:p>
          <a:p>
            <a:pPr eaLnBrk="1" fontAlgn="t" hangingPunct="1"/>
            <a:r>
              <a:rPr lang="fi-FI" sz="2000" dirty="0">
                <a:latin typeface="Comic Sans MS" pitchFamily="66" charset="0"/>
              </a:rPr>
              <a:t>Pelillinen ohjelmointi, soveltava		POV</a:t>
            </a:r>
          </a:p>
          <a:p>
            <a:pPr marL="0" indent="0">
              <a:buNone/>
            </a:pPr>
            <a:endParaRPr lang="fi-FI" sz="2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1200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5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5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5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5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1054447"/>
          </a:xfrm>
        </p:spPr>
        <p:txBody>
          <a:bodyPr/>
          <a:lstStyle/>
          <a:p>
            <a:r>
              <a:rPr lang="fi-FI" u="sng" dirty="0">
                <a:latin typeface="Comic Sans MS" panose="030F0702030302020204" pitchFamily="66" charset="0"/>
              </a:rPr>
              <a:t>Valinnaisten tuntien </a:t>
            </a:r>
            <a:r>
              <a:rPr lang="fi-FI" dirty="0">
                <a:latin typeface="Comic Sans MS" panose="030F0702030302020204" pitchFamily="66" charset="0"/>
              </a:rPr>
              <a:t>arviointi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323528" y="1772816"/>
            <a:ext cx="8631560" cy="5085184"/>
          </a:xfrm>
        </p:spPr>
        <p:txBody>
          <a:bodyPr/>
          <a:lstStyle/>
          <a:p>
            <a:r>
              <a:rPr lang="fi-FI" sz="2400" dirty="0">
                <a:latin typeface="Comic Sans MS" panose="030F0702030302020204" pitchFamily="66" charset="0"/>
              </a:rPr>
              <a:t>Yhteiset </a:t>
            </a:r>
            <a:r>
              <a:rPr lang="fi-FI" sz="2400" b="1" dirty="0">
                <a:solidFill>
                  <a:srgbClr val="0070C0"/>
                </a:solidFill>
                <a:latin typeface="Comic Sans MS" pitchFamily="66" charset="0"/>
              </a:rPr>
              <a:t>KU,KO,TS,TN</a:t>
            </a:r>
            <a:r>
              <a:rPr lang="fi-FI" sz="2400" dirty="0">
                <a:latin typeface="Comic Sans MS" pitchFamily="66" charset="0"/>
              </a:rPr>
              <a:t> päättyvät 7. luokan kevääseen. </a:t>
            </a:r>
          </a:p>
          <a:p>
            <a:r>
              <a:rPr lang="fi-FI" sz="2400" dirty="0">
                <a:latin typeface="Comic Sans MS" pitchFamily="66" charset="0"/>
              </a:rPr>
              <a:t>Valinnaiset tunnit ovat osa yhteisinä oppiaineina opetettavien taide-ja taitoaineiden opetusta ja </a:t>
            </a:r>
            <a:r>
              <a:rPr lang="fi-FI" sz="2400" b="1" dirty="0">
                <a:latin typeface="Comic Sans MS" panose="030F0702030302020204" pitchFamily="66" charset="0"/>
              </a:rPr>
              <a:t>ne myös arvioidaan osana tätä opetusta.</a:t>
            </a:r>
          </a:p>
          <a:p>
            <a:pPr marL="0" indent="0">
              <a:buNone/>
            </a:pPr>
            <a:endParaRPr lang="fi-FI" sz="2400" b="1" dirty="0">
              <a:latin typeface="Comic Sans MS" panose="030F0702030302020204" pitchFamily="66" charset="0"/>
            </a:endParaRPr>
          </a:p>
          <a:p>
            <a:pPr lvl="1"/>
            <a:r>
              <a:rPr lang="fi-FI" sz="2400" b="1" dirty="0">
                <a:latin typeface="Comic Sans MS" panose="030F0702030302020204" pitchFamily="66" charset="0"/>
              </a:rPr>
              <a:t>7.LK	8.LK	   9.LK 	</a:t>
            </a:r>
            <a:r>
              <a:rPr lang="fi-FI" sz="2400" b="1" u="sng" dirty="0">
                <a:solidFill>
                  <a:srgbClr val="C00000"/>
                </a:solidFill>
                <a:latin typeface="Comic Sans MS" panose="030F0702030302020204" pitchFamily="66" charset="0"/>
              </a:rPr>
              <a:t>PÄÄTTÖTODISTUS</a:t>
            </a:r>
          </a:p>
          <a:p>
            <a:pPr lvl="1"/>
            <a:r>
              <a:rPr lang="fi-FI" sz="2400" b="1" dirty="0">
                <a:latin typeface="Comic Sans MS" panose="030F0702030302020204" pitchFamily="66" charset="0"/>
              </a:rPr>
              <a:t>KU 8	KUP 9   KUP9 	    KU</a:t>
            </a:r>
          </a:p>
          <a:p>
            <a:pPr marL="457200" lvl="1" indent="0">
              <a:buNone/>
            </a:pPr>
            <a:r>
              <a:rPr lang="fi-FI" sz="2400" b="1" dirty="0">
                <a:latin typeface="Comic Sans MS" panose="030F0702030302020204" pitchFamily="66" charset="0"/>
              </a:rPr>
              <a:t>                      			</a:t>
            </a:r>
            <a:endParaRPr lang="fi-FI" sz="24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514350" indent="-457200"/>
            <a:r>
              <a:rPr lang="fi-FI" sz="2400" dirty="0">
                <a:latin typeface="Comic Sans MS" panose="030F0702030302020204" pitchFamily="66" charset="0"/>
              </a:rPr>
              <a:t>Aineet, joita oppilas </a:t>
            </a:r>
            <a:r>
              <a:rPr lang="fi-FI" sz="2400" b="1" dirty="0">
                <a:latin typeface="Comic Sans MS" panose="030F0702030302020204" pitchFamily="66" charset="0"/>
              </a:rPr>
              <a:t>ei </a:t>
            </a:r>
            <a:r>
              <a:rPr lang="fi-FI" sz="2400" dirty="0">
                <a:latin typeface="Comic Sans MS" panose="030F0702030302020204" pitchFamily="66" charset="0"/>
              </a:rPr>
              <a:t>valitse,</a:t>
            </a:r>
            <a:r>
              <a:rPr lang="fi-FI" sz="2400" b="1" dirty="0">
                <a:latin typeface="Comic Sans MS" panose="030F0702030302020204" pitchFamily="66" charset="0"/>
              </a:rPr>
              <a:t> </a:t>
            </a:r>
            <a:r>
              <a:rPr lang="fi-FI" sz="2400" dirty="0">
                <a:latin typeface="Comic Sans MS" panose="030F0702030302020204" pitchFamily="66" charset="0"/>
              </a:rPr>
              <a:t> päättyvät 7.luokan keväällä  ja arvosanat </a:t>
            </a:r>
            <a:r>
              <a:rPr lang="fi-FI" sz="2400" b="1" dirty="0">
                <a:latin typeface="Comic Sans MS" panose="030F0702030302020204" pitchFamily="66" charset="0"/>
              </a:rPr>
              <a:t>siirtyvät perusopetuksen päättötodistukseen.</a:t>
            </a:r>
          </a:p>
        </p:txBody>
      </p:sp>
      <p:sp>
        <p:nvSpPr>
          <p:cNvPr id="4" name="Suorakulmio 3"/>
          <p:cNvSpPr/>
          <p:nvPr/>
        </p:nvSpPr>
        <p:spPr>
          <a:xfrm>
            <a:off x="6084168" y="4221088"/>
            <a:ext cx="504056" cy="53545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i-FI" sz="2400" b="1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31537065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tsikk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>
                <a:latin typeface="Comic Sans MS" panose="030F0702030302020204" pitchFamily="66" charset="0"/>
              </a:rPr>
              <a:t>Valinnaisaineiden arviointi</a:t>
            </a:r>
          </a:p>
        </p:txBody>
      </p:sp>
      <p:sp>
        <p:nvSpPr>
          <p:cNvPr id="3" name="Sisällön paikkamerkki 2"/>
          <p:cNvSpPr>
            <a:spLocks noGrp="1"/>
          </p:cNvSpPr>
          <p:nvPr>
            <p:ph idx="1"/>
          </p:nvPr>
        </p:nvSpPr>
        <p:spPr>
          <a:xfrm>
            <a:off x="1182688" y="2017712"/>
            <a:ext cx="7772400" cy="4579639"/>
          </a:xfrm>
        </p:spPr>
        <p:txBody>
          <a:bodyPr/>
          <a:lstStyle/>
          <a:p>
            <a:r>
              <a:rPr lang="fi-FI" sz="2400" dirty="0">
                <a:latin typeface="Comic Sans MS" panose="030F0702030302020204" pitchFamily="66" charset="0"/>
              </a:rPr>
              <a:t>Yhteinen musiikki päättyy 8.luokan keväällä ja liikunta 9.luokan keväällä.</a:t>
            </a:r>
          </a:p>
          <a:p>
            <a:pPr marL="0" indent="0">
              <a:buNone/>
            </a:pPr>
            <a:endParaRPr lang="fi-FI" sz="2400" dirty="0">
              <a:latin typeface="Comic Sans MS" panose="030F0702030302020204" pitchFamily="66" charset="0"/>
            </a:endParaRPr>
          </a:p>
          <a:p>
            <a:r>
              <a:rPr lang="fi-FI" sz="2400" dirty="0">
                <a:latin typeface="Comic Sans MS" panose="030F0702030302020204" pitchFamily="66" charset="0"/>
              </a:rPr>
              <a:t>Kaikki valinnaisaineet arvioidaan omana aineenaan. </a:t>
            </a:r>
          </a:p>
          <a:p>
            <a:pPr lvl="1"/>
            <a:r>
              <a:rPr lang="fi-FI" sz="2400" b="1" u="sng" dirty="0">
                <a:latin typeface="Comic Sans MS" panose="030F0702030302020204" pitchFamily="66" charset="0"/>
              </a:rPr>
              <a:t>7.LK	8.LK		9.LK 	</a:t>
            </a:r>
            <a:r>
              <a:rPr lang="fi-FI" sz="2400" b="1" u="sng" dirty="0">
                <a:solidFill>
                  <a:srgbClr val="C00000"/>
                </a:solidFill>
                <a:latin typeface="Comic Sans MS" panose="030F0702030302020204" pitchFamily="66" charset="0"/>
              </a:rPr>
              <a:t>PÄÄTTÖTODISTUS</a:t>
            </a:r>
          </a:p>
          <a:p>
            <a:pPr lvl="1"/>
            <a:r>
              <a:rPr lang="fi-FI" sz="2400" b="1" dirty="0">
                <a:latin typeface="Comic Sans MS" panose="030F0702030302020204" pitchFamily="66" charset="0"/>
              </a:rPr>
              <a:t>MU 8	MU 9   	  -            MU</a:t>
            </a:r>
          </a:p>
          <a:p>
            <a:pPr marL="457200" lvl="1" indent="0">
              <a:buNone/>
            </a:pPr>
            <a:r>
              <a:rPr lang="fi-FI" sz="2400" b="1" dirty="0">
                <a:latin typeface="Comic Sans MS" panose="030F0702030302020204" pitchFamily="66" charset="0"/>
              </a:rPr>
              <a:t>                      			</a:t>
            </a:r>
          </a:p>
          <a:p>
            <a:pPr marL="457200" lvl="1" indent="0">
              <a:buNone/>
            </a:pPr>
            <a:r>
              <a:rPr lang="fi-FI" sz="2400" b="1" dirty="0">
                <a:latin typeface="Comic Sans MS" panose="030F0702030302020204" pitchFamily="66" charset="0"/>
              </a:rPr>
              <a:t>		MUP 9	MUP 9      MUP</a:t>
            </a:r>
          </a:p>
          <a:p>
            <a:pPr marL="457200" lvl="1" indent="0">
              <a:buNone/>
            </a:pPr>
            <a:r>
              <a:rPr lang="fi-FI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	</a:t>
            </a:r>
            <a:endParaRPr lang="fi-FI" sz="16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Suorakulmio 4"/>
          <p:cNvSpPr/>
          <p:nvPr/>
        </p:nvSpPr>
        <p:spPr>
          <a:xfrm>
            <a:off x="7528284" y="3707408"/>
            <a:ext cx="504056" cy="53545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i-FI" sz="2400" b="1" dirty="0"/>
              <a:t>9</a:t>
            </a:r>
          </a:p>
        </p:txBody>
      </p:sp>
      <p:sp>
        <p:nvSpPr>
          <p:cNvPr id="6" name="Suorakulmio 5"/>
          <p:cNvSpPr/>
          <p:nvPr/>
        </p:nvSpPr>
        <p:spPr>
          <a:xfrm>
            <a:off x="7528284" y="4584175"/>
            <a:ext cx="504056" cy="535455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i-FI" sz="2400" b="1" dirty="0"/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546004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9" y="188640"/>
            <a:ext cx="8352928" cy="1008112"/>
          </a:xfrm>
        </p:spPr>
        <p:txBody>
          <a:bodyPr/>
          <a:lstStyle/>
          <a:p>
            <a:pPr algn="ctr" eaLnBrk="1" hangingPunct="1"/>
            <a:r>
              <a:rPr lang="fi-FI" sz="2400" b="1" dirty="0">
                <a:latin typeface="Comic Sans MS" pitchFamily="66" charset="0"/>
              </a:rPr>
              <a:t>VALINNAISAINEIDEN VAIKUTUS JATKOKOULUTUKSEEN HAKEUDUTTAESSA</a:t>
            </a:r>
          </a:p>
        </p:txBody>
      </p:sp>
      <p:sp>
        <p:nvSpPr>
          <p:cNvPr id="3075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539552" y="1412776"/>
            <a:ext cx="8352928" cy="5227737"/>
          </a:xfrm>
        </p:spPr>
        <p:txBody>
          <a:bodyPr/>
          <a:lstStyle/>
          <a:p>
            <a:pPr eaLnBrk="1" hangingPunct="1"/>
            <a:r>
              <a:rPr lang="fi-FI" sz="2400" b="1" dirty="0">
                <a:solidFill>
                  <a:schemeClr val="folHlink"/>
                </a:solidFill>
                <a:latin typeface="Comic Sans MS" pitchFamily="66" charset="0"/>
              </a:rPr>
              <a:t>Ammatillinen koulutus</a:t>
            </a:r>
          </a:p>
          <a:p>
            <a:pPr lvl="1" eaLnBrk="1" hangingPunct="1"/>
            <a:r>
              <a:rPr lang="fi-FI" sz="2400" dirty="0">
                <a:latin typeface="Comic Sans MS" pitchFamily="66" charset="0"/>
              </a:rPr>
              <a:t>valintakriteereissä </a:t>
            </a:r>
            <a:r>
              <a:rPr lang="fi-FI" sz="2400" b="1" dirty="0">
                <a:solidFill>
                  <a:schemeClr val="tx2"/>
                </a:solidFill>
                <a:latin typeface="Comic Sans MS" pitchFamily="66" charset="0"/>
              </a:rPr>
              <a:t>kaikkien aineiden keskiarvo</a:t>
            </a:r>
            <a:r>
              <a:rPr lang="fi-FI" sz="2400" dirty="0">
                <a:latin typeface="Comic Sans MS" pitchFamily="66" charset="0"/>
              </a:rPr>
              <a:t>, jolloin mukaan lasketaan </a:t>
            </a:r>
            <a:r>
              <a:rPr lang="fi-FI" sz="2400" b="1" dirty="0">
                <a:solidFill>
                  <a:srgbClr val="C00000"/>
                </a:solidFill>
                <a:latin typeface="Comic Sans MS" pitchFamily="66" charset="0"/>
              </a:rPr>
              <a:t>kaikki yhteisiin aineisiin kuuluvat valinnaisaineet, </a:t>
            </a:r>
            <a:r>
              <a:rPr lang="fi-FI" sz="1600" b="1" dirty="0">
                <a:solidFill>
                  <a:srgbClr val="C00000"/>
                </a:solidFill>
                <a:latin typeface="Comic Sans MS" pitchFamily="66" charset="0"/>
              </a:rPr>
              <a:t>(syventävät) </a:t>
            </a:r>
            <a:r>
              <a:rPr lang="fi-FI" sz="2400" b="1" dirty="0">
                <a:latin typeface="Comic Sans MS" pitchFamily="66" charset="0"/>
              </a:rPr>
              <a:t>-&gt; </a:t>
            </a:r>
            <a:r>
              <a:rPr lang="fi-FI" sz="2400" b="1" dirty="0" err="1">
                <a:latin typeface="Comic Sans MS" pitchFamily="66" charset="0"/>
              </a:rPr>
              <a:t>max</a:t>
            </a:r>
            <a:r>
              <a:rPr lang="fi-FI" sz="2400" b="1" dirty="0">
                <a:latin typeface="Comic Sans MS" pitchFamily="66" charset="0"/>
              </a:rPr>
              <a:t> 16</a:t>
            </a:r>
          </a:p>
          <a:p>
            <a:pPr lvl="2" eaLnBrk="1" hangingPunct="1"/>
            <a:r>
              <a:rPr lang="fi-FI" sz="1800" b="1" dirty="0">
                <a:latin typeface="Comic Sans MS" pitchFamily="66" charset="0"/>
              </a:rPr>
              <a:t>Esim. pakollinen ruotsi 7 ja valinnainen ruotsi 9 -&gt; yhteishaun pisteet ruotsi arvosanan 8 perusteella</a:t>
            </a:r>
          </a:p>
          <a:p>
            <a:pPr lvl="1" eaLnBrk="1" hangingPunct="1"/>
            <a:r>
              <a:rPr lang="fi-FI" sz="2400" dirty="0">
                <a:latin typeface="Comic Sans MS" pitchFamily="66" charset="0"/>
              </a:rPr>
              <a:t>pisteitä saa myös </a:t>
            </a:r>
            <a:r>
              <a:rPr lang="fi-FI" sz="2400" dirty="0">
                <a:solidFill>
                  <a:schemeClr val="tx2"/>
                </a:solidFill>
                <a:latin typeface="Comic Sans MS" pitchFamily="66" charset="0"/>
              </a:rPr>
              <a:t>kolmen parhaan painotetun aineen keskiarvosta</a:t>
            </a:r>
            <a:r>
              <a:rPr lang="fi-FI" sz="2400" dirty="0">
                <a:latin typeface="Comic Sans MS" pitchFamily="66" charset="0"/>
              </a:rPr>
              <a:t> </a:t>
            </a:r>
            <a:r>
              <a:rPr lang="fi-FI" sz="1800" dirty="0">
                <a:latin typeface="Comic Sans MS" pitchFamily="66" charset="0"/>
              </a:rPr>
              <a:t>(</a:t>
            </a:r>
            <a:r>
              <a:rPr lang="fi-FI" sz="1800" b="1" dirty="0">
                <a:latin typeface="Comic Sans MS" pitchFamily="66" charset="0"/>
              </a:rPr>
              <a:t>MU, KU, LI, TN, TS, KO) </a:t>
            </a:r>
            <a:r>
              <a:rPr lang="fi-FI" sz="2400" b="1" dirty="0">
                <a:latin typeface="Comic Sans MS" pitchFamily="66" charset="0"/>
              </a:rPr>
              <a:t>-&gt; </a:t>
            </a:r>
            <a:r>
              <a:rPr lang="fi-FI" sz="2400" b="1" dirty="0" err="1">
                <a:latin typeface="Comic Sans MS" pitchFamily="66" charset="0"/>
              </a:rPr>
              <a:t>max</a:t>
            </a:r>
            <a:r>
              <a:rPr lang="fi-FI" sz="2400" b="1" dirty="0">
                <a:latin typeface="Comic Sans MS" pitchFamily="66" charset="0"/>
              </a:rPr>
              <a:t> 8</a:t>
            </a:r>
            <a:endParaRPr lang="fi-FI" sz="2400" dirty="0">
              <a:latin typeface="Comic Sans MS" pitchFamily="66" charset="0"/>
            </a:endParaRPr>
          </a:p>
          <a:p>
            <a:pPr eaLnBrk="1" hangingPunct="1"/>
            <a:r>
              <a:rPr lang="fi-FI" sz="2400" b="1" dirty="0">
                <a:solidFill>
                  <a:schemeClr val="folHlink"/>
                </a:solidFill>
                <a:latin typeface="Comic Sans MS" pitchFamily="66" charset="0"/>
              </a:rPr>
              <a:t>Lukio</a:t>
            </a:r>
          </a:p>
          <a:p>
            <a:pPr lvl="1" eaLnBrk="1" hangingPunct="1"/>
            <a:r>
              <a:rPr lang="fi-FI" sz="2400" dirty="0">
                <a:latin typeface="Comic Sans MS" pitchFamily="66" charset="0"/>
              </a:rPr>
              <a:t>valintakriteerinä </a:t>
            </a:r>
            <a:r>
              <a:rPr lang="fi-FI" sz="2400" dirty="0">
                <a:solidFill>
                  <a:schemeClr val="folHlink"/>
                </a:solidFill>
                <a:latin typeface="Comic Sans MS" pitchFamily="66" charset="0"/>
              </a:rPr>
              <a:t>lukuaineiden keskiarvo</a:t>
            </a:r>
            <a:r>
              <a:rPr lang="fi-FI" sz="2400" dirty="0">
                <a:latin typeface="Comic Sans MS" pitchFamily="66" charset="0"/>
              </a:rPr>
              <a:t>, valinnaisaineista mukana vain </a:t>
            </a:r>
            <a:r>
              <a:rPr lang="fi-FI" sz="2400" b="1" dirty="0">
                <a:solidFill>
                  <a:srgbClr val="C00000"/>
                </a:solidFill>
                <a:latin typeface="Comic Sans MS" pitchFamily="66" charset="0"/>
              </a:rPr>
              <a:t>B2-kieli</a:t>
            </a:r>
            <a:r>
              <a:rPr lang="fi-FI" sz="2400" dirty="0">
                <a:latin typeface="Comic Sans MS" pitchFamily="66" charset="0"/>
              </a:rPr>
              <a:t> eli </a:t>
            </a:r>
          </a:p>
          <a:p>
            <a:pPr marL="457200" lvl="1" indent="0" eaLnBrk="1" hangingPunct="1">
              <a:buNone/>
            </a:pPr>
            <a:r>
              <a:rPr lang="fi-FI" sz="2400" b="1" dirty="0">
                <a:solidFill>
                  <a:srgbClr val="C00000"/>
                </a:solidFill>
                <a:latin typeface="Comic Sans MS" pitchFamily="66" charset="0"/>
              </a:rPr>
              <a:t>   SA, RA </a:t>
            </a:r>
            <a:r>
              <a:rPr lang="fi-FI" sz="2400" dirty="0">
                <a:latin typeface="Comic Sans MS" pitchFamily="66" charset="0"/>
              </a:rPr>
              <a:t>ja</a:t>
            </a:r>
            <a:r>
              <a:rPr lang="fi-FI" sz="2400" b="1" dirty="0">
                <a:solidFill>
                  <a:schemeClr val="folHlink"/>
                </a:solidFill>
                <a:latin typeface="Comic Sans MS" pitchFamily="66" charset="0"/>
              </a:rPr>
              <a:t> </a:t>
            </a:r>
            <a:r>
              <a:rPr lang="fi-FI" sz="2400" b="1" dirty="0">
                <a:solidFill>
                  <a:srgbClr val="C00000"/>
                </a:solidFill>
                <a:latin typeface="Comic Sans MS" pitchFamily="66" charset="0"/>
              </a:rPr>
              <a:t>VE</a:t>
            </a:r>
          </a:p>
          <a:p>
            <a:pPr marL="457200" lvl="1" indent="0" eaLnBrk="1" hangingPunct="1">
              <a:buNone/>
            </a:pPr>
            <a:r>
              <a:rPr lang="fi-FI" sz="1400" b="1">
                <a:solidFill>
                  <a:srgbClr val="C00000"/>
                </a:solidFill>
                <a:latin typeface="Comic Sans MS" pitchFamily="66" charset="0"/>
              </a:rPr>
              <a:t>MIKÄÄN </a:t>
            </a:r>
            <a:r>
              <a:rPr lang="fi-FI" sz="1400" b="1" dirty="0">
                <a:solidFill>
                  <a:srgbClr val="C00000"/>
                </a:solidFill>
                <a:latin typeface="Comic Sans MS" pitchFamily="66" charset="0"/>
              </a:rPr>
              <a:t>YKSITTÄINEN VALINNAISAINE EI OLE EDELLYTYKSENÄ JATKOKOULUTUKSEEN HAKEUDUTTAESSA.</a:t>
            </a:r>
          </a:p>
          <a:p>
            <a:pPr lvl="1" eaLnBrk="1" hangingPunct="1"/>
            <a:endParaRPr lang="fi-FI" sz="2400" dirty="0">
              <a:solidFill>
                <a:schemeClr val="folHlink"/>
              </a:solidFill>
              <a:latin typeface="Comic Sans MS" pitchFamily="66" charset="0"/>
            </a:endParaRPr>
          </a:p>
          <a:p>
            <a:pPr lvl="1" eaLnBrk="1" hangingPunct="1"/>
            <a:endParaRPr lang="fi-FI" sz="2400" u="sng" dirty="0">
              <a:latin typeface="Comic Sans MS" pitchFamily="66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30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07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7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608" y="476672"/>
            <a:ext cx="7793037" cy="488492"/>
          </a:xfrm>
        </p:spPr>
        <p:txBody>
          <a:bodyPr/>
          <a:lstStyle/>
          <a:p>
            <a:pPr eaLnBrk="1" hangingPunct="1"/>
            <a:r>
              <a:rPr lang="fi-FI" sz="3200" b="1" dirty="0">
                <a:latin typeface="Comic Sans MS" pitchFamily="66" charset="0"/>
              </a:rPr>
              <a:t>VALITSE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412776"/>
            <a:ext cx="8127505" cy="5255866"/>
          </a:xfrm>
        </p:spPr>
        <p:txBody>
          <a:bodyPr/>
          <a:lstStyle/>
          <a:p>
            <a:pPr lvl="2" eaLnBrk="1" hangingPunct="1"/>
            <a:r>
              <a:rPr lang="fi-FI" sz="2000" dirty="0">
                <a:latin typeface="Comic Sans MS" pitchFamily="66" charset="0"/>
              </a:rPr>
              <a:t>TAITO- JA TAIDEAINEIDEN VALINNAISISTA TUNNEISTA</a:t>
            </a:r>
          </a:p>
          <a:p>
            <a:pPr lvl="3" eaLnBrk="1" hangingPunct="1"/>
            <a:r>
              <a:rPr lang="fi-FI" sz="1600" dirty="0">
                <a:latin typeface="Comic Sans MS" pitchFamily="66" charset="0"/>
              </a:rPr>
              <a:t>8-9LK -&gt; VALITSE </a:t>
            </a:r>
            <a:r>
              <a:rPr lang="fi-FI" sz="1600" b="1" dirty="0">
                <a:solidFill>
                  <a:srgbClr val="C00000"/>
                </a:solidFill>
                <a:latin typeface="Comic Sans MS" pitchFamily="66" charset="0"/>
              </a:rPr>
              <a:t>YKSI</a:t>
            </a:r>
            <a:r>
              <a:rPr lang="fi-FI" sz="1600" dirty="0">
                <a:latin typeface="Comic Sans MS" pitchFamily="66" charset="0"/>
              </a:rPr>
              <a:t> AINE</a:t>
            </a:r>
          </a:p>
          <a:p>
            <a:pPr lvl="3" eaLnBrk="1" hangingPunct="1"/>
            <a:endParaRPr lang="fi-FI" sz="1600" b="1" dirty="0">
              <a:effectLst/>
              <a:latin typeface="Comic Sans MS" pitchFamily="66" charset="0"/>
            </a:endParaRPr>
          </a:p>
          <a:p>
            <a:pPr lvl="2" eaLnBrk="1" hangingPunct="1"/>
            <a:r>
              <a:rPr lang="fi-FI" sz="2000" dirty="0">
                <a:latin typeface="Comic Sans MS" pitchFamily="66" charset="0"/>
              </a:rPr>
              <a:t>VALINNAISAINEISTA</a:t>
            </a:r>
          </a:p>
          <a:p>
            <a:pPr lvl="3" eaLnBrk="1" hangingPunct="1"/>
            <a:r>
              <a:rPr lang="fi-FI" sz="1600" dirty="0">
                <a:effectLst/>
                <a:latin typeface="Comic Sans MS" pitchFamily="66" charset="0"/>
              </a:rPr>
              <a:t>8-9LK </a:t>
            </a:r>
            <a:r>
              <a:rPr lang="fi-FI" sz="1600" dirty="0">
                <a:latin typeface="Comic Sans MS" pitchFamily="66" charset="0"/>
              </a:rPr>
              <a:t>-&gt; VALITSE </a:t>
            </a:r>
            <a:r>
              <a:rPr lang="fi-FI" sz="1600" b="1" dirty="0">
                <a:solidFill>
                  <a:srgbClr val="C00000"/>
                </a:solidFill>
                <a:latin typeface="Comic Sans MS" pitchFamily="66" charset="0"/>
              </a:rPr>
              <a:t>YKSI</a:t>
            </a:r>
            <a:r>
              <a:rPr lang="fi-FI" sz="1600" dirty="0">
                <a:latin typeface="Comic Sans MS" pitchFamily="66" charset="0"/>
              </a:rPr>
              <a:t> AINE</a:t>
            </a:r>
            <a:endParaRPr lang="fi-FI" sz="1600" dirty="0">
              <a:effectLst/>
              <a:latin typeface="Comic Sans MS" pitchFamily="66" charset="0"/>
            </a:endParaRPr>
          </a:p>
          <a:p>
            <a:pPr lvl="3" eaLnBrk="1" hangingPunct="1"/>
            <a:r>
              <a:rPr lang="fi-FI" sz="1600" dirty="0">
                <a:latin typeface="Comic Sans MS" pitchFamily="66" charset="0"/>
              </a:rPr>
              <a:t>8LK  -&gt; VALITSE </a:t>
            </a:r>
            <a:r>
              <a:rPr lang="fi-FI" sz="1600" b="1" dirty="0">
                <a:solidFill>
                  <a:srgbClr val="C00000"/>
                </a:solidFill>
                <a:latin typeface="Comic Sans MS" pitchFamily="66" charset="0"/>
              </a:rPr>
              <a:t>YKSI</a:t>
            </a:r>
            <a:r>
              <a:rPr lang="fi-FI" sz="1600" dirty="0">
                <a:latin typeface="Comic Sans MS" pitchFamily="66" charset="0"/>
              </a:rPr>
              <a:t> AINE</a:t>
            </a:r>
          </a:p>
          <a:p>
            <a:pPr lvl="3" eaLnBrk="1" hangingPunct="1"/>
            <a:r>
              <a:rPr lang="fi-FI" sz="1600" dirty="0">
                <a:effectLst/>
                <a:latin typeface="Comic Sans MS" pitchFamily="66" charset="0"/>
              </a:rPr>
              <a:t>9LK -&gt; </a:t>
            </a:r>
            <a:r>
              <a:rPr lang="fi-FI" sz="1600" u="sng" dirty="0">
                <a:effectLst/>
                <a:latin typeface="Comic Sans MS" pitchFamily="66" charset="0"/>
              </a:rPr>
              <a:t>SUUNNITTELE</a:t>
            </a:r>
            <a:r>
              <a:rPr lang="fi-FI" sz="1600" dirty="0">
                <a:effectLst/>
                <a:latin typeface="Comic Sans MS" pitchFamily="66" charset="0"/>
              </a:rPr>
              <a:t> </a:t>
            </a:r>
            <a:r>
              <a:rPr lang="fi-FI" sz="1600" b="1" dirty="0">
                <a:solidFill>
                  <a:srgbClr val="C00000"/>
                </a:solidFill>
                <a:effectLst/>
                <a:latin typeface="Comic Sans MS" pitchFamily="66" charset="0"/>
              </a:rPr>
              <a:t>YKSI</a:t>
            </a:r>
            <a:r>
              <a:rPr lang="fi-FI" sz="1600" dirty="0">
                <a:effectLst/>
                <a:latin typeface="Comic Sans MS" pitchFamily="66" charset="0"/>
              </a:rPr>
              <a:t> AINE</a:t>
            </a:r>
          </a:p>
          <a:p>
            <a:pPr marL="1371600" lvl="3" indent="0" eaLnBrk="1" hangingPunct="1">
              <a:buNone/>
            </a:pPr>
            <a:r>
              <a:rPr lang="fi-FI" sz="1600" dirty="0">
                <a:effectLst/>
                <a:latin typeface="Comic Sans MS" pitchFamily="66" charset="0"/>
              </a:rPr>
              <a:t>	</a:t>
            </a:r>
          </a:p>
          <a:p>
            <a:pPr lvl="2" eaLnBrk="1" hangingPunct="1"/>
            <a:r>
              <a:rPr lang="fi-FI" sz="2000" dirty="0">
                <a:effectLst/>
                <a:latin typeface="Comic Sans MS" pitchFamily="66" charset="0"/>
              </a:rPr>
              <a:t>Merkitse valintasi rastilla ( X )</a:t>
            </a:r>
            <a:endParaRPr lang="fi-FI" sz="1600" dirty="0">
              <a:latin typeface="Comic Sans MS" pitchFamily="66" charset="0"/>
            </a:endParaRPr>
          </a:p>
          <a:p>
            <a:pPr lvl="3" eaLnBrk="1" hangingPunct="1"/>
            <a:r>
              <a:rPr lang="fi-FI" sz="1600" dirty="0">
                <a:latin typeface="Comic Sans MS" pitchFamily="66" charset="0"/>
              </a:rPr>
              <a:t>Alleviivaa valitsemasi B2-kieli</a:t>
            </a:r>
          </a:p>
          <a:p>
            <a:pPr lvl="2" eaLnBrk="1" hangingPunct="1"/>
            <a:r>
              <a:rPr lang="fi-FI" sz="2000" dirty="0">
                <a:effectLst/>
                <a:latin typeface="Comic Sans MS" pitchFamily="66" charset="0"/>
              </a:rPr>
              <a:t>Valitse lisäksi </a:t>
            </a:r>
            <a:r>
              <a:rPr lang="fi-FI" sz="2000" dirty="0">
                <a:latin typeface="Comic Sans MS" pitchFamily="66" charset="0"/>
              </a:rPr>
              <a:t>enintään</a:t>
            </a:r>
            <a:r>
              <a:rPr lang="fi-FI" sz="2000" dirty="0">
                <a:effectLst/>
                <a:latin typeface="Comic Sans MS" pitchFamily="66" charset="0"/>
              </a:rPr>
              <a:t> kaksi varavaihtoehtoa </a:t>
            </a:r>
            <a:endParaRPr lang="fi-FI" sz="2000" dirty="0">
              <a:latin typeface="Comic Sans MS" pitchFamily="66" charset="0"/>
            </a:endParaRPr>
          </a:p>
          <a:p>
            <a:pPr lvl="3" eaLnBrk="1" hangingPunct="1"/>
            <a:r>
              <a:rPr lang="fi-FI" sz="1600" dirty="0">
                <a:latin typeface="Comic Sans MS" pitchFamily="66" charset="0"/>
              </a:rPr>
              <a:t>Varavalinnat tehdään kaikkiin valintoihin</a:t>
            </a:r>
            <a:endParaRPr lang="fi-FI" sz="1600" dirty="0">
              <a:effectLst/>
              <a:latin typeface="Comic Sans MS" pitchFamily="66" charset="0"/>
            </a:endParaRPr>
          </a:p>
          <a:p>
            <a:pPr lvl="3" eaLnBrk="1" hangingPunct="1"/>
            <a:r>
              <a:rPr lang="fi-FI" sz="1600" dirty="0">
                <a:effectLst/>
                <a:latin typeface="Comic Sans MS" pitchFamily="66" charset="0"/>
              </a:rPr>
              <a:t>1 = ensisijainen varavalinta  </a:t>
            </a:r>
            <a:endParaRPr lang="fi-FI" sz="1600" dirty="0">
              <a:latin typeface="Comic Sans MS" pitchFamily="66" charset="0"/>
            </a:endParaRPr>
          </a:p>
          <a:p>
            <a:pPr lvl="3" eaLnBrk="1" hangingPunct="1"/>
            <a:r>
              <a:rPr lang="fi-FI" sz="1600" dirty="0">
                <a:effectLst/>
                <a:latin typeface="Comic Sans MS" pitchFamily="66" charset="0"/>
              </a:rPr>
              <a:t>2 = toissijainen varavalinta</a:t>
            </a:r>
          </a:p>
          <a:p>
            <a:pPr marL="457200" lvl="1" indent="0" eaLnBrk="1" hangingPunct="1">
              <a:buNone/>
            </a:pPr>
            <a:endParaRPr lang="fi-FI" sz="3200" dirty="0">
              <a:effectLst/>
              <a:latin typeface="Times New Roman"/>
              <a:ea typeface="Times New Roman"/>
            </a:endParaRPr>
          </a:p>
          <a:p>
            <a:pPr lvl="1" eaLnBrk="1" hangingPunct="1"/>
            <a:endParaRPr lang="fi-FI" sz="2000" dirty="0">
              <a:latin typeface="Comic Sans MS" pitchFamily="66" charset="0"/>
            </a:endParaRPr>
          </a:p>
          <a:p>
            <a:pPr lvl="1" eaLnBrk="1" hangingPunct="1"/>
            <a:endParaRPr lang="fi-FI" sz="2000" dirty="0">
              <a:latin typeface="Comic Sans MS" pitchFamily="66" charset="0"/>
            </a:endParaRPr>
          </a:p>
          <a:p>
            <a:pPr lvl="1" eaLnBrk="1" hangingPunct="1"/>
            <a:endParaRPr lang="fi-FI" sz="2000" dirty="0">
              <a:latin typeface="Comic Sans MS" pitchFamily="66" charset="0"/>
            </a:endParaRPr>
          </a:p>
          <a:p>
            <a:pPr lvl="1" eaLnBrk="1" hangingPunct="1"/>
            <a:endParaRPr lang="fi-FI" sz="2000" dirty="0">
              <a:latin typeface="Comic Sans MS" pitchFamily="66" charset="0"/>
            </a:endParaRPr>
          </a:p>
          <a:p>
            <a:pPr lvl="1" eaLnBrk="1" hangingPunct="1"/>
            <a:endParaRPr lang="fi-FI" sz="2000" dirty="0">
              <a:latin typeface="Comic Sans MS" pitchFamily="66" charset="0"/>
            </a:endParaRPr>
          </a:p>
          <a:p>
            <a:pPr lvl="1" eaLnBrk="1" hangingPunct="1"/>
            <a:endParaRPr lang="fi-FI" sz="2000" dirty="0">
              <a:latin typeface="Comic Sans MS" pitchFamily="66" charset="0"/>
            </a:endParaRPr>
          </a:p>
          <a:p>
            <a:pPr lvl="1" eaLnBrk="1" hangingPunct="1"/>
            <a:endParaRPr lang="fi-FI" sz="2000" dirty="0">
              <a:latin typeface="Comic Sans MS" pitchFamily="66" charset="0"/>
            </a:endParaRPr>
          </a:p>
          <a:p>
            <a:pPr marL="457200" lvl="1" indent="0" eaLnBrk="1" hangingPunct="1">
              <a:buNone/>
            </a:pPr>
            <a:endParaRPr lang="fi-FI" sz="2000" dirty="0">
              <a:latin typeface="Comic Sans MS" pitchFamily="66" charset="0"/>
            </a:endParaRPr>
          </a:p>
          <a:p>
            <a:pPr lvl="1" eaLnBrk="1" hangingPunct="1"/>
            <a:endParaRPr lang="fi-FI" sz="2000" dirty="0">
              <a:latin typeface="Comic Sans MS" pitchFamily="66" charset="0"/>
            </a:endParaRPr>
          </a:p>
          <a:p>
            <a:pPr lvl="1" eaLnBrk="1" hangingPunct="1">
              <a:buFont typeface="Wingdings" pitchFamily="2" charset="2"/>
              <a:buNone/>
            </a:pPr>
            <a:endParaRPr lang="fi-FI" sz="2400" dirty="0">
              <a:latin typeface="Comic Sans MS" pitchFamily="66" charset="0"/>
            </a:endParaRPr>
          </a:p>
          <a:p>
            <a:pPr lvl="1" eaLnBrk="1" hangingPunct="1">
              <a:buFont typeface="Wingdings" pitchFamily="2" charset="2"/>
              <a:buNone/>
            </a:pPr>
            <a:endParaRPr lang="fi-FI" sz="2400" b="1" dirty="0">
              <a:solidFill>
                <a:schemeClr val="folHlink"/>
              </a:solidFill>
              <a:latin typeface="Comic Sans MS" pitchFamily="66" charset="0"/>
            </a:endParaRPr>
          </a:p>
        </p:txBody>
      </p:sp>
      <p:sp>
        <p:nvSpPr>
          <p:cNvPr id="2" name="Kuvaselite-ellipsi 1"/>
          <p:cNvSpPr/>
          <p:nvPr/>
        </p:nvSpPr>
        <p:spPr>
          <a:xfrm>
            <a:off x="1331640" y="1412776"/>
            <a:ext cx="5400600" cy="4464496"/>
          </a:xfrm>
          <a:prstGeom prst="wedgeEllipseCallout">
            <a:avLst>
              <a:gd name="adj1" fmla="val -27901"/>
              <a:gd name="adj2" fmla="val -55556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16200000" scaled="1"/>
            <a:tileRect/>
          </a:gradFill>
          <a:ln w="76200">
            <a:solidFill>
              <a:srgbClr val="C00000"/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fi-FI" sz="2800" b="1" dirty="0">
                <a:solidFill>
                  <a:srgbClr val="C00000"/>
                </a:solidFill>
              </a:rPr>
              <a:t>VALINTAKORTIN PALAUTUS </a:t>
            </a:r>
            <a:r>
              <a:rPr lang="fi-FI" sz="2800" b="1">
                <a:solidFill>
                  <a:srgbClr val="C00000"/>
                </a:solidFill>
              </a:rPr>
              <a:t>VIIMEISTÄÄN PE </a:t>
            </a:r>
            <a:r>
              <a:rPr lang="fi-FI" sz="4400" b="1" dirty="0">
                <a:solidFill>
                  <a:srgbClr val="C00000"/>
                </a:solidFill>
              </a:rPr>
              <a:t>25.11.2022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500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500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5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500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500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500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500" fill="hold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500" fill="hold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500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500" fill="hold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500" fill="hold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500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500" fill="hold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500" fill="hold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500"/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500" fill="hold"/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500" fill="hold"/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500"/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500" fill="hold"/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500" fill="hold"/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2" grpId="0" animBg="1"/>
    </p:bldLst>
  </p:timing>
</p:sld>
</file>

<file path=ppt/theme/theme1.xml><?xml version="1.0" encoding="utf-8"?>
<a:theme xmlns:a="http://schemas.openxmlformats.org/drawingml/2006/main" name="Värineliöt">
  <a:themeElements>
    <a:clrScheme name="Värineliöt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Värineliöt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ärineliöt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ärineliöt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ärineliöt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ärineliöt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ärineliöt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ärineliöt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-te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-te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Blends</Template>
  <TotalTime>1325</TotalTime>
  <Words>843</Words>
  <Application>Microsoft Office PowerPoint</Application>
  <PresentationFormat>Näytössä katseltava diaesitys (4:3)</PresentationFormat>
  <Paragraphs>193</Paragraphs>
  <Slides>11</Slides>
  <Notes>1</Notes>
  <HiddenSlides>0</HiddenSlides>
  <MMClips>0</MMClips>
  <ScaleCrop>false</ScaleCrop>
  <HeadingPairs>
    <vt:vector size="6" baseType="variant">
      <vt:variant>
        <vt:lpstr>Käytetyt fontit</vt:lpstr>
      </vt:variant>
      <vt:variant>
        <vt:i4>5</vt:i4>
      </vt:variant>
      <vt:variant>
        <vt:lpstr>Teema</vt:lpstr>
      </vt:variant>
      <vt:variant>
        <vt:i4>1</vt:i4>
      </vt:variant>
      <vt:variant>
        <vt:lpstr>Dian otsikot</vt:lpstr>
      </vt:variant>
      <vt:variant>
        <vt:i4>11</vt:i4>
      </vt:variant>
    </vt:vector>
  </HeadingPairs>
  <TitlesOfParts>
    <vt:vector size="17" baseType="lpstr">
      <vt:lpstr>Calibri</vt:lpstr>
      <vt:lpstr>Comic Sans MS</vt:lpstr>
      <vt:lpstr>Tahoma</vt:lpstr>
      <vt:lpstr>Times New Roman</vt:lpstr>
      <vt:lpstr>Wingdings</vt:lpstr>
      <vt:lpstr>Värineliöt</vt:lpstr>
      <vt:lpstr>Valintojen perusteet</vt:lpstr>
      <vt:lpstr>PowerPoint-esitys</vt:lpstr>
      <vt:lpstr>PowerPoint-esitys</vt:lpstr>
      <vt:lpstr>Valinnaiset tunnit 8. – 9. luokalle</vt:lpstr>
      <vt:lpstr>Valinnaiset tunnit 8. – 9. luokalle</vt:lpstr>
      <vt:lpstr>      Valinnaisaineet 8. luokalla</vt:lpstr>
      <vt:lpstr>Valinnaisaineet 9. luokalla</vt:lpstr>
      <vt:lpstr>Valinnaisten tuntien arviointi</vt:lpstr>
      <vt:lpstr>Valinnaisaineiden arviointi</vt:lpstr>
      <vt:lpstr>VALINNAISAINEIDEN VAIKUTUS JATKOKOULUTUKSEEN HAKEUDUTTAESSA</vt:lpstr>
      <vt:lpstr>VALITSE</vt:lpstr>
    </vt:vector>
  </TitlesOfParts>
  <Company>Valkeakosken Kaupunki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VALINNAISAINEIDEN VAIKUTUS JATKOKOULUTUKSEEN HAKEUDUTTAESSA</dc:title>
  <dc:creator>VLK-Tietohallinto</dc:creator>
  <cp:lastModifiedBy>Minna Ruotsala</cp:lastModifiedBy>
  <cp:revision>99</cp:revision>
  <cp:lastPrinted>2017-11-23T14:41:56Z</cp:lastPrinted>
  <dcterms:created xsi:type="dcterms:W3CDTF">2005-01-24T15:11:58Z</dcterms:created>
  <dcterms:modified xsi:type="dcterms:W3CDTF">2022-09-21T04:32:06Z</dcterms:modified>
</cp:coreProperties>
</file>