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18" r:id="rId3"/>
    <p:sldId id="301" r:id="rId4"/>
    <p:sldId id="300" r:id="rId5"/>
    <p:sldId id="305" r:id="rId6"/>
    <p:sldId id="308" r:id="rId7"/>
    <p:sldId id="306" r:id="rId8"/>
    <p:sldId id="287" r:id="rId9"/>
    <p:sldId id="294" r:id="rId10"/>
    <p:sldId id="295" r:id="rId11"/>
    <p:sldId id="296" r:id="rId12"/>
    <p:sldId id="297" r:id="rId13"/>
    <p:sldId id="298" r:id="rId14"/>
    <p:sldId id="291" r:id="rId15"/>
    <p:sldId id="279" r:id="rId16"/>
    <p:sldId id="314" r:id="rId17"/>
    <p:sldId id="280" r:id="rId18"/>
    <p:sldId id="282" r:id="rId19"/>
    <p:sldId id="315" r:id="rId20"/>
    <p:sldId id="316" r:id="rId21"/>
    <p:sldId id="319" r:id="rId22"/>
    <p:sldId id="313" r:id="rId23"/>
    <p:sldId id="283" r:id="rId24"/>
    <p:sldId id="284" r:id="rId25"/>
    <p:sldId id="320" r:id="rId26"/>
    <p:sldId id="285" r:id="rId27"/>
    <p:sldId id="307" r:id="rId2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FF99"/>
    <a:srgbClr val="0000CC"/>
    <a:srgbClr val="0033CC"/>
    <a:srgbClr val="CCECFF"/>
    <a:srgbClr val="CCFFCC"/>
    <a:srgbClr val="CC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5" autoAdjust="0"/>
  </p:normalViewPr>
  <p:slideViewPr>
    <p:cSldViewPr>
      <p:cViewPr>
        <p:scale>
          <a:sx n="70" d="100"/>
          <a:sy n="70" d="100"/>
        </p:scale>
        <p:origin x="-691" y="7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7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539A2-4494-40B3-BFE1-8F40D9A4690F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D9DC-AB4D-44F2-878E-594A5EFEE5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074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30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3A23FD-FE76-4BBA-95C5-9B3797E7E738}" type="slidenum">
              <a:rPr lang="en-US" altLang="fi-FI"/>
              <a:pPr eaLnBrk="1" hangingPunct="1">
                <a:spcBef>
                  <a:spcPct val="0"/>
                </a:spcBef>
              </a:pPr>
              <a:t>5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337036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257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4083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D9DC-AB4D-44F2-878E-594A5EFEE5D7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19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77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01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28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07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65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22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87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01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39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76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7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4DA25-D004-4401-8563-FF274BCB7313}" type="datetimeFigureOut">
              <a:rPr lang="fi-FI" smtClean="0"/>
              <a:t>2.9.2017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79D4-ACC5-4867-9E86-10BC325B14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971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KTKO105 </a:t>
            </a:r>
            <a:br>
              <a:rPr lang="fi-FI" b="1" dirty="0" smtClean="0"/>
            </a:br>
            <a:r>
              <a:rPr lang="fi-FI" b="1" dirty="0" smtClean="0"/>
              <a:t>Johdatus tilastolliseen tutkimukseen 2 op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Eija Räikkönen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Viikko 36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0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99FF99"/>
          </a:solidFill>
        </p:spPr>
        <p:txBody>
          <a:bodyPr>
            <a:normAutofit/>
          </a:bodyPr>
          <a:lstStyle/>
          <a:p>
            <a:r>
              <a:rPr lang="fi-FI" sz="3600" b="1" dirty="0" smtClean="0"/>
              <a:t>Muuttujien mitta-asteikot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915" y="1134797"/>
            <a:ext cx="9029777" cy="5534563"/>
          </a:xfrm>
        </p:spPr>
        <p:txBody>
          <a:bodyPr>
            <a:noAutofit/>
          </a:bodyPr>
          <a:lstStyle/>
          <a:p>
            <a:r>
              <a:rPr lang="fi-FI" sz="2000" b="1" dirty="0" smtClean="0"/>
              <a:t>Luokitusasteikko </a:t>
            </a:r>
            <a:r>
              <a:rPr lang="fi-FI" sz="2000" dirty="0" smtClean="0"/>
              <a:t>(nominal scale)</a:t>
            </a:r>
            <a:r>
              <a:rPr lang="fi-FI" sz="2000" b="1" dirty="0" smtClean="0"/>
              <a:t> </a:t>
            </a:r>
            <a:r>
              <a:rPr lang="fi-FI" sz="2000" dirty="0" smtClean="0"/>
              <a:t>= tiedetään vain, että muuttujan arvot ovat erilaisia ja ne voidaan sijoittaa eri luokkiin. </a:t>
            </a:r>
          </a:p>
          <a:p>
            <a:pPr lvl="1"/>
            <a:r>
              <a:rPr lang="fi-FI" sz="1800" dirty="0" smtClean="0"/>
              <a:t>Ts. muuttujan asteikko ilmaisee luokkien välisiä laadullisia eroja, mutta ei paremmuutta tai järjestystä. </a:t>
            </a:r>
          </a:p>
          <a:p>
            <a:pPr lvl="1"/>
            <a:r>
              <a:rPr lang="fi-FI" sz="1800" dirty="0" smtClean="0"/>
              <a:t>Eri luokat erotetaan toisistaan numerotunnuksilla, ja </a:t>
            </a:r>
            <a:r>
              <a:rPr lang="fi-FI" altLang="fi-FI" sz="1800" dirty="0"/>
              <a:t>eri </a:t>
            </a:r>
            <a:r>
              <a:rPr lang="fi-FI" altLang="fi-FI" sz="1800" dirty="0" smtClean="0"/>
              <a:t>luokkiin </a:t>
            </a:r>
            <a:r>
              <a:rPr lang="fi-FI" altLang="fi-FI" sz="1800" dirty="0"/>
              <a:t>liittyvät tunnukset voidaan myös vaihtaa keskenään </a:t>
            </a:r>
            <a:r>
              <a:rPr lang="fi-FI" altLang="fi-FI" sz="1800" dirty="0" smtClean="0"/>
              <a:t>muuttujan merkityksen </a:t>
            </a:r>
            <a:r>
              <a:rPr lang="fi-FI" altLang="fi-FI" sz="1800" dirty="0"/>
              <a:t>siitä </a:t>
            </a:r>
            <a:r>
              <a:rPr lang="fi-FI" altLang="fi-FI" sz="1800" dirty="0" smtClean="0"/>
              <a:t>muuttumatta</a:t>
            </a:r>
          </a:p>
          <a:p>
            <a:pPr lvl="1"/>
            <a:r>
              <a:rPr lang="fi-FI" altLang="fi-FI" sz="1800" dirty="0" smtClean="0"/>
              <a:t>Luokkia voi olla 2 tai enemmän </a:t>
            </a:r>
          </a:p>
          <a:p>
            <a:pPr lvl="2"/>
            <a:r>
              <a:rPr lang="fi-FI" altLang="fi-FI" sz="1400" dirty="0" smtClean="0"/>
              <a:t>2-luokkaiset muuttujat ovat ns. Dikotomisia muuttujia </a:t>
            </a:r>
            <a:endParaRPr lang="fi-FI" altLang="fi-FI" sz="1400" dirty="0"/>
          </a:p>
          <a:p>
            <a:pPr lvl="1"/>
            <a:r>
              <a:rPr lang="fi-FI" sz="1800" dirty="0" smtClean="0"/>
              <a:t>esim. Kotikunta: 1 = Porvoo, 2 = Imatra, 3 = Rovaniemi, 4 = Lahti</a:t>
            </a:r>
          </a:p>
          <a:p>
            <a:pPr>
              <a:spcBef>
                <a:spcPts val="1200"/>
              </a:spcBef>
            </a:pPr>
            <a:r>
              <a:rPr lang="fi-FI" sz="2000" b="1" dirty="0" smtClean="0"/>
              <a:t>Järjestysasteikko </a:t>
            </a:r>
            <a:r>
              <a:rPr lang="fi-FI" sz="2000" dirty="0" smtClean="0"/>
              <a:t>(ordinal scale)</a:t>
            </a:r>
            <a:r>
              <a:rPr lang="fi-FI" sz="2000" b="1" dirty="0" smtClean="0"/>
              <a:t> </a:t>
            </a:r>
            <a:r>
              <a:rPr lang="fi-FI" sz="2000" dirty="0" smtClean="0"/>
              <a:t>= muuttujan arvot voidaan asettaa paremmuusjärjestykseen mitattavan asian suhteen, mutta ei voida sanoa, kuinka paljon parempi/suurempi toinen havainto on toista. </a:t>
            </a:r>
          </a:p>
          <a:p>
            <a:pPr lvl="1">
              <a:spcBef>
                <a:spcPts val="600"/>
              </a:spcBef>
            </a:pPr>
            <a:r>
              <a:rPr lang="fi-FI" sz="1800" dirty="0" smtClean="0"/>
              <a:t>Asteikko ilmaisee laadullisten erojen lisäksi järjestystä muuttujan arvojen välillä, mutta ei määrää, kuinka paljon parempi/suurempi toinen arvo on toista</a:t>
            </a:r>
          </a:p>
          <a:p>
            <a:pPr lvl="1">
              <a:spcBef>
                <a:spcPts val="600"/>
              </a:spcBef>
            </a:pPr>
            <a:r>
              <a:rPr lang="fi-FI" altLang="fi-FI" sz="1800" dirty="0"/>
              <a:t>järjestykseen asetetut </a:t>
            </a:r>
            <a:r>
              <a:rPr lang="fi-FI" altLang="fi-FI" sz="1800" dirty="0" smtClean="0"/>
              <a:t>luokat </a:t>
            </a:r>
            <a:r>
              <a:rPr lang="fi-FI" altLang="fi-FI" sz="1800" dirty="0"/>
              <a:t>erotetaan toisistaan </a:t>
            </a:r>
            <a:r>
              <a:rPr lang="fi-FI" altLang="fi-FI" sz="1800" dirty="0" smtClean="0"/>
              <a:t>numerotunnuksilla, </a:t>
            </a:r>
            <a:r>
              <a:rPr lang="fi-FI" altLang="fi-FI" sz="1800" dirty="0"/>
              <a:t>jotka osoittavat luokkien keskinäisen järjestyksen </a:t>
            </a:r>
          </a:p>
          <a:p>
            <a:pPr lvl="1">
              <a:spcBef>
                <a:spcPts val="600"/>
              </a:spcBef>
            </a:pPr>
            <a:r>
              <a:rPr lang="fi-FI" altLang="fi-FI" sz="1800" dirty="0" smtClean="0"/>
              <a:t>Esim. Kurssiarvosana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fi-FI" altLang="fi-FI" sz="1800" dirty="0" smtClean="0"/>
              <a:t>	0 = hylätty, 1 = välttävä, 2 = tyydyttävä, 3 = hyvä, 4 = kiitettävä, 5 = erinomainen</a:t>
            </a:r>
            <a:endParaRPr lang="fi-FI" altLang="fi-FI" sz="1800" dirty="0"/>
          </a:p>
          <a:p>
            <a:pPr lvl="1">
              <a:spcBef>
                <a:spcPts val="1200"/>
              </a:spcBef>
            </a:pPr>
            <a:endParaRPr lang="fi-FI" sz="18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27413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  <a:solidFill>
            <a:srgbClr val="99FF99"/>
          </a:solidFill>
        </p:spPr>
        <p:txBody>
          <a:bodyPr>
            <a:normAutofit/>
          </a:bodyPr>
          <a:lstStyle/>
          <a:p>
            <a:r>
              <a:rPr lang="fi-FI" sz="3600" b="1" dirty="0" smtClean="0"/>
              <a:t>Muuttujien mitta-asteikot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915" y="1134797"/>
            <a:ext cx="9029777" cy="5174523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fi-FI" sz="2000" b="1" dirty="0" smtClean="0"/>
              <a:t>Välimatka-asteikko</a:t>
            </a:r>
            <a:r>
              <a:rPr lang="fi-FI" sz="2000" dirty="0" smtClean="0"/>
              <a:t> (interval scale) = voidaan sanoa, kuinka paljon parempi/suurempi  toinen muuttujan arvo on toista. </a:t>
            </a:r>
            <a:endParaRPr lang="fi-FI" sz="2000" dirty="0"/>
          </a:p>
          <a:p>
            <a:pPr lvl="1">
              <a:spcBef>
                <a:spcPts val="600"/>
              </a:spcBef>
            </a:pPr>
            <a:r>
              <a:rPr lang="fi-FI" altLang="fi-FI" sz="1800" dirty="0" smtClean="0"/>
              <a:t>asteikko </a:t>
            </a:r>
            <a:r>
              <a:rPr lang="fi-FI" altLang="fi-FI" sz="1800" dirty="0"/>
              <a:t>ilmaisee laadullisten ja </a:t>
            </a:r>
            <a:r>
              <a:rPr lang="fi-FI" altLang="fi-FI" sz="1800" dirty="0" smtClean="0"/>
              <a:t>järjestykseen liittyvien </a:t>
            </a:r>
            <a:r>
              <a:rPr lang="fi-FI" altLang="fi-FI" sz="1800" dirty="0"/>
              <a:t>erojen lisäksi myös etäisyyttä eli välimatkaa muuttujan eri arvojen </a:t>
            </a:r>
            <a:r>
              <a:rPr lang="fi-FI" altLang="fi-FI" sz="1800" dirty="0" smtClean="0"/>
              <a:t>välillä</a:t>
            </a:r>
          </a:p>
          <a:p>
            <a:pPr lvl="1">
              <a:spcBef>
                <a:spcPts val="600"/>
              </a:spcBef>
            </a:pPr>
            <a:r>
              <a:rPr lang="fi-FI" altLang="fi-FI" sz="1800" dirty="0" smtClean="0"/>
              <a:t>Muuttujan arvoon </a:t>
            </a:r>
            <a:r>
              <a:rPr lang="fi-FI" altLang="fi-FI" sz="1800" dirty="0"/>
              <a:t>liittyy tietty mittayksikkö </a:t>
            </a:r>
            <a:r>
              <a:rPr lang="fi-FI" altLang="fi-FI" sz="1800" dirty="0" smtClean="0"/>
              <a:t>(esim</a:t>
            </a:r>
            <a:r>
              <a:rPr lang="fi-FI" altLang="fi-FI" sz="1800" dirty="0"/>
              <a:t>. </a:t>
            </a:r>
            <a:r>
              <a:rPr lang="fi-FI" altLang="fi-FI" sz="1800" dirty="0" smtClean="0"/>
              <a:t>Celsius, ajanlasku)</a:t>
            </a:r>
          </a:p>
          <a:p>
            <a:pPr lvl="1">
              <a:spcBef>
                <a:spcPts val="600"/>
              </a:spcBef>
            </a:pPr>
            <a:r>
              <a:rPr lang="fi-FI" altLang="fi-FI" sz="1800" dirty="0" smtClean="0"/>
              <a:t>Muuttujan arvo kertoo suoraan mitatun asian määrän </a:t>
            </a:r>
          </a:p>
          <a:p>
            <a:pPr lvl="1">
              <a:spcBef>
                <a:spcPts val="600"/>
              </a:spcBef>
            </a:pPr>
            <a:r>
              <a:rPr lang="fi-FI" altLang="fi-FI" sz="1800" dirty="0" smtClean="0"/>
              <a:t>muuttujalla </a:t>
            </a:r>
            <a:r>
              <a:rPr lang="fi-FI" altLang="fi-FI" sz="1800" dirty="0"/>
              <a:t>on sovittu </a:t>
            </a:r>
            <a:r>
              <a:rPr lang="fi-FI" altLang="fi-FI" sz="1800" dirty="0" smtClean="0"/>
              <a:t>nollapiste</a:t>
            </a:r>
            <a:r>
              <a:rPr lang="fi-FI" altLang="fi-FI" sz="1800" dirty="0"/>
              <a:t>, joka ei kuitenkaan tarkoita mitattavan ominaisuuden </a:t>
            </a:r>
            <a:r>
              <a:rPr lang="fi-FI" altLang="fi-FI" sz="1800" dirty="0" smtClean="0"/>
              <a:t>loppumista (esim. Celsiusasteet)</a:t>
            </a:r>
            <a:endParaRPr lang="fi-FI" sz="1800" dirty="0" smtClean="0"/>
          </a:p>
          <a:p>
            <a:pPr>
              <a:spcBef>
                <a:spcPts val="1200"/>
              </a:spcBef>
            </a:pPr>
            <a:r>
              <a:rPr lang="fi-FI" sz="2000" b="1" dirty="0" smtClean="0"/>
              <a:t>Suhdeasteikko</a:t>
            </a:r>
            <a:r>
              <a:rPr lang="fi-FI" sz="2000" dirty="0" smtClean="0"/>
              <a:t> (ratio scale) = mahdollista laskea muuttujan arvojen väliset suhteet; on olemassa absoluuttinen nollapiste. </a:t>
            </a:r>
          </a:p>
          <a:p>
            <a:pPr lvl="1">
              <a:spcBef>
                <a:spcPts val="1200"/>
              </a:spcBef>
            </a:pPr>
            <a:r>
              <a:rPr lang="fi-FI" sz="1800" dirty="0" smtClean="0"/>
              <a:t>Muutoin samat ominaisuudet kuin välimatka-asteikolla, mutta nollapiste on absoluuttinen</a:t>
            </a:r>
          </a:p>
          <a:p>
            <a:pPr lvl="1">
              <a:spcBef>
                <a:spcPts val="1200"/>
              </a:spcBef>
            </a:pPr>
            <a:r>
              <a:rPr lang="fi-FI" sz="1800" dirty="0" smtClean="0"/>
              <a:t>Esim. Paino grammoina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2438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99FF99"/>
          </a:solidFill>
        </p:spPr>
        <p:txBody>
          <a:bodyPr>
            <a:normAutofit/>
          </a:bodyPr>
          <a:lstStyle/>
          <a:p>
            <a:r>
              <a:rPr lang="fi-FI" sz="3600" b="1" dirty="0" smtClean="0"/>
              <a:t>Muuttujien mitta-asteikot</a:t>
            </a:r>
            <a:endParaRPr lang="fi-FI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1872208"/>
          </a:xfrm>
        </p:spPr>
        <p:txBody>
          <a:bodyPr>
            <a:normAutofit fontScale="92500"/>
          </a:bodyPr>
          <a:lstStyle/>
          <a:p>
            <a:r>
              <a:rPr lang="fi-FI" sz="2400" dirty="0" smtClean="0"/>
              <a:t>Luokitteluasteikollinen muuttuja on asteikoltaan yksinkertaisin, suhdeasteikollinen muuttuja monimutkaisin</a:t>
            </a:r>
          </a:p>
          <a:p>
            <a:pPr>
              <a:spcBef>
                <a:spcPts val="1200"/>
              </a:spcBef>
            </a:pPr>
            <a:r>
              <a:rPr lang="fi-FI" sz="2400" dirty="0" smtClean="0"/>
              <a:t>Monimutkaisemmalla asteikolla mitatusta muuttujasta voi tehdä aina yksinkertaisemman asteikon muuttujan, mutta ei toisin päin!!!</a:t>
            </a:r>
          </a:p>
        </p:txBody>
      </p:sp>
    </p:spTree>
    <p:extLst>
      <p:ext uri="{BB962C8B-B14F-4D97-AF65-F5344CB8AC3E}">
        <p14:creationId xmlns:p14="http://schemas.microsoft.com/office/powerpoint/2010/main" val="198295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  <a:solidFill>
            <a:srgbClr val="BDFD9D"/>
          </a:solidFill>
        </p:spPr>
        <p:txBody>
          <a:bodyPr/>
          <a:lstStyle/>
          <a:p>
            <a:r>
              <a:rPr lang="fi-FI" b="1" dirty="0" smtClean="0"/>
              <a:t>Muuttujien ominaisuudet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Numeeriset vs. ei-numeeriset muuttujat</a:t>
            </a:r>
          </a:p>
          <a:p>
            <a:pPr lvl="1"/>
            <a:r>
              <a:rPr lang="fi-FI" sz="2000" dirty="0" smtClean="0"/>
              <a:t>Numeeriset muuttujat joko välimatka- tai suhdeasteikollisia</a:t>
            </a:r>
          </a:p>
          <a:p>
            <a:pPr lvl="2"/>
            <a:r>
              <a:rPr lang="fi-FI" sz="1600" dirty="0" smtClean="0"/>
              <a:t>Voidaan suorittaa laskutoimituksia</a:t>
            </a:r>
          </a:p>
          <a:p>
            <a:pPr lvl="1"/>
            <a:r>
              <a:rPr lang="fi-FI" sz="2000" dirty="0" smtClean="0"/>
              <a:t>Ei-numeeriset eli sanalliset muuttujat joko luokittelu- tai järjestysasteikollisia</a:t>
            </a:r>
          </a:p>
          <a:p>
            <a:pPr>
              <a:spcBef>
                <a:spcPts val="1800"/>
              </a:spcBef>
            </a:pPr>
            <a:r>
              <a:rPr lang="fi-FI" sz="2400" b="1" dirty="0" smtClean="0"/>
              <a:t>Jatkuvat vs. epäjatkuvat eli diskreetit muuttujat</a:t>
            </a:r>
            <a:endParaRPr lang="fi-FI" sz="2400" dirty="0"/>
          </a:p>
          <a:p>
            <a:pPr lvl="1"/>
            <a:r>
              <a:rPr lang="fi-FI" sz="2000" dirty="0"/>
              <a:t>Muuttuja on </a:t>
            </a:r>
            <a:r>
              <a:rPr lang="fi-FI" sz="2000" b="1" dirty="0" smtClean="0"/>
              <a:t>jatkuva </a:t>
            </a:r>
            <a:r>
              <a:rPr lang="fi-FI" sz="2000" dirty="0" smtClean="0"/>
              <a:t>(continuous), </a:t>
            </a:r>
            <a:r>
              <a:rPr lang="fi-FI" sz="2000" dirty="0"/>
              <a:t>kun sen kahden arvon välissä on ääretön määrä arvoja. </a:t>
            </a:r>
            <a:endParaRPr lang="fi-FI" sz="2000" dirty="0" smtClean="0"/>
          </a:p>
          <a:p>
            <a:pPr lvl="2"/>
            <a:r>
              <a:rPr lang="fi-FI" sz="1800" dirty="0" smtClean="0"/>
              <a:t>lukuarvon </a:t>
            </a:r>
            <a:r>
              <a:rPr lang="fi-FI" sz="1800" dirty="0"/>
              <a:t>perään voidaan aina lisätä </a:t>
            </a:r>
            <a:r>
              <a:rPr lang="fi-FI" sz="1800" dirty="0" smtClean="0"/>
              <a:t>desimaaleja</a:t>
            </a:r>
          </a:p>
          <a:p>
            <a:pPr lvl="2"/>
            <a:r>
              <a:rPr lang="fi-FI" sz="1800" dirty="0" smtClean="0"/>
              <a:t>Osa välimatka-asteikollisista muuttujista ja kaikki suhdeasteikolliset muuttujat</a:t>
            </a:r>
          </a:p>
          <a:p>
            <a:pPr lvl="2">
              <a:spcBef>
                <a:spcPts val="0"/>
              </a:spcBef>
            </a:pPr>
            <a:r>
              <a:rPr lang="fi-FI" sz="1800" dirty="0" smtClean="0"/>
              <a:t>esim</a:t>
            </a:r>
            <a:r>
              <a:rPr lang="fi-FI" sz="1800" dirty="0"/>
              <a:t>. </a:t>
            </a:r>
            <a:r>
              <a:rPr lang="fi-FI" sz="1800" dirty="0" smtClean="0"/>
              <a:t>pituus metreinä</a:t>
            </a:r>
          </a:p>
          <a:p>
            <a:pPr lvl="1"/>
            <a:r>
              <a:rPr lang="fi-FI" sz="2000" dirty="0" smtClean="0"/>
              <a:t>Muuttuja </a:t>
            </a:r>
            <a:r>
              <a:rPr lang="fi-FI" sz="2000" dirty="0"/>
              <a:t>on </a:t>
            </a:r>
            <a:r>
              <a:rPr lang="fi-FI" sz="2000" b="1" dirty="0"/>
              <a:t>epäjatkuva </a:t>
            </a:r>
            <a:r>
              <a:rPr lang="fi-FI" sz="2000" dirty="0"/>
              <a:t>eli </a:t>
            </a:r>
            <a:r>
              <a:rPr lang="fi-FI" sz="2000" b="1" dirty="0" smtClean="0"/>
              <a:t>diskreetti </a:t>
            </a:r>
            <a:r>
              <a:rPr lang="fi-FI" sz="2000" dirty="0" smtClean="0"/>
              <a:t>(discrete), </a:t>
            </a:r>
            <a:r>
              <a:rPr lang="fi-FI" sz="2000" dirty="0"/>
              <a:t>kun sen mitta-asteikolla siirrytään hyppäyksittäin arvosta </a:t>
            </a:r>
            <a:r>
              <a:rPr lang="fi-FI" sz="2000" dirty="0" smtClean="0"/>
              <a:t>toiseen.</a:t>
            </a:r>
          </a:p>
          <a:p>
            <a:pPr lvl="2"/>
            <a:r>
              <a:rPr lang="fi-FI" sz="1600" dirty="0" smtClean="0"/>
              <a:t>Kaikki luokittelu- ja järjestysasteikolliset muuttujat </a:t>
            </a:r>
          </a:p>
          <a:p>
            <a:pPr lvl="2"/>
            <a:r>
              <a:rPr lang="fi-FI" sz="1600" dirty="0" smtClean="0"/>
              <a:t>Osa välimatka-asteikollisista ja suhdemuuttujista (esim. vuosiluku)</a:t>
            </a:r>
            <a:endParaRPr lang="fi-FI" sz="1600" dirty="0"/>
          </a:p>
          <a:p>
            <a:pPr lvl="1">
              <a:spcBef>
                <a:spcPts val="1800"/>
              </a:spcBef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755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3840" y="199688"/>
            <a:ext cx="280416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2400" b="1" dirty="0" smtClean="0">
                <a:solidFill>
                  <a:schemeClr val="accent6">
                    <a:lumMod val="75000"/>
                  </a:schemeClr>
                </a:solidFill>
              </a:rPr>
              <a:t>III Tietojen käsittely</a:t>
            </a:r>
            <a:endParaRPr lang="fi-FI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6641" y="1385874"/>
            <a:ext cx="319664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0000FF"/>
                </a:solidFill>
              </a:rPr>
              <a:t>IV Aineiston analysointi</a:t>
            </a:r>
            <a:endParaRPr lang="fi-FI" sz="2400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6641" y="5155912"/>
            <a:ext cx="297511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9900CC"/>
                </a:solidFill>
              </a:rPr>
              <a:t>V Tulosten raportointi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9580" y="107354"/>
            <a:ext cx="403193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dirty="0" smtClean="0"/>
              <a:t>Aineiston tallentaminen &amp; tarkistaminen </a:t>
            </a:r>
          </a:p>
          <a:p>
            <a:r>
              <a:rPr lang="fi-FI" dirty="0" smtClean="0"/>
              <a:t>(</a:t>
            </a:r>
            <a:r>
              <a:rPr lang="fi-FI" dirty="0"/>
              <a:t>virheet, puuttuvat vastaukset jne</a:t>
            </a:r>
            <a:r>
              <a:rPr lang="fi-FI" dirty="0" smtClean="0"/>
              <a:t>.) </a:t>
            </a:r>
            <a:endParaRPr lang="fi-FI" dirty="0"/>
          </a:p>
        </p:txBody>
      </p:sp>
      <p:sp>
        <p:nvSpPr>
          <p:cNvPr id="17" name="TextBox 16"/>
          <p:cNvSpPr txBox="1"/>
          <p:nvPr/>
        </p:nvSpPr>
        <p:spPr>
          <a:xfrm>
            <a:off x="4784483" y="1016543"/>
            <a:ext cx="3596882" cy="923330"/>
          </a:xfrm>
          <a:prstGeom prst="rect">
            <a:avLst/>
          </a:prstGeom>
          <a:solidFill>
            <a:srgbClr val="CCECFF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b="1" dirty="0" smtClean="0"/>
              <a:t>Kuvailevat tiedot </a:t>
            </a:r>
            <a:r>
              <a:rPr lang="fi-FI" dirty="0" smtClean="0"/>
              <a:t>(esim. lukumäärä, </a:t>
            </a:r>
          </a:p>
          <a:p>
            <a:r>
              <a:rPr lang="fi-FI" dirty="0" smtClean="0"/>
              <a:t>%-osuus, keskiarvo, vaihteluväli jne.)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KTKO105- ja KTKA2020-kurssit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25187" y="2243064"/>
            <a:ext cx="3540328" cy="646331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b="1" dirty="0" smtClean="0"/>
              <a:t>Kahden muuttujan väliset yhteydet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KTKA2020-kurssi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22642" y="3250941"/>
            <a:ext cx="3504806" cy="646331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b="1" dirty="0" smtClean="0"/>
              <a:t>Monen muuttujan väliset yhteydet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KTKS2050-kurssi</a:t>
            </a:r>
          </a:p>
        </p:txBody>
      </p:sp>
      <p:cxnSp>
        <p:nvCxnSpPr>
          <p:cNvPr id="5" name="Straight Arrow Connector 4"/>
          <p:cNvCxnSpPr>
            <a:stCxn id="11" idx="3"/>
            <a:endCxn id="10" idx="1"/>
          </p:cNvCxnSpPr>
          <p:nvPr/>
        </p:nvCxnSpPr>
        <p:spPr>
          <a:xfrm flipV="1">
            <a:off x="3048000" y="430520"/>
            <a:ext cx="1691580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2" idx="3"/>
            <a:endCxn id="17" idx="1"/>
          </p:cNvCxnSpPr>
          <p:nvPr/>
        </p:nvCxnSpPr>
        <p:spPr>
          <a:xfrm flipV="1">
            <a:off x="3453285" y="1478208"/>
            <a:ext cx="1331198" cy="1384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3"/>
            <a:endCxn id="18" idx="1"/>
          </p:cNvCxnSpPr>
          <p:nvPr/>
        </p:nvCxnSpPr>
        <p:spPr>
          <a:xfrm>
            <a:off x="3453285" y="1616707"/>
            <a:ext cx="1371902" cy="9495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3"/>
            <a:endCxn id="19" idx="1"/>
          </p:cNvCxnSpPr>
          <p:nvPr/>
        </p:nvCxnSpPr>
        <p:spPr>
          <a:xfrm>
            <a:off x="3453285" y="1616707"/>
            <a:ext cx="1369357" cy="1957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67554" y="4232583"/>
            <a:ext cx="4195981" cy="2308324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fi-FI" b="1" dirty="0"/>
              <a:t>Kirjoitetaan </a:t>
            </a:r>
            <a:r>
              <a:rPr lang="fi-FI" b="1" dirty="0" smtClean="0"/>
              <a:t>raportti, </a:t>
            </a:r>
            <a:r>
              <a:rPr lang="fi-FI" dirty="0" smtClean="0"/>
              <a:t>joka noudattaa tiettyjä sääntöjä. Raportissa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smtClean="0"/>
              <a:t>kuvataan tutkimuskysymyksen kannalta olennaiset tulokset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smtClean="0"/>
              <a:t>suhteutetaan </a:t>
            </a:r>
            <a:r>
              <a:rPr lang="fi-FI" b="1" dirty="0"/>
              <a:t>tulokset teoriaan &amp; aiempiin tutkimustuloksiin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pohditaan </a:t>
            </a:r>
            <a:r>
              <a:rPr lang="fi-FI" dirty="0"/>
              <a:t>tutkimuksen </a:t>
            </a:r>
            <a:r>
              <a:rPr lang="fi-FI" b="1" dirty="0"/>
              <a:t>luotettavuutta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KTKA2020 &amp; KTKS2050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3866" y="2091468"/>
            <a:ext cx="37279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Analyysimenetelmän </a:t>
            </a:r>
          </a:p>
          <a:p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valintaan vaikuttavat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Tutkimuskysymys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Tutkittavien asioiden </a:t>
            </a:r>
          </a:p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operationaalistaminen &amp; strukturointi</a:t>
            </a:r>
          </a:p>
        </p:txBody>
      </p:sp>
      <p:cxnSp>
        <p:nvCxnSpPr>
          <p:cNvPr id="30" name="Straight Arrow Connector 29"/>
          <p:cNvCxnSpPr>
            <a:stCxn id="13" idx="3"/>
            <a:endCxn id="26" idx="1"/>
          </p:cNvCxnSpPr>
          <p:nvPr/>
        </p:nvCxnSpPr>
        <p:spPr>
          <a:xfrm>
            <a:off x="3231751" y="5386745"/>
            <a:ext cx="153580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73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fi-FI" b="1" dirty="0" smtClean="0"/>
              <a:t>Kuvailevat tunnusluvut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256584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Tunnuslukujen valinta riippuu</a:t>
            </a:r>
          </a:p>
          <a:p>
            <a:pPr lvl="1"/>
            <a:r>
              <a:rPr lang="fi-FI" sz="2400" dirty="0" smtClean="0"/>
              <a:t>Tutkimuskysymyksestä ja </a:t>
            </a:r>
          </a:p>
          <a:p>
            <a:pPr lvl="1"/>
            <a:r>
              <a:rPr lang="fi-FI" sz="2400" dirty="0" smtClean="0"/>
              <a:t>Tarkasteltavan muuttujan mitta-asteikosta!</a:t>
            </a:r>
          </a:p>
          <a:p>
            <a:pPr>
              <a:spcBef>
                <a:spcPts val="1800"/>
              </a:spcBef>
            </a:pPr>
            <a:r>
              <a:rPr lang="fi-FI" sz="2800" b="1" dirty="0" smtClean="0"/>
              <a:t>Frekvenssit</a:t>
            </a:r>
            <a:r>
              <a:rPr lang="fi-FI" sz="2800" dirty="0" smtClean="0"/>
              <a:t> (frequency)</a:t>
            </a:r>
          </a:p>
          <a:p>
            <a:pPr lvl="1"/>
            <a:r>
              <a:rPr lang="fi-FI" sz="2400" dirty="0" smtClean="0"/>
              <a:t>Frekvenssi eli lukumäärä</a:t>
            </a:r>
          </a:p>
          <a:p>
            <a:pPr lvl="1"/>
            <a:r>
              <a:rPr lang="fi-FI" sz="2400" dirty="0" smtClean="0"/>
              <a:t>Suhteellinen frekvenssi eli prosenttiosuus (percent)</a:t>
            </a:r>
          </a:p>
          <a:p>
            <a:pPr lvl="1"/>
            <a:r>
              <a:rPr lang="fi-FI" sz="2400" dirty="0" smtClean="0"/>
              <a:t>Järkeviä käyttää </a:t>
            </a:r>
            <a:r>
              <a:rPr lang="fi-FI" sz="2400" b="1" dirty="0" smtClean="0"/>
              <a:t>luokittelu- ja järjestysasteikollisilla </a:t>
            </a:r>
            <a:r>
              <a:rPr lang="fi-FI" sz="2400" dirty="0" smtClean="0"/>
              <a:t>muuttujilla</a:t>
            </a:r>
          </a:p>
          <a:p>
            <a:pPr lvl="1"/>
            <a:r>
              <a:rPr lang="fi-FI" sz="2400" dirty="0" smtClean="0"/>
              <a:t>voi käyttää epäjatkuvilla välimatka- tai suhdeasteikon muuttujilla, kun muuttujalla on rajattu määrä arvoja</a:t>
            </a:r>
            <a:endParaRPr lang="fi-FI" sz="2000" dirty="0" smtClean="0"/>
          </a:p>
          <a:p>
            <a:pPr lvl="1"/>
            <a:r>
              <a:rPr lang="fi-FI" sz="2400" dirty="0" smtClean="0"/>
              <a:t>Voidaan esittää graafisesti histogrammin (pylväskuvio) avulla</a:t>
            </a:r>
          </a:p>
          <a:p>
            <a:endParaRPr lang="fi-FI" dirty="0"/>
          </a:p>
          <a:p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68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18" y="116632"/>
            <a:ext cx="6876047" cy="235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398228"/>
            <a:ext cx="3805355" cy="398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solidFill>
            <a:srgbClr val="CCECFF"/>
          </a:solidFill>
        </p:spPr>
        <p:txBody>
          <a:bodyPr>
            <a:normAutofit fontScale="90000"/>
          </a:bodyPr>
          <a:lstStyle/>
          <a:p>
            <a:r>
              <a:rPr lang="fi-FI" b="1" dirty="0" smtClean="0"/>
              <a:t>Keskiluvut </a:t>
            </a:r>
            <a:br>
              <a:rPr lang="fi-FI" b="1" dirty="0" smtClean="0"/>
            </a:br>
            <a:r>
              <a:rPr lang="fi-FI" dirty="0" smtClean="0"/>
              <a:t>(</a:t>
            </a:r>
            <a:r>
              <a:rPr lang="fi-FI" dirty="0" err="1" smtClean="0"/>
              <a:t>measures</a:t>
            </a:r>
            <a:r>
              <a:rPr lang="fi-FI" dirty="0" smtClean="0"/>
              <a:t> of </a:t>
            </a:r>
            <a:r>
              <a:rPr lang="fi-FI" dirty="0" err="1" smtClean="0"/>
              <a:t>central</a:t>
            </a:r>
            <a:r>
              <a:rPr lang="fi-FI" dirty="0" smtClean="0"/>
              <a:t> </a:t>
            </a:r>
            <a:r>
              <a:rPr lang="fi-FI" dirty="0" err="1" smtClean="0"/>
              <a:t>tendency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 fontScale="77500" lnSpcReduction="20000"/>
          </a:bodyPr>
          <a:lstStyle/>
          <a:p>
            <a:r>
              <a:rPr lang="fi-FI" sz="3100" dirty="0" smtClean="0"/>
              <a:t>Kuvaavat muuttujan arvojen keskittymistä (sijaintia)</a:t>
            </a:r>
          </a:p>
          <a:p>
            <a:pPr>
              <a:spcBef>
                <a:spcPts val="1800"/>
              </a:spcBef>
            </a:pPr>
            <a:r>
              <a:rPr lang="fi-FI" sz="3100" b="1" dirty="0" smtClean="0">
                <a:solidFill>
                  <a:srgbClr val="0070C0"/>
                </a:solidFill>
              </a:rPr>
              <a:t>Moodi</a:t>
            </a:r>
            <a:r>
              <a:rPr lang="fi-FI" sz="3100" dirty="0" smtClean="0"/>
              <a:t> eli tyyppiarvo, </a:t>
            </a:r>
            <a:r>
              <a:rPr lang="fi-FI" sz="3100" i="1" dirty="0" err="1" smtClean="0"/>
              <a:t>Mo</a:t>
            </a:r>
            <a:r>
              <a:rPr lang="fi-FI" sz="3100" dirty="0" smtClean="0"/>
              <a:t> (</a:t>
            </a:r>
            <a:r>
              <a:rPr lang="fi-FI" sz="3100" dirty="0" err="1" smtClean="0"/>
              <a:t>mode</a:t>
            </a:r>
            <a:r>
              <a:rPr lang="fi-FI" sz="3100" dirty="0" smtClean="0"/>
              <a:t>)</a:t>
            </a:r>
          </a:p>
          <a:p>
            <a:pPr lvl="1">
              <a:spcBef>
                <a:spcPts val="1200"/>
              </a:spcBef>
            </a:pPr>
            <a:r>
              <a:rPr lang="fi-FI" sz="2600" dirty="0"/>
              <a:t>Muuttujan </a:t>
            </a:r>
            <a:r>
              <a:rPr lang="fi-FI" sz="2600" dirty="0" smtClean="0">
                <a:solidFill>
                  <a:srgbClr val="0070C0"/>
                </a:solidFill>
              </a:rPr>
              <a:t>yleisin/tyypillisin </a:t>
            </a:r>
            <a:r>
              <a:rPr lang="fi-FI" sz="2600" dirty="0">
                <a:solidFill>
                  <a:srgbClr val="0070C0"/>
                </a:solidFill>
              </a:rPr>
              <a:t>arvo </a:t>
            </a:r>
          </a:p>
          <a:p>
            <a:pPr lvl="1">
              <a:spcBef>
                <a:spcPts val="1200"/>
              </a:spcBef>
            </a:pPr>
            <a:r>
              <a:rPr lang="fi-FI" sz="2600" dirty="0" smtClean="0"/>
              <a:t>Voidaan laskea millä tahansa mitta-asteikolla olevalle muuttujalle, mutta </a:t>
            </a:r>
            <a:r>
              <a:rPr lang="fi-FI" sz="2600" b="1" i="1" dirty="0" smtClean="0"/>
              <a:t>järkevintä </a:t>
            </a:r>
            <a:r>
              <a:rPr lang="fi-FI" sz="2600" b="1" i="1" dirty="0"/>
              <a:t>käyttää luokittelu- ja järjestysasteikollisilla muuttujilla, sekä epäjatkuvilla </a:t>
            </a:r>
            <a:r>
              <a:rPr lang="fi-FI" sz="2600" b="1" i="1" dirty="0" smtClean="0"/>
              <a:t>välimatka- ja suhdeasteikollisilla muuttujilla</a:t>
            </a:r>
          </a:p>
          <a:p>
            <a:pPr lvl="1">
              <a:spcBef>
                <a:spcPts val="1200"/>
              </a:spcBef>
            </a:pPr>
            <a:r>
              <a:rPr lang="fi-FI" sz="2600" dirty="0" smtClean="0"/>
              <a:t>Muuttujalla voi olla yksi tai useampi moodi</a:t>
            </a:r>
          </a:p>
          <a:p>
            <a:pPr>
              <a:spcBef>
                <a:spcPts val="1800"/>
              </a:spcBef>
            </a:pPr>
            <a:r>
              <a:rPr lang="fi-FI" sz="3100" b="1" dirty="0" smtClean="0">
                <a:solidFill>
                  <a:srgbClr val="0070C0"/>
                </a:solidFill>
              </a:rPr>
              <a:t>Mediaani</a:t>
            </a:r>
            <a:r>
              <a:rPr lang="fi-FI" sz="3100" dirty="0" smtClean="0"/>
              <a:t>, </a:t>
            </a:r>
            <a:r>
              <a:rPr lang="fi-FI" sz="3100" i="1" dirty="0" smtClean="0"/>
              <a:t>Md </a:t>
            </a:r>
            <a:r>
              <a:rPr lang="fi-FI" sz="3100" dirty="0" smtClean="0"/>
              <a:t>(median) </a:t>
            </a:r>
          </a:p>
          <a:p>
            <a:pPr lvl="1">
              <a:spcBef>
                <a:spcPts val="600"/>
              </a:spcBef>
            </a:pPr>
            <a:r>
              <a:rPr lang="fi-FI" sz="2600" dirty="0" smtClean="0"/>
              <a:t>Muuttujan arvot järjestetään suuruusjärjestykseen. Mediaani on</a:t>
            </a:r>
            <a:r>
              <a:rPr lang="fi-FI" dirty="0" smtClean="0"/>
              <a:t> </a:t>
            </a:r>
          </a:p>
          <a:p>
            <a:pPr lvl="2"/>
            <a:r>
              <a:rPr lang="fi-FI" sz="2300" dirty="0" smtClean="0">
                <a:solidFill>
                  <a:srgbClr val="0070C0"/>
                </a:solidFill>
              </a:rPr>
              <a:t>keskimmäinen muuttujan arvo, jos muuttujan arvoja on pariton määrä</a:t>
            </a:r>
          </a:p>
          <a:p>
            <a:pPr lvl="2"/>
            <a:r>
              <a:rPr lang="fi-FI" sz="2300" dirty="0">
                <a:solidFill>
                  <a:srgbClr val="0070C0"/>
                </a:solidFill>
              </a:rPr>
              <a:t>muuttujan kahden keskimmäisen arvon </a:t>
            </a:r>
            <a:r>
              <a:rPr lang="fi-FI" sz="2300" dirty="0" smtClean="0">
                <a:solidFill>
                  <a:srgbClr val="0070C0"/>
                </a:solidFill>
              </a:rPr>
              <a:t>keskiarvo, jos muuttujalla on parillinen määrä arvoja määrä</a:t>
            </a:r>
          </a:p>
          <a:p>
            <a:pPr lvl="1">
              <a:spcBef>
                <a:spcPts val="1200"/>
              </a:spcBef>
            </a:pPr>
            <a:r>
              <a:rPr lang="fi-FI" sz="2600" dirty="0"/>
              <a:t>Järjestys-, välimatka- ja suhdeasteikollisille </a:t>
            </a:r>
            <a:r>
              <a:rPr lang="fi-FI" sz="2600" dirty="0" smtClean="0"/>
              <a:t>muuttujille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307490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Keskiluvut </a:t>
            </a:r>
            <a:endParaRPr lang="fi-FI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38073" y="1412776"/>
                <a:ext cx="8640960" cy="3384376"/>
              </a:xfrm>
            </p:spPr>
            <p:txBody>
              <a:bodyPr>
                <a:normAutofit/>
              </a:bodyPr>
              <a:lstStyle/>
              <a:p>
                <a:r>
                  <a:rPr lang="fi-FI" sz="2800" dirty="0" smtClean="0"/>
                  <a:t>Aritmeettinen </a:t>
                </a:r>
                <a:r>
                  <a:rPr lang="fi-FI" sz="2800" b="1" dirty="0" smtClean="0"/>
                  <a:t>keskiarvo</a:t>
                </a:r>
                <a:r>
                  <a:rPr lang="fi-FI" sz="2800" dirty="0" smtClean="0"/>
                  <a:t> (mean),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i-FI" sz="2800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i-FI" sz="2800" dirty="0" smtClean="0"/>
                  <a:t>, </a:t>
                </a:r>
                <a:r>
                  <a:rPr lang="fi-FI" sz="2800" i="1" dirty="0" smtClean="0"/>
                  <a:t>M</a:t>
                </a:r>
              </a:p>
              <a:p>
                <a:pPr lvl="1"/>
                <a:r>
                  <a:rPr lang="fi-FI" sz="2600" dirty="0" smtClean="0"/>
                  <a:t>Kuvaa, minkä suuruisia muuttujan arvot suunnilleen ovat</a:t>
                </a:r>
              </a:p>
              <a:p>
                <a:pPr lvl="1"/>
                <a:r>
                  <a:rPr lang="fi-FI" sz="2600" dirty="0" smtClean="0"/>
                  <a:t>Jatkuville (välimatka- ja suhdeasteikollisille) muuttujille</a:t>
                </a:r>
              </a:p>
              <a:p>
                <a:pPr lvl="1"/>
                <a:r>
                  <a:rPr lang="fi-FI" sz="2600" dirty="0"/>
                  <a:t>Keskiarvo saadaan jakamalla havaintojen summa niiden lukumäärällä</a:t>
                </a:r>
                <a:r>
                  <a:rPr lang="fi-FI" sz="2600" dirty="0" smtClean="0"/>
                  <a:t>.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i-FI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fi-FI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fi-FI" i="1" smtClean="0">
                                <a:latin typeface="Cambria Math"/>
                                <a:ea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fi-FI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r>
                                  <a:rPr lang="fi-FI" b="0" i="1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fi-FI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den>
                    </m:f>
                    <m:r>
                      <a:rPr lang="fi-FI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i-FI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fi-FI" i="1" smtClean="0"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fi-FI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fi-FI" i="1" smtClean="0"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fi-FI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fi-FI" i="1" smtClean="0">
                            <a:latin typeface="Cambria Math"/>
                            <a:ea typeface="Cambria Math"/>
                          </a:rPr>
                          <m:t>+⋯+</m:t>
                        </m:r>
                        <m:sSub>
                          <m:sSubPr>
                            <m:ctrlPr>
                              <a:rPr lang="fi-FI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fi-FI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den>
                    </m:f>
                  </m:oMath>
                </a14:m>
                <a:endParaRPr lang="fi-FI" dirty="0" smtClean="0"/>
              </a:p>
              <a:p>
                <a:pPr lvl="1"/>
                <a:endParaRPr lang="fi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8073" y="1412776"/>
                <a:ext cx="8640960" cy="3384376"/>
              </a:xfrm>
              <a:blipFill rotWithShape="1">
                <a:blip r:embed="rId2"/>
                <a:stretch>
                  <a:fillRect l="-1199" t="-162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588224" y="3501008"/>
            <a:ext cx="239719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i="1" dirty="0" smtClean="0"/>
              <a:t>x = muuttuja, jolle </a:t>
            </a:r>
          </a:p>
          <a:p>
            <a:r>
              <a:rPr lang="fi-FI" i="1" dirty="0" smtClean="0"/>
              <a:t>keskiarvo lasketaan</a:t>
            </a:r>
          </a:p>
          <a:p>
            <a:r>
              <a:rPr lang="fi-FI" i="1" dirty="0" smtClean="0"/>
              <a:t>i = tutkittavan järjestys-</a:t>
            </a:r>
          </a:p>
          <a:p>
            <a:r>
              <a:rPr lang="fi-FI" i="1" dirty="0" smtClean="0"/>
              <a:t>numero</a:t>
            </a:r>
          </a:p>
          <a:p>
            <a:r>
              <a:rPr lang="fi-FI" i="1" dirty="0" smtClean="0"/>
              <a:t>n</a:t>
            </a:r>
            <a:r>
              <a:rPr lang="fi-FI" dirty="0" smtClean="0"/>
              <a:t> = tutkittavien määrä</a:t>
            </a:r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5153773"/>
            <a:ext cx="817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Esim. Jos aineistossa on 4 tutkittavaa (</a:t>
            </a:r>
            <a:r>
              <a:rPr lang="fi-FI" i="1" dirty="0"/>
              <a:t>n</a:t>
            </a:r>
            <a:r>
              <a:rPr lang="fi-FI" dirty="0"/>
              <a:t> = 4) ja halutaan laskea muuttujan </a:t>
            </a:r>
            <a:r>
              <a:rPr lang="fi-FI" i="1" dirty="0"/>
              <a:t>x </a:t>
            </a:r>
            <a:r>
              <a:rPr lang="fi-FI" dirty="0"/>
              <a:t>keskiarvo </a:t>
            </a:r>
            <a:endParaRPr lang="fi-FI" dirty="0" smtClean="0"/>
          </a:p>
          <a:p>
            <a:r>
              <a:rPr lang="fi-FI" dirty="0" smtClean="0"/>
              <a:t>tälle </a:t>
            </a:r>
            <a:r>
              <a:rPr lang="fi-FI" dirty="0"/>
              <a:t>joukolle, on lasku</a:t>
            </a:r>
            <a:endParaRPr lang="fi-FI" i="1" dirty="0"/>
          </a:p>
        </p:txBody>
      </p:sp>
      <p:pic>
        <p:nvPicPr>
          <p:cNvPr id="9" name="Picture 3"/>
          <p:cNvPicPr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5661248"/>
            <a:ext cx="1800200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339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solidFill>
            <a:srgbClr val="CCECFF"/>
          </a:solidFill>
        </p:spPr>
        <p:txBody>
          <a:bodyPr>
            <a:noAutofit/>
          </a:bodyPr>
          <a:lstStyle/>
          <a:p>
            <a:r>
              <a:rPr lang="fi-FI" sz="3600" b="1" dirty="0" smtClean="0"/>
              <a:t>Fraktiilit, kvartiilit, persentiilit </a:t>
            </a:r>
            <a:br>
              <a:rPr lang="fi-FI" sz="3600" b="1" dirty="0" smtClean="0"/>
            </a:br>
            <a:r>
              <a:rPr lang="fi-FI" sz="3600" dirty="0" smtClean="0"/>
              <a:t>(fractiles, quartiles, percentiles)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25658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Fraktiilit jakavat järjestetyt muuttujan arvot osiin</a:t>
            </a:r>
          </a:p>
          <a:p>
            <a:pPr lvl="1"/>
            <a:r>
              <a:rPr lang="fi-FI" sz="2400" dirty="0" smtClean="0"/>
              <a:t>Prosenttiosuuksia!</a:t>
            </a:r>
          </a:p>
          <a:p>
            <a:pPr>
              <a:spcBef>
                <a:spcPts val="1800"/>
              </a:spcBef>
            </a:pPr>
            <a:r>
              <a:rPr lang="fi-FI" sz="2800" b="1" dirty="0" smtClean="0"/>
              <a:t>Kvartiili </a:t>
            </a:r>
            <a:r>
              <a:rPr lang="fi-FI" sz="2800" dirty="0" smtClean="0"/>
              <a:t>on tunnetuin fraktiili.</a:t>
            </a:r>
          </a:p>
          <a:p>
            <a:pPr lvl="1">
              <a:spcBef>
                <a:spcPts val="600"/>
              </a:spcBef>
            </a:pPr>
            <a:r>
              <a:rPr lang="fi-FI" sz="2400" dirty="0" smtClean="0"/>
              <a:t>Muuttujan arvot jaetaan neljään yhtä suureen osaan (25 %, 25 %, 25 %, 25 %)</a:t>
            </a:r>
            <a:endParaRPr lang="fi-FI" sz="2400" dirty="0"/>
          </a:p>
          <a:p>
            <a:pPr lvl="2">
              <a:spcBef>
                <a:spcPts val="600"/>
              </a:spcBef>
            </a:pPr>
            <a:r>
              <a:rPr lang="fi-FI" sz="2000" dirty="0" smtClean="0"/>
              <a:t>Alakvartiili Q</a:t>
            </a:r>
            <a:r>
              <a:rPr lang="fi-FI" sz="2000" baseline="-25000" dirty="0" smtClean="0"/>
              <a:t>1</a:t>
            </a:r>
            <a:r>
              <a:rPr lang="fi-FI" sz="2000" dirty="0" smtClean="0"/>
              <a:t>: muuttujan arvo, jota </a:t>
            </a:r>
            <a:r>
              <a:rPr lang="fi-FI" sz="2000" u="sng" dirty="0" smtClean="0"/>
              <a:t>pienempiä</a:t>
            </a:r>
            <a:r>
              <a:rPr lang="fi-FI" sz="2000" dirty="0" smtClean="0"/>
              <a:t> arvoja on 25 % muuttujan arvoista</a:t>
            </a:r>
          </a:p>
          <a:p>
            <a:pPr lvl="2">
              <a:spcBef>
                <a:spcPts val="600"/>
              </a:spcBef>
            </a:pPr>
            <a:r>
              <a:rPr lang="fi-FI" sz="2000" dirty="0" smtClean="0"/>
              <a:t>Yläkvartiili Q</a:t>
            </a:r>
            <a:r>
              <a:rPr lang="fi-FI" sz="2000" baseline="-25000" dirty="0" smtClean="0"/>
              <a:t>3</a:t>
            </a:r>
            <a:r>
              <a:rPr lang="fi-FI" sz="2000" dirty="0" smtClean="0"/>
              <a:t>: Muuttujan arvo, jota </a:t>
            </a:r>
            <a:r>
              <a:rPr lang="fi-FI" sz="2000" u="sng" dirty="0" smtClean="0"/>
              <a:t>suurempia</a:t>
            </a:r>
            <a:r>
              <a:rPr lang="fi-FI" sz="2000" dirty="0" smtClean="0"/>
              <a:t> arvoja on 25 % muuttujan arvoista</a:t>
            </a:r>
          </a:p>
          <a:p>
            <a:pPr marL="914400" lvl="2" indent="0">
              <a:spcBef>
                <a:spcPts val="1200"/>
              </a:spcBef>
              <a:buNone/>
            </a:pPr>
            <a:endParaRPr lang="fi-FI" sz="2200" dirty="0" smtClean="0"/>
          </a:p>
        </p:txBody>
      </p:sp>
    </p:spTree>
    <p:extLst>
      <p:ext uri="{BB962C8B-B14F-4D97-AF65-F5344CB8AC3E}">
        <p14:creationId xmlns:p14="http://schemas.microsoft.com/office/powerpoint/2010/main" val="13140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BDFD9D"/>
          </a:solidFill>
        </p:spPr>
        <p:txBody>
          <a:bodyPr>
            <a:normAutofit fontScale="90000"/>
          </a:bodyPr>
          <a:lstStyle/>
          <a:p>
            <a:r>
              <a:rPr lang="fi-FI" b="1" dirty="0" smtClean="0"/>
              <a:t>Mittaaminen:</a:t>
            </a:r>
            <a:br>
              <a:rPr lang="fi-FI" b="1" dirty="0" smtClean="0"/>
            </a:br>
            <a:r>
              <a:rPr lang="fi-FI" b="1" dirty="0" smtClean="0"/>
              <a:t>Mittari ja sen suunnittelu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/>
          </a:bodyPr>
          <a:lstStyle/>
          <a:p>
            <a:r>
              <a:rPr lang="fi-FI" dirty="0" smtClean="0"/>
              <a:t>Mittaria laadittaessa mietittävä</a:t>
            </a:r>
          </a:p>
          <a:p>
            <a:pPr lvl="1"/>
            <a:r>
              <a:rPr lang="fi-FI" b="1" dirty="0" smtClean="0"/>
              <a:t>mitä</a:t>
            </a:r>
            <a:r>
              <a:rPr lang="fi-FI" dirty="0" smtClean="0"/>
              <a:t> </a:t>
            </a:r>
          </a:p>
          <a:p>
            <a:pPr lvl="1"/>
            <a:r>
              <a:rPr lang="fi-FI" b="1" dirty="0" smtClean="0"/>
              <a:t>mistä</a:t>
            </a:r>
            <a:r>
              <a:rPr lang="fi-FI" dirty="0" smtClean="0"/>
              <a:t> </a:t>
            </a:r>
          </a:p>
          <a:p>
            <a:pPr lvl="1"/>
            <a:r>
              <a:rPr lang="fi-FI" b="1" dirty="0" smtClean="0"/>
              <a:t>millä</a:t>
            </a:r>
            <a:r>
              <a:rPr lang="fi-FI" dirty="0" smtClean="0"/>
              <a:t> </a:t>
            </a:r>
          </a:p>
          <a:p>
            <a:pPr lvl="1"/>
            <a:r>
              <a:rPr lang="fi-FI" b="1" dirty="0" smtClean="0"/>
              <a:t>miten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/>
              <a:t>mitataan.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015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solidFill>
            <a:srgbClr val="CCECFF"/>
          </a:solidFill>
        </p:spPr>
        <p:txBody>
          <a:bodyPr>
            <a:noAutofit/>
          </a:bodyPr>
          <a:lstStyle/>
          <a:p>
            <a:r>
              <a:rPr lang="fi-FI" sz="3600" b="1" dirty="0" smtClean="0"/>
              <a:t>Fraktiilit, kvartiilit, persentiilit </a:t>
            </a:r>
            <a:br>
              <a:rPr lang="fi-FI" sz="3600" b="1" dirty="0" smtClean="0"/>
            </a:br>
            <a:r>
              <a:rPr lang="fi-FI" sz="3600" dirty="0" smtClean="0"/>
              <a:t>(fractiles, quartiles, percentiles)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256584"/>
          </a:xfrm>
        </p:spPr>
        <p:txBody>
          <a:bodyPr>
            <a:normAutofit/>
          </a:bodyPr>
          <a:lstStyle/>
          <a:p>
            <a:r>
              <a:rPr lang="fi-FI" sz="3100" b="1" dirty="0" smtClean="0">
                <a:solidFill>
                  <a:srgbClr val="0070C0"/>
                </a:solidFill>
              </a:rPr>
              <a:t>Persentiili</a:t>
            </a:r>
            <a:endParaRPr lang="fi-FI" sz="2400" b="1" dirty="0" smtClean="0">
              <a:solidFill>
                <a:srgbClr val="0070C0"/>
              </a:solidFill>
            </a:endParaRPr>
          </a:p>
          <a:p>
            <a:pPr lvl="1">
              <a:spcBef>
                <a:spcPts val="1200"/>
              </a:spcBef>
            </a:pPr>
            <a:r>
              <a:rPr lang="fi-FI" sz="2400" dirty="0" smtClean="0"/>
              <a:t>Muuttujan arvot jaetaan 100 yhtä suureen osaan (1 %, 1 %, ..., 1 %)</a:t>
            </a:r>
            <a:endParaRPr lang="fi-FI" sz="2400" dirty="0">
              <a:solidFill>
                <a:srgbClr val="0070C0"/>
              </a:solidFill>
            </a:endParaRPr>
          </a:p>
          <a:p>
            <a:pPr lvl="2">
              <a:spcBef>
                <a:spcPts val="1200"/>
              </a:spcBef>
            </a:pPr>
            <a:r>
              <a:rPr lang="fi-FI" sz="2000" dirty="0" smtClean="0"/>
              <a:t>Esim. 10. persentiili määritettäessä Heikkojen lukijoiden määrittäminen lukutaitotestin pistemäärän perusteella =&gt; heikoin 10 % testipisteistä</a:t>
            </a:r>
          </a:p>
          <a:p>
            <a:pPr lvl="3">
              <a:spcBef>
                <a:spcPts val="1200"/>
              </a:spcBef>
            </a:pPr>
            <a:endParaRPr lang="fi-FI" sz="1600" dirty="0" smtClean="0"/>
          </a:p>
          <a:p>
            <a:pPr marL="914400" lvl="2" indent="0">
              <a:spcBef>
                <a:spcPts val="1200"/>
              </a:spcBef>
              <a:buNone/>
            </a:pPr>
            <a:endParaRPr lang="fi-FI" sz="2200" dirty="0" smtClean="0"/>
          </a:p>
        </p:txBody>
      </p:sp>
    </p:spTree>
    <p:extLst>
      <p:ext uri="{BB962C8B-B14F-4D97-AF65-F5344CB8AC3E}">
        <p14:creationId xmlns:p14="http://schemas.microsoft.com/office/powerpoint/2010/main" val="309904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fraktiileista</a:t>
            </a:r>
            <a:endParaRPr lang="fi-FI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99" y="1844824"/>
            <a:ext cx="6876047" cy="235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62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smtClean="0"/>
              <a:t>Keskiarvosta vielä...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129614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Oletetaan, että koulussa on 2 luokkaa, ja kummallakin luokalla 8 oppilasta. Kaikilta oppilailta on tiedossa matematiikan arvosanat.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9998" y="2552868"/>
            <a:ext cx="2325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/>
              <a:t>Luokan 1 arvosanat</a:t>
            </a:r>
            <a:r>
              <a:rPr lang="fi-FI" sz="2000" dirty="0" smtClean="0"/>
              <a:t>:</a:t>
            </a:r>
          </a:p>
          <a:p>
            <a:r>
              <a:rPr lang="fi-FI" sz="2000" dirty="0"/>
              <a:t>9, 8, 6, 7, 6, 9, 10, 9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28184" y="2530600"/>
            <a:ext cx="2325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/>
              <a:t>Luokan 2 arvosanat</a:t>
            </a:r>
            <a:r>
              <a:rPr lang="fi-FI" sz="2000" dirty="0" smtClean="0"/>
              <a:t>:</a:t>
            </a:r>
          </a:p>
          <a:p>
            <a:r>
              <a:rPr lang="fi-FI" sz="2000" dirty="0" smtClean="0"/>
              <a:t>8</a:t>
            </a:r>
            <a:r>
              <a:rPr lang="fi-FI" sz="2000" dirty="0"/>
              <a:t>, 7, 8, 8, 8, 8, 9, 8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" y="3271640"/>
            <a:ext cx="3229908" cy="33807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914" y="3278754"/>
            <a:ext cx="3316499" cy="349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4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  <a:solidFill>
            <a:srgbClr val="CCECFF"/>
          </a:solidFill>
        </p:spPr>
        <p:txBody>
          <a:bodyPr>
            <a:noAutofit/>
          </a:bodyPr>
          <a:lstStyle/>
          <a:p>
            <a:r>
              <a:rPr lang="fi-FI" sz="3600" b="1" dirty="0" smtClean="0"/>
              <a:t>Hajontaluvut </a:t>
            </a:r>
            <a:br>
              <a:rPr lang="fi-FI" sz="3600" b="1" dirty="0" smtClean="0"/>
            </a:br>
            <a:r>
              <a:rPr lang="fi-FI" sz="3600" dirty="0" smtClean="0"/>
              <a:t>(measures of dispersion)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Kuvaavat muuttujan arvojen jakautumista tai leviämistä jonkin keskiluvun (yleensä keskiarvon) ympärillä</a:t>
            </a:r>
          </a:p>
          <a:p>
            <a:pPr>
              <a:spcBef>
                <a:spcPts val="1800"/>
              </a:spcBef>
            </a:pPr>
            <a:r>
              <a:rPr lang="fi-FI" sz="2800" b="1" dirty="0" smtClean="0"/>
              <a:t>vaihteluväli</a:t>
            </a:r>
            <a:r>
              <a:rPr lang="fi-FI" sz="2800" dirty="0"/>
              <a:t> max</a:t>
            </a:r>
            <a:r>
              <a:rPr lang="fi-FI" sz="2800" dirty="0" smtClean="0"/>
              <a:t>. - </a:t>
            </a:r>
            <a:r>
              <a:rPr lang="fi-FI" sz="2800" dirty="0"/>
              <a:t>min. (</a:t>
            </a:r>
            <a:r>
              <a:rPr lang="fi-FI" sz="2800" dirty="0" smtClean="0"/>
              <a:t>range)</a:t>
            </a:r>
          </a:p>
          <a:p>
            <a:pPr lvl="1">
              <a:spcBef>
                <a:spcPts val="600"/>
              </a:spcBef>
            </a:pPr>
            <a:r>
              <a:rPr lang="fi-FI" sz="2400" dirty="0" smtClean="0"/>
              <a:t>min. (minimum) = muuttujan pienin arvo, </a:t>
            </a:r>
          </a:p>
          <a:p>
            <a:pPr lvl="1">
              <a:spcBef>
                <a:spcPts val="600"/>
              </a:spcBef>
            </a:pPr>
            <a:r>
              <a:rPr lang="fi-FI" sz="2400" dirty="0" smtClean="0"/>
              <a:t>max. (maximum) = muuttujan suurin arvo</a:t>
            </a:r>
            <a:endParaRPr lang="fi-FI" sz="24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</a:pPr>
            <a:r>
              <a:rPr lang="fi-FI" sz="2400" dirty="0" smtClean="0"/>
              <a:t>millä tahansa mitta-asteikolla olevalle muuttujalle,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37112"/>
            <a:ext cx="6443999" cy="2202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88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Hajontaluvut </a:t>
            </a:r>
            <a:endParaRPr lang="fi-FI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340768"/>
                <a:ext cx="8640960" cy="468052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fi-FI" sz="2400" b="1" dirty="0" smtClean="0"/>
                  <a:t>Otoskeskihajonta</a:t>
                </a:r>
                <a:r>
                  <a:rPr lang="fi-FI" sz="2400" dirty="0" smtClean="0"/>
                  <a:t> </a:t>
                </a:r>
                <a:r>
                  <a:rPr lang="fi-FI" sz="2400" i="1" dirty="0" smtClean="0"/>
                  <a:t>s</a:t>
                </a:r>
                <a:r>
                  <a:rPr lang="fi-FI" sz="2400" dirty="0" smtClean="0"/>
                  <a:t> (standard deviation, </a:t>
                </a:r>
                <a:r>
                  <a:rPr lang="fi-FI" sz="2400" i="1" dirty="0" smtClean="0"/>
                  <a:t>sd</a:t>
                </a:r>
                <a:r>
                  <a:rPr lang="fi-FI" sz="2400" dirty="0" smtClean="0"/>
                  <a:t>) 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fi-FI" sz="2000" dirty="0" smtClean="0"/>
                  <a:t>Kuvaa muuttujan arvojen keskimääräistä etäisyyttä keskiarvosta</a:t>
                </a:r>
                <a:endParaRPr lang="fi-FI" sz="2000" dirty="0" smtClean="0">
                  <a:solidFill>
                    <a:srgbClr val="0070C0"/>
                  </a:solidFill>
                </a:endParaRPr>
              </a:p>
              <a:p>
                <a:pPr lvl="1">
                  <a:spcBef>
                    <a:spcPts val="1200"/>
                  </a:spcBef>
                </a:pPr>
                <a:r>
                  <a:rPr lang="fi-FI" sz="2000" dirty="0" smtClean="0"/>
                  <a:t>Välimatka- </a:t>
                </a:r>
                <a:r>
                  <a:rPr lang="fi-FI" sz="2000" dirty="0"/>
                  <a:t>ja suhdeasteikollisille </a:t>
                </a:r>
                <a:r>
                  <a:rPr lang="fi-FI" sz="2000" dirty="0" smtClean="0"/>
                  <a:t>muuttujille</a:t>
                </a:r>
              </a:p>
              <a:p>
                <a:pPr lvl="1">
                  <a:spcBef>
                    <a:spcPts val="1200"/>
                  </a:spcBef>
                </a:pPr>
                <a:r>
                  <a:rPr lang="fi-FI" sz="2000" dirty="0" smtClean="0"/>
                  <a:t>on aina samassa mittayksikössä kuin keskiarvokin </a:t>
                </a:r>
              </a:p>
              <a:p>
                <a:pPr lvl="1">
                  <a:spcBef>
                    <a:spcPts val="1200"/>
                  </a:spcBef>
                </a:pPr>
                <a:r>
                  <a:rPr lang="fi-FI" sz="2000" dirty="0" smtClean="0"/>
                  <a:t>Raportoidaan aina keskiarvon kanssa!!!!!</a:t>
                </a:r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/>
                      </a:rPr>
                      <m:t>𝑠</m:t>
                    </m:r>
                    <m:r>
                      <a:rPr lang="fi-FI" sz="2400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i-FI" sz="2400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i-FI" sz="24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fi-FI" sz="24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fi-FI" sz="2400" b="0" i="1" smtClean="0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r>
                                  <a:rPr lang="fi-FI" sz="2400" b="0" i="1" smtClean="0">
                                    <a:latin typeface="Cambria Math"/>
                                    <a:ea typeface="Cambria Math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fi-FI" sz="2400" b="0" i="1" smtClean="0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fi-FI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fi-FI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i-FI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fi-FI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fi-FI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fi-FI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fi-FI" sz="24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fi-FI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fi-FI" sz="2400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den>
                        </m:f>
                      </m:e>
                    </m:rad>
                    <m:r>
                      <a:rPr lang="fi-FI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i-FI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fi-FI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i-FI" sz="24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fi-FI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i-FI" sz="240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fi-FI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i-FI" sz="24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fi-FI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fi-FI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fi-FI" sz="2400" b="0" i="1" smtClean="0">
                            <a:latin typeface="Cambria Math"/>
                            <a:ea typeface="Cambria Math"/>
                          </a:rPr>
                          <m:t>…+</m:t>
                        </m:r>
                        <m:sSup>
                          <m:sSupPr>
                            <m:ctrlPr>
                              <a:rPr lang="fi-FI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i-FI" sz="2400" b="0" i="1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fi-FI" sz="2400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i-FI" sz="2400" i="1"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fi-FI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i-FI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fi-FI" sz="24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i-FI" sz="36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340768"/>
                <a:ext cx="8640960" cy="4680520"/>
              </a:xfrm>
              <a:blipFill rotWithShape="1">
                <a:blip r:embed="rId2"/>
                <a:stretch>
                  <a:fillRect l="-917" t="-104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071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Keskihajonnan laskemisen muistilista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000" dirty="0" smtClean="0"/>
              <a:t>Laske </a:t>
            </a:r>
            <a:r>
              <a:rPr lang="fi-FI" sz="2000" dirty="0" smtClean="0">
                <a:solidFill>
                  <a:srgbClr val="FF0066"/>
                </a:solidFill>
              </a:rPr>
              <a:t>muuttujan </a:t>
            </a:r>
            <a:r>
              <a:rPr lang="fi-FI" sz="2000" i="1" dirty="0" smtClean="0">
                <a:solidFill>
                  <a:srgbClr val="FF0066"/>
                </a:solidFill>
              </a:rPr>
              <a:t>x</a:t>
            </a:r>
            <a:r>
              <a:rPr lang="fi-FI" sz="2000" dirty="0" smtClean="0">
                <a:solidFill>
                  <a:srgbClr val="FF0066"/>
                </a:solidFill>
              </a:rPr>
              <a:t> keskiarvo </a:t>
            </a:r>
            <a:r>
              <a:rPr lang="fi-FI" sz="2000" dirty="0" smtClean="0"/>
              <a:t>(tässä ohjeessa lyhenne </a:t>
            </a:r>
            <a:r>
              <a:rPr lang="fi-FI" sz="2000" i="1" dirty="0" smtClean="0">
                <a:solidFill>
                  <a:srgbClr val="FF0066"/>
                </a:solidFill>
              </a:rPr>
              <a:t>ka</a:t>
            </a:r>
            <a:r>
              <a:rPr lang="fi-FI" sz="20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dirty="0" smtClean="0"/>
              <a:t>Selvitä, mikä on </a:t>
            </a:r>
            <a:r>
              <a:rPr lang="fi-FI" sz="2000" i="1" dirty="0" smtClean="0">
                <a:solidFill>
                  <a:srgbClr val="0070C0"/>
                </a:solidFill>
              </a:rPr>
              <a:t>n</a:t>
            </a:r>
            <a:r>
              <a:rPr lang="fi-FI" sz="2000" dirty="0" smtClean="0">
                <a:solidFill>
                  <a:srgbClr val="0070C0"/>
                </a:solidFill>
              </a:rPr>
              <a:t> eli tutkittavien määrä aineistossa</a:t>
            </a:r>
            <a:r>
              <a:rPr lang="fi-FI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dirty="0" smtClean="0"/>
              <a:t>Laske </a:t>
            </a:r>
            <a:r>
              <a:rPr lang="fi-FI" sz="2000" i="1" dirty="0" smtClean="0">
                <a:solidFill>
                  <a:srgbClr val="FF0066"/>
                </a:solidFill>
              </a:rPr>
              <a:t>n</a:t>
            </a:r>
            <a:r>
              <a:rPr lang="fi-FI" sz="2000" dirty="0" smtClean="0">
                <a:solidFill>
                  <a:srgbClr val="FF0066"/>
                </a:solidFill>
              </a:rPr>
              <a:t>-1</a:t>
            </a:r>
            <a:r>
              <a:rPr lang="fi-FI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000" dirty="0" smtClean="0">
                <a:solidFill>
                  <a:srgbClr val="0070C0"/>
                </a:solidFill>
              </a:rPr>
              <a:t>Vähennä</a:t>
            </a:r>
            <a:r>
              <a:rPr lang="fi-FI" sz="2000" dirty="0" smtClean="0"/>
              <a:t> jokaisen tutkittavan </a:t>
            </a:r>
            <a:r>
              <a:rPr lang="fi-FI" sz="2000" i="1" dirty="0" smtClean="0">
                <a:solidFill>
                  <a:srgbClr val="0070C0"/>
                </a:solidFill>
              </a:rPr>
              <a:t>x</a:t>
            </a:r>
            <a:r>
              <a:rPr lang="fi-FI" sz="2000" dirty="0" smtClean="0">
                <a:solidFill>
                  <a:srgbClr val="0070C0"/>
                </a:solidFill>
              </a:rPr>
              <a:t>-muuttujan arvosta x-muuttujan keskiarvo </a:t>
            </a:r>
            <a:r>
              <a:rPr lang="fi-FI" sz="2000" i="1" dirty="0" smtClean="0"/>
              <a:t>ka</a:t>
            </a:r>
            <a:r>
              <a:rPr lang="fi-FI" sz="2000" dirty="0" smtClean="0"/>
              <a:t>. Siis lasketaan vähennyslaskuja eli erotuksia: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 </a:t>
            </a:r>
            <a:r>
              <a:rPr lang="fi-FI" sz="2000" i="1" dirty="0" smtClean="0">
                <a:solidFill>
                  <a:srgbClr val="0070C0"/>
                </a:solidFill>
              </a:rPr>
              <a:t>x</a:t>
            </a:r>
            <a:r>
              <a:rPr lang="fi-FI" sz="2000" i="1" baseline="-25000" dirty="0" smtClean="0">
                <a:solidFill>
                  <a:srgbClr val="0070C0"/>
                </a:solidFill>
              </a:rPr>
              <a:t>1</a:t>
            </a:r>
            <a:r>
              <a:rPr lang="fi-FI" sz="2000" dirty="0" smtClean="0">
                <a:solidFill>
                  <a:srgbClr val="0070C0"/>
                </a:solidFill>
              </a:rPr>
              <a:t>-</a:t>
            </a:r>
            <a:r>
              <a:rPr lang="fi-FI" sz="2000" i="1" dirty="0" smtClean="0">
                <a:solidFill>
                  <a:srgbClr val="0070C0"/>
                </a:solidFill>
              </a:rPr>
              <a:t>ka</a:t>
            </a:r>
            <a:r>
              <a:rPr lang="fi-FI" sz="2000" dirty="0" smtClean="0"/>
              <a:t>, </a:t>
            </a:r>
            <a:r>
              <a:rPr lang="fi-FI" sz="2000" i="1" dirty="0" smtClean="0">
                <a:solidFill>
                  <a:srgbClr val="0070C0"/>
                </a:solidFill>
              </a:rPr>
              <a:t>x</a:t>
            </a:r>
            <a:r>
              <a:rPr lang="fi-FI" sz="2000" i="1" baseline="-25000" dirty="0" smtClean="0">
                <a:solidFill>
                  <a:srgbClr val="0070C0"/>
                </a:solidFill>
              </a:rPr>
              <a:t>2</a:t>
            </a:r>
            <a:r>
              <a:rPr lang="fi-FI" sz="2000" dirty="0" smtClean="0">
                <a:solidFill>
                  <a:srgbClr val="0070C0"/>
                </a:solidFill>
              </a:rPr>
              <a:t>-</a:t>
            </a:r>
            <a:r>
              <a:rPr lang="fi-FI" sz="2000" i="1" dirty="0" smtClean="0">
                <a:solidFill>
                  <a:srgbClr val="0070C0"/>
                </a:solidFill>
              </a:rPr>
              <a:t>ka</a:t>
            </a:r>
            <a:r>
              <a:rPr lang="fi-FI" sz="2000" dirty="0" smtClean="0"/>
              <a:t>, </a:t>
            </a:r>
            <a:r>
              <a:rPr lang="fi-FI" sz="2000" i="1" dirty="0" smtClean="0">
                <a:solidFill>
                  <a:srgbClr val="0070C0"/>
                </a:solidFill>
              </a:rPr>
              <a:t>x</a:t>
            </a:r>
            <a:r>
              <a:rPr lang="fi-FI" sz="2000" i="1" baseline="-25000" dirty="0" smtClean="0">
                <a:solidFill>
                  <a:srgbClr val="0070C0"/>
                </a:solidFill>
              </a:rPr>
              <a:t>3</a:t>
            </a:r>
            <a:r>
              <a:rPr lang="fi-FI" sz="2000" dirty="0" smtClean="0">
                <a:solidFill>
                  <a:srgbClr val="0070C0"/>
                </a:solidFill>
              </a:rPr>
              <a:t>-</a:t>
            </a:r>
            <a:r>
              <a:rPr lang="fi-FI" sz="2000" i="1" dirty="0" smtClean="0">
                <a:solidFill>
                  <a:srgbClr val="0070C0"/>
                </a:solidFill>
              </a:rPr>
              <a:t>ka</a:t>
            </a:r>
            <a:r>
              <a:rPr lang="fi-FI" sz="2000" dirty="0" smtClean="0"/>
              <a:t>, ..., </a:t>
            </a:r>
            <a:r>
              <a:rPr lang="fi-FI" sz="2000" i="1" dirty="0" smtClean="0">
                <a:solidFill>
                  <a:srgbClr val="0070C0"/>
                </a:solidFill>
              </a:rPr>
              <a:t>x</a:t>
            </a:r>
            <a:r>
              <a:rPr lang="fi-FI" sz="2000" i="1" baseline="-25000" dirty="0" smtClean="0">
                <a:solidFill>
                  <a:srgbClr val="0070C0"/>
                </a:solidFill>
              </a:rPr>
              <a:t>n</a:t>
            </a:r>
            <a:r>
              <a:rPr lang="fi-FI" sz="2000" dirty="0" smtClean="0">
                <a:solidFill>
                  <a:srgbClr val="0070C0"/>
                </a:solidFill>
              </a:rPr>
              <a:t>-</a:t>
            </a:r>
            <a:r>
              <a:rPr lang="fi-FI" sz="2000" i="1" dirty="0" smtClean="0">
                <a:solidFill>
                  <a:srgbClr val="0070C0"/>
                </a:solidFill>
              </a:rPr>
              <a:t>ka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5"/>
            </a:pPr>
            <a:r>
              <a:rPr lang="fi-FI" sz="2000" dirty="0" smtClean="0"/>
              <a:t>Korota jokainen kohdassa 4 laskemasi </a:t>
            </a:r>
            <a:r>
              <a:rPr lang="fi-FI" sz="2000" dirty="0" smtClean="0">
                <a:solidFill>
                  <a:srgbClr val="FF0066"/>
                </a:solidFill>
              </a:rPr>
              <a:t>erotus toiseen potenssiin</a:t>
            </a:r>
            <a:r>
              <a:rPr lang="fi-FI" sz="2000" dirty="0" smtClean="0"/>
              <a:t>. Siis: </a:t>
            </a:r>
          </a:p>
          <a:p>
            <a:pPr marL="0" indent="0">
              <a:buNone/>
            </a:pPr>
            <a:r>
              <a:rPr lang="fi-FI" sz="2000" dirty="0" smtClean="0"/>
              <a:t>	</a:t>
            </a:r>
            <a:r>
              <a:rPr lang="fi-FI" sz="2000" i="1" dirty="0"/>
              <a:t> </a:t>
            </a:r>
            <a:r>
              <a:rPr lang="fi-FI" sz="2000" i="1" dirty="0" smtClean="0"/>
              <a:t>(x</a:t>
            </a:r>
            <a:r>
              <a:rPr lang="fi-FI" sz="2000" i="1" baseline="-25000" dirty="0" smtClean="0"/>
              <a:t>1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>
                <a:solidFill>
                  <a:srgbClr val="FF0066"/>
                </a:solidFill>
              </a:rPr>
              <a:t>2</a:t>
            </a:r>
            <a:r>
              <a:rPr lang="fi-FI" sz="2000" i="1" dirty="0" smtClean="0"/>
              <a:t>,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2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>
                <a:solidFill>
                  <a:srgbClr val="FF0066"/>
                </a:solidFill>
              </a:rPr>
              <a:t>2</a:t>
            </a:r>
            <a:r>
              <a:rPr lang="fi-FI" sz="2000" i="1" dirty="0" smtClean="0"/>
              <a:t>,</a:t>
            </a:r>
            <a:r>
              <a:rPr lang="fi-FI" sz="2000" i="1" baseline="30000" dirty="0" smtClean="0"/>
              <a:t>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3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>
                <a:solidFill>
                  <a:srgbClr val="FF0066"/>
                </a:solidFill>
              </a:rPr>
              <a:t>2</a:t>
            </a:r>
            <a:r>
              <a:rPr lang="fi-FI" sz="2000" i="1" dirty="0" smtClean="0"/>
              <a:t>,</a:t>
            </a:r>
            <a:r>
              <a:rPr lang="fi-FI" sz="2000" i="1" baseline="30000" dirty="0" smtClean="0"/>
              <a:t> </a:t>
            </a:r>
            <a:r>
              <a:rPr lang="fi-FI" sz="2000" i="1" dirty="0" smtClean="0"/>
              <a:t> ... ,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n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>
                <a:solidFill>
                  <a:srgbClr val="FF0066"/>
                </a:solidFill>
              </a:rPr>
              <a:t>2</a:t>
            </a:r>
            <a:endParaRPr lang="fi-FI" sz="2000" baseline="30000" dirty="0" smtClean="0">
              <a:solidFill>
                <a:srgbClr val="FF0066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6"/>
            </a:pPr>
            <a:r>
              <a:rPr lang="fi-FI" sz="2000" dirty="0" smtClean="0">
                <a:solidFill>
                  <a:srgbClr val="0070C0"/>
                </a:solidFill>
              </a:rPr>
              <a:t>Laske</a:t>
            </a:r>
            <a:r>
              <a:rPr lang="fi-FI" sz="2000" dirty="0" smtClean="0"/>
              <a:t> kaikki kohdassa 5 saamasi tulokset </a:t>
            </a:r>
            <a:r>
              <a:rPr lang="fi-FI" sz="2000" dirty="0" smtClean="0">
                <a:solidFill>
                  <a:srgbClr val="0070C0"/>
                </a:solidFill>
              </a:rPr>
              <a:t>yhteen</a:t>
            </a:r>
            <a:r>
              <a:rPr lang="fi-FI" sz="2000" dirty="0" smtClean="0"/>
              <a:t>.</a:t>
            </a:r>
          </a:p>
          <a:p>
            <a:pPr marL="0" indent="0">
              <a:buNone/>
            </a:pPr>
            <a:r>
              <a:rPr lang="fi-FI" sz="1600" dirty="0" smtClean="0"/>
              <a:t>	</a:t>
            </a:r>
            <a:r>
              <a:rPr lang="fi-FI" sz="1600" i="1" dirty="0"/>
              <a:t>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1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/>
              <a:t>2 </a:t>
            </a:r>
            <a:r>
              <a:rPr lang="fi-FI" sz="2000" i="1" dirty="0" smtClean="0">
                <a:solidFill>
                  <a:srgbClr val="0070C0"/>
                </a:solidFill>
              </a:rPr>
              <a:t>+</a:t>
            </a:r>
            <a:r>
              <a:rPr lang="fi-FI" sz="2000" i="1" dirty="0" smtClean="0"/>
              <a:t>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2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/>
              <a:t>2 </a:t>
            </a:r>
            <a:r>
              <a:rPr lang="fi-FI" sz="2000" i="1" dirty="0" smtClean="0">
                <a:solidFill>
                  <a:srgbClr val="0070C0"/>
                </a:solidFill>
              </a:rPr>
              <a:t>+</a:t>
            </a:r>
            <a:r>
              <a:rPr lang="fi-FI" sz="2000" i="1" baseline="30000" dirty="0" smtClean="0"/>
              <a:t> </a:t>
            </a:r>
            <a:r>
              <a:rPr lang="fi-FI" sz="2000" i="1" dirty="0"/>
              <a:t>(</a:t>
            </a:r>
            <a:r>
              <a:rPr lang="fi-FI" sz="2000" i="1" dirty="0" smtClean="0"/>
              <a:t>x</a:t>
            </a:r>
            <a:r>
              <a:rPr lang="fi-FI" sz="2000" i="1" baseline="-25000" dirty="0" smtClean="0"/>
              <a:t>3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/>
              <a:t>2</a:t>
            </a:r>
            <a:r>
              <a:rPr lang="fi-FI" sz="2000" i="1" dirty="0" smtClean="0"/>
              <a:t> </a:t>
            </a:r>
            <a:r>
              <a:rPr lang="fi-FI" sz="2000" i="1" dirty="0" smtClean="0">
                <a:solidFill>
                  <a:srgbClr val="0070C0"/>
                </a:solidFill>
              </a:rPr>
              <a:t>+</a:t>
            </a:r>
            <a:r>
              <a:rPr lang="fi-FI" sz="2000" i="1" dirty="0" smtClean="0"/>
              <a:t> ... </a:t>
            </a:r>
            <a:r>
              <a:rPr lang="fi-FI" sz="2000" i="1" dirty="0" smtClean="0">
                <a:solidFill>
                  <a:srgbClr val="0070C0"/>
                </a:solidFill>
              </a:rPr>
              <a:t>+</a:t>
            </a:r>
            <a:r>
              <a:rPr lang="fi-FI" sz="2000" i="1" dirty="0" smtClean="0"/>
              <a:t> (x</a:t>
            </a:r>
            <a:r>
              <a:rPr lang="fi-FI" sz="2000" i="1" baseline="-25000" dirty="0" smtClean="0"/>
              <a:t>n</a:t>
            </a:r>
            <a:r>
              <a:rPr lang="fi-FI" sz="2000" dirty="0" smtClean="0"/>
              <a:t>-</a:t>
            </a:r>
            <a:r>
              <a:rPr lang="fi-FI" sz="2000" i="1" dirty="0" smtClean="0"/>
              <a:t>ka)</a:t>
            </a:r>
            <a:r>
              <a:rPr lang="fi-FI" sz="2000" i="1" baseline="30000" dirty="0" smtClean="0"/>
              <a:t>2</a:t>
            </a:r>
            <a:endParaRPr lang="fi-FI" sz="2000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fi-FI" sz="2000" dirty="0" smtClean="0">
                <a:solidFill>
                  <a:srgbClr val="FF0066"/>
                </a:solidFill>
              </a:rPr>
              <a:t>Jaa</a:t>
            </a:r>
            <a:r>
              <a:rPr lang="fi-FI" sz="2000" dirty="0" smtClean="0"/>
              <a:t> kohdassa 6 saamasi summa </a:t>
            </a:r>
            <a:r>
              <a:rPr lang="fi-FI" sz="2000" dirty="0" smtClean="0">
                <a:solidFill>
                  <a:srgbClr val="FF0066"/>
                </a:solidFill>
              </a:rPr>
              <a:t>luvulla </a:t>
            </a:r>
            <a:r>
              <a:rPr lang="fi-FI" sz="2000" i="1" dirty="0" smtClean="0">
                <a:solidFill>
                  <a:srgbClr val="FF0066"/>
                </a:solidFill>
              </a:rPr>
              <a:t>n</a:t>
            </a:r>
            <a:r>
              <a:rPr lang="fi-FI" sz="2000" dirty="0" smtClean="0">
                <a:solidFill>
                  <a:srgbClr val="FF0066"/>
                </a:solidFill>
              </a:rPr>
              <a:t>-1 </a:t>
            </a:r>
            <a:r>
              <a:rPr lang="fi-FI" sz="2000" dirty="0" smtClean="0"/>
              <a:t>(laskit luvun kohdassa 3).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7"/>
            </a:pPr>
            <a:r>
              <a:rPr lang="fi-FI" sz="2000" dirty="0" smtClean="0"/>
              <a:t>Ota </a:t>
            </a:r>
            <a:r>
              <a:rPr lang="fi-FI" sz="2000" dirty="0" smtClean="0">
                <a:solidFill>
                  <a:srgbClr val="0070C0"/>
                </a:solidFill>
              </a:rPr>
              <a:t>neliöjuuri</a:t>
            </a:r>
            <a:r>
              <a:rPr lang="fi-FI" sz="2000" dirty="0" smtClean="0"/>
              <a:t> (√) kohdassa 7 saamastasi </a:t>
            </a:r>
            <a:r>
              <a:rPr lang="fi-FI" sz="2000" dirty="0" smtClean="0">
                <a:solidFill>
                  <a:srgbClr val="0070C0"/>
                </a:solidFill>
              </a:rPr>
              <a:t>tuloksesta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14783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fi-FI" sz="4000" b="1" smtClean="0"/>
              <a:t>Hajontaluvut </a:t>
            </a:r>
            <a:endParaRPr lang="fi-FI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12776"/>
                <a:ext cx="8640960" cy="4536504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fi-FI" sz="2800" b="1" dirty="0" smtClean="0"/>
                  <a:t>Otosvarianssi</a:t>
                </a:r>
                <a:r>
                  <a:rPr lang="fi-FI" sz="2800" dirty="0" smtClean="0"/>
                  <a:t> </a:t>
                </a:r>
                <a:r>
                  <a:rPr lang="fi-FI" sz="2800" i="1" dirty="0" smtClean="0"/>
                  <a:t>s</a:t>
                </a:r>
                <a:r>
                  <a:rPr lang="fi-FI" sz="2800" i="1" baseline="30000" dirty="0" smtClean="0"/>
                  <a:t>2 </a:t>
                </a:r>
                <a:r>
                  <a:rPr lang="fi-FI" sz="2800" dirty="0" smtClean="0"/>
                  <a:t>(variance) </a:t>
                </a:r>
                <a:endParaRPr lang="fi-FI" sz="2800" dirty="0"/>
              </a:p>
              <a:p>
                <a:pPr lvl="1">
                  <a:spcBef>
                    <a:spcPts val="600"/>
                  </a:spcBef>
                </a:pPr>
                <a:r>
                  <a:rPr lang="fi-FI" sz="2400" dirty="0"/>
                  <a:t>Kuvaa muuttujan arvojen </a:t>
                </a:r>
                <a:r>
                  <a:rPr lang="fi-FI" sz="2400" dirty="0" smtClean="0"/>
                  <a:t>tyypillistä </a:t>
                </a:r>
                <a:r>
                  <a:rPr lang="fi-FI" sz="2400" dirty="0"/>
                  <a:t>etäisyyttä </a:t>
                </a:r>
                <a:r>
                  <a:rPr lang="fi-FI" sz="2400" dirty="0" smtClean="0"/>
                  <a:t>keskiarvosta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fi-FI" sz="2400" b="1" dirty="0" smtClean="0"/>
                  <a:t>Ei samassa mittayksikössä kuin keskiarvo </a:t>
                </a:r>
                <a:r>
                  <a:rPr lang="fi-FI" sz="2400" dirty="0" smtClean="0"/>
                  <a:t>(toiseen korotuksen takia)</a:t>
                </a:r>
              </a:p>
              <a:p>
                <a:pPr lvl="2">
                  <a:spcBef>
                    <a:spcPts val="600"/>
                  </a:spcBef>
                </a:pPr>
                <a:r>
                  <a:rPr lang="fi-FI" sz="2000" dirty="0" smtClean="0"/>
                  <a:t>Tästä johtuen keskiarvon kanssa raportoidaan yleensä keskihajonta</a:t>
                </a:r>
                <a:endParaRPr lang="fi-FI" sz="2000" dirty="0"/>
              </a:p>
              <a:p>
                <a:pPr lvl="1">
                  <a:spcBef>
                    <a:spcPts val="1200"/>
                  </a:spcBef>
                </a:pPr>
                <a:r>
                  <a:rPr lang="fi-FI" sz="2400" dirty="0"/>
                  <a:t>Välimatka- ja suhdeasteikollisille </a:t>
                </a:r>
                <a:r>
                  <a:rPr lang="fi-FI" sz="2400" dirty="0" smtClean="0"/>
                  <a:t>muuttujille</a:t>
                </a:r>
              </a:p>
              <a:p>
                <a:pPr>
                  <a:spcBef>
                    <a:spcPts val="1200"/>
                  </a:spcBef>
                </a:pPr>
                <a:endParaRPr lang="fi-FI" dirty="0"/>
              </a:p>
              <a:p>
                <a:pPr>
                  <a:spcBef>
                    <a:spcPts val="1200"/>
                  </a:spcBef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/>
                        <a:ea typeface="Cambria Math"/>
                      </a:rPr>
                      <m:t>= </m:t>
                    </m:r>
                    <m:f>
                      <m:fPr>
                        <m:ctrlPr>
                          <a:rPr lang="fi-FI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fi-FI" i="1">
                                <a:latin typeface="Cambria Math"/>
                                <a:ea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fi-FI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  <m:r>
                              <a:rPr lang="fi-FI" i="1">
                                <a:latin typeface="Cambria Math"/>
                                <a:ea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fi-FI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fi-FI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fi-FI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fi-FI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i-FI" i="1">
                                            <a:latin typeface="Cambria Math"/>
                                            <a:ea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fi-FI" i="1">
                                            <a:latin typeface="Cambria Math"/>
                                            <a:ea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fi-FI" i="1">
                                        <a:latin typeface="Cambria Math"/>
                                        <a:ea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fi-FI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i-FI" i="1">
                                            <a:latin typeface="Cambria Math"/>
                                            <a:ea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</m:d>
                              </m:e>
                              <m:sup>
                                <m:r>
                                  <a:rPr lang="fi-FI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fi-FI" i="1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fi-FI" i="1">
                            <a:latin typeface="Cambria Math"/>
                            <a:ea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i-FI" sz="36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12776"/>
                <a:ext cx="8640960" cy="4536504"/>
              </a:xfrm>
              <a:blipFill rotWithShape="1">
                <a:blip r:embed="rId2"/>
                <a:stretch>
                  <a:fillRect l="-1199" t="-1210" r="-155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292080" y="4798893"/>
            <a:ext cx="2576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Vrt. Keskihajonnan kaava </a:t>
            </a:r>
          </a:p>
          <a:p>
            <a:r>
              <a:rPr lang="fi-FI" dirty="0" smtClean="0"/>
              <a:t>edellisellä dialla!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37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i-FI" sz="3600" b="1" dirty="0" smtClean="0"/>
              <a:t>Lähteet</a:t>
            </a:r>
            <a:endParaRPr lang="fi-FI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Heikkilä, T. (2001 tai uudempi). </a:t>
            </a:r>
            <a:r>
              <a:rPr lang="fi-FI" sz="2400" i="1" dirty="0"/>
              <a:t>Tilastollinen tutkimus</a:t>
            </a:r>
            <a:r>
              <a:rPr lang="fi-FI" sz="2400" dirty="0"/>
              <a:t>. Helsinki: Edita.</a:t>
            </a:r>
          </a:p>
          <a:p>
            <a:pPr marL="0" indent="0">
              <a:buNone/>
            </a:pPr>
            <a:r>
              <a:rPr lang="fi-FI" sz="2400" dirty="0" smtClean="0"/>
              <a:t>Metsämuuronen</a:t>
            </a:r>
            <a:r>
              <a:rPr lang="fi-FI" sz="2400" dirty="0"/>
              <a:t>, J. (2011). </a:t>
            </a:r>
            <a:r>
              <a:rPr lang="fi-FI" sz="2400" i="1" dirty="0"/>
              <a:t>Tutkimuksen tekemisen perusteet ihmistieteissä</a:t>
            </a:r>
            <a:r>
              <a:rPr lang="fi-FI" sz="2400" dirty="0"/>
              <a:t>. Helsinki: International Methelp. e-kirja.  </a:t>
            </a:r>
          </a:p>
          <a:p>
            <a:pPr marL="0" indent="0">
              <a:buNone/>
            </a:pPr>
            <a:r>
              <a:rPr lang="fi-FI" sz="2400" dirty="0"/>
              <a:t>Nummenmaa, L. (2009 tai uudempi). </a:t>
            </a:r>
            <a:r>
              <a:rPr lang="fi-FI" sz="2400" i="1" dirty="0"/>
              <a:t>Käyttäytymistieteiden tilastolliset menetelmät</a:t>
            </a:r>
            <a:r>
              <a:rPr lang="fi-FI" sz="2400" dirty="0"/>
              <a:t>. Helsinki: Tammi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r>
              <a:rPr lang="fi-FI" sz="2400" dirty="0" smtClean="0"/>
              <a:t>Valli, R. (2015). Johdatus tilastolliseen tutkimukseen. Jyväskylä: PS-kustannus.</a:t>
            </a:r>
          </a:p>
          <a:p>
            <a:pPr marL="0" indent="0">
              <a:buNone/>
            </a:pPr>
            <a:r>
              <a:rPr lang="fi-FI" sz="2400" dirty="0" smtClean="0"/>
              <a:t>Vilkka, H. (2012). </a:t>
            </a:r>
            <a:r>
              <a:rPr lang="fi-FI" sz="2400" i="1" dirty="0" smtClean="0"/>
              <a:t>Tutki ja mittaa. Määrällisen tutkimuksen perusteet</a:t>
            </a:r>
            <a:r>
              <a:rPr lang="fi-FI" sz="2400" dirty="0" smtClean="0"/>
              <a:t>. Helsinki: Tammi.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3153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sz="3200" dirty="0" smtClean="0"/>
              <a:t>Ope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0768"/>
            <a:ext cx="8818438" cy="532859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i-FI" altLang="fi-FI" sz="2600" b="1" dirty="0" smtClean="0"/>
              <a:t>Operationaalistaminen eli käsitteellistys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2600" dirty="0" smtClean="0"/>
              <a:t>= </a:t>
            </a:r>
            <a:r>
              <a:rPr lang="fi-FI" sz="2600" dirty="0" smtClean="0"/>
              <a:t>aiemman </a:t>
            </a:r>
            <a:r>
              <a:rPr lang="fi-FI" sz="2600" dirty="0"/>
              <a:t>tiedon pohjalta </a:t>
            </a:r>
            <a:r>
              <a:rPr lang="fi-FI" sz="2600" dirty="0" smtClean="0"/>
              <a:t>muotoiltu </a:t>
            </a:r>
            <a:r>
              <a:rPr lang="fi-FI" altLang="fi-FI" sz="2600" dirty="0" smtClean="0"/>
              <a:t>teoreettinen ilmiö/käsite saatetaan mitattavaan muotoon. </a:t>
            </a:r>
            <a:endParaRPr lang="fi-FI" sz="2800" dirty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fi-FI" sz="2600" dirty="0" smtClean="0"/>
              <a:t>Tutkittavat </a:t>
            </a:r>
            <a:r>
              <a:rPr lang="fi-FI" sz="2600" dirty="0"/>
              <a:t>ilmiöt muotoillaan kysymyksiksi ja vastausvaihtoehdoiksi niin, että </a:t>
            </a:r>
            <a:endParaRPr lang="fi-FI" sz="26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fi-FI" sz="2200" dirty="0" smtClean="0"/>
              <a:t>kaikki </a:t>
            </a:r>
            <a:r>
              <a:rPr lang="fi-FI" sz="2200" dirty="0"/>
              <a:t>tutkittavat ymmärtävät kysymyksen ja mahdolliset vastausvaihtoehdot samalla </a:t>
            </a:r>
            <a:r>
              <a:rPr lang="fi-FI" sz="2200" dirty="0" smtClean="0"/>
              <a:t>tavalla</a:t>
            </a:r>
          </a:p>
          <a:p>
            <a:pPr lvl="1">
              <a:lnSpc>
                <a:spcPct val="80000"/>
              </a:lnSpc>
            </a:pPr>
            <a:r>
              <a:rPr lang="fi-FI" sz="2200" dirty="0" smtClean="0"/>
              <a:t>kysymys </a:t>
            </a:r>
            <a:r>
              <a:rPr lang="fi-FI" sz="2200" dirty="0"/>
              <a:t>ja mahdolliset vastausvaihtoehdot voidaan esittää kaikille tutkittaville samalla tavalla 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fi-FI" altLang="fi-FI" sz="2600" dirty="0" smtClean="0"/>
              <a:t>Teorialähtöisessä tutkimuksessa ilmiö operationaalistetaan esimerkiksi:</a:t>
            </a:r>
          </a:p>
          <a:p>
            <a:pPr lvl="1">
              <a:lnSpc>
                <a:spcPct val="80000"/>
              </a:lnSpc>
            </a:pPr>
            <a:r>
              <a:rPr lang="fi-FI" altLang="fi-FI" sz="2400" dirty="0" smtClean="0"/>
              <a:t>Kyselylomakkeeksi</a:t>
            </a:r>
          </a:p>
          <a:p>
            <a:pPr lvl="1">
              <a:lnSpc>
                <a:spcPct val="80000"/>
              </a:lnSpc>
            </a:pPr>
            <a:r>
              <a:rPr lang="fi-FI" altLang="fi-FI" sz="2400" dirty="0" smtClean="0"/>
              <a:t>Havainnointirungoksi</a:t>
            </a:r>
          </a:p>
          <a:p>
            <a:pPr lvl="1">
              <a:lnSpc>
                <a:spcPct val="80000"/>
              </a:lnSpc>
            </a:pPr>
            <a:r>
              <a:rPr lang="fi-FI" altLang="fi-FI" sz="2400" dirty="0" smtClean="0"/>
              <a:t>Haastattelukysymyksiksi</a:t>
            </a:r>
          </a:p>
          <a:p>
            <a:pPr lvl="1">
              <a:lnSpc>
                <a:spcPct val="80000"/>
              </a:lnSpc>
            </a:pPr>
            <a:r>
              <a:rPr lang="fi-FI" altLang="fi-FI" sz="2400" dirty="0" smtClean="0"/>
              <a:t>Analyysikehikoksi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922114"/>
          </a:xfrm>
          <a:prstGeom prst="rect">
            <a:avLst/>
          </a:prstGeom>
          <a:solidFill>
            <a:srgbClr val="99FF99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b="1" dirty="0" smtClean="0"/>
              <a:t>Teoriasta käytäntöön: </a:t>
            </a:r>
          </a:p>
          <a:p>
            <a:r>
              <a:rPr lang="fi-FI" sz="3600" b="1" dirty="0" smtClean="0"/>
              <a:t>operationaalistaminen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141955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069401" y="116632"/>
            <a:ext cx="312803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008000"/>
                </a:solidFill>
              </a:rPr>
              <a:t>II Aineiston keruu:</a:t>
            </a:r>
          </a:p>
          <a:p>
            <a:r>
              <a:rPr lang="fi-FI" sz="2400" dirty="0" smtClean="0">
                <a:solidFill>
                  <a:srgbClr val="008000"/>
                </a:solidFill>
              </a:rPr>
              <a:t>Suunnittelu ja toteutus</a:t>
            </a:r>
            <a:endParaRPr lang="fi-FI" sz="2400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99425" y="1452356"/>
            <a:ext cx="1409873" cy="400110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Haastattelu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026" y="1415898"/>
            <a:ext cx="852477" cy="400110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Kysely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8264" y="984052"/>
            <a:ext cx="1617559" cy="707886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Havainnointi-</a:t>
            </a:r>
          </a:p>
          <a:p>
            <a:pPr algn="ctr"/>
            <a:r>
              <a:rPr lang="fi-FI" sz="2000" b="1" dirty="0" smtClean="0"/>
              <a:t>runko</a:t>
            </a:r>
            <a:endParaRPr lang="fi-FI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89492" y="2303947"/>
            <a:ext cx="75322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009900"/>
                </a:solidFill>
              </a:rPr>
              <a:t>Posti</a:t>
            </a:r>
          </a:p>
          <a:p>
            <a:pPr algn="ctr"/>
            <a:r>
              <a:rPr lang="fi-FI" dirty="0" smtClean="0">
                <a:solidFill>
                  <a:srgbClr val="009900"/>
                </a:solidFill>
              </a:rPr>
              <a:t>kysely</a:t>
            </a:r>
            <a:endParaRPr lang="fi-FI" dirty="0">
              <a:solidFill>
                <a:srgbClr val="0099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89389" y="2284277"/>
            <a:ext cx="101559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009900"/>
                </a:solidFill>
              </a:rPr>
              <a:t>Internet-</a:t>
            </a:r>
          </a:p>
          <a:p>
            <a:pPr algn="ctr"/>
            <a:r>
              <a:rPr lang="fi-FI" dirty="0" smtClean="0">
                <a:solidFill>
                  <a:srgbClr val="009900"/>
                </a:solidFill>
              </a:rPr>
              <a:t>kysely</a:t>
            </a:r>
            <a:endParaRPr lang="fi-FI" dirty="0">
              <a:solidFill>
                <a:srgbClr val="0099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6650" y="2324572"/>
            <a:ext cx="79861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009900"/>
                </a:solidFill>
              </a:rPr>
              <a:t>Henk.-</a:t>
            </a:r>
          </a:p>
          <a:p>
            <a:pPr algn="ctr"/>
            <a:r>
              <a:rPr lang="fi-FI" dirty="0" smtClean="0">
                <a:solidFill>
                  <a:srgbClr val="009900"/>
                </a:solidFill>
              </a:rPr>
              <a:t>koht.</a:t>
            </a:r>
            <a:endParaRPr lang="fi-FI" dirty="0">
              <a:solidFill>
                <a:srgbClr val="0099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20760" y="2324572"/>
            <a:ext cx="1706301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dirty="0" smtClean="0">
                <a:solidFill>
                  <a:srgbClr val="009900"/>
                </a:solidFill>
              </a:rPr>
              <a:t>Muu tapa, esim.</a:t>
            </a:r>
          </a:p>
          <a:p>
            <a:pPr algn="ctr"/>
            <a:r>
              <a:rPr lang="fi-FI" dirty="0" smtClean="0">
                <a:solidFill>
                  <a:srgbClr val="009900"/>
                </a:solidFill>
              </a:rPr>
              <a:t>puhelin, sposti</a:t>
            </a:r>
            <a:endParaRPr lang="fi-FI" dirty="0">
              <a:solidFill>
                <a:srgbClr val="00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85736" y="162799"/>
            <a:ext cx="1708609" cy="400110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Testipatteristo</a:t>
            </a:r>
            <a:endParaRPr lang="fi-FI" sz="2000" b="1" dirty="0"/>
          </a:p>
        </p:txBody>
      </p:sp>
      <p:cxnSp>
        <p:nvCxnSpPr>
          <p:cNvPr id="50" name="Straight Arrow Connector 49"/>
          <p:cNvCxnSpPr>
            <a:stCxn id="20" idx="3"/>
            <a:endCxn id="23" idx="0"/>
          </p:cNvCxnSpPr>
          <p:nvPr/>
        </p:nvCxnSpPr>
        <p:spPr>
          <a:xfrm>
            <a:off x="4197437" y="532131"/>
            <a:ext cx="3559607" cy="45192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0" idx="3"/>
            <a:endCxn id="31" idx="1"/>
          </p:cNvCxnSpPr>
          <p:nvPr/>
        </p:nvCxnSpPr>
        <p:spPr>
          <a:xfrm flipV="1">
            <a:off x="4197437" y="362854"/>
            <a:ext cx="3088299" cy="1692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22" idx="2"/>
            <a:endCxn id="27" idx="0"/>
          </p:cNvCxnSpPr>
          <p:nvPr/>
        </p:nvCxnSpPr>
        <p:spPr>
          <a:xfrm flipH="1">
            <a:off x="566102" y="1816008"/>
            <a:ext cx="546163" cy="48793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22" idx="2"/>
            <a:endCxn id="28" idx="0"/>
          </p:cNvCxnSpPr>
          <p:nvPr/>
        </p:nvCxnSpPr>
        <p:spPr>
          <a:xfrm>
            <a:off x="1112265" y="1816008"/>
            <a:ext cx="584924" cy="4682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21" idx="2"/>
            <a:endCxn id="29" idx="0"/>
          </p:cNvCxnSpPr>
          <p:nvPr/>
        </p:nvCxnSpPr>
        <p:spPr>
          <a:xfrm flipH="1">
            <a:off x="3055959" y="1852466"/>
            <a:ext cx="448403" cy="4721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21" idx="2"/>
            <a:endCxn id="30" idx="0"/>
          </p:cNvCxnSpPr>
          <p:nvPr/>
        </p:nvCxnSpPr>
        <p:spPr>
          <a:xfrm>
            <a:off x="3504362" y="1852466"/>
            <a:ext cx="1369549" cy="4721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2"/>
            <a:endCxn id="22" idx="0"/>
          </p:cNvCxnSpPr>
          <p:nvPr/>
        </p:nvCxnSpPr>
        <p:spPr>
          <a:xfrm flipH="1">
            <a:off x="1112265" y="947629"/>
            <a:ext cx="1521154" cy="4682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" idx="2"/>
            <a:endCxn id="21" idx="0"/>
          </p:cNvCxnSpPr>
          <p:nvPr/>
        </p:nvCxnSpPr>
        <p:spPr>
          <a:xfrm>
            <a:off x="2633419" y="947629"/>
            <a:ext cx="870943" cy="5047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74632" y="3356991"/>
            <a:ext cx="8725135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Aineiston keruu </a:t>
            </a:r>
            <a:r>
              <a:rPr lang="fi-FI" sz="2400" dirty="0" smtClean="0"/>
              <a:t>(mittaaminen) voi </a:t>
            </a:r>
            <a:r>
              <a:rPr lang="fi-FI" sz="2400" dirty="0"/>
              <a:t>koostua yhdestä tai useammasta </a:t>
            </a:r>
            <a:r>
              <a:rPr lang="fi-FI" sz="2400" dirty="0" smtClean="0"/>
              <a:t>tiedonkeruutavasta (mittarista).</a:t>
            </a:r>
            <a:endParaRPr lang="fi-FI" sz="2400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i-FI" sz="2400" dirty="0" smtClean="0"/>
              <a:t>Yleisimmin käytettyjä menetelmiä ovat kysely ja haastattelu.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i-FI" sz="2400" dirty="0" smtClean="0"/>
              <a:t>Kyselyt ja haastattelut voivat  sisältää 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000" dirty="0" smtClean="0"/>
              <a:t>Strukturoituja kysymyksiä (kysymyksiin annettu valmiit vastausvaihtoehdot)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000" dirty="0" smtClean="0"/>
              <a:t>Avoimia kysymyksiä (kysymyksissä ei valmiita vastausvaihtoehtoja)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000" dirty="0" smtClean="0"/>
              <a:t>Sekamuotoisia kysymyksiä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69171" y="1297557"/>
            <a:ext cx="1187954" cy="707886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i-FI" sz="2000" b="1" dirty="0" smtClean="0"/>
              <a:t>Rekisteri-</a:t>
            </a:r>
          </a:p>
          <a:p>
            <a:pPr algn="ctr"/>
            <a:r>
              <a:rPr lang="fi-FI" sz="2000" b="1" dirty="0" smtClean="0"/>
              <a:t>aineisto</a:t>
            </a:r>
            <a:endParaRPr lang="fi-FI" sz="2000" b="1" dirty="0"/>
          </a:p>
        </p:txBody>
      </p:sp>
      <p:cxnSp>
        <p:nvCxnSpPr>
          <p:cNvPr id="10" name="Straight Arrow Connector 9"/>
          <p:cNvCxnSpPr>
            <a:stCxn id="20" idx="3"/>
            <a:endCxn id="32" idx="0"/>
          </p:cNvCxnSpPr>
          <p:nvPr/>
        </p:nvCxnSpPr>
        <p:spPr>
          <a:xfrm>
            <a:off x="4197437" y="532131"/>
            <a:ext cx="1665711" cy="76542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98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99FF99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fi-FI" sz="3600" b="1" dirty="0"/>
              <a:t>Kyselytutkimus </a:t>
            </a:r>
            <a:r>
              <a:rPr lang="fi-FI" sz="3600" dirty="0"/>
              <a:t>(</a:t>
            </a:r>
            <a:r>
              <a:rPr lang="fi-FI" sz="3600" dirty="0" err="1" smtClean="0"/>
              <a:t>survey</a:t>
            </a:r>
            <a:r>
              <a:rPr lang="fi-FI" sz="3600" dirty="0" smtClean="0"/>
              <a:t>)</a:t>
            </a:r>
            <a:endParaRPr lang="fi-FI" sz="3600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465758" cy="532859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fi-FI" sz="2400" dirty="0"/>
              <a:t>Kysely on </a:t>
            </a:r>
            <a:r>
              <a:rPr lang="fi-FI" sz="2400" dirty="0" smtClean="0"/>
              <a:t>aineistonkeruumenetelmä</a:t>
            </a:r>
            <a:r>
              <a:rPr lang="fi-FI" sz="2400" dirty="0"/>
              <a:t>, joka perustuu lomakkeilla kerättävään </a:t>
            </a:r>
            <a:r>
              <a:rPr lang="fi-FI" sz="2400" dirty="0" smtClean="0"/>
              <a:t>tietoon.</a:t>
            </a:r>
          </a:p>
          <a:p>
            <a:pPr lvl="1">
              <a:defRPr/>
            </a:pPr>
            <a:r>
              <a:rPr lang="fi-FI" sz="2000" dirty="0" smtClean="0"/>
              <a:t>Postikysely</a:t>
            </a:r>
          </a:p>
          <a:p>
            <a:pPr lvl="1">
              <a:defRPr/>
            </a:pPr>
            <a:r>
              <a:rPr lang="fi-FI" sz="2000" dirty="0" smtClean="0"/>
              <a:t>Internetpohjainen kysely</a:t>
            </a:r>
          </a:p>
          <a:p>
            <a:pPr>
              <a:spcBef>
                <a:spcPts val="1200"/>
              </a:spcBef>
              <a:defRPr/>
            </a:pPr>
            <a:r>
              <a:rPr lang="fi-FI" sz="2400" dirty="0"/>
              <a:t>Yksittäisiä kysymyksiä muotoiltaessa olennaista, että kukin kysymys on perusteltavissa tutkimusongelman kannalta.</a:t>
            </a:r>
          </a:p>
          <a:p>
            <a:pPr>
              <a:spcBef>
                <a:spcPts val="1200"/>
              </a:spcBef>
              <a:defRPr/>
            </a:pPr>
            <a:r>
              <a:rPr lang="fi-FI" sz="2400" dirty="0"/>
              <a:t>Kysymykset voivat kohdistua</a:t>
            </a:r>
          </a:p>
          <a:p>
            <a:pPr lvl="1">
              <a:defRPr/>
            </a:pPr>
            <a:r>
              <a:rPr lang="fi-FI" sz="2000" dirty="0">
                <a:solidFill>
                  <a:srgbClr val="000000"/>
                </a:solidFill>
              </a:rPr>
              <a:t>Tosiasioihin </a:t>
            </a:r>
          </a:p>
          <a:p>
            <a:pPr lvl="1">
              <a:defRPr/>
            </a:pPr>
            <a:r>
              <a:rPr lang="fi-FI" sz="2000" dirty="0">
                <a:solidFill>
                  <a:srgbClr val="000000"/>
                </a:solidFill>
              </a:rPr>
              <a:t>Tietoihin</a:t>
            </a:r>
          </a:p>
          <a:p>
            <a:pPr lvl="1">
              <a:defRPr/>
            </a:pPr>
            <a:r>
              <a:rPr lang="fi-FI" sz="2000" dirty="0">
                <a:solidFill>
                  <a:srgbClr val="000000"/>
                </a:solidFill>
              </a:rPr>
              <a:t>Mielipiteisiin, asenteisiin, uskomuksiin jne.  </a:t>
            </a:r>
          </a:p>
          <a:p>
            <a:pPr>
              <a:defRPr/>
            </a:pPr>
            <a:endParaRPr lang="fi-FI" sz="2615" dirty="0"/>
          </a:p>
          <a:p>
            <a:pPr marL="0" indent="0">
              <a:buNone/>
              <a:defRPr/>
            </a:pPr>
            <a:endParaRPr lang="fi-FI" dirty="0" smtClean="0"/>
          </a:p>
          <a:p>
            <a:pPr marL="422041" lvl="1" indent="0">
              <a:buNone/>
              <a:defRPr/>
            </a:pP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2"/>
          </p:nvPr>
        </p:nvSpPr>
        <p:spPr>
          <a:xfrm>
            <a:off x="4645270" y="1340768"/>
            <a:ext cx="4247210" cy="540059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fi-FI" sz="2400" dirty="0" smtClean="0">
                <a:solidFill>
                  <a:srgbClr val="000000"/>
                </a:solidFill>
              </a:rPr>
              <a:t>Kysymykset voivat olla</a:t>
            </a:r>
          </a:p>
          <a:p>
            <a:pPr lvl="1">
              <a:defRPr/>
            </a:pPr>
            <a:r>
              <a:rPr lang="fi-FI" sz="2200" dirty="0" smtClean="0"/>
              <a:t>Strukturoituja kysymyksiä</a:t>
            </a:r>
          </a:p>
          <a:p>
            <a:pPr lvl="2">
              <a:defRPr/>
            </a:pPr>
            <a:r>
              <a:rPr lang="fi-FI" sz="1900" dirty="0" smtClean="0"/>
              <a:t>kysymyksiin </a:t>
            </a:r>
            <a:r>
              <a:rPr lang="fi-FI" sz="1900" dirty="0"/>
              <a:t>annettu valmiit </a:t>
            </a:r>
            <a:r>
              <a:rPr lang="fi-FI" sz="1900" dirty="0" smtClean="0"/>
              <a:t>vastausvaihtoehdot</a:t>
            </a:r>
          </a:p>
          <a:p>
            <a:pPr lvl="3">
              <a:defRPr/>
            </a:pPr>
            <a:r>
              <a:rPr lang="fi-FI" sz="1700" dirty="0" smtClean="0">
                <a:solidFill>
                  <a:srgbClr val="000000"/>
                </a:solidFill>
              </a:rPr>
              <a:t>Ks. Esimerkkejä seuraavasta diasta</a:t>
            </a:r>
            <a:endParaRPr lang="fi-FI" sz="1700" dirty="0" smtClean="0"/>
          </a:p>
          <a:p>
            <a:pPr lvl="1">
              <a:spcBef>
                <a:spcPts val="1200"/>
              </a:spcBef>
              <a:defRPr/>
            </a:pPr>
            <a:r>
              <a:rPr lang="fi-FI" sz="2200" dirty="0" smtClean="0"/>
              <a:t>Avoimia kysymyksiä</a:t>
            </a:r>
          </a:p>
          <a:p>
            <a:pPr lvl="2">
              <a:defRPr/>
            </a:pPr>
            <a:r>
              <a:rPr lang="fi-FI" sz="1900" dirty="0" smtClean="0"/>
              <a:t>kysymyksissä </a:t>
            </a:r>
            <a:r>
              <a:rPr lang="fi-FI" sz="1900" dirty="0"/>
              <a:t>ei valmiita </a:t>
            </a:r>
            <a:r>
              <a:rPr lang="fi-FI" sz="1900" dirty="0" smtClean="0"/>
              <a:t>vastausvaihtoehtoja</a:t>
            </a:r>
          </a:p>
          <a:p>
            <a:pPr lvl="1">
              <a:spcBef>
                <a:spcPts val="1200"/>
              </a:spcBef>
              <a:defRPr/>
            </a:pPr>
            <a:r>
              <a:rPr lang="fi-FI" sz="2200" dirty="0" smtClean="0"/>
              <a:t>Sekamuotoisia kysymyksiä</a:t>
            </a:r>
          </a:p>
          <a:p>
            <a:pPr marL="0" indent="0">
              <a:spcBef>
                <a:spcPts val="1200"/>
              </a:spcBef>
              <a:buNone/>
              <a:defRPr/>
            </a:pPr>
            <a:endParaRPr lang="fi-FI" sz="2600" dirty="0"/>
          </a:p>
          <a:p>
            <a:pPr marL="0" indent="0">
              <a:spcBef>
                <a:spcPts val="1200"/>
              </a:spcBef>
              <a:buNone/>
              <a:defRPr/>
            </a:pPr>
            <a:endParaRPr lang="fi-FI" sz="2600" dirty="0">
              <a:solidFill>
                <a:srgbClr val="FF0000"/>
              </a:solidFill>
            </a:endParaRPr>
          </a:p>
          <a:p>
            <a:pPr>
              <a:defRPr/>
            </a:pPr>
            <a:endParaRPr lang="fi-FI" sz="2246" dirty="0" smtClean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endParaRPr lang="fi-FI" sz="1846" dirty="0"/>
          </a:p>
          <a:p>
            <a:pPr lvl="1">
              <a:buFont typeface="Arial" charset="0"/>
              <a:buChar char="•"/>
              <a:defRPr/>
            </a:pPr>
            <a:endParaRPr lang="fi-FI" sz="1477" dirty="0"/>
          </a:p>
        </p:txBody>
      </p:sp>
    </p:spTree>
    <p:extLst>
      <p:ext uri="{BB962C8B-B14F-4D97-AF65-F5344CB8AC3E}">
        <p14:creationId xmlns:p14="http://schemas.microsoft.com/office/powerpoint/2010/main" val="110631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fi-FI" sz="3600" b="1" dirty="0" smtClean="0"/>
              <a:t>Erilaisia vastausasteikkoja</a:t>
            </a:r>
            <a:br>
              <a:rPr lang="fi-FI" sz="3600" b="1" dirty="0" smtClean="0"/>
            </a:br>
            <a:r>
              <a:rPr lang="fi-FI" sz="2700" dirty="0" smtClean="0"/>
              <a:t>ks. tarkemmin Valli R. (2015), s. 55-71</a:t>
            </a:r>
            <a:endParaRPr lang="fi-FI" sz="31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544616"/>
          </a:xfrm>
        </p:spPr>
        <p:txBody>
          <a:bodyPr>
            <a:normAutofit/>
          </a:bodyPr>
          <a:lstStyle/>
          <a:p>
            <a:r>
              <a:rPr lang="fi-FI" sz="2000" b="1" dirty="0" smtClean="0"/>
              <a:t>Semanttinen differentiaali eli Osgoodin asteikko </a:t>
            </a:r>
          </a:p>
          <a:p>
            <a:pPr lvl="1"/>
            <a:r>
              <a:rPr lang="fi-FI" sz="1800" dirty="0" smtClean="0"/>
              <a:t>Tyypillisesti käytetty erilaisten adjektiiviparien vertailuun, nykyään myös asenteiden, samanlaisuuden ja etäisyyden mittaamiseen</a:t>
            </a:r>
          </a:p>
          <a:p>
            <a:pPr lvl="1"/>
            <a:r>
              <a:rPr lang="fi-FI" sz="1800" dirty="0" smtClean="0"/>
              <a:t>Vastausvaihtoehtoja pariton määrä; vain </a:t>
            </a:r>
            <a:r>
              <a:rPr lang="fi-FI" sz="1800" b="1" dirty="0" smtClean="0"/>
              <a:t>ääripäille annetaan sanalliset selitykset </a:t>
            </a:r>
          </a:p>
          <a:p>
            <a:pPr lvl="1"/>
            <a:r>
              <a:rPr lang="fi-FI" sz="1800" dirty="0" smtClean="0"/>
              <a:t>Keskimmäinen vastausvaihtoehto on ns. neutraali vastausvaihtoehto</a:t>
            </a:r>
          </a:p>
          <a:p>
            <a:pPr>
              <a:spcBef>
                <a:spcPts val="1200"/>
              </a:spcBef>
            </a:pPr>
            <a:endParaRPr lang="fi-FI" sz="2400" b="1" dirty="0" smtClean="0"/>
          </a:p>
          <a:p>
            <a:pPr>
              <a:spcBef>
                <a:spcPts val="1200"/>
              </a:spcBef>
            </a:pPr>
            <a:endParaRPr lang="fi-FI" sz="2400" b="1" dirty="0"/>
          </a:p>
          <a:p>
            <a:pPr>
              <a:spcBef>
                <a:spcPts val="1200"/>
              </a:spcBef>
            </a:pPr>
            <a:r>
              <a:rPr lang="fi-FI" sz="2000" b="1" dirty="0" smtClean="0"/>
              <a:t>Likert-asteikko</a:t>
            </a:r>
          </a:p>
          <a:p>
            <a:pPr lvl="1"/>
            <a:r>
              <a:rPr lang="fi-FI" sz="1800" dirty="0" smtClean="0"/>
              <a:t>Käytetään tyypillisesti asenteiden ja mielipiteiden mittaamiseen</a:t>
            </a:r>
          </a:p>
          <a:p>
            <a:pPr lvl="1"/>
            <a:r>
              <a:rPr lang="fi-FI" sz="1800" dirty="0" smtClean="0"/>
              <a:t>Vastausvaihtoehtoja voi olla pariton tai parillinen määrä</a:t>
            </a:r>
          </a:p>
          <a:p>
            <a:pPr lvl="2"/>
            <a:r>
              <a:rPr lang="fi-FI" sz="1600" dirty="0" smtClean="0"/>
              <a:t>Jos pariton määrä, keskimmäinen vaihtoehto on yleensä neutraali vastausvaihtoehto</a:t>
            </a:r>
          </a:p>
          <a:p>
            <a:pPr lvl="1"/>
            <a:r>
              <a:rPr lang="fi-FI" sz="1800" b="1" dirty="0" smtClean="0"/>
              <a:t>Kaikki vastausvaihtoehdot on sanallistettu </a:t>
            </a:r>
            <a:endParaRPr lang="fi-FI" sz="1800" b="1" dirty="0"/>
          </a:p>
          <a:p>
            <a:pPr lvl="1">
              <a:spcBef>
                <a:spcPts val="1200"/>
              </a:spcBef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71137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fi-FI" sz="3600" b="1" dirty="0" smtClean="0"/>
              <a:t>Erilaisia vastausasteikkoja </a:t>
            </a:r>
            <a:r>
              <a:rPr lang="fi-FI" sz="3600" dirty="0" smtClean="0"/>
              <a:t>(jatkuu)</a:t>
            </a:r>
            <a:r>
              <a:rPr lang="fi-FI" sz="3600" b="1" dirty="0" smtClean="0"/>
              <a:t/>
            </a:r>
            <a:br>
              <a:rPr lang="fi-FI" sz="3600" b="1" dirty="0" smtClean="0"/>
            </a:br>
            <a:r>
              <a:rPr lang="fi-FI" sz="2700" dirty="0" smtClean="0"/>
              <a:t>ks. tarkemmin Valli R. (2015), s. 55-71</a:t>
            </a:r>
            <a:endParaRPr lang="fi-FI" sz="31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292774"/>
            <a:ext cx="8784976" cy="537658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fi-FI" sz="2400" b="1" dirty="0" smtClean="0"/>
              <a:t>Flechen asteikko</a:t>
            </a:r>
          </a:p>
          <a:p>
            <a:pPr lvl="1"/>
            <a:r>
              <a:rPr lang="fi-FI" sz="2000" dirty="0" smtClean="0"/>
              <a:t>Graafinen asteikko </a:t>
            </a:r>
          </a:p>
          <a:p>
            <a:pPr lvl="1"/>
            <a:r>
              <a:rPr lang="fi-FI" sz="2000" dirty="0" smtClean="0"/>
              <a:t>Muuten kuin edellä mainitut</a:t>
            </a:r>
          </a:p>
          <a:p>
            <a:pPr lvl="1"/>
            <a:r>
              <a:rPr lang="fi-FI" sz="2000" dirty="0" smtClean="0"/>
              <a:t>Soveltuu myös alle kouluikäisille</a:t>
            </a:r>
          </a:p>
          <a:p>
            <a:pPr>
              <a:spcBef>
                <a:spcPts val="1800"/>
              </a:spcBef>
            </a:pPr>
            <a:r>
              <a:rPr lang="fi-FI" sz="2400" b="1" dirty="0" smtClean="0"/>
              <a:t>VAS-mittari</a:t>
            </a:r>
          </a:p>
          <a:p>
            <a:pPr lvl="1"/>
            <a:r>
              <a:rPr lang="fi-FI" sz="2000" dirty="0" smtClean="0"/>
              <a:t>Subjektiivisten asioiden kuten kivun, mielihyvän tai mielipiteen arviointiin</a:t>
            </a:r>
          </a:p>
          <a:p>
            <a:pPr lvl="1"/>
            <a:r>
              <a:rPr lang="fi-FI" sz="2000" dirty="0" smtClean="0"/>
              <a:t>Tyypillisesti 10cm mittainen jana, jonka ääripäät on sanallistettu ja väliin jäävä osuus on jätetty tyhjäksi </a:t>
            </a:r>
          </a:p>
          <a:p>
            <a:pPr lvl="2"/>
            <a:r>
              <a:rPr lang="fi-FI" sz="1600" dirty="0" smtClean="0"/>
              <a:t>Myös versioita, joissa väliin jäävät arvotkin sanallistettu/numeroitu</a:t>
            </a:r>
          </a:p>
          <a:p>
            <a:pPr lvl="1"/>
            <a:r>
              <a:rPr lang="fi-FI" sz="2000" dirty="0" smtClean="0"/>
              <a:t>Vastaaja merkitsee näkemyksensä janalle esim. rastilla</a:t>
            </a:r>
          </a:p>
          <a:p>
            <a:pPr lvl="1"/>
            <a:endParaRPr lang="fi-FI" sz="2000" dirty="0" smtClean="0"/>
          </a:p>
          <a:p>
            <a:pPr marL="457200" lvl="1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05895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99FF99"/>
          </a:solidFill>
        </p:spPr>
        <p:txBody>
          <a:bodyPr>
            <a:normAutofit/>
          </a:bodyPr>
          <a:lstStyle/>
          <a:p>
            <a:r>
              <a:rPr lang="fi-FI" sz="3200" b="1" dirty="0" smtClean="0"/>
              <a:t>Havaintomatriisi</a:t>
            </a:r>
            <a:endParaRPr lang="fi-FI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244562"/>
              </p:ext>
            </p:extLst>
          </p:nvPr>
        </p:nvGraphicFramePr>
        <p:xfrm>
          <a:off x="1799692" y="2276872"/>
          <a:ext cx="5328592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1941"/>
                <a:gridCol w="1331941"/>
                <a:gridCol w="1331941"/>
                <a:gridCol w="1332769"/>
              </a:tblGrid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</a:rPr>
                        <a:t>ID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</a:rPr>
                        <a:t>SP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</a:rPr>
                        <a:t>PIT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</a:rPr>
                        <a:t>KNRO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174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41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155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37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166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38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170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40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184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44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179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453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fi-FI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166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39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6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i-FI" sz="20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fi-FI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i-FI" sz="2000">
                          <a:effectLst/>
                        </a:rPr>
                        <a:t>202</a:t>
                      </a:r>
                      <a:endParaRPr lang="fi-F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i-FI" sz="2000" dirty="0">
                          <a:effectLst/>
                        </a:rPr>
                        <a:t>49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5" y="105273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Tutkittavilta kerätty (mitattu) tieto muodostaa aineiston.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Aineisto esitetään numeroina taulukkomuodossa eli </a:t>
            </a:r>
          </a:p>
          <a:p>
            <a:r>
              <a:rPr lang="fi-FI" sz="2400" dirty="0" smtClean="0"/>
              <a:t>havaintomatriisina.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058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BDFD9D"/>
          </a:solidFill>
        </p:spPr>
        <p:txBody>
          <a:bodyPr>
            <a:normAutofit/>
          </a:bodyPr>
          <a:lstStyle/>
          <a:p>
            <a:r>
              <a:rPr lang="fi-FI" sz="4000" b="1" dirty="0" smtClean="0"/>
              <a:t>Muuttuja ja sen asteikollisuus</a:t>
            </a:r>
            <a:endParaRPr lang="fi-FI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fi-FI" sz="2800" b="1" dirty="0" smtClean="0"/>
              <a:t>Muuttuja</a:t>
            </a:r>
            <a:r>
              <a:rPr lang="fi-FI" sz="2800" dirty="0" smtClean="0"/>
              <a:t> (variable) = tutkittavaan </a:t>
            </a:r>
            <a:r>
              <a:rPr lang="fi-FI" sz="2800" dirty="0"/>
              <a:t>liittyvä mitattavissa oleva </a:t>
            </a:r>
            <a:r>
              <a:rPr lang="fi-FI" sz="2800" dirty="0" smtClean="0"/>
              <a:t>asia tai ominaisuus</a:t>
            </a:r>
            <a:r>
              <a:rPr lang="fi-FI" sz="2800" dirty="0"/>
              <a:t>. </a:t>
            </a:r>
          </a:p>
          <a:p>
            <a:pPr lvl="1">
              <a:spcBef>
                <a:spcPts val="1200"/>
              </a:spcBef>
            </a:pPr>
            <a:r>
              <a:rPr lang="fi-FI" sz="2400" dirty="0"/>
              <a:t>Faktatiedot, asenteet, mielipiteet </a:t>
            </a:r>
            <a:r>
              <a:rPr lang="fi-FI" sz="2400" dirty="0" smtClean="0"/>
              <a:t>jne.</a:t>
            </a:r>
          </a:p>
          <a:p>
            <a:pPr>
              <a:spcBef>
                <a:spcPts val="1800"/>
              </a:spcBef>
            </a:pPr>
            <a:r>
              <a:rPr lang="fi-FI" sz="2800" dirty="0" smtClean="0"/>
              <a:t>Millaisella </a:t>
            </a:r>
            <a:r>
              <a:rPr lang="fi-FI" sz="2800" dirty="0"/>
              <a:t>muuttujalla mitäkin asiaa kuvataan</a:t>
            </a:r>
            <a:r>
              <a:rPr lang="fi-FI" sz="3000" dirty="0" smtClean="0"/>
              <a:t>?</a:t>
            </a:r>
          </a:p>
          <a:p>
            <a:pPr lvl="1">
              <a:spcBef>
                <a:spcPts val="1200"/>
              </a:spcBef>
            </a:pPr>
            <a:r>
              <a:rPr lang="fi-FI" sz="2400" b="1" dirty="0" smtClean="0"/>
              <a:t>Millaisia kuvailevia tunnuslukuja ja analyysimenetelmiä </a:t>
            </a:r>
            <a:r>
              <a:rPr lang="fi-FI" sz="2400" b="1" dirty="0"/>
              <a:t>halutaan myöhemmin soveltaa? </a:t>
            </a:r>
          </a:p>
          <a:p>
            <a:pPr marL="0" indent="0">
              <a:spcBef>
                <a:spcPts val="1200"/>
              </a:spcBef>
              <a:buNone/>
            </a:pPr>
            <a:endParaRPr lang="fi-FI" sz="3000" b="1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fi-FI" sz="3000" b="1" dirty="0" smtClean="0"/>
              <a:t>=&gt; </a:t>
            </a:r>
            <a:r>
              <a:rPr lang="fi-FI" sz="2800" b="1" dirty="0" smtClean="0"/>
              <a:t>Asteikollisuus </a:t>
            </a:r>
            <a:r>
              <a:rPr lang="fi-FI" sz="2800" dirty="0" smtClean="0"/>
              <a:t>(measurement scale)</a:t>
            </a:r>
            <a:endParaRPr lang="fi-FI" sz="2800" b="1" dirty="0"/>
          </a:p>
          <a:p>
            <a:pPr lvl="1"/>
            <a:r>
              <a:rPr lang="fi-FI" altLang="fi-FI" sz="2400" dirty="0"/>
              <a:t>Asteikollisuus on tärkeä </a:t>
            </a:r>
            <a:r>
              <a:rPr lang="fi-FI" altLang="fi-FI" sz="2400" dirty="0" smtClean="0"/>
              <a:t>tutkittavan asian kuvauksen </a:t>
            </a:r>
            <a:r>
              <a:rPr lang="fi-FI" altLang="fi-FI" sz="2400" dirty="0"/>
              <a:t>tapaa määrittävä seikka, sillä eri </a:t>
            </a:r>
            <a:r>
              <a:rPr lang="fi-FI" altLang="fi-FI" sz="2400" dirty="0" smtClean="0"/>
              <a:t>asteikoilla </a:t>
            </a:r>
            <a:r>
              <a:rPr lang="fi-FI" altLang="fi-FI" sz="2400" dirty="0"/>
              <a:t>saadaan laadullisesti erilaista tietoa tutkittavasta </a:t>
            </a:r>
            <a:r>
              <a:rPr lang="fi-FI" altLang="fi-FI" sz="2400" dirty="0" smtClean="0"/>
              <a:t>asiasta.</a:t>
            </a:r>
            <a:endParaRPr lang="fi-FI" altLang="fi-FI" sz="2400" dirty="0"/>
          </a:p>
          <a:p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65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1672</Words>
  <Application>Microsoft Office PowerPoint</Application>
  <PresentationFormat>On-screen Show (4:3)</PresentationFormat>
  <Paragraphs>295</Paragraphs>
  <Slides>27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KTKO105  Johdatus tilastolliseen tutkimukseen 2 op</vt:lpstr>
      <vt:lpstr>Mittaaminen: Mittari ja sen suunnittelu</vt:lpstr>
      <vt:lpstr>Ope</vt:lpstr>
      <vt:lpstr>PowerPoint Presentation</vt:lpstr>
      <vt:lpstr>Kyselytutkimus (survey)</vt:lpstr>
      <vt:lpstr>Erilaisia vastausasteikkoja ks. tarkemmin Valli R. (2015), s. 55-71</vt:lpstr>
      <vt:lpstr>Erilaisia vastausasteikkoja (jatkuu) ks. tarkemmin Valli R. (2015), s. 55-71</vt:lpstr>
      <vt:lpstr>Havaintomatriisi</vt:lpstr>
      <vt:lpstr>Muuttuja ja sen asteikollisuus</vt:lpstr>
      <vt:lpstr>Muuttujien mitta-asteikot</vt:lpstr>
      <vt:lpstr>Muuttujien mitta-asteikot</vt:lpstr>
      <vt:lpstr>Muuttujien mitta-asteikot</vt:lpstr>
      <vt:lpstr>Muuttujien ominaisuudet</vt:lpstr>
      <vt:lpstr>PowerPoint Presentation</vt:lpstr>
      <vt:lpstr>Kuvailevat tunnusluvut</vt:lpstr>
      <vt:lpstr>PowerPoint Presentation</vt:lpstr>
      <vt:lpstr>Keskiluvut  (measures of central tendency)</vt:lpstr>
      <vt:lpstr>Keskiluvut </vt:lpstr>
      <vt:lpstr>Fraktiilit, kvartiilit, persentiilit  (fractiles, quartiles, percentiles)</vt:lpstr>
      <vt:lpstr>Fraktiilit, kvartiilit, persentiilit  (fractiles, quartiles, percentiles)</vt:lpstr>
      <vt:lpstr>Esimerkki fraktiileista</vt:lpstr>
      <vt:lpstr>Keskiarvosta vielä...</vt:lpstr>
      <vt:lpstr>Hajontaluvut  (measures of dispersion)</vt:lpstr>
      <vt:lpstr>Hajontaluvut </vt:lpstr>
      <vt:lpstr>Keskihajonnan laskemisen muistilista</vt:lpstr>
      <vt:lpstr>Hajontaluvut </vt:lpstr>
      <vt:lpstr>Lähteet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KTKO105  Johdatus tilastolliseen tutkimukseen 2 op</dc:title>
  <dc:creator>EIJA RÄIKKÖNEN</dc:creator>
  <cp:lastModifiedBy>EIJA RÄIKKÖNEN</cp:lastModifiedBy>
  <cp:revision>207</cp:revision>
  <dcterms:created xsi:type="dcterms:W3CDTF">2017-07-24T12:03:12Z</dcterms:created>
  <dcterms:modified xsi:type="dcterms:W3CDTF">2017-09-02T14:55:33Z</dcterms:modified>
</cp:coreProperties>
</file>