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67" r:id="rId3"/>
    <p:sldId id="257" r:id="rId4"/>
    <p:sldId id="258" r:id="rId5"/>
    <p:sldId id="261" r:id="rId6"/>
    <p:sldId id="270" r:id="rId7"/>
    <p:sldId id="268" r:id="rId8"/>
    <p:sldId id="269" r:id="rId9"/>
    <p:sldId id="262" r:id="rId10"/>
    <p:sldId id="259" r:id="rId11"/>
    <p:sldId id="260" r:id="rId12"/>
    <p:sldId id="263" r:id="rId13"/>
    <p:sldId id="266" r:id="rId14"/>
    <p:sldId id="265"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72" d="100"/>
          <a:sy n="72" d="100"/>
        </p:scale>
        <p:origin x="57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fi-FI"/>
              <a:t>Muokkaa perustyyl. napsautt.</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10/20/2020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10/20/2020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fi-FI"/>
              <a:t>Muokkaa perustyyl. napsautt.</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10/20/2020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10/20/2020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fi-FI"/>
              <a:t>Muokkaa perustyyl. napsautt.</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10/20/2020</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10/20/2020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i-FI"/>
              <a:t>Muokkaa perustyyl. napsautt.</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10/20/2020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i-FI"/>
              <a:t>Muokkaa perustyyl. napsautt.</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10/20/2020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10/20/2020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fi-FI"/>
              <a:t>Muokkaa perustyyl. napsautt.</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DA16AA21-1863-4931-97CB-99D0A168701B}" type="datetimeFigureOut">
              <a:rPr lang="en-US" dirty="0"/>
              <a:t>10/20/2020</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fi-FI"/>
              <a:t>Muokkaa perustyyl. napsautt.</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3772C379-9A7C-4C87-A116-CBE9F58B04C5}" type="datetimeFigureOut">
              <a:rPr lang="en-US" dirty="0"/>
              <a:t>10/20/2020</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fi-FI"/>
              <a:t>Muokkaa perustyyl. napsautt.</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10/20/2020</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857955" y="2656727"/>
            <a:ext cx="10544387" cy="3035808"/>
          </a:xfrm>
        </p:spPr>
        <p:txBody>
          <a:bodyPr/>
          <a:lstStyle/>
          <a:p>
            <a:r>
              <a:rPr lang="fi-FI" dirty="0"/>
              <a:t>Mitä kieli on?</a:t>
            </a:r>
          </a:p>
        </p:txBody>
      </p:sp>
      <p:pic>
        <p:nvPicPr>
          <p:cNvPr id="4" name="Kuva 3"/>
          <p:cNvPicPr>
            <a:picLocks noChangeAspect="1"/>
          </p:cNvPicPr>
          <p:nvPr/>
        </p:nvPicPr>
        <p:blipFill>
          <a:blip r:embed="rId2"/>
          <a:stretch>
            <a:fillRect/>
          </a:stretch>
        </p:blipFill>
        <p:spPr>
          <a:xfrm>
            <a:off x="7010083" y="651190"/>
            <a:ext cx="3635692" cy="2419388"/>
          </a:xfrm>
          <a:prstGeom prst="rect">
            <a:avLst/>
          </a:prstGeom>
        </p:spPr>
      </p:pic>
    </p:spTree>
    <p:extLst>
      <p:ext uri="{BB962C8B-B14F-4D97-AF65-F5344CB8AC3E}">
        <p14:creationId xmlns:p14="http://schemas.microsoft.com/office/powerpoint/2010/main" val="18350936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069848" y="355099"/>
            <a:ext cx="10058400" cy="1609344"/>
          </a:xfrm>
        </p:spPr>
        <p:txBody>
          <a:bodyPr/>
          <a:lstStyle/>
          <a:p>
            <a:r>
              <a:rPr lang="fi-FI" dirty="0"/>
              <a:t>MYÖS Kieli on rakennejärjestelmä</a:t>
            </a:r>
          </a:p>
        </p:txBody>
      </p:sp>
      <p:pic>
        <p:nvPicPr>
          <p:cNvPr id="4" name="Sisällön paikkamerkki 3"/>
          <p:cNvPicPr>
            <a:picLocks noGrp="1" noChangeAspect="1"/>
          </p:cNvPicPr>
          <p:nvPr>
            <p:ph idx="1"/>
          </p:nvPr>
        </p:nvPicPr>
        <p:blipFill>
          <a:blip r:embed="rId2"/>
          <a:stretch>
            <a:fillRect/>
          </a:stretch>
        </p:blipFill>
        <p:spPr>
          <a:xfrm>
            <a:off x="1069848" y="2902655"/>
            <a:ext cx="1802165" cy="1802165"/>
          </a:xfrm>
          <a:prstGeom prst="rect">
            <a:avLst/>
          </a:prstGeom>
        </p:spPr>
      </p:pic>
      <p:pic>
        <p:nvPicPr>
          <p:cNvPr id="5" name="Kuva 4"/>
          <p:cNvPicPr>
            <a:picLocks noChangeAspect="1"/>
          </p:cNvPicPr>
          <p:nvPr/>
        </p:nvPicPr>
        <p:blipFill>
          <a:blip r:embed="rId3"/>
          <a:stretch>
            <a:fillRect/>
          </a:stretch>
        </p:blipFill>
        <p:spPr>
          <a:xfrm>
            <a:off x="7692874" y="2902831"/>
            <a:ext cx="2438400" cy="1876425"/>
          </a:xfrm>
          <a:prstGeom prst="rect">
            <a:avLst/>
          </a:prstGeom>
        </p:spPr>
      </p:pic>
      <p:pic>
        <p:nvPicPr>
          <p:cNvPr id="6" name="Kuva 5"/>
          <p:cNvPicPr>
            <a:picLocks noChangeAspect="1"/>
          </p:cNvPicPr>
          <p:nvPr/>
        </p:nvPicPr>
        <p:blipFill>
          <a:blip r:embed="rId4"/>
          <a:stretch>
            <a:fillRect/>
          </a:stretch>
        </p:blipFill>
        <p:spPr>
          <a:xfrm>
            <a:off x="4096278" y="2902655"/>
            <a:ext cx="2543175" cy="1800225"/>
          </a:xfrm>
          <a:prstGeom prst="rect">
            <a:avLst/>
          </a:prstGeom>
        </p:spPr>
      </p:pic>
    </p:spTree>
    <p:extLst>
      <p:ext uri="{BB962C8B-B14F-4D97-AF65-F5344CB8AC3E}">
        <p14:creationId xmlns:p14="http://schemas.microsoft.com/office/powerpoint/2010/main" val="16277036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Mistä teksti rakentuu?</a:t>
            </a:r>
          </a:p>
        </p:txBody>
      </p:sp>
      <p:sp>
        <p:nvSpPr>
          <p:cNvPr id="4" name="Otsikko 1"/>
          <p:cNvSpPr txBox="1">
            <a:spLocks noGrp="1"/>
          </p:cNvSpPr>
          <p:nvPr>
            <p:ph idx="1"/>
          </p:nvPr>
        </p:nvSpPr>
        <p:spPr>
          <a:xfrm>
            <a:off x="1069848" y="2121408"/>
            <a:ext cx="4472996" cy="405079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5400"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fi-FI" sz="3600" dirty="0"/>
              <a:t>Virke</a:t>
            </a:r>
          </a:p>
          <a:p>
            <a:r>
              <a:rPr lang="fi-FI" sz="3600" dirty="0"/>
              <a:t>Lause</a:t>
            </a:r>
          </a:p>
          <a:p>
            <a:r>
              <a:rPr lang="fi-FI" sz="3600" dirty="0"/>
              <a:t>Sana</a:t>
            </a:r>
          </a:p>
          <a:p>
            <a:r>
              <a:rPr lang="fi-FI" sz="3600" dirty="0"/>
              <a:t>Tavu</a:t>
            </a:r>
          </a:p>
          <a:p>
            <a:r>
              <a:rPr lang="fi-FI" sz="3600" dirty="0"/>
              <a:t>Kirjain ~ äänne</a:t>
            </a:r>
          </a:p>
        </p:txBody>
      </p:sp>
      <p:pic>
        <p:nvPicPr>
          <p:cNvPr id="5" name="Kuva 4"/>
          <p:cNvPicPr>
            <a:picLocks noChangeAspect="1"/>
          </p:cNvPicPr>
          <p:nvPr/>
        </p:nvPicPr>
        <p:blipFill>
          <a:blip r:embed="rId3"/>
          <a:stretch>
            <a:fillRect/>
          </a:stretch>
        </p:blipFill>
        <p:spPr>
          <a:xfrm>
            <a:off x="6002690" y="2121408"/>
            <a:ext cx="5408016" cy="3884281"/>
          </a:xfrm>
          <a:prstGeom prst="rect">
            <a:avLst/>
          </a:prstGeom>
        </p:spPr>
      </p:pic>
    </p:spTree>
    <p:extLst>
      <p:ext uri="{BB962C8B-B14F-4D97-AF65-F5344CB8AC3E}">
        <p14:creationId xmlns:p14="http://schemas.microsoft.com/office/powerpoint/2010/main" val="3867509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Mistä virke rakentuu?</a:t>
            </a:r>
          </a:p>
        </p:txBody>
      </p:sp>
      <p:sp>
        <p:nvSpPr>
          <p:cNvPr id="3" name="Sisällön paikkamerkki 2"/>
          <p:cNvSpPr>
            <a:spLocks noGrp="1"/>
          </p:cNvSpPr>
          <p:nvPr>
            <p:ph idx="1"/>
          </p:nvPr>
        </p:nvSpPr>
        <p:spPr>
          <a:xfrm>
            <a:off x="1069848" y="2442351"/>
            <a:ext cx="10058400" cy="2795693"/>
          </a:xfrm>
        </p:spPr>
        <p:txBody>
          <a:bodyPr>
            <a:normAutofit/>
          </a:bodyPr>
          <a:lstStyle/>
          <a:p>
            <a:r>
              <a:rPr lang="fi-FI" b="1" dirty="0"/>
              <a:t>Lauseista ja sanoista.</a:t>
            </a:r>
          </a:p>
          <a:p>
            <a:endParaRPr lang="fi-FI" dirty="0"/>
          </a:p>
          <a:p>
            <a:r>
              <a:rPr lang="fi-FI" dirty="0"/>
              <a:t>Jos lähestytään asiaa kielijärjestelmän näkökulmasta, virke rakentuu</a:t>
            </a:r>
          </a:p>
          <a:p>
            <a:pPr marL="0" indent="0">
              <a:buNone/>
            </a:pPr>
            <a:r>
              <a:rPr lang="fi-FI" dirty="0"/>
              <a:t>predikaatista ja mahdollisesti muista </a:t>
            </a:r>
          </a:p>
          <a:p>
            <a:pPr marL="0" indent="0">
              <a:buNone/>
            </a:pPr>
            <a:r>
              <a:rPr lang="fi-FI" b="1" dirty="0"/>
              <a:t>lauseenjäsenistä</a:t>
            </a:r>
            <a:r>
              <a:rPr lang="fi-FI" dirty="0"/>
              <a:t>.</a:t>
            </a:r>
          </a:p>
          <a:p>
            <a:pPr lvl="1"/>
            <a:r>
              <a:rPr lang="fi-FI" dirty="0"/>
              <a:t>predikaatti, subjekti, objekti, adverbiaali, predikatiivi</a:t>
            </a:r>
          </a:p>
        </p:txBody>
      </p:sp>
      <p:sp>
        <p:nvSpPr>
          <p:cNvPr id="4" name="Otsikko 1"/>
          <p:cNvSpPr txBox="1">
            <a:spLocks/>
          </p:cNvSpPr>
          <p:nvPr/>
        </p:nvSpPr>
        <p:spPr>
          <a:xfrm>
            <a:off x="985182" y="3809210"/>
            <a:ext cx="10058400" cy="160934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5400"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endParaRPr lang="fi-FI" sz="2400" dirty="0"/>
          </a:p>
        </p:txBody>
      </p:sp>
    </p:spTree>
    <p:extLst>
      <p:ext uri="{BB962C8B-B14F-4D97-AF65-F5344CB8AC3E}">
        <p14:creationId xmlns:p14="http://schemas.microsoft.com/office/powerpoint/2010/main" val="4118336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a:t>Päälause, sivulause, lauseenvastike</a:t>
            </a:r>
          </a:p>
        </p:txBody>
      </p:sp>
      <p:sp>
        <p:nvSpPr>
          <p:cNvPr id="4" name="Otsikko 1"/>
          <p:cNvSpPr txBox="1">
            <a:spLocks/>
          </p:cNvSpPr>
          <p:nvPr/>
        </p:nvSpPr>
        <p:spPr>
          <a:xfrm>
            <a:off x="951315" y="2635164"/>
            <a:ext cx="10058400" cy="34608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5400"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fi-FI" sz="2800" dirty="0"/>
              <a:t>Kun pääsen kotiin</a:t>
            </a:r>
          </a:p>
          <a:p>
            <a:endParaRPr lang="fi-FI" sz="2800" dirty="0"/>
          </a:p>
          <a:p>
            <a:r>
              <a:rPr lang="fi-FI" sz="2800" dirty="0"/>
              <a:t>Keitän kahvit</a:t>
            </a:r>
          </a:p>
          <a:p>
            <a:endParaRPr lang="fi-FI" sz="2800" dirty="0"/>
          </a:p>
          <a:p>
            <a:r>
              <a:rPr lang="fi-FI" sz="2800" dirty="0"/>
              <a:t>Luettuani läksyt</a:t>
            </a:r>
          </a:p>
          <a:p>
            <a:endParaRPr lang="fi-FI" sz="2800" dirty="0"/>
          </a:p>
          <a:p>
            <a:r>
              <a:rPr lang="fi-FI" sz="2800" dirty="0"/>
              <a:t>Lähden kaverini luo</a:t>
            </a:r>
          </a:p>
        </p:txBody>
      </p:sp>
    </p:spTree>
    <p:extLst>
      <p:ext uri="{BB962C8B-B14F-4D97-AF65-F5344CB8AC3E}">
        <p14:creationId xmlns:p14="http://schemas.microsoft.com/office/powerpoint/2010/main" val="6449824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Kuva 4"/>
          <p:cNvPicPr>
            <a:picLocks noChangeAspect="1"/>
          </p:cNvPicPr>
          <p:nvPr/>
        </p:nvPicPr>
        <p:blipFill>
          <a:blip r:embed="rId2"/>
          <a:stretch>
            <a:fillRect/>
          </a:stretch>
        </p:blipFill>
        <p:spPr>
          <a:xfrm>
            <a:off x="7487611" y="480991"/>
            <a:ext cx="2229299" cy="3187897"/>
          </a:xfrm>
          <a:prstGeom prst="rect">
            <a:avLst/>
          </a:prstGeom>
        </p:spPr>
      </p:pic>
      <p:sp>
        <p:nvSpPr>
          <p:cNvPr id="4" name="Sisällön paikkamerkki 2"/>
          <p:cNvSpPr txBox="1">
            <a:spLocks noGrp="1"/>
          </p:cNvSpPr>
          <p:nvPr>
            <p:ph idx="1"/>
          </p:nvPr>
        </p:nvSpPr>
        <p:spPr>
          <a:xfrm>
            <a:off x="1081137" y="4164697"/>
            <a:ext cx="10058400" cy="4050792"/>
          </a:xfrm>
          <a:prstGeom prst="rect">
            <a:avLst/>
          </a:prstGeom>
        </p:spPr>
        <p:txBody>
          <a:bodyPr vert="horz" lIns="91440" tIns="45720" rIns="91440" bIns="45720" rtlCol="0">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r>
              <a:rPr lang="fi-FI" dirty="0"/>
              <a:t>Lauseen tuntomerkkinä on finiittiverbi. </a:t>
            </a:r>
          </a:p>
          <a:p>
            <a:r>
              <a:rPr lang="fi-FI" dirty="0"/>
              <a:t>http://scripta.kotus.fi/visk/sisallys.php?p=865</a:t>
            </a:r>
          </a:p>
        </p:txBody>
      </p:sp>
    </p:spTree>
    <p:extLst>
      <p:ext uri="{BB962C8B-B14F-4D97-AF65-F5344CB8AC3E}">
        <p14:creationId xmlns:p14="http://schemas.microsoft.com/office/powerpoint/2010/main" val="3445755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Kieli on</a:t>
            </a:r>
          </a:p>
        </p:txBody>
      </p:sp>
      <p:sp>
        <p:nvSpPr>
          <p:cNvPr id="3" name="Sisällön paikkamerkki 2"/>
          <p:cNvSpPr>
            <a:spLocks noGrp="1"/>
          </p:cNvSpPr>
          <p:nvPr>
            <p:ph idx="1"/>
          </p:nvPr>
        </p:nvSpPr>
        <p:spPr/>
        <p:txBody>
          <a:bodyPr>
            <a:noAutofit/>
          </a:bodyPr>
          <a:lstStyle/>
          <a:p>
            <a:r>
              <a:rPr lang="fi-FI" sz="2400" dirty="0"/>
              <a:t>Viestintäkeino</a:t>
            </a:r>
          </a:p>
          <a:p>
            <a:endParaRPr lang="fi-FI" sz="2400" dirty="0"/>
          </a:p>
          <a:p>
            <a:r>
              <a:rPr lang="fi-FI" sz="2400" dirty="0"/>
              <a:t>Rakennejärjestelmä</a:t>
            </a:r>
          </a:p>
          <a:p>
            <a:endParaRPr lang="fi-FI" sz="2400" dirty="0"/>
          </a:p>
          <a:p>
            <a:r>
              <a:rPr lang="fi-FI" sz="2400" dirty="0"/>
              <a:t>Kulttuurinen kokonaisuus</a:t>
            </a:r>
          </a:p>
          <a:p>
            <a:endParaRPr lang="fi-FI" sz="2400" dirty="0"/>
          </a:p>
          <a:p>
            <a:r>
              <a:rPr lang="fi-FI" sz="2400" dirty="0"/>
              <a:t>Vallankäytön väline</a:t>
            </a:r>
          </a:p>
          <a:p>
            <a:endParaRPr lang="fi-FI" sz="2400" dirty="0"/>
          </a:p>
          <a:p>
            <a:r>
              <a:rPr lang="fi-FI" sz="2400" dirty="0"/>
              <a:t>Taiteen tekemisen väline</a:t>
            </a:r>
          </a:p>
        </p:txBody>
      </p:sp>
    </p:spTree>
    <p:extLst>
      <p:ext uri="{BB962C8B-B14F-4D97-AF65-F5344CB8AC3E}">
        <p14:creationId xmlns:p14="http://schemas.microsoft.com/office/powerpoint/2010/main" val="2818243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069848" y="2313432"/>
            <a:ext cx="10058400" cy="1609344"/>
          </a:xfrm>
        </p:spPr>
        <p:txBody>
          <a:bodyPr>
            <a:normAutofit fontScale="90000"/>
          </a:bodyPr>
          <a:lstStyle/>
          <a:p>
            <a:br>
              <a:rPr lang="fi-FI" dirty="0"/>
            </a:br>
            <a:r>
              <a:rPr lang="fi-FI" dirty="0"/>
              <a:t>Äidinkieli ~ äidin  kieli</a:t>
            </a:r>
            <a:br>
              <a:rPr lang="fi-FI" dirty="0"/>
            </a:br>
            <a:r>
              <a:rPr lang="fi-FI" dirty="0"/>
              <a:t>toinen kieli</a:t>
            </a:r>
            <a:br>
              <a:rPr lang="fi-FI" dirty="0"/>
            </a:br>
            <a:r>
              <a:rPr lang="fi-FI" dirty="0"/>
              <a:t>vieras kieli</a:t>
            </a:r>
            <a:br>
              <a:rPr lang="fi-FI" dirty="0"/>
            </a:br>
            <a:r>
              <a:rPr lang="fi-FI" dirty="0" err="1"/>
              <a:t>kansalliskieli</a:t>
            </a:r>
            <a:br>
              <a:rPr lang="fi-FI" dirty="0"/>
            </a:br>
            <a:r>
              <a:rPr lang="fi-FI" dirty="0"/>
              <a:t>vähemmistökieli</a:t>
            </a:r>
            <a:br>
              <a:rPr lang="fi-FI" dirty="0"/>
            </a:br>
            <a:br>
              <a:rPr lang="fi-FI" dirty="0"/>
            </a:br>
            <a:r>
              <a:rPr lang="fi-FI" sz="4000" dirty="0"/>
              <a:t>kuvakieli, sydämen kieli…</a:t>
            </a:r>
            <a:br>
              <a:rPr lang="fi-FI" sz="4000" dirty="0"/>
            </a:br>
            <a:endParaRPr lang="fi-FI" sz="4000" dirty="0"/>
          </a:p>
        </p:txBody>
      </p:sp>
      <p:pic>
        <p:nvPicPr>
          <p:cNvPr id="6" name="Kuva 5"/>
          <p:cNvPicPr>
            <a:picLocks noChangeAspect="1"/>
          </p:cNvPicPr>
          <p:nvPr/>
        </p:nvPicPr>
        <p:blipFill>
          <a:blip r:embed="rId2"/>
          <a:stretch>
            <a:fillRect/>
          </a:stretch>
        </p:blipFill>
        <p:spPr>
          <a:xfrm>
            <a:off x="8129940" y="1577445"/>
            <a:ext cx="3276854" cy="2892955"/>
          </a:xfrm>
          <a:prstGeom prst="rect">
            <a:avLst/>
          </a:prstGeom>
        </p:spPr>
      </p:pic>
    </p:spTree>
    <p:extLst>
      <p:ext uri="{BB962C8B-B14F-4D97-AF65-F5344CB8AC3E}">
        <p14:creationId xmlns:p14="http://schemas.microsoft.com/office/powerpoint/2010/main" val="30162865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br>
              <a:rPr lang="fi-FI" dirty="0"/>
            </a:br>
            <a:br>
              <a:rPr lang="fi-FI" dirty="0"/>
            </a:br>
            <a:r>
              <a:rPr lang="fi-FI" dirty="0"/>
              <a:t>Luonnollinen kieli</a:t>
            </a:r>
            <a:br>
              <a:rPr lang="fi-FI" dirty="0"/>
            </a:br>
            <a:br>
              <a:rPr lang="fi-FI" dirty="0"/>
            </a:br>
            <a:r>
              <a:rPr lang="fi-FI" dirty="0"/>
              <a:t>keinotekoinen kieli</a:t>
            </a:r>
          </a:p>
        </p:txBody>
      </p:sp>
      <p:sp>
        <p:nvSpPr>
          <p:cNvPr id="3" name="Sisällön paikkamerkki 2"/>
          <p:cNvSpPr>
            <a:spLocks noGrp="1"/>
          </p:cNvSpPr>
          <p:nvPr>
            <p:ph idx="1"/>
          </p:nvPr>
        </p:nvSpPr>
        <p:spPr>
          <a:xfrm>
            <a:off x="2605137" y="3137408"/>
            <a:ext cx="10058400" cy="4050792"/>
          </a:xfrm>
        </p:spPr>
        <p:txBody>
          <a:bodyPr/>
          <a:lstStyle/>
          <a:p>
            <a:endParaRPr lang="fi-FI" dirty="0"/>
          </a:p>
          <a:p>
            <a:r>
              <a:rPr lang="fi-FI" dirty="0"/>
              <a:t>Esperanto</a:t>
            </a:r>
          </a:p>
          <a:p>
            <a:r>
              <a:rPr lang="fi-FI" dirty="0"/>
              <a:t>Ohjelmointikieli</a:t>
            </a:r>
          </a:p>
          <a:p>
            <a:r>
              <a:rPr lang="fi-FI" dirty="0"/>
              <a:t>Merimerkkijärjestelmä</a:t>
            </a:r>
          </a:p>
          <a:p>
            <a:r>
              <a:rPr lang="fi-FI" dirty="0"/>
              <a:t>Morsemerkit (sähköttäminen)</a:t>
            </a:r>
          </a:p>
        </p:txBody>
      </p:sp>
    </p:spTree>
    <p:extLst>
      <p:ext uri="{BB962C8B-B14F-4D97-AF65-F5344CB8AC3E}">
        <p14:creationId xmlns:p14="http://schemas.microsoft.com/office/powerpoint/2010/main" val="1732257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Mikä ero on äidinkielellä ja vieraalla kielellä?</a:t>
            </a:r>
          </a:p>
        </p:txBody>
      </p:sp>
      <p:sp>
        <p:nvSpPr>
          <p:cNvPr id="3" name="Sisällön paikkamerkki 2"/>
          <p:cNvSpPr>
            <a:spLocks noGrp="1"/>
          </p:cNvSpPr>
          <p:nvPr>
            <p:ph idx="1"/>
          </p:nvPr>
        </p:nvSpPr>
        <p:spPr>
          <a:xfrm>
            <a:off x="1069848" y="2840952"/>
            <a:ext cx="10058400" cy="2592440"/>
          </a:xfrm>
        </p:spPr>
        <p:txBody>
          <a:bodyPr>
            <a:normAutofit/>
          </a:bodyPr>
          <a:lstStyle/>
          <a:p>
            <a:r>
              <a:rPr lang="fi-FI" b="1" dirty="0"/>
              <a:t>Äidinkieli on tunteiden kieli.</a:t>
            </a:r>
          </a:p>
          <a:p>
            <a:r>
              <a:rPr lang="fi-FI" dirty="0"/>
              <a:t>Mitä eroa?</a:t>
            </a:r>
          </a:p>
          <a:p>
            <a:pPr lvl="2"/>
            <a:r>
              <a:rPr lang="fi-FI" dirty="0"/>
              <a:t>Suututtaa. ~ Harmittaa. ~ Raivostuttaa. ~ Kismittää. ~ Surettaa. ~ Säälittää.</a:t>
            </a:r>
          </a:p>
          <a:p>
            <a:pPr lvl="2"/>
            <a:r>
              <a:rPr lang="fi-FI" dirty="0"/>
              <a:t>Yritä ilmaista yllä olevat jollakin vieraalla kielellä.</a:t>
            </a:r>
          </a:p>
          <a:p>
            <a:pPr lvl="2"/>
            <a:endParaRPr lang="fi-FI" dirty="0"/>
          </a:p>
          <a:p>
            <a:pPr lvl="2"/>
            <a:endParaRPr lang="fi-FI" dirty="0"/>
          </a:p>
          <a:p>
            <a:pPr lvl="2"/>
            <a:endParaRPr lang="fi-FI" dirty="0"/>
          </a:p>
        </p:txBody>
      </p:sp>
    </p:spTree>
    <p:extLst>
      <p:ext uri="{BB962C8B-B14F-4D97-AF65-F5344CB8AC3E}">
        <p14:creationId xmlns:p14="http://schemas.microsoft.com/office/powerpoint/2010/main" val="3927141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Mitä eroa on äidinkielellä ja vieraalla kielellä?</a:t>
            </a:r>
          </a:p>
        </p:txBody>
      </p:sp>
      <p:sp>
        <p:nvSpPr>
          <p:cNvPr id="4" name="Sisällön paikkamerkki 2"/>
          <p:cNvSpPr txBox="1">
            <a:spLocks/>
          </p:cNvSpPr>
          <p:nvPr/>
        </p:nvSpPr>
        <p:spPr>
          <a:xfrm>
            <a:off x="1069848" y="3055506"/>
            <a:ext cx="10058400" cy="2338129"/>
          </a:xfrm>
          <a:prstGeom prst="rect">
            <a:avLst/>
          </a:prstGeom>
        </p:spPr>
        <p:txBody>
          <a:bodyPr vert="horz" lIns="91440" tIns="45720" rIns="91440" bIns="45720" rtlCol="0">
            <a:normAutofit fontScale="92500" lnSpcReduction="20000"/>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r>
              <a:rPr lang="fi-FI" b="1" dirty="0"/>
              <a:t>Kieli on tiiviisti sidoksissa kulttuuriin ja ympäristöön.</a:t>
            </a:r>
          </a:p>
          <a:p>
            <a:r>
              <a:rPr lang="fi-FI" dirty="0"/>
              <a:t>Suomen sanoja lumelle ja jäälle ynnä muulle talviselle:</a:t>
            </a:r>
          </a:p>
          <a:p>
            <a:pPr lvl="2"/>
            <a:r>
              <a:rPr lang="fi-FI" dirty="0"/>
              <a:t>nuoska ~ viti ~ rae ~ pyryttää ~ tuiskuttaa ~ kohva ~ kierä ~ tarjeta</a:t>
            </a:r>
          </a:p>
          <a:p>
            <a:pPr lvl="2"/>
            <a:endParaRPr lang="fi-FI" dirty="0"/>
          </a:p>
          <a:p>
            <a:pPr lvl="2"/>
            <a:r>
              <a:rPr lang="fi-FI" dirty="0"/>
              <a:t>”Yöllä on tuiskuttanut.” ”Tarkeneeko siellä ilman kintaita?”</a:t>
            </a:r>
          </a:p>
          <a:p>
            <a:pPr lvl="2"/>
            <a:r>
              <a:rPr lang="fi-FI" dirty="0"/>
              <a:t>Ilmaise yllä olevat jollakin vieraalla kielellä.</a:t>
            </a:r>
          </a:p>
          <a:p>
            <a:pPr marL="548640" lvl="2" indent="0">
              <a:buNone/>
            </a:pPr>
            <a:endParaRPr lang="fi-FI" dirty="0"/>
          </a:p>
          <a:p>
            <a:pPr lvl="2"/>
            <a:r>
              <a:rPr lang="fi-FI" dirty="0"/>
              <a:t>sihinä ~ suhina ~ sähinä, kilinä ~ kolina, piristä ~ porista ~ päristä ~ pöristä</a:t>
            </a:r>
          </a:p>
          <a:p>
            <a:pPr lvl="3"/>
            <a:r>
              <a:rPr lang="fi-FI" dirty="0"/>
              <a:t>onomatopoeettisia eli luonnonääniä matkivia sanoja</a:t>
            </a:r>
          </a:p>
          <a:p>
            <a:pPr lvl="2"/>
            <a:endParaRPr lang="fi-FI" dirty="0"/>
          </a:p>
        </p:txBody>
      </p:sp>
      <p:sp>
        <p:nvSpPr>
          <p:cNvPr id="5" name="Sisällön paikkamerkki 2"/>
          <p:cNvSpPr txBox="1">
            <a:spLocks/>
          </p:cNvSpPr>
          <p:nvPr/>
        </p:nvSpPr>
        <p:spPr>
          <a:xfrm>
            <a:off x="1069848" y="5564518"/>
            <a:ext cx="10058400" cy="847571"/>
          </a:xfrm>
          <a:prstGeom prst="rect">
            <a:avLst/>
          </a:prstGeom>
        </p:spPr>
        <p:txBody>
          <a:bodyPr vert="horz" lIns="91440" tIns="45720" rIns="91440" bIns="45720" rtlCol="0">
            <a:no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r>
              <a:rPr lang="fi-FI" sz="2800" b="1" i="1" dirty="0"/>
              <a:t>Hyvin osattu vieras kieli on kuin hyvin istuvat vaatteet, äidinkieli on iho.</a:t>
            </a:r>
          </a:p>
        </p:txBody>
      </p:sp>
    </p:spTree>
    <p:extLst>
      <p:ext uri="{BB962C8B-B14F-4D97-AF65-F5344CB8AC3E}">
        <p14:creationId xmlns:p14="http://schemas.microsoft.com/office/powerpoint/2010/main" val="1430867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xEl>
                                              <p:pRg st="7" end="7"/>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069847" y="484632"/>
            <a:ext cx="10443865" cy="1609344"/>
          </a:xfrm>
        </p:spPr>
        <p:txBody>
          <a:bodyPr/>
          <a:lstStyle/>
          <a:p>
            <a:r>
              <a:rPr lang="fi-FI" dirty="0"/>
              <a:t>Äidinkielestä sanottua</a:t>
            </a:r>
          </a:p>
        </p:txBody>
      </p:sp>
      <p:sp>
        <p:nvSpPr>
          <p:cNvPr id="3" name="Sisällön paikkamerkki 2"/>
          <p:cNvSpPr>
            <a:spLocks noGrp="1"/>
          </p:cNvSpPr>
          <p:nvPr>
            <p:ph idx="1"/>
          </p:nvPr>
        </p:nvSpPr>
        <p:spPr/>
        <p:txBody>
          <a:bodyPr>
            <a:normAutofit/>
          </a:bodyPr>
          <a:lstStyle/>
          <a:p>
            <a:r>
              <a:rPr lang="fi-FI" i="1" dirty="0"/>
              <a:t>Äidinkieli on se sanallinen maailma, joka meissä on alkuperäisin. Se ei ole vain tietty kieli, vaan myös murre, puhumisen tapa sekä muistojen ja sanontojen maailma. Ihmisen pitäisi saada uskoa, rakastaa, sairastaa ja kuolla omalla äidinkielellään. </a:t>
            </a:r>
            <a:r>
              <a:rPr lang="fi-FI" dirty="0"/>
              <a:t>(Martti Lindqvist)</a:t>
            </a:r>
          </a:p>
          <a:p>
            <a:pPr marL="0" indent="0">
              <a:buNone/>
            </a:pPr>
            <a:endParaRPr lang="fi-FI" dirty="0"/>
          </a:p>
          <a:p>
            <a:r>
              <a:rPr lang="fi-FI" i="1" dirty="0"/>
              <a:t>”Kieli sitoo yksilön yhteisöön ja kulttuuriin. Se on erottamaton osa persoonallisuutta ja identiteettiä. Se ei ole pelkästään kommunikaatiota, käsitteenmuodostusta ja järkiperäistä suunnittelua vaan yhtä lailla itseilmaisua, mielikuvitusta, leikkiä ja luovuutta. Sen omaksuminen on alkanut varhaislapsuudessa, ja siksi se yhdistää tunteet ja tiedon: sekä ensimmäisiin ikävuosiin saakka yltävät emotionaaliset assosiaatiot että aikuisiän rationaaliset pohdinnat.” </a:t>
            </a:r>
            <a:r>
              <a:rPr lang="fi-FI" dirty="0"/>
              <a:t>(Pentti Leino)</a:t>
            </a:r>
          </a:p>
          <a:p>
            <a:endParaRPr lang="fi-FI" dirty="0"/>
          </a:p>
        </p:txBody>
      </p:sp>
    </p:spTree>
    <p:extLst>
      <p:ext uri="{BB962C8B-B14F-4D97-AF65-F5344CB8AC3E}">
        <p14:creationId xmlns:p14="http://schemas.microsoft.com/office/powerpoint/2010/main" val="2798099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069847" y="484632"/>
            <a:ext cx="10443865" cy="1609344"/>
          </a:xfrm>
        </p:spPr>
        <p:txBody>
          <a:bodyPr/>
          <a:lstStyle/>
          <a:p>
            <a:r>
              <a:rPr lang="fi-FI" dirty="0"/>
              <a:t>Äidinkielestä sanottua</a:t>
            </a:r>
          </a:p>
        </p:txBody>
      </p:sp>
      <p:sp>
        <p:nvSpPr>
          <p:cNvPr id="3" name="Sisällön paikkamerkki 2"/>
          <p:cNvSpPr>
            <a:spLocks noGrp="1"/>
          </p:cNvSpPr>
          <p:nvPr>
            <p:ph idx="1"/>
          </p:nvPr>
        </p:nvSpPr>
        <p:spPr>
          <a:xfrm>
            <a:off x="4173657" y="2482017"/>
            <a:ext cx="10058400" cy="4050792"/>
          </a:xfrm>
        </p:spPr>
        <p:txBody>
          <a:bodyPr>
            <a:normAutofit/>
          </a:bodyPr>
          <a:lstStyle/>
          <a:p>
            <a:pPr marL="274320" lvl="1" indent="0">
              <a:buNone/>
            </a:pPr>
            <a:endParaRPr lang="fi-FI" dirty="0"/>
          </a:p>
          <a:p>
            <a:pPr marL="0" indent="0">
              <a:buNone/>
            </a:pPr>
            <a:r>
              <a:rPr lang="fi-FI" i="1" dirty="0"/>
              <a:t>Suomen kieli </a:t>
            </a:r>
          </a:p>
          <a:p>
            <a:pPr marL="0" indent="0">
              <a:buNone/>
            </a:pPr>
            <a:r>
              <a:rPr lang="fi-FI" i="1" dirty="0"/>
              <a:t>on minulle ikkuna ja talo</a:t>
            </a:r>
          </a:p>
          <a:p>
            <a:pPr marL="0" indent="0">
              <a:buNone/>
            </a:pPr>
            <a:r>
              <a:rPr lang="fi-FI" i="1" dirty="0"/>
              <a:t>minä asun tässä kielessä</a:t>
            </a:r>
          </a:p>
          <a:p>
            <a:pPr marL="0" indent="0">
              <a:buNone/>
            </a:pPr>
            <a:r>
              <a:rPr lang="fi-FI" i="1" dirty="0"/>
              <a:t>Se on minun ihoni.</a:t>
            </a:r>
          </a:p>
          <a:p>
            <a:pPr marL="0" indent="0">
              <a:buNone/>
            </a:pPr>
            <a:endParaRPr lang="fi-FI" dirty="0"/>
          </a:p>
          <a:p>
            <a:pPr marL="0" indent="0">
              <a:buNone/>
            </a:pPr>
            <a:r>
              <a:rPr lang="fi-FI" dirty="0"/>
              <a:t>(Pentti Saarikoski)</a:t>
            </a:r>
          </a:p>
          <a:p>
            <a:endParaRPr lang="fi-FI" dirty="0"/>
          </a:p>
          <a:p>
            <a:endParaRPr lang="fi-FI" dirty="0"/>
          </a:p>
        </p:txBody>
      </p:sp>
    </p:spTree>
    <p:extLst>
      <p:ext uri="{BB962C8B-B14F-4D97-AF65-F5344CB8AC3E}">
        <p14:creationId xmlns:p14="http://schemas.microsoft.com/office/powerpoint/2010/main" val="39736398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Yritä kääntää.</a:t>
            </a:r>
          </a:p>
        </p:txBody>
      </p:sp>
      <p:sp>
        <p:nvSpPr>
          <p:cNvPr id="3" name="Sisällön paikkamerkki 2"/>
          <p:cNvSpPr>
            <a:spLocks noGrp="1"/>
          </p:cNvSpPr>
          <p:nvPr>
            <p:ph idx="1"/>
          </p:nvPr>
        </p:nvSpPr>
        <p:spPr/>
        <p:txBody>
          <a:bodyPr/>
          <a:lstStyle/>
          <a:p>
            <a:r>
              <a:rPr lang="fi-FI" dirty="0"/>
              <a:t>”Aja hiljaa sillalla” kuulostaa kuulemma kauniilta.</a:t>
            </a:r>
          </a:p>
          <a:p>
            <a:endParaRPr lang="fi-FI" dirty="0"/>
          </a:p>
          <a:p>
            <a:r>
              <a:rPr lang="fi-FI" dirty="0"/>
              <a:t> Joku sanoi 1970-luvun Suomea </a:t>
            </a:r>
            <a:r>
              <a:rPr lang="fi-FI" dirty="0" err="1"/>
              <a:t>Kekkoslovakiaksi</a:t>
            </a:r>
            <a:r>
              <a:rPr lang="fi-FI" dirty="0"/>
              <a:t>.</a:t>
            </a:r>
          </a:p>
          <a:p>
            <a:endParaRPr lang="fi-FI" dirty="0"/>
          </a:p>
          <a:p>
            <a:r>
              <a:rPr lang="fi-FI" dirty="0" err="1"/>
              <a:t>Sie</a:t>
            </a:r>
            <a:r>
              <a:rPr lang="fi-FI" dirty="0"/>
              <a:t> se </a:t>
            </a:r>
            <a:r>
              <a:rPr lang="fi-FI" dirty="0" err="1"/>
              <a:t>oot</a:t>
            </a:r>
            <a:r>
              <a:rPr lang="fi-FI" dirty="0"/>
              <a:t> </a:t>
            </a:r>
            <a:r>
              <a:rPr lang="fi-FI" dirty="0" err="1"/>
              <a:t>semmonen</a:t>
            </a:r>
            <a:r>
              <a:rPr lang="fi-FI" dirty="0"/>
              <a:t> pikku </a:t>
            </a:r>
            <a:r>
              <a:rPr lang="fi-FI" dirty="0" err="1"/>
              <a:t>halipupuhellantelttu</a:t>
            </a:r>
            <a:r>
              <a:rPr lang="fi-FI" dirty="0"/>
              <a:t>.</a:t>
            </a:r>
          </a:p>
          <a:p>
            <a:endParaRPr lang="fi-FI" dirty="0"/>
          </a:p>
          <a:p>
            <a:r>
              <a:rPr lang="fi-FI" dirty="0"/>
              <a:t>”Jumalauta, näillä lakeuksilla ei jumalauta pilkata Jumalaa!”</a:t>
            </a:r>
          </a:p>
          <a:p>
            <a:endParaRPr lang="fi-FI" dirty="0"/>
          </a:p>
          <a:p>
            <a:endParaRPr lang="fi-FI" dirty="0"/>
          </a:p>
        </p:txBody>
      </p:sp>
    </p:spTree>
    <p:extLst>
      <p:ext uri="{BB962C8B-B14F-4D97-AF65-F5344CB8AC3E}">
        <p14:creationId xmlns:p14="http://schemas.microsoft.com/office/powerpoint/2010/main" val="17570588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uutyyppi">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TM03090434[[fn=Puutyyppi]]</Template>
  <TotalTime>125</TotalTime>
  <Words>445</Words>
  <Application>Microsoft Office PowerPoint</Application>
  <PresentationFormat>Laajakuva</PresentationFormat>
  <Paragraphs>79</Paragraphs>
  <Slides>14</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14</vt:i4>
      </vt:variant>
    </vt:vector>
  </HeadingPairs>
  <TitlesOfParts>
    <vt:vector size="18" baseType="lpstr">
      <vt:lpstr>Rockwell</vt:lpstr>
      <vt:lpstr>Rockwell Condensed</vt:lpstr>
      <vt:lpstr>Wingdings</vt:lpstr>
      <vt:lpstr>Puutyyppi</vt:lpstr>
      <vt:lpstr>Mitä kieli on?</vt:lpstr>
      <vt:lpstr>Kieli on</vt:lpstr>
      <vt:lpstr> Äidinkieli ~ äidin  kieli toinen kieli vieras kieli kansalliskieli vähemmistökieli  kuvakieli, sydämen kieli… </vt:lpstr>
      <vt:lpstr>  Luonnollinen kieli  keinotekoinen kieli</vt:lpstr>
      <vt:lpstr>Mikä ero on äidinkielellä ja vieraalla kielellä?</vt:lpstr>
      <vt:lpstr>Mitä eroa on äidinkielellä ja vieraalla kielellä?</vt:lpstr>
      <vt:lpstr>Äidinkielestä sanottua</vt:lpstr>
      <vt:lpstr>Äidinkielestä sanottua</vt:lpstr>
      <vt:lpstr>Yritä kääntää.</vt:lpstr>
      <vt:lpstr>MYÖS Kieli on rakennejärjestelmä</vt:lpstr>
      <vt:lpstr>Mistä teksti rakentuu?</vt:lpstr>
      <vt:lpstr>Mistä virke rakentuu?</vt:lpstr>
      <vt:lpstr>Päälause, sivulause, lauseenvastike</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Mitä kieli on?</dc:title>
  <dc:creator>Jaana</dc:creator>
  <cp:lastModifiedBy>Pajarinen Jaana</cp:lastModifiedBy>
  <cp:revision>15</cp:revision>
  <dcterms:created xsi:type="dcterms:W3CDTF">2015-08-13T06:34:32Z</dcterms:created>
  <dcterms:modified xsi:type="dcterms:W3CDTF">2020-10-20T10:28:50Z</dcterms:modified>
</cp:coreProperties>
</file>