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EC1F-AFBC-48A0-9377-1379FE3AE5DC}" type="datetimeFigureOut">
              <a:rPr lang="fi-FI" smtClean="0"/>
              <a:pPr/>
              <a:t>21.2.2017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3D6F-6A62-4565-9C1C-431E4B2E7BA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EC1F-AFBC-48A0-9377-1379FE3AE5DC}" type="datetimeFigureOut">
              <a:rPr lang="fi-FI" smtClean="0"/>
              <a:pPr/>
              <a:t>21.2.2017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3D6F-6A62-4565-9C1C-431E4B2E7BA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EC1F-AFBC-48A0-9377-1379FE3AE5DC}" type="datetimeFigureOut">
              <a:rPr lang="fi-FI" smtClean="0"/>
              <a:pPr/>
              <a:t>21.2.2017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3D6F-6A62-4565-9C1C-431E4B2E7BA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EC1F-AFBC-48A0-9377-1379FE3AE5DC}" type="datetimeFigureOut">
              <a:rPr lang="fi-FI" smtClean="0"/>
              <a:pPr/>
              <a:t>21.2.2017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3D6F-6A62-4565-9C1C-431E4B2E7BA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EC1F-AFBC-48A0-9377-1379FE3AE5DC}" type="datetimeFigureOut">
              <a:rPr lang="fi-FI" smtClean="0"/>
              <a:pPr/>
              <a:t>21.2.2017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3D6F-6A62-4565-9C1C-431E4B2E7BA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EC1F-AFBC-48A0-9377-1379FE3AE5DC}" type="datetimeFigureOut">
              <a:rPr lang="fi-FI" smtClean="0"/>
              <a:pPr/>
              <a:t>21.2.2017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3D6F-6A62-4565-9C1C-431E4B2E7BA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EC1F-AFBC-48A0-9377-1379FE3AE5DC}" type="datetimeFigureOut">
              <a:rPr lang="fi-FI" smtClean="0"/>
              <a:pPr/>
              <a:t>21.2.2017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3D6F-6A62-4565-9C1C-431E4B2E7BA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EC1F-AFBC-48A0-9377-1379FE3AE5DC}" type="datetimeFigureOut">
              <a:rPr lang="fi-FI" smtClean="0"/>
              <a:pPr/>
              <a:t>21.2.2017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3D6F-6A62-4565-9C1C-431E4B2E7BA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EC1F-AFBC-48A0-9377-1379FE3AE5DC}" type="datetimeFigureOut">
              <a:rPr lang="fi-FI" smtClean="0"/>
              <a:pPr/>
              <a:t>21.2.2017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3D6F-6A62-4565-9C1C-431E4B2E7BA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EC1F-AFBC-48A0-9377-1379FE3AE5DC}" type="datetimeFigureOut">
              <a:rPr lang="fi-FI" smtClean="0"/>
              <a:pPr/>
              <a:t>21.2.2017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3D6F-6A62-4565-9C1C-431E4B2E7BA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EC1F-AFBC-48A0-9377-1379FE3AE5DC}" type="datetimeFigureOut">
              <a:rPr lang="fi-FI" smtClean="0"/>
              <a:pPr/>
              <a:t>21.2.2017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3D6F-6A62-4565-9C1C-431E4B2E7BA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5EC1F-AFBC-48A0-9377-1379FE3AE5DC}" type="datetimeFigureOut">
              <a:rPr lang="fi-FI" smtClean="0"/>
              <a:pPr/>
              <a:t>21.2.2017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F3D6F-6A62-4565-9C1C-431E4B2E7BA1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3. Kaikki koostuu atomeista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Atomin rakenneosat</a:t>
            </a:r>
          </a:p>
          <a:p>
            <a:r>
              <a:rPr lang="fi-FI" dirty="0" smtClean="0"/>
              <a:t>Elektronirakenteen mallit</a:t>
            </a:r>
          </a:p>
          <a:p>
            <a:r>
              <a:rPr lang="fi-FI" dirty="0" smtClean="0"/>
              <a:t>Muutokset </a:t>
            </a:r>
            <a:r>
              <a:rPr lang="fi-FI" dirty="0" err="1" smtClean="0"/>
              <a:t>elektronirakenteesa</a:t>
            </a:r>
            <a:endParaRPr lang="fi-FI" dirty="0" smtClean="0"/>
          </a:p>
          <a:p>
            <a:r>
              <a:rPr lang="fi-FI" dirty="0" smtClean="0"/>
              <a:t>Jaksollinen järjestelmä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3.4 Jaksollinen järjestelmä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Alkuaineet on järjestetty jaksoihin ja ryhmiin protonien määrän eli järjestyslukujen mukaan</a:t>
            </a:r>
          </a:p>
          <a:p>
            <a:r>
              <a:rPr lang="fi-FI" dirty="0" smtClean="0"/>
              <a:t>Jakso (vaakarivi) kertoo, monellako kuorella alkuaineella on elektroneja</a:t>
            </a:r>
          </a:p>
          <a:p>
            <a:r>
              <a:rPr lang="fi-FI" dirty="0" smtClean="0"/>
              <a:t>Pääryhmän (1, 2 ja 13-18) numero kertoo ulkoelektronien määrän</a:t>
            </a:r>
          </a:p>
          <a:p>
            <a:r>
              <a:rPr lang="fi-FI" dirty="0" smtClean="0"/>
              <a:t>Ryhmät 3-12 ovat sivuryhmiä</a:t>
            </a:r>
          </a:p>
          <a:p>
            <a:r>
              <a:rPr lang="fi-FI" dirty="0" smtClean="0"/>
              <a:t>Jaksollinen järjestelmä jaetaan lohkoihin sen mukaan, millä </a:t>
            </a:r>
            <a:r>
              <a:rPr lang="fi-FI" dirty="0" err="1" smtClean="0"/>
              <a:t>orbitaalilla</a:t>
            </a:r>
            <a:r>
              <a:rPr lang="fi-FI" smtClean="0"/>
              <a:t> (s, p, d, f) </a:t>
            </a:r>
            <a:r>
              <a:rPr lang="fi-FI" dirty="0" smtClean="0"/>
              <a:t>uloimmat elektronit ovat</a:t>
            </a:r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3.1 Atomin rakenneosat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Kvarkeista muodostuneet protonit(+) ja neutronit muodostavat atomin ytimen</a:t>
            </a:r>
          </a:p>
          <a:p>
            <a:r>
              <a:rPr lang="fi-FI" dirty="0" smtClean="0"/>
              <a:t>Elektronit(-) kiertävät ydintä</a:t>
            </a:r>
          </a:p>
          <a:p>
            <a:r>
              <a:rPr lang="fi-FI" dirty="0" smtClean="0"/>
              <a:t>Saman alkuaineen atomeissa on sama määrä protoneja</a:t>
            </a:r>
          </a:p>
          <a:p>
            <a:r>
              <a:rPr lang="fi-FI" dirty="0" smtClean="0"/>
              <a:t>Isotoopit: saman alkuaineen atomeissa on eri määrä neutroneja, atomeilla on eri massa</a:t>
            </a:r>
            <a:endParaRPr lang="fi-FI" dirty="0"/>
          </a:p>
        </p:txBody>
      </p:sp>
      <p:pic>
        <p:nvPicPr>
          <p:cNvPr id="5" name="Sisällön paikkamerkki 4" descr="atomin-rakenne.png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4007" y="1628800"/>
            <a:ext cx="4245417" cy="2736304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Isotoopit</a:t>
            </a:r>
            <a:endParaRPr lang="fi-FI" dirty="0"/>
          </a:p>
        </p:txBody>
      </p:sp>
      <p:pic>
        <p:nvPicPr>
          <p:cNvPr id="4" name="Sisällön paikkamerkki 3" descr="isotoopp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1268760"/>
            <a:ext cx="4038600" cy="1161098"/>
          </a:xfrm>
        </p:spPr>
      </p:pic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1043608" y="2852936"/>
            <a:ext cx="7272808" cy="3456384"/>
          </a:xfrm>
        </p:spPr>
        <p:txBody>
          <a:bodyPr/>
          <a:lstStyle/>
          <a:p>
            <a:r>
              <a:rPr lang="fi-FI" dirty="0" smtClean="0"/>
              <a:t>X on alkuaineen kemiallinen merkki</a:t>
            </a:r>
          </a:p>
          <a:p>
            <a:r>
              <a:rPr lang="fi-FI" dirty="0" smtClean="0"/>
              <a:t>Z on alkuaineen järjestysluku eli protonien määrä</a:t>
            </a:r>
          </a:p>
          <a:p>
            <a:r>
              <a:rPr lang="fi-FI" dirty="0" smtClean="0"/>
              <a:t>A on massaluku eli protonien ja neutronien yhteismäärä</a:t>
            </a:r>
          </a:p>
          <a:p>
            <a:pPr>
              <a:buNone/>
            </a:pPr>
            <a:r>
              <a:rPr lang="fi-FI" dirty="0" smtClean="0"/>
              <a:t>	</a:t>
            </a:r>
            <a:endParaRPr lang="fi-FI" dirty="0"/>
          </a:p>
          <a:p>
            <a:endParaRPr lang="fi-FI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3.2 </a:t>
            </a:r>
            <a:r>
              <a:rPr lang="fi-FI" dirty="0" err="1" smtClean="0"/>
              <a:t>Elektronirakeenteen</a:t>
            </a:r>
            <a:r>
              <a:rPr lang="fi-FI" dirty="0" smtClean="0"/>
              <a:t> mallit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err="1" smtClean="0"/>
              <a:t>Bohrin</a:t>
            </a:r>
            <a:r>
              <a:rPr lang="fi-FI" dirty="0" smtClean="0"/>
              <a:t> Kuorimalli </a:t>
            </a:r>
          </a:p>
          <a:p>
            <a:r>
              <a:rPr lang="fi-FI" dirty="0" smtClean="0"/>
              <a:t>Elektronit kiertävät ydintä ympyrän muotoisilla elektronikuorilla</a:t>
            </a:r>
          </a:p>
          <a:p>
            <a:r>
              <a:rPr lang="fi-FI" dirty="0" smtClean="0"/>
              <a:t>Kuorille mahtuu elektroneja säännön 2n</a:t>
            </a:r>
            <a:r>
              <a:rPr lang="fi-FI" baseline="30000" dirty="0" smtClean="0"/>
              <a:t>2</a:t>
            </a:r>
            <a:r>
              <a:rPr lang="fi-FI" dirty="0" smtClean="0"/>
              <a:t>-mukaan</a:t>
            </a:r>
          </a:p>
          <a:p>
            <a:pPr marL="514350" indent="-514350">
              <a:buAutoNum type="arabicPeriod"/>
            </a:pPr>
            <a:r>
              <a:rPr lang="fi-FI" dirty="0"/>
              <a:t>k</a:t>
            </a:r>
            <a:r>
              <a:rPr lang="fi-FI" dirty="0" smtClean="0"/>
              <a:t>uorelle 2 elektronia</a:t>
            </a:r>
          </a:p>
          <a:p>
            <a:pPr marL="514350" indent="-514350">
              <a:buAutoNum type="arabicPeriod"/>
            </a:pPr>
            <a:r>
              <a:rPr lang="fi-FI" dirty="0"/>
              <a:t>k</a:t>
            </a:r>
            <a:r>
              <a:rPr lang="fi-FI" dirty="0" smtClean="0"/>
              <a:t>uorelle 8 elektronia</a:t>
            </a:r>
          </a:p>
          <a:p>
            <a:pPr marL="514350" indent="-514350">
              <a:buAutoNum type="arabicPeriod"/>
            </a:pPr>
            <a:r>
              <a:rPr lang="fi-FI" dirty="0"/>
              <a:t>k</a:t>
            </a:r>
            <a:r>
              <a:rPr lang="fi-FI" dirty="0" smtClean="0"/>
              <a:t>uorelle 18 elektronia</a:t>
            </a: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Bohrin</a:t>
            </a:r>
            <a:r>
              <a:rPr lang="fi-FI" dirty="0" smtClean="0"/>
              <a:t> kuorimalli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Esim. natriumilla 11 elektronia</a:t>
            </a:r>
          </a:p>
          <a:p>
            <a:pPr>
              <a:buNone/>
            </a:pPr>
            <a:r>
              <a:rPr lang="fi-FI" dirty="0"/>
              <a:t>	</a:t>
            </a:r>
            <a:r>
              <a:rPr lang="fi-FI" dirty="0" smtClean="0"/>
              <a:t>1. kuorella 2</a:t>
            </a:r>
          </a:p>
          <a:p>
            <a:pPr>
              <a:buNone/>
            </a:pPr>
            <a:r>
              <a:rPr lang="fi-FI" dirty="0"/>
              <a:t>	</a:t>
            </a:r>
            <a:r>
              <a:rPr lang="fi-FI" dirty="0" smtClean="0"/>
              <a:t>2. kuorella 8</a:t>
            </a:r>
          </a:p>
          <a:p>
            <a:pPr>
              <a:buNone/>
            </a:pPr>
            <a:r>
              <a:rPr lang="fi-FI" dirty="0"/>
              <a:t>	</a:t>
            </a:r>
            <a:r>
              <a:rPr lang="fi-FI" dirty="0" smtClean="0"/>
              <a:t>3. kuorella 1</a:t>
            </a:r>
          </a:p>
          <a:p>
            <a:r>
              <a:rPr lang="fi-FI" dirty="0" err="1" smtClean="0"/>
              <a:t>Esim</a:t>
            </a:r>
            <a:r>
              <a:rPr lang="fi-FI" dirty="0" smtClean="0"/>
              <a:t> kaliumilla 19 elektronia </a:t>
            </a:r>
          </a:p>
          <a:p>
            <a:pPr>
              <a:buNone/>
            </a:pPr>
            <a:r>
              <a:rPr lang="fi-FI" dirty="0"/>
              <a:t>	</a:t>
            </a:r>
            <a:r>
              <a:rPr lang="fi-FI" dirty="0" smtClean="0"/>
              <a:t>kuorimallin mukaan elektroni rakenne pitäisi olla 2, 8, 9, mutta taulukkokirjan mukaan se on 2, 8, 8, 1. Miksi näin?</a:t>
            </a:r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Kvanttimekaaninen atomimalli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Matemaattisien laskelmien avulla on ytimen ympärille määritetty avaruuden alueita (</a:t>
            </a:r>
            <a:r>
              <a:rPr lang="fi-FI" dirty="0" err="1" smtClean="0"/>
              <a:t>orbitaaleja</a:t>
            </a:r>
            <a:r>
              <a:rPr lang="fi-FI" dirty="0" smtClean="0"/>
              <a:t>), jolta elektronit löytyvät tietyllä todennäköisyydellä</a:t>
            </a:r>
          </a:p>
          <a:p>
            <a:r>
              <a:rPr lang="fi-FI" dirty="0" smtClean="0"/>
              <a:t> Pääkuoret (1, 2, …) jakaantuvat alakuoriksi (s, p, d, f), jotka ovat eri energiatasoilla ja joille mahtuu eri määrä elektroneja</a:t>
            </a: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3.3 Muutokset elektronirakenteessa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Oktetti eli 8 ulkoelektronia on hyvin pysyvä rakenne</a:t>
            </a:r>
          </a:p>
          <a:p>
            <a:r>
              <a:rPr lang="fi-FI" dirty="0" smtClean="0"/>
              <a:t>Jalokaasuilla (ryhmä 18) on tämä rakenne, siksi ne ovat hyvin passiivisia aineita</a:t>
            </a:r>
          </a:p>
          <a:p>
            <a:r>
              <a:rPr lang="fi-FI" dirty="0" smtClean="0"/>
              <a:t>Muiden ryhmien alkuaineet pyrkivät oktettiin luovuttamalla, vastaan ottamalla tai jakamalla ulkoelektroneja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Muutokset elektronirakenteessa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Metallit (1-3 ulkoelektronia) luovuttavat ulkoelektronit eli hapettuvat, syntyy positiivisia  ioneja (kationi)</a:t>
            </a:r>
          </a:p>
          <a:p>
            <a:pPr>
              <a:buNone/>
            </a:pPr>
            <a:r>
              <a:rPr lang="fi-FI" dirty="0" smtClean="0"/>
              <a:t>	esim.	Na </a:t>
            </a:r>
            <a:r>
              <a:rPr lang="fi-FI" dirty="0" smtClean="0">
                <a:sym typeface="Wingdings"/>
              </a:rPr>
              <a:t> Na</a:t>
            </a:r>
            <a:r>
              <a:rPr lang="fi-FI" baseline="30000" dirty="0" smtClean="0">
                <a:sym typeface="Wingdings"/>
              </a:rPr>
              <a:t>+</a:t>
            </a:r>
            <a:r>
              <a:rPr lang="fi-FI" dirty="0" smtClean="0">
                <a:sym typeface="Wingdings"/>
              </a:rPr>
              <a:t> + e</a:t>
            </a:r>
            <a:r>
              <a:rPr lang="fi-FI" baseline="30000" dirty="0" smtClean="0">
                <a:sym typeface="Wingdings"/>
              </a:rPr>
              <a:t>-</a:t>
            </a:r>
          </a:p>
          <a:p>
            <a:pPr>
              <a:buNone/>
            </a:pPr>
            <a:r>
              <a:rPr lang="fi-FI" baseline="30000" dirty="0" smtClean="0">
                <a:sym typeface="Wingdings"/>
              </a:rPr>
              <a:t>			</a:t>
            </a:r>
            <a:r>
              <a:rPr lang="fi-FI" dirty="0" smtClean="0"/>
              <a:t> </a:t>
            </a:r>
            <a:r>
              <a:rPr lang="fi-FI" dirty="0" err="1" smtClean="0"/>
              <a:t>Ca</a:t>
            </a:r>
            <a:r>
              <a:rPr lang="fi-FI" dirty="0" smtClean="0"/>
              <a:t> </a:t>
            </a:r>
            <a:r>
              <a:rPr lang="fi-FI" dirty="0" smtClean="0">
                <a:sym typeface="Wingdings"/>
              </a:rPr>
              <a:t> Ca</a:t>
            </a:r>
            <a:r>
              <a:rPr lang="fi-FI" baseline="30000" dirty="0" smtClean="0">
                <a:sym typeface="Wingdings"/>
              </a:rPr>
              <a:t>2+</a:t>
            </a:r>
            <a:r>
              <a:rPr lang="fi-FI" dirty="0" smtClean="0">
                <a:sym typeface="Wingdings"/>
              </a:rPr>
              <a:t> + 2e</a:t>
            </a:r>
            <a:r>
              <a:rPr lang="fi-FI" baseline="30000" dirty="0" smtClean="0">
                <a:sym typeface="Wingdings"/>
              </a:rPr>
              <a:t>-</a:t>
            </a:r>
            <a:endParaRPr lang="fi-FI" dirty="0" smtClean="0"/>
          </a:p>
          <a:p>
            <a:r>
              <a:rPr lang="fi-FI" dirty="0" smtClean="0"/>
              <a:t>Epämetallit, joilla on 5-7 ulkoelektronia, ottavat vastaan elektroneja eli pelkistyvät, syntyy negatiivisia ioneja (anioni)</a:t>
            </a:r>
          </a:p>
          <a:p>
            <a:pPr>
              <a:buNone/>
            </a:pPr>
            <a:r>
              <a:rPr lang="fi-FI" dirty="0" smtClean="0"/>
              <a:t>	esim.	F + e</a:t>
            </a:r>
            <a:r>
              <a:rPr lang="fi-FI" baseline="30000" dirty="0" smtClean="0"/>
              <a:t>- </a:t>
            </a:r>
            <a:r>
              <a:rPr lang="fi-FI" dirty="0" smtClean="0">
                <a:sym typeface="Wingdings"/>
              </a:rPr>
              <a:t> F</a:t>
            </a:r>
            <a:r>
              <a:rPr lang="fi-FI" baseline="30000" dirty="0" smtClean="0">
                <a:sym typeface="Wingdings"/>
              </a:rPr>
              <a:t>- </a:t>
            </a:r>
          </a:p>
          <a:p>
            <a:pPr>
              <a:buNone/>
            </a:pPr>
            <a:r>
              <a:rPr lang="fi-FI" baseline="30000" dirty="0" smtClean="0">
                <a:sym typeface="Wingdings"/>
              </a:rPr>
              <a:t>			</a:t>
            </a:r>
            <a:r>
              <a:rPr lang="fi-FI" dirty="0" smtClean="0">
                <a:sym typeface="Wingdings"/>
              </a:rPr>
              <a:t>O </a:t>
            </a:r>
            <a:r>
              <a:rPr lang="fi-FI" smtClean="0">
                <a:sym typeface="Wingdings"/>
              </a:rPr>
              <a:t>+ 2</a:t>
            </a:r>
            <a:r>
              <a:rPr lang="fi-FI" smtClean="0"/>
              <a:t> e</a:t>
            </a:r>
            <a:r>
              <a:rPr lang="fi-FI" baseline="30000" smtClean="0"/>
              <a:t>- </a:t>
            </a:r>
            <a:r>
              <a:rPr lang="fi-FI" smtClean="0">
                <a:sym typeface="Wingdings"/>
              </a:rPr>
              <a:t> O</a:t>
            </a:r>
            <a:r>
              <a:rPr lang="fi-FI" baseline="30000" smtClean="0">
                <a:sym typeface="Wingdings"/>
              </a:rPr>
              <a:t>2-</a:t>
            </a:r>
            <a:endParaRPr 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Muutokset elektronirakenteessa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Lämmön tai valon avulla elektronit voivat siirtyi ylemmälle energiatasolle (virittyminen)</a:t>
            </a:r>
          </a:p>
          <a:p>
            <a:r>
              <a:rPr lang="fi-FI" dirty="0" smtClean="0"/>
              <a:t>Viritystilan purkautuessa atomit säteilevät näkyvää valoa</a:t>
            </a:r>
          </a:p>
          <a:p>
            <a:r>
              <a:rPr lang="fi-FI" dirty="0" smtClean="0"/>
              <a:t>Tähän perustuu alkuaineiden tunnistaminen liekkikokeiden avulla</a:t>
            </a:r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295</Words>
  <Application>Microsoft Office PowerPoint</Application>
  <PresentationFormat>Näytössä katseltava diaesitys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Office-teema</vt:lpstr>
      <vt:lpstr>3. Kaikki koostuu atomeista</vt:lpstr>
      <vt:lpstr>3.1 Atomin rakenneosat</vt:lpstr>
      <vt:lpstr>Isotoopit</vt:lpstr>
      <vt:lpstr>3.2 Elektronirakeenteen mallit</vt:lpstr>
      <vt:lpstr>Bohrin kuorimalli</vt:lpstr>
      <vt:lpstr>Kvanttimekaaninen atomimalli</vt:lpstr>
      <vt:lpstr>3.3 Muutokset elektronirakenteessa</vt:lpstr>
      <vt:lpstr>Muutokset elektronirakenteessa</vt:lpstr>
      <vt:lpstr>Muutokset elektronirakenteessa</vt:lpstr>
      <vt:lpstr>3.4 Jaksollinen järjestelmä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Kaikki koostuu atomeista</dc:title>
  <dc:creator>liimatainen</dc:creator>
  <cp:lastModifiedBy>liimatainen</cp:lastModifiedBy>
  <cp:revision>13</cp:revision>
  <dcterms:created xsi:type="dcterms:W3CDTF">2017-02-17T10:37:16Z</dcterms:created>
  <dcterms:modified xsi:type="dcterms:W3CDTF">2017-02-21T11:30:34Z</dcterms:modified>
</cp:coreProperties>
</file>