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2" r:id="rId4"/>
    <p:sldId id="258" r:id="rId5"/>
    <p:sldId id="263" r:id="rId6"/>
    <p:sldId id="267" r:id="rId7"/>
    <p:sldId id="259" r:id="rId8"/>
    <p:sldId id="266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102335" y="1133121"/>
            <a:ext cx="8791575" cy="1179773"/>
          </a:xfrm>
        </p:spPr>
        <p:txBody>
          <a:bodyPr/>
          <a:lstStyle/>
          <a:p>
            <a:r>
              <a:rPr lang="fi-FI" b="1" dirty="0">
                <a:solidFill>
                  <a:schemeClr val="bg2"/>
                </a:solidFill>
                <a:latin typeface="Algerian" panose="04020705040A02060702" pitchFamily="82" charset="0"/>
              </a:rPr>
              <a:t>Työturvallisuusohje</a:t>
            </a:r>
            <a:endParaRPr lang="fi-FI" dirty="0">
              <a:solidFill>
                <a:schemeClr val="bg2"/>
              </a:solidFill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sz="8000" b="1" dirty="0" smtClean="0">
                <a:solidFill>
                  <a:schemeClr val="bg1"/>
                </a:solidFill>
                <a:latin typeface="Jokerman" panose="04090605060D06020702" pitchFamily="82" charset="0"/>
              </a:rPr>
              <a:t>Vannesaha</a:t>
            </a:r>
            <a:endParaRPr lang="fi-FI" sz="8000" b="1" dirty="0">
              <a:solidFill>
                <a:schemeClr val="bg1"/>
              </a:solidFill>
              <a:latin typeface="Jokerman" panose="04090605060D06020702" pitchFamily="82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2046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</a:rPr>
              <a:t>LÄHTEET:</a:t>
            </a:r>
          </a:p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</a:rPr>
              <a:t>Jaana </a:t>
            </a:r>
            <a:r>
              <a:rPr lang="fi-FI" dirty="0" err="1">
                <a:solidFill>
                  <a:schemeClr val="bg1"/>
                </a:solidFill>
              </a:rPr>
              <a:t>Inki</a:t>
            </a:r>
            <a:r>
              <a:rPr lang="fi-FI" dirty="0">
                <a:solidFill>
                  <a:schemeClr val="bg1"/>
                </a:solidFill>
              </a:rPr>
              <a:t>, Eila Lindfors, Jaakko </a:t>
            </a:r>
            <a:r>
              <a:rPr lang="fi-FI" dirty="0" err="1">
                <a:solidFill>
                  <a:schemeClr val="bg1"/>
                </a:solidFill>
              </a:rPr>
              <a:t>Sohlo</a:t>
            </a:r>
            <a:r>
              <a:rPr lang="fi-FI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fi-FI" sz="3200" dirty="0">
                <a:solidFill>
                  <a:schemeClr val="bg1"/>
                </a:solidFill>
              </a:rPr>
              <a:t>Käsityön työturvallisuusopas, opetushallitus 2012</a:t>
            </a:r>
          </a:p>
          <a:p>
            <a:pPr marL="0" indent="0">
              <a:buNone/>
            </a:pPr>
            <a:endParaRPr lang="fi-FI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</a:rPr>
              <a:t>KUVAT:</a:t>
            </a:r>
          </a:p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</a:rPr>
              <a:t>Veli-Matti Kukkola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91783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9092" y="618518"/>
            <a:ext cx="8745967" cy="1478570"/>
          </a:xfrm>
        </p:spPr>
        <p:txBody>
          <a:bodyPr/>
          <a:lstStyle/>
          <a:p>
            <a:r>
              <a:rPr lang="fi-FI" b="1" dirty="0" smtClean="0">
                <a:solidFill>
                  <a:schemeClr val="bg1"/>
                </a:solidFill>
              </a:rPr>
              <a:t>Vannesahan hallintalaitteet</a:t>
            </a:r>
            <a:endParaRPr lang="fi-FI" b="1" dirty="0">
              <a:solidFill>
                <a:schemeClr val="bg1"/>
              </a:solidFill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5462" y="1242809"/>
            <a:ext cx="6464717" cy="4293730"/>
          </a:xfrm>
        </p:spPr>
      </p:pic>
      <p:pic>
        <p:nvPicPr>
          <p:cNvPr id="5" name="Sisällön paikkamerkk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42" y="3283906"/>
            <a:ext cx="5025944" cy="3338127"/>
          </a:xfrm>
          <a:prstGeom prst="rect">
            <a:avLst/>
          </a:prstGeom>
        </p:spPr>
      </p:pic>
      <p:sp>
        <p:nvSpPr>
          <p:cNvPr id="6" name="Nuoli vasemmalle 5"/>
          <p:cNvSpPr/>
          <p:nvPr/>
        </p:nvSpPr>
        <p:spPr>
          <a:xfrm>
            <a:off x="3141232" y="5339806"/>
            <a:ext cx="1957892" cy="5163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ON/OFF- kytkin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7" name="Nuoli vasemmalle 6"/>
          <p:cNvSpPr/>
          <p:nvPr/>
        </p:nvSpPr>
        <p:spPr>
          <a:xfrm>
            <a:off x="3012141" y="3872753"/>
            <a:ext cx="2216075" cy="5384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Manuaalitähtikolmio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8" name="Nuoli oikealle 7"/>
          <p:cNvSpPr/>
          <p:nvPr/>
        </p:nvSpPr>
        <p:spPr>
          <a:xfrm rot="20299997">
            <a:off x="5640133" y="3872341"/>
            <a:ext cx="2064124" cy="163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Nuoli oikealle 8"/>
          <p:cNvSpPr/>
          <p:nvPr/>
        </p:nvSpPr>
        <p:spPr>
          <a:xfrm rot="20153551">
            <a:off x="7035440" y="4286039"/>
            <a:ext cx="1731443" cy="497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Halkaisuohjain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0" name="Nuoli oikealle 9"/>
          <p:cNvSpPr/>
          <p:nvPr/>
        </p:nvSpPr>
        <p:spPr>
          <a:xfrm rot="20087778">
            <a:off x="8568693" y="4891198"/>
            <a:ext cx="1540906" cy="5118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Hätä - SEIS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1" name="Nuoli vasemmalle 10"/>
          <p:cNvSpPr/>
          <p:nvPr/>
        </p:nvSpPr>
        <p:spPr>
          <a:xfrm>
            <a:off x="10355050" y="4044875"/>
            <a:ext cx="1682757" cy="46257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Katkaisuohjain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2" name="Nuoli vasemmalle 11"/>
          <p:cNvSpPr/>
          <p:nvPr/>
        </p:nvSpPr>
        <p:spPr>
          <a:xfrm>
            <a:off x="9865845" y="3129601"/>
            <a:ext cx="2171961" cy="54259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Säädettävä terätuki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3" name="Nuoli vasemmalle 12"/>
          <p:cNvSpPr/>
          <p:nvPr/>
        </p:nvSpPr>
        <p:spPr>
          <a:xfrm>
            <a:off x="10268135" y="1828801"/>
            <a:ext cx="1867920" cy="106500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Terätuen korkeussäätö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4" name="Nuoli oikealle 13"/>
          <p:cNvSpPr/>
          <p:nvPr/>
        </p:nvSpPr>
        <p:spPr>
          <a:xfrm rot="20250931">
            <a:off x="5901305" y="2558922"/>
            <a:ext cx="2488232" cy="5728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Terän kireyden tarkistus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70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41413" y="236668"/>
            <a:ext cx="9905998" cy="1527586"/>
          </a:xfrm>
        </p:spPr>
        <p:txBody>
          <a:bodyPr/>
          <a:lstStyle/>
          <a:p>
            <a:r>
              <a:rPr lang="fi-FI" b="1" dirty="0" smtClean="0">
                <a:solidFill>
                  <a:schemeClr val="bg1"/>
                </a:solidFill>
              </a:rPr>
              <a:t>Toimet ennen sahausta</a:t>
            </a:r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41412" y="1506071"/>
            <a:ext cx="9905999" cy="4593515"/>
          </a:xfrm>
        </p:spPr>
        <p:txBody>
          <a:bodyPr>
            <a:normAutofit/>
          </a:bodyPr>
          <a:lstStyle/>
          <a:p>
            <a:pPr lvl="1"/>
            <a:r>
              <a:rPr lang="fi-FI" sz="3200" dirty="0" smtClean="0">
                <a:solidFill>
                  <a:schemeClr val="bg1"/>
                </a:solidFill>
              </a:rPr>
              <a:t>Katso, että suojalaitteet ovat paikoillaan</a:t>
            </a:r>
            <a:r>
              <a:rPr lang="fi-FI" dirty="0" smtClean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fi-FI" sz="3200" dirty="0" smtClean="0">
                <a:solidFill>
                  <a:schemeClr val="bg1"/>
                </a:solidFill>
              </a:rPr>
              <a:t>Tarkista sahan terä</a:t>
            </a:r>
            <a:r>
              <a:rPr lang="fi-FI" sz="2400" dirty="0" smtClean="0">
                <a:solidFill>
                  <a:schemeClr val="bg1"/>
                </a:solidFill>
              </a:rPr>
              <a:t>: Onko terä liian kireällä?, </a:t>
            </a:r>
            <a:r>
              <a:rPr lang="fi-FI" sz="2400" dirty="0" err="1" smtClean="0">
                <a:solidFill>
                  <a:schemeClr val="bg1"/>
                </a:solidFill>
              </a:rPr>
              <a:t>Taka</a:t>
            </a:r>
            <a:r>
              <a:rPr lang="fi-FI" sz="2400" dirty="0" smtClean="0">
                <a:solidFill>
                  <a:schemeClr val="bg1"/>
                </a:solidFill>
              </a:rPr>
              <a:t>- </a:t>
            </a:r>
            <a:r>
              <a:rPr lang="fi-FI" sz="2400" dirty="0">
                <a:solidFill>
                  <a:schemeClr val="bg1"/>
                </a:solidFill>
              </a:rPr>
              <a:t>j</a:t>
            </a:r>
            <a:r>
              <a:rPr lang="fi-FI" sz="2400" dirty="0" smtClean="0">
                <a:solidFill>
                  <a:schemeClr val="bg1"/>
                </a:solidFill>
              </a:rPr>
              <a:t>a sivuohjaimet oikeassa asennossa? (kevyt ohjaus), Onko terä puhdas pihkasta, lastuista yms.?, Onko merkkejä murtumisesta?</a:t>
            </a:r>
          </a:p>
          <a:p>
            <a:pPr lvl="1"/>
            <a:r>
              <a:rPr lang="fi-FI" sz="3200" dirty="0" smtClean="0">
                <a:solidFill>
                  <a:schemeClr val="bg1"/>
                </a:solidFill>
              </a:rPr>
              <a:t>Aseta teräsuojan alin kohta enintään 8 mm työstettävän kappaleen yläpuolelle</a:t>
            </a:r>
          </a:p>
          <a:p>
            <a:pPr lvl="1"/>
            <a:r>
              <a:rPr lang="fi-FI" sz="3200" dirty="0" smtClean="0">
                <a:solidFill>
                  <a:schemeClr val="bg1"/>
                </a:solidFill>
              </a:rPr>
              <a:t>Aseta sivuohjain tai katkaisuohjain paikalleen.</a:t>
            </a:r>
            <a:endParaRPr lang="fi-FI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48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25158" y="-75304"/>
            <a:ext cx="10122253" cy="1636177"/>
          </a:xfrm>
        </p:spPr>
        <p:txBody>
          <a:bodyPr/>
          <a:lstStyle/>
          <a:p>
            <a:r>
              <a:rPr lang="fi-FI" b="1" dirty="0" smtClean="0">
                <a:solidFill>
                  <a:schemeClr val="bg1"/>
                </a:solidFill>
              </a:rPr>
              <a:t>Vannesahan hallintalaitteet</a:t>
            </a:r>
            <a:endParaRPr lang="fi-FI" b="1" dirty="0">
              <a:solidFill>
                <a:schemeClr val="bg1"/>
              </a:solidFill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011" y="2318216"/>
            <a:ext cx="4956253" cy="3291840"/>
          </a:xfrm>
        </p:spPr>
      </p:pic>
      <p:pic>
        <p:nvPicPr>
          <p:cNvPr id="5" name="Sisällön paikkamerkki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852" y="2407362"/>
            <a:ext cx="4608193" cy="3060666"/>
          </a:xfrm>
          <a:prstGeom prst="rect">
            <a:avLst/>
          </a:prstGeom>
        </p:spPr>
      </p:pic>
      <p:sp>
        <p:nvSpPr>
          <p:cNvPr id="6" name="Nuoli oikealle 5"/>
          <p:cNvSpPr/>
          <p:nvPr/>
        </p:nvSpPr>
        <p:spPr>
          <a:xfrm rot="20408080">
            <a:off x="7052207" y="5216936"/>
            <a:ext cx="2407161" cy="5021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Kallistuksen lukitusvipu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7" name="Nuoli oikealle 6"/>
          <p:cNvSpPr/>
          <p:nvPr/>
        </p:nvSpPr>
        <p:spPr>
          <a:xfrm rot="20384270">
            <a:off x="6475789" y="3855340"/>
            <a:ext cx="1881659" cy="10866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Pöytätason kallistusasteet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8" name="Nuoli vasemmalle 7"/>
          <p:cNvSpPr/>
          <p:nvPr/>
        </p:nvSpPr>
        <p:spPr>
          <a:xfrm rot="933375">
            <a:off x="3716906" y="3533216"/>
            <a:ext cx="2365915" cy="6097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Terän kireyden säätö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9" name="Nuoli vasemmalle 8"/>
          <p:cNvSpPr/>
          <p:nvPr/>
        </p:nvSpPr>
        <p:spPr>
          <a:xfrm>
            <a:off x="2986126" y="2151528"/>
            <a:ext cx="1930119" cy="56132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Terätuen lukitus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0" name="Nuoli oikealle 9"/>
          <p:cNvSpPr/>
          <p:nvPr/>
        </p:nvSpPr>
        <p:spPr>
          <a:xfrm rot="20047808">
            <a:off x="104517" y="2380240"/>
            <a:ext cx="1637042" cy="10389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Terätuen korkeussäätö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1" name="Nuoli oikealle 10"/>
          <p:cNvSpPr/>
          <p:nvPr/>
        </p:nvSpPr>
        <p:spPr>
          <a:xfrm>
            <a:off x="193638" y="3754419"/>
            <a:ext cx="1633753" cy="9574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Säädettävä terätuki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2" name="Nuoli vasemmalle 11"/>
          <p:cNvSpPr/>
          <p:nvPr/>
        </p:nvSpPr>
        <p:spPr>
          <a:xfrm rot="1193992">
            <a:off x="1996911" y="5375915"/>
            <a:ext cx="1754893" cy="10563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Terän </a:t>
            </a:r>
            <a:r>
              <a:rPr lang="fi-FI" dirty="0" err="1" smtClean="0">
                <a:solidFill>
                  <a:schemeClr val="bg1"/>
                </a:solidFill>
              </a:rPr>
              <a:t>taka</a:t>
            </a:r>
            <a:r>
              <a:rPr lang="fi-FI" dirty="0" smtClean="0">
                <a:solidFill>
                  <a:schemeClr val="bg1"/>
                </a:solidFill>
              </a:rPr>
              <a:t>- ja sivuohjaimet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945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41413" y="-96819"/>
            <a:ext cx="9905998" cy="1366221"/>
          </a:xfrm>
        </p:spPr>
        <p:txBody>
          <a:bodyPr/>
          <a:lstStyle/>
          <a:p>
            <a:r>
              <a:rPr lang="fi-FI" b="1" dirty="0" smtClean="0">
                <a:solidFill>
                  <a:schemeClr val="bg1"/>
                </a:solidFill>
              </a:rPr>
              <a:t>Vannesahaus</a:t>
            </a:r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41412" y="935915"/>
            <a:ext cx="9905999" cy="5572461"/>
          </a:xfrm>
        </p:spPr>
        <p:txBody>
          <a:bodyPr>
            <a:normAutofit/>
          </a:bodyPr>
          <a:lstStyle/>
          <a:p>
            <a:r>
              <a:rPr lang="fi-FI" sz="3200" dirty="0" smtClean="0">
                <a:solidFill>
                  <a:schemeClr val="bg1"/>
                </a:solidFill>
              </a:rPr>
              <a:t>Tartu työkappaleeseen lujasti.</a:t>
            </a:r>
          </a:p>
          <a:p>
            <a:r>
              <a:rPr lang="fi-FI" sz="3200" b="1" dirty="0" smtClean="0">
                <a:solidFill>
                  <a:schemeClr val="bg1"/>
                </a:solidFill>
              </a:rPr>
              <a:t>Pidä työkappaletta tiukasti pöytää ja ohjainta vasten</a:t>
            </a:r>
            <a:r>
              <a:rPr lang="fi-FI" sz="3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fi-FI" sz="3200" b="1" dirty="0" smtClean="0">
                <a:solidFill>
                  <a:schemeClr val="bg1"/>
                </a:solidFill>
              </a:rPr>
              <a:t>Käytä kasvo- ja kuulosuojaimia</a:t>
            </a:r>
            <a:r>
              <a:rPr lang="fi-FI" sz="3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fi-FI" sz="3200" dirty="0" smtClean="0">
                <a:solidFill>
                  <a:schemeClr val="bg1"/>
                </a:solidFill>
              </a:rPr>
              <a:t>Tue kämmensyrjääsi pöytään tarkassa työstössä ja pienten kappaleiden sahauksessa.</a:t>
            </a:r>
          </a:p>
          <a:p>
            <a:r>
              <a:rPr lang="fi-FI" sz="3200" b="1" dirty="0" smtClean="0">
                <a:solidFill>
                  <a:schemeClr val="bg1"/>
                </a:solidFill>
              </a:rPr>
              <a:t>Käytä</a:t>
            </a:r>
            <a:r>
              <a:rPr lang="fi-FI" sz="3200" dirty="0" smtClean="0">
                <a:solidFill>
                  <a:schemeClr val="bg1"/>
                </a:solidFill>
              </a:rPr>
              <a:t> tarvittaessa </a:t>
            </a:r>
            <a:r>
              <a:rPr lang="fi-FI" sz="3200" b="1" dirty="0" smtClean="0">
                <a:solidFill>
                  <a:schemeClr val="bg1"/>
                </a:solidFill>
              </a:rPr>
              <a:t>työntökahvaa apuna </a:t>
            </a:r>
            <a:r>
              <a:rPr lang="fi-FI" sz="3200" dirty="0" smtClean="0">
                <a:solidFill>
                  <a:schemeClr val="bg1"/>
                </a:solidFill>
              </a:rPr>
              <a:t>kappaleen työstössä ja pienten palojen poistamisessa sahauspöydältä.</a:t>
            </a:r>
          </a:p>
          <a:p>
            <a:pPr marL="0" indent="0">
              <a:buNone/>
            </a:pPr>
            <a:endParaRPr lang="fi-FI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i-FI" dirty="0" smtClean="0">
              <a:solidFill>
                <a:schemeClr val="bg1"/>
              </a:solidFill>
            </a:endParaRPr>
          </a:p>
          <a:p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9234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41412" y="75305"/>
            <a:ext cx="9905999" cy="5357308"/>
          </a:xfrm>
        </p:spPr>
        <p:txBody>
          <a:bodyPr>
            <a:noAutofit/>
          </a:bodyPr>
          <a:lstStyle/>
          <a:p>
            <a:r>
              <a:rPr lang="fi-FI" sz="3000" b="1" dirty="0">
                <a:solidFill>
                  <a:schemeClr val="bg1"/>
                </a:solidFill>
              </a:rPr>
              <a:t>Ole varovainen sahatessasi oksakohtaa</a:t>
            </a:r>
            <a:r>
              <a:rPr lang="fi-FI" sz="3000" dirty="0">
                <a:solidFill>
                  <a:schemeClr val="bg1"/>
                </a:solidFill>
              </a:rPr>
              <a:t>: Oksan sivu voi ohjata sahan terää.</a:t>
            </a:r>
          </a:p>
          <a:p>
            <a:r>
              <a:rPr lang="fi-FI" sz="3000" b="1" dirty="0">
                <a:solidFill>
                  <a:schemeClr val="bg1"/>
                </a:solidFill>
              </a:rPr>
              <a:t>Katso, ettei kukaan seiso pöydän vapaalla sivulla</a:t>
            </a:r>
            <a:r>
              <a:rPr lang="fi-FI" sz="3000" dirty="0">
                <a:solidFill>
                  <a:schemeClr val="bg1"/>
                </a:solidFill>
              </a:rPr>
              <a:t>: Katketessaan terä voi singahtaa etäälle pöydän vapaan sivun suuntaisesti. Sahausta seuraavien on oltava ainakin 1,5 m etäisyydellä pöydästä.</a:t>
            </a:r>
          </a:p>
          <a:p>
            <a:r>
              <a:rPr lang="fi-FI" sz="3000" dirty="0">
                <a:solidFill>
                  <a:schemeClr val="bg1"/>
                </a:solidFill>
              </a:rPr>
              <a:t>Lopettaessasi työskentelyn koneella katkaise laitteesta virta. </a:t>
            </a:r>
            <a:r>
              <a:rPr lang="fi-FI" sz="3000" b="1" dirty="0">
                <a:solidFill>
                  <a:schemeClr val="bg1"/>
                </a:solidFill>
              </a:rPr>
              <a:t>Poistu koneelta vasta sen pysähdyttyä.</a:t>
            </a:r>
          </a:p>
          <a:p>
            <a:r>
              <a:rPr lang="fi-FI" sz="3000" b="1" dirty="0">
                <a:solidFill>
                  <a:schemeClr val="bg1"/>
                </a:solidFill>
              </a:rPr>
              <a:t>Lieriömäistä kappaletta sahattaessa on käytettävä apu- tai V-tukea. </a:t>
            </a:r>
            <a:r>
              <a:rPr lang="fi-FI" sz="3000" dirty="0">
                <a:solidFill>
                  <a:schemeClr val="bg1"/>
                </a:solidFill>
              </a:rPr>
              <a:t>Oppilas voi tehdä tämän työvaiheen vain opettajan harkinnan mukaan.</a:t>
            </a:r>
          </a:p>
          <a:p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2062639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32734" y="618518"/>
            <a:ext cx="10014677" cy="1478570"/>
          </a:xfrm>
        </p:spPr>
        <p:txBody>
          <a:bodyPr>
            <a:normAutofit/>
          </a:bodyPr>
          <a:lstStyle/>
          <a:p>
            <a:r>
              <a:rPr lang="fi-FI" sz="2800" b="1" dirty="0" smtClean="0">
                <a:solidFill>
                  <a:schemeClr val="bg1"/>
                </a:solidFill>
              </a:rPr>
              <a:t>Halkaisuohjaimen käyttö     Katkaisuohjaimen käyttö</a:t>
            </a:r>
            <a:endParaRPr lang="fi-FI" sz="2800" b="1" dirty="0">
              <a:solidFill>
                <a:schemeClr val="bg1"/>
              </a:solidFill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34" y="2638511"/>
            <a:ext cx="4765637" cy="3165237"/>
          </a:xfrm>
        </p:spPr>
      </p:pic>
      <p:pic>
        <p:nvPicPr>
          <p:cNvPr id="5" name="Sisällön paikkamerkk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2638511"/>
            <a:ext cx="4818733" cy="3165237"/>
          </a:xfrm>
          <a:prstGeom prst="rect">
            <a:avLst/>
          </a:prstGeom>
        </p:spPr>
      </p:pic>
      <p:sp>
        <p:nvSpPr>
          <p:cNvPr id="6" name="Nuoli vasemmalle 5"/>
          <p:cNvSpPr/>
          <p:nvPr/>
        </p:nvSpPr>
        <p:spPr>
          <a:xfrm>
            <a:off x="3722146" y="4840942"/>
            <a:ext cx="1463040" cy="55939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Työntökahva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09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968649" y="618518"/>
            <a:ext cx="9078762" cy="1478570"/>
          </a:xfrm>
        </p:spPr>
        <p:txBody>
          <a:bodyPr/>
          <a:lstStyle/>
          <a:p>
            <a:r>
              <a:rPr lang="fi-FI" b="1" dirty="0" smtClean="0">
                <a:solidFill>
                  <a:schemeClr val="bg1"/>
                </a:solidFill>
              </a:rPr>
              <a:t>Käytettävät suojavälineet</a:t>
            </a:r>
            <a:endParaRPr lang="fi-FI" b="1" dirty="0">
              <a:solidFill>
                <a:schemeClr val="bg1"/>
              </a:solidFill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27" y="2097088"/>
            <a:ext cx="6331274" cy="4205100"/>
          </a:xfrm>
        </p:spPr>
      </p:pic>
      <p:sp>
        <p:nvSpPr>
          <p:cNvPr id="5" name="Nuoli oikealle 4"/>
          <p:cNvSpPr/>
          <p:nvPr/>
        </p:nvSpPr>
        <p:spPr>
          <a:xfrm>
            <a:off x="1559859" y="4012602"/>
            <a:ext cx="13016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Suojalasit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6" name="Nuoli vasemmalle 5"/>
          <p:cNvSpPr/>
          <p:nvPr/>
        </p:nvSpPr>
        <p:spPr>
          <a:xfrm>
            <a:off x="6680499" y="4819426"/>
            <a:ext cx="1735902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Kuulosuojaimet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7" name="Nuoli vasemmalle 6"/>
          <p:cNvSpPr/>
          <p:nvPr/>
        </p:nvSpPr>
        <p:spPr>
          <a:xfrm>
            <a:off x="8068235" y="3162748"/>
            <a:ext cx="1443052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Suojatakki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52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 smtClean="0">
                <a:solidFill>
                  <a:schemeClr val="bg1"/>
                </a:solidFill>
              </a:rPr>
              <a:t>Toimet sahauksen jälkeen</a:t>
            </a:r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3200" dirty="0" smtClean="0">
                <a:solidFill>
                  <a:schemeClr val="bg1"/>
                </a:solidFill>
              </a:rPr>
              <a:t>Sammuta kone.</a:t>
            </a:r>
          </a:p>
          <a:p>
            <a:r>
              <a:rPr lang="fi-FI" sz="3200" dirty="0" smtClean="0">
                <a:solidFill>
                  <a:schemeClr val="bg1"/>
                </a:solidFill>
              </a:rPr>
              <a:t>Odota, kunnes kone on pysähtynyt.</a:t>
            </a:r>
          </a:p>
          <a:p>
            <a:r>
              <a:rPr lang="fi-FI" sz="3200" dirty="0" smtClean="0">
                <a:solidFill>
                  <a:schemeClr val="bg1"/>
                </a:solidFill>
              </a:rPr>
              <a:t>Puhdista kone.</a:t>
            </a:r>
          </a:p>
          <a:p>
            <a:r>
              <a:rPr lang="fi-FI" sz="3200" dirty="0" smtClean="0">
                <a:solidFill>
                  <a:schemeClr val="bg1"/>
                </a:solidFill>
              </a:rPr>
              <a:t>Vie jätepalat niille varattuun paikkaan.</a:t>
            </a:r>
            <a:endParaRPr lang="fi-FI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269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iri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TC104033919[[fn=Piiri]]</Template>
  <TotalTime>353</TotalTime>
  <Words>259</Words>
  <Application>Microsoft Office PowerPoint</Application>
  <PresentationFormat>Laajakuva</PresentationFormat>
  <Paragraphs>53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6" baseType="lpstr">
      <vt:lpstr>Algerian</vt:lpstr>
      <vt:lpstr>Arial</vt:lpstr>
      <vt:lpstr>Jokerman</vt:lpstr>
      <vt:lpstr>Trebuchet MS</vt:lpstr>
      <vt:lpstr>Tw Cen MT</vt:lpstr>
      <vt:lpstr>Piiri</vt:lpstr>
      <vt:lpstr>Työturvallisuusohje</vt:lpstr>
      <vt:lpstr>Vannesahan hallintalaitteet</vt:lpstr>
      <vt:lpstr>Toimet ennen sahausta</vt:lpstr>
      <vt:lpstr>Vannesahan hallintalaitteet</vt:lpstr>
      <vt:lpstr>Vannesahaus</vt:lpstr>
      <vt:lpstr>PowerPoint-esitys</vt:lpstr>
      <vt:lpstr>Halkaisuohjaimen käyttö     Katkaisuohjaimen käyttö</vt:lpstr>
      <vt:lpstr>Käytettävät suojavälineet</vt:lpstr>
      <vt:lpstr>Toimet sahauksen jälkeen</vt:lpstr>
      <vt:lpstr>PowerPoint-esitys</vt:lpstr>
    </vt:vector>
  </TitlesOfParts>
  <Company>Kannuksen kaupunki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Työturvallisuusohje</dc:title>
  <dc:creator>Veli-Matti Kukkola</dc:creator>
  <cp:lastModifiedBy>Veli-Matti Kukkola</cp:lastModifiedBy>
  <cp:revision>19</cp:revision>
  <dcterms:created xsi:type="dcterms:W3CDTF">2014-10-20T11:15:05Z</dcterms:created>
  <dcterms:modified xsi:type="dcterms:W3CDTF">2014-11-12T12:47:01Z</dcterms:modified>
</cp:coreProperties>
</file>