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  <p:sldMasterId id="2147483705" r:id="rId2"/>
    <p:sldMasterId id="2147483750" r:id="rId3"/>
  </p:sldMasterIdLst>
  <p:notesMasterIdLst>
    <p:notesMasterId r:id="rId49"/>
  </p:notesMasterIdLst>
  <p:sldIdLst>
    <p:sldId id="256" r:id="rId4"/>
    <p:sldId id="340" r:id="rId5"/>
    <p:sldId id="342" r:id="rId6"/>
    <p:sldId id="260" r:id="rId7"/>
    <p:sldId id="339" r:id="rId8"/>
    <p:sldId id="330" r:id="rId9"/>
    <p:sldId id="345" r:id="rId10"/>
    <p:sldId id="343" r:id="rId11"/>
    <p:sldId id="287" r:id="rId12"/>
    <p:sldId id="265" r:id="rId13"/>
    <p:sldId id="266" r:id="rId14"/>
    <p:sldId id="267" r:id="rId15"/>
    <p:sldId id="268" r:id="rId16"/>
    <p:sldId id="338" r:id="rId17"/>
    <p:sldId id="336" r:id="rId18"/>
    <p:sldId id="344" r:id="rId19"/>
    <p:sldId id="270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04" r:id="rId30"/>
    <p:sldId id="305" r:id="rId31"/>
    <p:sldId id="306" r:id="rId32"/>
    <p:sldId id="307" r:id="rId33"/>
    <p:sldId id="308" r:id="rId34"/>
    <p:sldId id="312" r:id="rId35"/>
    <p:sldId id="331" r:id="rId36"/>
    <p:sldId id="276" r:id="rId37"/>
    <p:sldId id="333" r:id="rId38"/>
    <p:sldId id="334" r:id="rId39"/>
    <p:sldId id="271" r:id="rId40"/>
    <p:sldId id="277" r:id="rId41"/>
    <p:sldId id="278" r:id="rId42"/>
    <p:sldId id="313" r:id="rId43"/>
    <p:sldId id="315" r:id="rId44"/>
    <p:sldId id="316" r:id="rId45"/>
    <p:sldId id="321" r:id="rId46"/>
    <p:sldId id="323" r:id="rId47"/>
    <p:sldId id="328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905628898960855E-2"/>
          <c:y val="0.10506465992633546"/>
          <c:w val="0.6128920587266401"/>
          <c:h val="0.72661189044625207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Equasym ret (30% IR + 70% ER)</c:v>
                </c:pt>
              </c:strCache>
            </c:strRef>
          </c:tx>
          <c:spPr>
            <a:ln w="57150" cap="rnd">
              <a:solidFill>
                <a:srgbClr val="00B050"/>
              </a:solidFill>
              <a:round/>
            </a:ln>
            <a:effectLst>
              <a:outerShdw blurRad="50800" dist="15240" dir="5400000" algn="tl" rotWithShape="0">
                <a:srgbClr val="000000">
                  <a:alpha val="75000"/>
                </a:srgbClr>
              </a:outerShdw>
            </a:effectLst>
          </c:spPr>
          <c:marker>
            <c:symbol val="none"/>
          </c:marker>
          <c:cat>
            <c:numRef>
              <c:f>Taul1!$A$2:$A$15</c:f>
              <c:numCache>
                <c:formatCode>General</c:formatCode>
                <c:ptCount val="14"/>
                <c:pt idx="0">
                  <c:v>7</c:v>
                </c:pt>
                <c:pt idx="1">
                  <c:v>8</c:v>
                </c:pt>
                <c:pt idx="2">
                  <c:v>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  <c:pt idx="7">
                  <c:v>14</c:v>
                </c:pt>
                <c:pt idx="8">
                  <c:v>15</c:v>
                </c:pt>
                <c:pt idx="9">
                  <c:v>16</c:v>
                </c:pt>
                <c:pt idx="10">
                  <c:v>17</c:v>
                </c:pt>
                <c:pt idx="11">
                  <c:v>18</c:v>
                </c:pt>
                <c:pt idx="12">
                  <c:v>19</c:v>
                </c:pt>
                <c:pt idx="13">
                  <c:v>20</c:v>
                </c:pt>
              </c:numCache>
            </c:numRef>
          </c:cat>
          <c:val>
            <c:numRef>
              <c:f>Taul1!$B$2:$B$15</c:f>
              <c:numCache>
                <c:formatCode>General</c:formatCode>
                <c:ptCount val="14"/>
                <c:pt idx="0">
                  <c:v>0</c:v>
                </c:pt>
                <c:pt idx="1">
                  <c:v>2.8</c:v>
                </c:pt>
                <c:pt idx="2">
                  <c:v>3.4</c:v>
                </c:pt>
                <c:pt idx="3">
                  <c:v>3.4</c:v>
                </c:pt>
                <c:pt idx="4">
                  <c:v>3.5</c:v>
                </c:pt>
                <c:pt idx="5">
                  <c:v>4</c:v>
                </c:pt>
                <c:pt idx="6">
                  <c:v>3.75</c:v>
                </c:pt>
                <c:pt idx="7">
                  <c:v>3.2</c:v>
                </c:pt>
                <c:pt idx="8">
                  <c:v>2.7</c:v>
                </c:pt>
                <c:pt idx="9">
                  <c:v>2.2000000000000002</c:v>
                </c:pt>
                <c:pt idx="10">
                  <c:v>1.8</c:v>
                </c:pt>
                <c:pt idx="11">
                  <c:v>1.5</c:v>
                </c:pt>
                <c:pt idx="12">
                  <c:v>1.4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Medikinet CR (50% IR + 50 % ER)</c:v>
                </c:pt>
              </c:strCache>
            </c:strRef>
          </c:tx>
          <c:spPr>
            <a:ln w="57150" cap="rnd">
              <a:solidFill>
                <a:srgbClr val="FF0000"/>
              </a:solidFill>
              <a:round/>
            </a:ln>
            <a:effectLst>
              <a:outerShdw blurRad="50800" dist="15240" dir="5400000" algn="tl" rotWithShape="0">
                <a:srgbClr val="000000">
                  <a:alpha val="75000"/>
                </a:srgbClr>
              </a:outerShdw>
            </a:effectLst>
          </c:spPr>
          <c:marker>
            <c:symbol val="none"/>
          </c:marker>
          <c:cat>
            <c:numRef>
              <c:f>Taul1!$A$2:$A$15</c:f>
              <c:numCache>
                <c:formatCode>General</c:formatCode>
                <c:ptCount val="14"/>
                <c:pt idx="0">
                  <c:v>7</c:v>
                </c:pt>
                <c:pt idx="1">
                  <c:v>8</c:v>
                </c:pt>
                <c:pt idx="2">
                  <c:v>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  <c:pt idx="7">
                  <c:v>14</c:v>
                </c:pt>
                <c:pt idx="8">
                  <c:v>15</c:v>
                </c:pt>
                <c:pt idx="9">
                  <c:v>16</c:v>
                </c:pt>
                <c:pt idx="10">
                  <c:v>17</c:v>
                </c:pt>
                <c:pt idx="11">
                  <c:v>18</c:v>
                </c:pt>
                <c:pt idx="12">
                  <c:v>19</c:v>
                </c:pt>
                <c:pt idx="13">
                  <c:v>20</c:v>
                </c:pt>
              </c:numCache>
            </c:numRef>
          </c:cat>
          <c:val>
            <c:numRef>
              <c:f>Taul1!$C$2:$C$15</c:f>
              <c:numCache>
                <c:formatCode>General</c:formatCode>
                <c:ptCount val="14"/>
                <c:pt idx="0">
                  <c:v>0</c:v>
                </c:pt>
                <c:pt idx="1">
                  <c:v>3.3</c:v>
                </c:pt>
                <c:pt idx="2">
                  <c:v>4</c:v>
                </c:pt>
                <c:pt idx="3">
                  <c:v>3.5</c:v>
                </c:pt>
                <c:pt idx="4">
                  <c:v>3.2</c:v>
                </c:pt>
                <c:pt idx="5">
                  <c:v>3.31</c:v>
                </c:pt>
                <c:pt idx="6">
                  <c:v>3.1</c:v>
                </c:pt>
                <c:pt idx="7">
                  <c:v>2.7</c:v>
                </c:pt>
                <c:pt idx="8">
                  <c:v>2.2000000000000002</c:v>
                </c:pt>
                <c:pt idx="9">
                  <c:v>1.8</c:v>
                </c:pt>
                <c:pt idx="10">
                  <c:v>1.6</c:v>
                </c:pt>
                <c:pt idx="11">
                  <c:v>1.5</c:v>
                </c:pt>
                <c:pt idx="12">
                  <c:v>1.4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Ritalin LA (50 % IR + 50 % ER</c:v>
                </c:pt>
              </c:strCache>
            </c:strRef>
          </c:tx>
          <c:spPr>
            <a:ln w="57150" cap="rnd">
              <a:solidFill>
                <a:srgbClr val="7030A0"/>
              </a:solidFill>
              <a:round/>
            </a:ln>
            <a:effectLst>
              <a:outerShdw blurRad="50800" dist="15240" dir="5400000" algn="tl" rotWithShape="0">
                <a:srgbClr val="000000">
                  <a:alpha val="75000"/>
                </a:srgbClr>
              </a:outerShdw>
            </a:effectLst>
          </c:spPr>
          <c:marker>
            <c:symbol val="none"/>
          </c:marker>
          <c:cat>
            <c:numRef>
              <c:f>Taul1!$A$2:$A$15</c:f>
              <c:numCache>
                <c:formatCode>General</c:formatCode>
                <c:ptCount val="14"/>
                <c:pt idx="0">
                  <c:v>7</c:v>
                </c:pt>
                <c:pt idx="1">
                  <c:v>8</c:v>
                </c:pt>
                <c:pt idx="2">
                  <c:v>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  <c:pt idx="7">
                  <c:v>14</c:v>
                </c:pt>
                <c:pt idx="8">
                  <c:v>15</c:v>
                </c:pt>
                <c:pt idx="9">
                  <c:v>16</c:v>
                </c:pt>
                <c:pt idx="10">
                  <c:v>17</c:v>
                </c:pt>
                <c:pt idx="11">
                  <c:v>18</c:v>
                </c:pt>
                <c:pt idx="12">
                  <c:v>19</c:v>
                </c:pt>
                <c:pt idx="13">
                  <c:v>20</c:v>
                </c:pt>
              </c:numCache>
            </c:numRef>
          </c:cat>
          <c:val>
            <c:numRef>
              <c:f>Taul1!$D$2:$D$15</c:f>
              <c:numCache>
                <c:formatCode>General</c:formatCode>
                <c:ptCount val="14"/>
                <c:pt idx="0">
                  <c:v>0</c:v>
                </c:pt>
                <c:pt idx="1">
                  <c:v>3</c:v>
                </c:pt>
                <c:pt idx="2">
                  <c:v>3.5</c:v>
                </c:pt>
                <c:pt idx="3">
                  <c:v>3.25</c:v>
                </c:pt>
                <c:pt idx="4">
                  <c:v>3.1</c:v>
                </c:pt>
                <c:pt idx="5">
                  <c:v>3.3</c:v>
                </c:pt>
                <c:pt idx="6">
                  <c:v>3.4</c:v>
                </c:pt>
                <c:pt idx="7">
                  <c:v>4</c:v>
                </c:pt>
                <c:pt idx="8" formatCode="d\-mmm">
                  <c:v>3.75</c:v>
                </c:pt>
                <c:pt idx="9">
                  <c:v>3.1</c:v>
                </c:pt>
                <c:pt idx="10">
                  <c:v>2</c:v>
                </c:pt>
                <c:pt idx="11">
                  <c:v>1.5</c:v>
                </c:pt>
                <c:pt idx="12">
                  <c:v>1.4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 Concerta (22% IR + 78 % ER)</c:v>
                </c:pt>
              </c:strCache>
            </c:strRef>
          </c:tx>
          <c:spPr>
            <a:ln w="57150" cap="rnd">
              <a:solidFill>
                <a:srgbClr val="FFC000"/>
              </a:solidFill>
              <a:round/>
            </a:ln>
            <a:effectLst>
              <a:outerShdw blurRad="50800" dist="15240" dir="5400000" algn="tl" rotWithShape="0">
                <a:srgbClr val="000000">
                  <a:alpha val="75000"/>
                </a:srgbClr>
              </a:outerShdw>
            </a:effectLst>
          </c:spPr>
          <c:marker>
            <c:symbol val="none"/>
          </c:marker>
          <c:cat>
            <c:numRef>
              <c:f>Taul1!$A$2:$A$15</c:f>
              <c:numCache>
                <c:formatCode>General</c:formatCode>
                <c:ptCount val="14"/>
                <c:pt idx="0">
                  <c:v>7</c:v>
                </c:pt>
                <c:pt idx="1">
                  <c:v>8</c:v>
                </c:pt>
                <c:pt idx="2">
                  <c:v>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  <c:pt idx="7">
                  <c:v>14</c:v>
                </c:pt>
                <c:pt idx="8">
                  <c:v>15</c:v>
                </c:pt>
                <c:pt idx="9">
                  <c:v>16</c:v>
                </c:pt>
                <c:pt idx="10">
                  <c:v>17</c:v>
                </c:pt>
                <c:pt idx="11">
                  <c:v>18</c:v>
                </c:pt>
                <c:pt idx="12">
                  <c:v>19</c:v>
                </c:pt>
                <c:pt idx="13">
                  <c:v>20</c:v>
                </c:pt>
              </c:numCache>
            </c:numRef>
          </c:cat>
          <c:val>
            <c:numRef>
              <c:f>Taul1!$E$2:$E$15</c:f>
              <c:numCache>
                <c:formatCode>General</c:formatCode>
                <c:ptCount val="14"/>
                <c:pt idx="0">
                  <c:v>0</c:v>
                </c:pt>
                <c:pt idx="1">
                  <c:v>2.4</c:v>
                </c:pt>
                <c:pt idx="2">
                  <c:v>2.8</c:v>
                </c:pt>
                <c:pt idx="3">
                  <c:v>2.7</c:v>
                </c:pt>
                <c:pt idx="4">
                  <c:v>2.7</c:v>
                </c:pt>
                <c:pt idx="5">
                  <c:v>2.8</c:v>
                </c:pt>
                <c:pt idx="6">
                  <c:v>3.7</c:v>
                </c:pt>
                <c:pt idx="7">
                  <c:v>3.9</c:v>
                </c:pt>
                <c:pt idx="8">
                  <c:v>3.8</c:v>
                </c:pt>
                <c:pt idx="9">
                  <c:v>3.7</c:v>
                </c:pt>
                <c:pt idx="10">
                  <c:v>3.4</c:v>
                </c:pt>
                <c:pt idx="11">
                  <c:v>3</c:v>
                </c:pt>
                <c:pt idx="12">
                  <c:v>2.6</c:v>
                </c:pt>
                <c:pt idx="13">
                  <c:v>2.2999999999999998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83828496"/>
        <c:axId val="583830064"/>
      </c:lineChart>
      <c:catAx>
        <c:axId val="583828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83830064"/>
        <c:crosses val="autoZero"/>
        <c:auto val="1"/>
        <c:lblAlgn val="ctr"/>
        <c:lblOffset val="100"/>
        <c:noMultiLvlLbl val="0"/>
      </c:catAx>
      <c:valAx>
        <c:axId val="583830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83828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</c:legendEntry>
      <c:layout>
        <c:manualLayout>
          <c:xMode val="edge"/>
          <c:yMode val="edge"/>
          <c:x val="0.73422202969947792"/>
          <c:y val="9.132818636980379E-3"/>
          <c:w val="0.26467419330514824"/>
          <c:h val="0.923686876300957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D703FD-021B-4286-AC76-4ABAAB97B316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1" csCatId="colorful" phldr="1"/>
      <dgm:spPr/>
    </dgm:pt>
    <dgm:pt modelId="{8FB06138-AC2D-40FA-ACEF-2A05A7FEAF05}">
      <dgm:prSet phldrT="[Teksti]"/>
      <dgm:spPr>
        <a:gradFill flip="none" rotWithShape="1">
          <a:gsLst>
            <a:gs pos="0">
              <a:schemeClr val="accent5">
                <a:lumMod val="89000"/>
              </a:schemeClr>
            </a:gs>
            <a:gs pos="40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85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fi-FI" dirty="0" smtClean="0">
              <a:solidFill>
                <a:schemeClr val="tx1"/>
              </a:solidFill>
            </a:rPr>
            <a:t>ADHD</a:t>
          </a:r>
          <a:endParaRPr lang="fi-FI" dirty="0">
            <a:solidFill>
              <a:schemeClr val="tx1"/>
            </a:solidFill>
          </a:endParaRPr>
        </a:p>
      </dgm:t>
    </dgm:pt>
    <dgm:pt modelId="{664546BD-3276-46C2-BF10-1F1529EAD6F1}" type="parTrans" cxnId="{358D4114-F136-4F1E-AD89-365A6E6E2C78}">
      <dgm:prSet/>
      <dgm:spPr/>
      <dgm:t>
        <a:bodyPr/>
        <a:lstStyle/>
        <a:p>
          <a:endParaRPr lang="fi-FI"/>
        </a:p>
      </dgm:t>
    </dgm:pt>
    <dgm:pt modelId="{3A90C14A-78B3-4A07-8F84-93DC63711A0F}" type="sibTrans" cxnId="{358D4114-F136-4F1E-AD89-365A6E6E2C78}">
      <dgm:prSet/>
      <dgm:spPr/>
      <dgm:t>
        <a:bodyPr/>
        <a:lstStyle/>
        <a:p>
          <a:endParaRPr lang="fi-FI"/>
        </a:p>
      </dgm:t>
    </dgm:pt>
    <dgm:pt modelId="{64A49ED4-C612-4974-8C72-1D1497F67E3D}">
      <dgm:prSet phldrT="[Teksti]"/>
      <dgm:sp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53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</dgm:spPr>
      <dgm:t>
        <a:bodyPr/>
        <a:lstStyle/>
        <a:p>
          <a:r>
            <a:rPr lang="fi-FI" baseline="0" dirty="0" smtClean="0">
              <a:solidFill>
                <a:schemeClr val="tx1"/>
              </a:solidFill>
            </a:rPr>
            <a:t>Aspergerin oireyhtymä</a:t>
          </a:r>
          <a:endParaRPr lang="fi-FI" dirty="0">
            <a:solidFill>
              <a:schemeClr val="tx1"/>
            </a:solidFill>
          </a:endParaRPr>
        </a:p>
      </dgm:t>
    </dgm:pt>
    <dgm:pt modelId="{C199BF16-137F-4C04-951A-9FD61236E0AA}" type="parTrans" cxnId="{F763FD5D-879A-4C91-8307-FAF51F803F05}">
      <dgm:prSet/>
      <dgm:spPr/>
      <dgm:t>
        <a:bodyPr/>
        <a:lstStyle/>
        <a:p>
          <a:endParaRPr lang="fi-FI"/>
        </a:p>
      </dgm:t>
    </dgm:pt>
    <dgm:pt modelId="{725D8762-8111-4839-862A-636BEEECAA57}" type="sibTrans" cxnId="{F763FD5D-879A-4C91-8307-FAF51F803F05}">
      <dgm:prSet/>
      <dgm:spPr/>
      <dgm:t>
        <a:bodyPr/>
        <a:lstStyle/>
        <a:p>
          <a:endParaRPr lang="fi-FI"/>
        </a:p>
      </dgm:t>
    </dgm:pt>
    <dgm:pt modelId="{DB795F91-9C1D-485A-97C1-6717F251F5F2}">
      <dgm:prSet phldrT="[Teksti]"/>
      <dgm:spPr>
        <a:gradFill flip="none" rotWithShape="1">
          <a:gsLst>
            <a:gs pos="0">
              <a:schemeClr val="accent1">
                <a:lumMod val="0"/>
                <a:lumOff val="100000"/>
                <a:alpha val="0"/>
              </a:schemeClr>
            </a:gs>
            <a:gs pos="0">
              <a:schemeClr val="accent1">
                <a:lumMod val="0"/>
                <a:lumOff val="100000"/>
              </a:schemeClr>
            </a:gs>
            <a:gs pos="56000">
              <a:schemeClr val="accent1">
                <a:lumMod val="100000"/>
              </a:schemeClr>
            </a:gs>
          </a:gsLst>
          <a:path path="circle">
            <a:fillToRect l="100000" b="100000"/>
          </a:path>
          <a:tileRect t="-100000" r="-100000"/>
        </a:gradFill>
      </dgm:spPr>
      <dgm:t>
        <a:bodyPr/>
        <a:lstStyle/>
        <a:p>
          <a:r>
            <a:rPr lang="fi-FI" dirty="0" smtClean="0">
              <a:solidFill>
                <a:schemeClr val="tx1"/>
              </a:solidFill>
            </a:rPr>
            <a:t>kielen kehityksen viive, kielelliset erityisvaikeudet</a:t>
          </a:r>
          <a:endParaRPr lang="fi-FI" dirty="0">
            <a:solidFill>
              <a:schemeClr val="tx1"/>
            </a:solidFill>
          </a:endParaRPr>
        </a:p>
      </dgm:t>
    </dgm:pt>
    <dgm:pt modelId="{61D2400B-5DAB-4084-9DE3-65143161BA9A}" type="sibTrans" cxnId="{E0E53765-6EAE-4BBB-A242-067365778689}">
      <dgm:prSet/>
      <dgm:spPr/>
      <dgm:t>
        <a:bodyPr/>
        <a:lstStyle/>
        <a:p>
          <a:endParaRPr lang="fi-FI"/>
        </a:p>
      </dgm:t>
    </dgm:pt>
    <dgm:pt modelId="{8D28E861-3CD4-4F88-AF56-B424DF99E8AE}" type="parTrans" cxnId="{E0E53765-6EAE-4BBB-A242-067365778689}">
      <dgm:prSet/>
      <dgm:spPr/>
      <dgm:t>
        <a:bodyPr/>
        <a:lstStyle/>
        <a:p>
          <a:endParaRPr lang="fi-FI"/>
        </a:p>
      </dgm:t>
    </dgm:pt>
    <dgm:pt modelId="{59039639-7DC3-4B9E-A6A1-EA444D1FABD8}" type="pres">
      <dgm:prSet presAssocID="{FBD703FD-021B-4286-AC76-4ABAAB97B316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605750D6-91AF-47CB-8FD7-B437CC333B04}" type="pres">
      <dgm:prSet presAssocID="{DB795F91-9C1D-485A-97C1-6717F251F5F2}" presName="parentText1" presStyleLbl="node1" presStyleIdx="0" presStyleCnt="3" custLinFactNeighborX="-549" custLinFactNeighborY="-3747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EB796A75-4F15-4149-9443-262E43E116B8}" type="pres">
      <dgm:prSet presAssocID="{8FB06138-AC2D-40FA-ACEF-2A05A7FEAF05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145A983A-C859-40CF-A9D6-DCB2790DA82E}" type="pres">
      <dgm:prSet presAssocID="{64A49ED4-C612-4974-8C72-1D1497F67E3D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F30A1511-7FD7-463C-B91F-A95EF314AEB5}" type="presOf" srcId="{DB795F91-9C1D-485A-97C1-6717F251F5F2}" destId="{605750D6-91AF-47CB-8FD7-B437CC333B04}" srcOrd="0" destOrd="0" presId="urn:microsoft.com/office/officeart/2009/3/layout/IncreasingArrowsProcess"/>
    <dgm:cxn modelId="{E0E53765-6EAE-4BBB-A242-067365778689}" srcId="{FBD703FD-021B-4286-AC76-4ABAAB97B316}" destId="{DB795F91-9C1D-485A-97C1-6717F251F5F2}" srcOrd="0" destOrd="0" parTransId="{8D28E861-3CD4-4F88-AF56-B424DF99E8AE}" sibTransId="{61D2400B-5DAB-4084-9DE3-65143161BA9A}"/>
    <dgm:cxn modelId="{F763FD5D-879A-4C91-8307-FAF51F803F05}" srcId="{FBD703FD-021B-4286-AC76-4ABAAB97B316}" destId="{64A49ED4-C612-4974-8C72-1D1497F67E3D}" srcOrd="2" destOrd="0" parTransId="{C199BF16-137F-4C04-951A-9FD61236E0AA}" sibTransId="{725D8762-8111-4839-862A-636BEEECAA57}"/>
    <dgm:cxn modelId="{BBFACF87-B80F-4AAF-BA41-AB52A25BE76D}" type="presOf" srcId="{FBD703FD-021B-4286-AC76-4ABAAB97B316}" destId="{59039639-7DC3-4B9E-A6A1-EA444D1FABD8}" srcOrd="0" destOrd="0" presId="urn:microsoft.com/office/officeart/2009/3/layout/IncreasingArrowsProcess"/>
    <dgm:cxn modelId="{358D4114-F136-4F1E-AD89-365A6E6E2C78}" srcId="{FBD703FD-021B-4286-AC76-4ABAAB97B316}" destId="{8FB06138-AC2D-40FA-ACEF-2A05A7FEAF05}" srcOrd="1" destOrd="0" parTransId="{664546BD-3276-46C2-BF10-1F1529EAD6F1}" sibTransId="{3A90C14A-78B3-4A07-8F84-93DC63711A0F}"/>
    <dgm:cxn modelId="{ECE37159-2D37-4D08-BF22-63CEFEDCAA96}" type="presOf" srcId="{8FB06138-AC2D-40FA-ACEF-2A05A7FEAF05}" destId="{EB796A75-4F15-4149-9443-262E43E116B8}" srcOrd="0" destOrd="0" presId="urn:microsoft.com/office/officeart/2009/3/layout/IncreasingArrowsProcess"/>
    <dgm:cxn modelId="{8A89733A-E5BD-4B96-A082-2E77E22AD096}" type="presOf" srcId="{64A49ED4-C612-4974-8C72-1D1497F67E3D}" destId="{145A983A-C859-40CF-A9D6-DCB2790DA82E}" srcOrd="0" destOrd="0" presId="urn:microsoft.com/office/officeart/2009/3/layout/IncreasingArrowsProcess"/>
    <dgm:cxn modelId="{3A80CB71-55C3-471D-8D0A-F7B9B4315522}" type="presParOf" srcId="{59039639-7DC3-4B9E-A6A1-EA444D1FABD8}" destId="{605750D6-91AF-47CB-8FD7-B437CC333B04}" srcOrd="0" destOrd="0" presId="urn:microsoft.com/office/officeart/2009/3/layout/IncreasingArrowsProcess"/>
    <dgm:cxn modelId="{F0E22B71-33B0-4971-97C6-0B308C8E3B1D}" type="presParOf" srcId="{59039639-7DC3-4B9E-A6A1-EA444D1FABD8}" destId="{EB796A75-4F15-4149-9443-262E43E116B8}" srcOrd="1" destOrd="0" presId="urn:microsoft.com/office/officeart/2009/3/layout/IncreasingArrowsProcess"/>
    <dgm:cxn modelId="{6B2DE571-8BD6-448C-A127-31CEC1C948AC}" type="presParOf" srcId="{59039639-7DC3-4B9E-A6A1-EA444D1FABD8}" destId="{145A983A-C859-40CF-A9D6-DCB2790DA82E}" srcOrd="2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0059F5-915E-493E-A8F4-E98BE6815D72}" type="doc">
      <dgm:prSet loTypeId="urn:microsoft.com/office/officeart/2005/8/layout/radial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i-FI"/>
        </a:p>
      </dgm:t>
    </dgm:pt>
    <dgm:pt modelId="{EEE4B91F-0215-4B76-B079-73574A619084}">
      <dgm:prSet phldrT="[Teksti]" custT="1"/>
      <dgm:spPr/>
      <dgm:t>
        <a:bodyPr/>
        <a:lstStyle/>
        <a:p>
          <a:r>
            <a:rPr lang="fi-FI" sz="1800" dirty="0" smtClean="0"/>
            <a:t>neuropsykiatrinen häiriö</a:t>
          </a:r>
          <a:endParaRPr lang="fi-FI" sz="1800" dirty="0"/>
        </a:p>
      </dgm:t>
    </dgm:pt>
    <dgm:pt modelId="{22DC0414-6823-4363-B957-F6A19FEB5AE4}" type="parTrans" cxnId="{FC3EADF0-872C-4467-BE6A-AA8FDD4A34AE}">
      <dgm:prSet/>
      <dgm:spPr/>
      <dgm:t>
        <a:bodyPr/>
        <a:lstStyle/>
        <a:p>
          <a:endParaRPr lang="fi-FI"/>
        </a:p>
      </dgm:t>
    </dgm:pt>
    <dgm:pt modelId="{2A4DCDA2-AF99-4CCC-B5E6-F034D4EAB325}" type="sibTrans" cxnId="{FC3EADF0-872C-4467-BE6A-AA8FDD4A34AE}">
      <dgm:prSet/>
      <dgm:spPr/>
      <dgm:t>
        <a:bodyPr/>
        <a:lstStyle/>
        <a:p>
          <a:endParaRPr lang="fi-FI"/>
        </a:p>
      </dgm:t>
    </dgm:pt>
    <dgm:pt modelId="{F371251D-2082-44AB-A8B8-F9134E77753C}">
      <dgm:prSet phldrT="[Teksti]" custT="1"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fi-FI" sz="1800" dirty="0" smtClean="0"/>
            <a:t>oppiminen ja akateemiset taidot</a:t>
          </a:r>
          <a:endParaRPr lang="fi-FI" sz="1800" dirty="0"/>
        </a:p>
      </dgm:t>
    </dgm:pt>
    <dgm:pt modelId="{1256228A-31D3-4545-AE85-52BF676E0E76}" type="parTrans" cxnId="{584AEF04-0007-4242-96C9-8DC4C9532443}">
      <dgm:prSet/>
      <dgm:spPr/>
      <dgm:t>
        <a:bodyPr/>
        <a:lstStyle/>
        <a:p>
          <a:endParaRPr lang="fi-FI"/>
        </a:p>
      </dgm:t>
    </dgm:pt>
    <dgm:pt modelId="{2D98B7A8-E6BF-4DEE-96B0-4001A6E72C12}" type="sibTrans" cxnId="{584AEF04-0007-4242-96C9-8DC4C9532443}">
      <dgm:prSet/>
      <dgm:spPr/>
      <dgm:t>
        <a:bodyPr/>
        <a:lstStyle/>
        <a:p>
          <a:endParaRPr lang="fi-FI"/>
        </a:p>
      </dgm:t>
    </dgm:pt>
    <dgm:pt modelId="{586F9C02-62FB-46E3-912B-19AF2BE79451}">
      <dgm:prSet phldrT="[Teksti]" custT="1"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fi-FI" sz="1800" dirty="0" smtClean="0"/>
            <a:t>taitojen ja vahvuuksien hyödyntäminen</a:t>
          </a:r>
          <a:endParaRPr lang="fi-FI" sz="1800" dirty="0"/>
        </a:p>
      </dgm:t>
    </dgm:pt>
    <dgm:pt modelId="{C9EA4C1F-1DDD-4ABE-BFCB-5935E78A0742}" type="parTrans" cxnId="{07D8BDF2-B894-438B-838A-F29451E82534}">
      <dgm:prSet/>
      <dgm:spPr/>
      <dgm:t>
        <a:bodyPr/>
        <a:lstStyle/>
        <a:p>
          <a:endParaRPr lang="fi-FI"/>
        </a:p>
      </dgm:t>
    </dgm:pt>
    <dgm:pt modelId="{97302347-1C8D-4F48-ACE6-DDDF0F484313}" type="sibTrans" cxnId="{07D8BDF2-B894-438B-838A-F29451E82534}">
      <dgm:prSet/>
      <dgm:spPr/>
      <dgm:t>
        <a:bodyPr/>
        <a:lstStyle/>
        <a:p>
          <a:endParaRPr lang="fi-FI"/>
        </a:p>
      </dgm:t>
    </dgm:pt>
    <dgm:pt modelId="{80EA5320-24AB-4572-ACD9-85BA93720C03}">
      <dgm:prSet phldrT="[Teksti]" custT="1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fi-FI" sz="1800" dirty="0" smtClean="0"/>
            <a:t>psyykkiset oireet</a:t>
          </a:r>
          <a:endParaRPr lang="fi-FI" sz="1800" dirty="0"/>
        </a:p>
      </dgm:t>
    </dgm:pt>
    <dgm:pt modelId="{5CDC6FFE-526A-45A4-9AF2-7036EC218B03}" type="parTrans" cxnId="{385DEEB5-5195-43B8-8E96-0B83308DD90E}">
      <dgm:prSet/>
      <dgm:spPr/>
      <dgm:t>
        <a:bodyPr/>
        <a:lstStyle/>
        <a:p>
          <a:endParaRPr lang="fi-FI"/>
        </a:p>
      </dgm:t>
    </dgm:pt>
    <dgm:pt modelId="{D383300A-1F07-42B3-9099-34B8C4931D42}" type="sibTrans" cxnId="{385DEEB5-5195-43B8-8E96-0B83308DD90E}">
      <dgm:prSet/>
      <dgm:spPr/>
      <dgm:t>
        <a:bodyPr/>
        <a:lstStyle/>
        <a:p>
          <a:endParaRPr lang="fi-FI"/>
        </a:p>
      </dgm:t>
    </dgm:pt>
    <dgm:pt modelId="{BB3CE626-2051-4D3B-8465-3A087EBE6504}">
      <dgm:prSet phldrT="[Teksti]" custT="1"/>
      <dgm:spPr>
        <a:solidFill>
          <a:srgbClr val="0070C0">
            <a:alpha val="50000"/>
          </a:srgbClr>
        </a:solidFill>
      </dgm:spPr>
      <dgm:t>
        <a:bodyPr/>
        <a:lstStyle/>
        <a:p>
          <a:r>
            <a:rPr lang="fi-FI" sz="1800" dirty="0" smtClean="0"/>
            <a:t>käyttäytyminen</a:t>
          </a:r>
          <a:endParaRPr lang="fi-FI" sz="1800" dirty="0"/>
        </a:p>
      </dgm:t>
    </dgm:pt>
    <dgm:pt modelId="{B38F136B-DAAE-46E3-AE20-23BFB4E9A961}" type="parTrans" cxnId="{153CAA74-B31C-4999-A0E1-FE3CC1CB935F}">
      <dgm:prSet/>
      <dgm:spPr/>
      <dgm:t>
        <a:bodyPr/>
        <a:lstStyle/>
        <a:p>
          <a:endParaRPr lang="fi-FI"/>
        </a:p>
      </dgm:t>
    </dgm:pt>
    <dgm:pt modelId="{81C60D96-0BE3-416F-A132-93A226264A64}" type="sibTrans" cxnId="{153CAA74-B31C-4999-A0E1-FE3CC1CB935F}">
      <dgm:prSet/>
      <dgm:spPr/>
      <dgm:t>
        <a:bodyPr/>
        <a:lstStyle/>
        <a:p>
          <a:endParaRPr lang="fi-FI"/>
        </a:p>
      </dgm:t>
    </dgm:pt>
    <dgm:pt modelId="{563D0011-7463-4701-BCF9-E0A779905D05}">
      <dgm:prSet custT="1"/>
      <dgm:spPr/>
      <dgm:t>
        <a:bodyPr/>
        <a:lstStyle/>
        <a:p>
          <a:r>
            <a:rPr lang="fi-FI" sz="1800" dirty="0" smtClean="0"/>
            <a:t>sosiaaliset suhteet (perhe, ystävyyssuhteet </a:t>
          </a:r>
          <a:r>
            <a:rPr lang="fi-FI" sz="1800" dirty="0" err="1" smtClean="0"/>
            <a:t>ym</a:t>
          </a:r>
          <a:r>
            <a:rPr lang="fi-FI" sz="1800" dirty="0" smtClean="0"/>
            <a:t>)</a:t>
          </a:r>
          <a:endParaRPr lang="fi-FI" sz="1800" dirty="0"/>
        </a:p>
      </dgm:t>
    </dgm:pt>
    <dgm:pt modelId="{E0C18F4D-38C0-480F-9AA3-3BD375CB6B50}" type="parTrans" cxnId="{E1E8B29A-C2E0-4DBC-AFF8-C670EB5B45FB}">
      <dgm:prSet/>
      <dgm:spPr/>
      <dgm:t>
        <a:bodyPr/>
        <a:lstStyle/>
        <a:p>
          <a:endParaRPr lang="fi-FI"/>
        </a:p>
      </dgm:t>
    </dgm:pt>
    <dgm:pt modelId="{4CC1F441-6E63-4AB2-B28A-12177AA2336C}" type="sibTrans" cxnId="{E1E8B29A-C2E0-4DBC-AFF8-C670EB5B45FB}">
      <dgm:prSet/>
      <dgm:spPr/>
      <dgm:t>
        <a:bodyPr/>
        <a:lstStyle/>
        <a:p>
          <a:endParaRPr lang="fi-FI"/>
        </a:p>
      </dgm:t>
    </dgm:pt>
    <dgm:pt modelId="{EE161D9F-08F8-4C16-BE2F-733AE3FC06B7}">
      <dgm:prSet custT="1"/>
      <dgm:spPr/>
      <dgm:t>
        <a:bodyPr/>
        <a:lstStyle/>
        <a:p>
          <a:r>
            <a:rPr lang="fi-FI" sz="1800" dirty="0" smtClean="0"/>
            <a:t>arjen hallinta </a:t>
          </a:r>
          <a:endParaRPr lang="fi-FI" sz="1800" dirty="0"/>
        </a:p>
      </dgm:t>
    </dgm:pt>
    <dgm:pt modelId="{6EFAA89B-CCF4-4B7D-8C37-6E8B2427BFE4}" type="parTrans" cxnId="{5F24673A-FFA5-456E-B3B6-4F7886691669}">
      <dgm:prSet/>
      <dgm:spPr/>
      <dgm:t>
        <a:bodyPr/>
        <a:lstStyle/>
        <a:p>
          <a:endParaRPr lang="fi-FI"/>
        </a:p>
      </dgm:t>
    </dgm:pt>
    <dgm:pt modelId="{0C40D426-5167-4887-B027-8AB732A3D799}" type="sibTrans" cxnId="{5F24673A-FFA5-456E-B3B6-4F7886691669}">
      <dgm:prSet/>
      <dgm:spPr/>
      <dgm:t>
        <a:bodyPr/>
        <a:lstStyle/>
        <a:p>
          <a:endParaRPr lang="fi-FI"/>
        </a:p>
      </dgm:t>
    </dgm:pt>
    <dgm:pt modelId="{E2057C9A-0783-4D28-A962-AA4F19C05AF9}" type="pres">
      <dgm:prSet presAssocID="{D10059F5-915E-493E-A8F4-E98BE6815D7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5A232DFC-723D-4215-ADB5-EF1F785F6BF9}" type="pres">
      <dgm:prSet presAssocID="{D10059F5-915E-493E-A8F4-E98BE6815D72}" presName="radial" presStyleCnt="0">
        <dgm:presLayoutVars>
          <dgm:animLvl val="ctr"/>
        </dgm:presLayoutVars>
      </dgm:prSet>
      <dgm:spPr/>
    </dgm:pt>
    <dgm:pt modelId="{61A2922D-2BDE-4EF1-8ECB-C3D372FADAD0}" type="pres">
      <dgm:prSet presAssocID="{EEE4B91F-0215-4B76-B079-73574A619084}" presName="centerShape" presStyleLbl="vennNode1" presStyleIdx="0" presStyleCnt="7" custScaleX="93540" custScaleY="94294"/>
      <dgm:spPr/>
      <dgm:t>
        <a:bodyPr/>
        <a:lstStyle/>
        <a:p>
          <a:endParaRPr lang="fi-FI"/>
        </a:p>
      </dgm:t>
    </dgm:pt>
    <dgm:pt modelId="{FFFE464C-7EA5-4EC4-B1EE-CD4B02007615}" type="pres">
      <dgm:prSet presAssocID="{F371251D-2082-44AB-A8B8-F9134E77753C}" presName="node" presStyleLbl="vennNode1" presStyleIdx="1" presStyleCnt="7" custScaleX="151747" custScaleY="148102" custRadScaleRad="85852" custRadScaleInc="-1181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14C9AD9B-A8B3-49F8-BD5E-E32F24040626}" type="pres">
      <dgm:prSet presAssocID="{586F9C02-62FB-46E3-912B-19AF2BE79451}" presName="node" presStyleLbl="vennNode1" presStyleIdx="2" presStyleCnt="7" custScaleX="178067" custScaleY="16407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F31C9FBC-FE48-411A-BA85-954FC8878A40}" type="pres">
      <dgm:prSet presAssocID="{563D0011-7463-4701-BCF9-E0A779905D05}" presName="node" presStyleLbl="vennNode1" presStyleIdx="3" presStyleCnt="7" custScaleX="172356" custScaleY="164663" custRadScaleRad="99883" custRadScaleInc="-3637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26870D15-3844-4046-8B84-27FA7B7B09CD}" type="pres">
      <dgm:prSet presAssocID="{80EA5320-24AB-4572-ACD9-85BA93720C03}" presName="node" presStyleLbl="vennNode1" presStyleIdx="4" presStyleCnt="7" custScaleX="152817" custScaleY="154394" custRadScaleRad="80445" custRadScaleInc="-5002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3E5896EB-56A4-4629-A9BC-D765BEDA1FAA}" type="pres">
      <dgm:prSet presAssocID="{BB3CE626-2051-4D3B-8465-3A087EBE6504}" presName="node" presStyleLbl="vennNode1" presStyleIdx="5" presStyleCnt="7" custScaleX="169690" custScaleY="155708" custRadScaleRad="93353" custRadScaleInc="1237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49BE22B4-F8F3-4F2A-B737-85D42565796B}" type="pres">
      <dgm:prSet presAssocID="{EE161D9F-08F8-4C16-BE2F-733AE3FC06B7}" presName="node" presStyleLbl="vennNode1" presStyleIdx="6" presStyleCnt="7" custScaleX="159806" custScaleY="150430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9944D3B4-A08D-4CDA-8A4C-E71AF4F23628}" type="presOf" srcId="{BB3CE626-2051-4D3B-8465-3A087EBE6504}" destId="{3E5896EB-56A4-4629-A9BC-D765BEDA1FAA}" srcOrd="0" destOrd="0" presId="urn:microsoft.com/office/officeart/2005/8/layout/radial3"/>
    <dgm:cxn modelId="{599CD179-BDA1-4366-966B-E8BB719FDCD3}" type="presOf" srcId="{586F9C02-62FB-46E3-912B-19AF2BE79451}" destId="{14C9AD9B-A8B3-49F8-BD5E-E32F24040626}" srcOrd="0" destOrd="0" presId="urn:microsoft.com/office/officeart/2005/8/layout/radial3"/>
    <dgm:cxn modelId="{CA2D1688-81B9-4DB5-B9CE-CED08D75BD32}" type="presOf" srcId="{563D0011-7463-4701-BCF9-E0A779905D05}" destId="{F31C9FBC-FE48-411A-BA85-954FC8878A40}" srcOrd="0" destOrd="0" presId="urn:microsoft.com/office/officeart/2005/8/layout/radial3"/>
    <dgm:cxn modelId="{9DFE42F8-7FFA-4D04-A920-F66198285973}" type="presOf" srcId="{EEE4B91F-0215-4B76-B079-73574A619084}" destId="{61A2922D-2BDE-4EF1-8ECB-C3D372FADAD0}" srcOrd="0" destOrd="0" presId="urn:microsoft.com/office/officeart/2005/8/layout/radial3"/>
    <dgm:cxn modelId="{153CAA74-B31C-4999-A0E1-FE3CC1CB935F}" srcId="{EEE4B91F-0215-4B76-B079-73574A619084}" destId="{BB3CE626-2051-4D3B-8465-3A087EBE6504}" srcOrd="4" destOrd="0" parTransId="{B38F136B-DAAE-46E3-AE20-23BFB4E9A961}" sibTransId="{81C60D96-0BE3-416F-A132-93A226264A64}"/>
    <dgm:cxn modelId="{584AEF04-0007-4242-96C9-8DC4C9532443}" srcId="{EEE4B91F-0215-4B76-B079-73574A619084}" destId="{F371251D-2082-44AB-A8B8-F9134E77753C}" srcOrd="0" destOrd="0" parTransId="{1256228A-31D3-4545-AE85-52BF676E0E76}" sibTransId="{2D98B7A8-E6BF-4DEE-96B0-4001A6E72C12}"/>
    <dgm:cxn modelId="{07D8BDF2-B894-438B-838A-F29451E82534}" srcId="{EEE4B91F-0215-4B76-B079-73574A619084}" destId="{586F9C02-62FB-46E3-912B-19AF2BE79451}" srcOrd="1" destOrd="0" parTransId="{C9EA4C1F-1DDD-4ABE-BFCB-5935E78A0742}" sibTransId="{97302347-1C8D-4F48-ACE6-DDDF0F484313}"/>
    <dgm:cxn modelId="{E1E8B29A-C2E0-4DBC-AFF8-C670EB5B45FB}" srcId="{EEE4B91F-0215-4B76-B079-73574A619084}" destId="{563D0011-7463-4701-BCF9-E0A779905D05}" srcOrd="2" destOrd="0" parTransId="{E0C18F4D-38C0-480F-9AA3-3BD375CB6B50}" sibTransId="{4CC1F441-6E63-4AB2-B28A-12177AA2336C}"/>
    <dgm:cxn modelId="{F78E667F-A923-4A35-B0AC-E3091A150274}" type="presOf" srcId="{F371251D-2082-44AB-A8B8-F9134E77753C}" destId="{FFFE464C-7EA5-4EC4-B1EE-CD4B02007615}" srcOrd="0" destOrd="0" presId="urn:microsoft.com/office/officeart/2005/8/layout/radial3"/>
    <dgm:cxn modelId="{FC3EADF0-872C-4467-BE6A-AA8FDD4A34AE}" srcId="{D10059F5-915E-493E-A8F4-E98BE6815D72}" destId="{EEE4B91F-0215-4B76-B079-73574A619084}" srcOrd="0" destOrd="0" parTransId="{22DC0414-6823-4363-B957-F6A19FEB5AE4}" sibTransId="{2A4DCDA2-AF99-4CCC-B5E6-F034D4EAB325}"/>
    <dgm:cxn modelId="{3C45B57D-F9D3-4465-80CE-A1C74DCD5A23}" type="presOf" srcId="{80EA5320-24AB-4572-ACD9-85BA93720C03}" destId="{26870D15-3844-4046-8B84-27FA7B7B09CD}" srcOrd="0" destOrd="0" presId="urn:microsoft.com/office/officeart/2005/8/layout/radial3"/>
    <dgm:cxn modelId="{385DEEB5-5195-43B8-8E96-0B83308DD90E}" srcId="{EEE4B91F-0215-4B76-B079-73574A619084}" destId="{80EA5320-24AB-4572-ACD9-85BA93720C03}" srcOrd="3" destOrd="0" parTransId="{5CDC6FFE-526A-45A4-9AF2-7036EC218B03}" sibTransId="{D383300A-1F07-42B3-9099-34B8C4931D42}"/>
    <dgm:cxn modelId="{5F24673A-FFA5-456E-B3B6-4F7886691669}" srcId="{EEE4B91F-0215-4B76-B079-73574A619084}" destId="{EE161D9F-08F8-4C16-BE2F-733AE3FC06B7}" srcOrd="5" destOrd="0" parTransId="{6EFAA89B-CCF4-4B7D-8C37-6E8B2427BFE4}" sibTransId="{0C40D426-5167-4887-B027-8AB732A3D799}"/>
    <dgm:cxn modelId="{CE762301-292E-408A-90F6-68637CB6C620}" type="presOf" srcId="{D10059F5-915E-493E-A8F4-E98BE6815D72}" destId="{E2057C9A-0783-4D28-A962-AA4F19C05AF9}" srcOrd="0" destOrd="0" presId="urn:microsoft.com/office/officeart/2005/8/layout/radial3"/>
    <dgm:cxn modelId="{C110B142-D916-40A8-88F2-27EEB761D27D}" type="presOf" srcId="{EE161D9F-08F8-4C16-BE2F-733AE3FC06B7}" destId="{49BE22B4-F8F3-4F2A-B737-85D42565796B}" srcOrd="0" destOrd="0" presId="urn:microsoft.com/office/officeart/2005/8/layout/radial3"/>
    <dgm:cxn modelId="{2CDC6A8E-0E08-4E51-A8E2-29EF06CF62A2}" type="presParOf" srcId="{E2057C9A-0783-4D28-A962-AA4F19C05AF9}" destId="{5A232DFC-723D-4215-ADB5-EF1F785F6BF9}" srcOrd="0" destOrd="0" presId="urn:microsoft.com/office/officeart/2005/8/layout/radial3"/>
    <dgm:cxn modelId="{68F5D29D-E509-4D38-A912-F9DD1F6862FE}" type="presParOf" srcId="{5A232DFC-723D-4215-ADB5-EF1F785F6BF9}" destId="{61A2922D-2BDE-4EF1-8ECB-C3D372FADAD0}" srcOrd="0" destOrd="0" presId="urn:microsoft.com/office/officeart/2005/8/layout/radial3"/>
    <dgm:cxn modelId="{908C64B2-68D1-48BE-AE40-EAE133BF0B99}" type="presParOf" srcId="{5A232DFC-723D-4215-ADB5-EF1F785F6BF9}" destId="{FFFE464C-7EA5-4EC4-B1EE-CD4B02007615}" srcOrd="1" destOrd="0" presId="urn:microsoft.com/office/officeart/2005/8/layout/radial3"/>
    <dgm:cxn modelId="{D5F573C2-3073-4CA6-BE31-4FC4F340A229}" type="presParOf" srcId="{5A232DFC-723D-4215-ADB5-EF1F785F6BF9}" destId="{14C9AD9B-A8B3-49F8-BD5E-E32F24040626}" srcOrd="2" destOrd="0" presId="urn:microsoft.com/office/officeart/2005/8/layout/radial3"/>
    <dgm:cxn modelId="{F7CE841F-7E03-4012-B40C-313A57C06E80}" type="presParOf" srcId="{5A232DFC-723D-4215-ADB5-EF1F785F6BF9}" destId="{F31C9FBC-FE48-411A-BA85-954FC8878A40}" srcOrd="3" destOrd="0" presId="urn:microsoft.com/office/officeart/2005/8/layout/radial3"/>
    <dgm:cxn modelId="{F28DF55C-4BB3-47AF-A9FE-66AF80152AAE}" type="presParOf" srcId="{5A232DFC-723D-4215-ADB5-EF1F785F6BF9}" destId="{26870D15-3844-4046-8B84-27FA7B7B09CD}" srcOrd="4" destOrd="0" presId="urn:microsoft.com/office/officeart/2005/8/layout/radial3"/>
    <dgm:cxn modelId="{40C9BAB0-9A9C-403A-963F-9FB945CDF680}" type="presParOf" srcId="{5A232DFC-723D-4215-ADB5-EF1F785F6BF9}" destId="{3E5896EB-56A4-4629-A9BC-D765BEDA1FAA}" srcOrd="5" destOrd="0" presId="urn:microsoft.com/office/officeart/2005/8/layout/radial3"/>
    <dgm:cxn modelId="{4DC262E7-D790-4579-BB11-F9F64DC64259}" type="presParOf" srcId="{5A232DFC-723D-4215-ADB5-EF1F785F6BF9}" destId="{49BE22B4-F8F3-4F2A-B737-85D42565796B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C972B7-2725-4E69-B190-CD8233FE1E45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D0E45537-4A89-4C8B-AAAA-F6B0B688BFB9}">
      <dgm:prSet phldrT="[Teksti]" custT="1"/>
      <dgm:spPr/>
      <dgm:t>
        <a:bodyPr/>
        <a:lstStyle/>
        <a:p>
          <a:r>
            <a:rPr lang="fi-FI" sz="2400" dirty="0" smtClean="0"/>
            <a:t>tukitoimet</a:t>
          </a:r>
          <a:endParaRPr lang="fi-FI" sz="2400" dirty="0"/>
        </a:p>
      </dgm:t>
    </dgm:pt>
    <dgm:pt modelId="{1ECFB257-E8DD-4717-80D0-23980C45F484}" type="parTrans" cxnId="{1210CF98-ED09-463E-9471-AF4560A06EB1}">
      <dgm:prSet/>
      <dgm:spPr/>
      <dgm:t>
        <a:bodyPr/>
        <a:lstStyle/>
        <a:p>
          <a:endParaRPr lang="fi-FI"/>
        </a:p>
      </dgm:t>
    </dgm:pt>
    <dgm:pt modelId="{FCDCCF80-EA57-4FF7-9CC4-6EC44F9D65B1}" type="sibTrans" cxnId="{1210CF98-ED09-463E-9471-AF4560A06EB1}">
      <dgm:prSet/>
      <dgm:spPr/>
      <dgm:t>
        <a:bodyPr/>
        <a:lstStyle/>
        <a:p>
          <a:endParaRPr lang="fi-FI"/>
        </a:p>
      </dgm:t>
    </dgm:pt>
    <dgm:pt modelId="{B3E933F1-37E7-4E8E-A586-66D7E2FEC082}">
      <dgm:prSet phldrT="[Teksti]" custT="1"/>
      <dgm:spPr/>
      <dgm:t>
        <a:bodyPr/>
        <a:lstStyle/>
        <a:p>
          <a:r>
            <a:rPr lang="fi-FI" sz="2400" dirty="0" smtClean="0"/>
            <a:t>psykososiaaliset</a:t>
          </a:r>
          <a:endParaRPr lang="fi-FI" sz="2400" dirty="0"/>
        </a:p>
      </dgm:t>
    </dgm:pt>
    <dgm:pt modelId="{B0FA37F2-C29C-41E7-86A0-335D8F4AF9E8}" type="parTrans" cxnId="{164B8307-266C-4B22-B1F1-A492F0B41D34}">
      <dgm:prSet/>
      <dgm:spPr/>
      <dgm:t>
        <a:bodyPr/>
        <a:lstStyle/>
        <a:p>
          <a:endParaRPr lang="fi-FI"/>
        </a:p>
      </dgm:t>
    </dgm:pt>
    <dgm:pt modelId="{805C360D-B593-42EC-A17F-DD04463B6078}" type="sibTrans" cxnId="{164B8307-266C-4B22-B1F1-A492F0B41D34}">
      <dgm:prSet/>
      <dgm:spPr/>
      <dgm:t>
        <a:bodyPr/>
        <a:lstStyle/>
        <a:p>
          <a:endParaRPr lang="fi-FI"/>
        </a:p>
      </dgm:t>
    </dgm:pt>
    <dgm:pt modelId="{279BB9DD-6D6B-4807-A0BA-18AF7149640E}">
      <dgm:prSet phldrT="[Teksti]" custT="1"/>
      <dgm:spPr/>
      <dgm:t>
        <a:bodyPr/>
        <a:lstStyle/>
        <a:p>
          <a:r>
            <a:rPr lang="fi-FI" sz="2400" dirty="0" smtClean="0"/>
            <a:t>lääke-hoito</a:t>
          </a:r>
          <a:endParaRPr lang="fi-FI" sz="2400" dirty="0"/>
        </a:p>
      </dgm:t>
    </dgm:pt>
    <dgm:pt modelId="{4E467578-AED9-499B-8511-08532FB11BB2}" type="parTrans" cxnId="{8BF06A11-7E29-48BA-A670-5E257C51BA7D}">
      <dgm:prSet/>
      <dgm:spPr/>
      <dgm:t>
        <a:bodyPr/>
        <a:lstStyle/>
        <a:p>
          <a:endParaRPr lang="fi-FI"/>
        </a:p>
      </dgm:t>
    </dgm:pt>
    <dgm:pt modelId="{F4E12C7B-7A6E-4033-9874-3C674609875E}" type="sibTrans" cxnId="{8BF06A11-7E29-48BA-A670-5E257C51BA7D}">
      <dgm:prSet/>
      <dgm:spPr/>
      <dgm:t>
        <a:bodyPr/>
        <a:lstStyle/>
        <a:p>
          <a:endParaRPr lang="fi-FI"/>
        </a:p>
      </dgm:t>
    </dgm:pt>
    <dgm:pt modelId="{B94E4813-69D3-4A3A-B9DA-9D327E8C0502}" type="pres">
      <dgm:prSet presAssocID="{80C972B7-2725-4E69-B190-CD8233FE1E45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fi-FI"/>
        </a:p>
      </dgm:t>
    </dgm:pt>
    <dgm:pt modelId="{52F6432A-7732-4C6A-BC28-CFFB66F9B580}" type="pres">
      <dgm:prSet presAssocID="{D0E45537-4A89-4C8B-AAAA-F6B0B688BFB9}" presName="Accent1" presStyleCnt="0"/>
      <dgm:spPr/>
    </dgm:pt>
    <dgm:pt modelId="{A92DE7A8-B5E7-4455-95A6-428E4A7F2FD0}" type="pres">
      <dgm:prSet presAssocID="{D0E45537-4A89-4C8B-AAAA-F6B0B688BFB9}" presName="Accent" presStyleLbl="node1" presStyleIdx="0" presStyleCnt="3" custScaleX="124308" custScaleY="123779" custLinFactNeighborX="6635" custLinFactNeighborY="-25795"/>
      <dgm:spPr>
        <a:solidFill>
          <a:srgbClr val="00B050"/>
        </a:solidFill>
      </dgm:spPr>
    </dgm:pt>
    <dgm:pt modelId="{B061C69E-7AA9-4E7E-BB54-DC24892CD6BD}" type="pres">
      <dgm:prSet presAssocID="{D0E45537-4A89-4C8B-AAAA-F6B0B688BFB9}" presName="Parent1" presStyleLbl="revTx" presStyleIdx="0" presStyleCnt="3" custScaleX="183111" custScaleY="110435" custLinFactNeighborX="-4550" custLinFactNeighborY="-7054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B9A116B7-6092-488F-9D33-87992161267E}" type="pres">
      <dgm:prSet presAssocID="{B3E933F1-37E7-4E8E-A586-66D7E2FEC082}" presName="Accent2" presStyleCnt="0"/>
      <dgm:spPr/>
    </dgm:pt>
    <dgm:pt modelId="{F94AFFEF-64CB-4E9A-9A78-55CD9A66FF41}" type="pres">
      <dgm:prSet presAssocID="{B3E933F1-37E7-4E8E-A586-66D7E2FEC082}" presName="Accent" presStyleLbl="node1" presStyleIdx="1" presStyleCnt="3" custScaleX="147169" custScaleY="134504" custLinFactNeighborY="-7584"/>
      <dgm:spPr>
        <a:solidFill>
          <a:srgbClr val="0070C0"/>
        </a:solidFill>
      </dgm:spPr>
    </dgm:pt>
    <dgm:pt modelId="{10BF639C-8E0A-4E1F-BF18-3C7F45FB97EB}" type="pres">
      <dgm:prSet presAssocID="{B3E933F1-37E7-4E8E-A586-66D7E2FEC082}" presName="Parent2" presStyleLbl="revTx" presStyleIdx="1" presStyleCnt="3" custScaleX="281584" custLinFactNeighborX="26162" custLinFactNeighborY="-2048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9CE7D845-7FD1-412E-9091-1D6F76694E9A}" type="pres">
      <dgm:prSet presAssocID="{279BB9DD-6D6B-4807-A0BA-18AF7149640E}" presName="Accent3" presStyleCnt="0"/>
      <dgm:spPr/>
    </dgm:pt>
    <dgm:pt modelId="{C396B9D2-9A36-452D-9DE5-09C974709CD4}" type="pres">
      <dgm:prSet presAssocID="{279BB9DD-6D6B-4807-A0BA-18AF7149640E}" presName="Accent" presStyleLbl="node1" presStyleIdx="2" presStyleCnt="3" custScaleX="138018" custScaleY="132957" custLinFactNeighborX="-2707" custLinFactNeighborY="3496"/>
      <dgm:spPr>
        <a:solidFill>
          <a:srgbClr val="7030A0"/>
        </a:solidFill>
      </dgm:spPr>
    </dgm:pt>
    <dgm:pt modelId="{8F40E06C-8816-4B3D-8D3D-14CFD4855512}" type="pres">
      <dgm:prSet presAssocID="{279BB9DD-6D6B-4807-A0BA-18AF7149640E}" presName="Parent3" presStyleLbl="revTx" presStyleIdx="2" presStyleCnt="3" custScaleX="138980" custLinFactNeighborX="3413" custLinFactNeighborY="455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DA512017-0747-461A-846A-95A4191DEBEB}" type="presOf" srcId="{279BB9DD-6D6B-4807-A0BA-18AF7149640E}" destId="{8F40E06C-8816-4B3D-8D3D-14CFD4855512}" srcOrd="0" destOrd="0" presId="urn:microsoft.com/office/officeart/2009/layout/CircleArrowProcess"/>
    <dgm:cxn modelId="{1210CF98-ED09-463E-9471-AF4560A06EB1}" srcId="{80C972B7-2725-4E69-B190-CD8233FE1E45}" destId="{D0E45537-4A89-4C8B-AAAA-F6B0B688BFB9}" srcOrd="0" destOrd="0" parTransId="{1ECFB257-E8DD-4717-80D0-23980C45F484}" sibTransId="{FCDCCF80-EA57-4FF7-9CC4-6EC44F9D65B1}"/>
    <dgm:cxn modelId="{F7230807-C27F-4688-BFB3-6BAAB588FEC5}" type="presOf" srcId="{80C972B7-2725-4E69-B190-CD8233FE1E45}" destId="{B94E4813-69D3-4A3A-B9DA-9D327E8C0502}" srcOrd="0" destOrd="0" presId="urn:microsoft.com/office/officeart/2009/layout/CircleArrowProcess"/>
    <dgm:cxn modelId="{C1FB4079-DB6C-415C-AF1D-2A304E4152D3}" type="presOf" srcId="{D0E45537-4A89-4C8B-AAAA-F6B0B688BFB9}" destId="{B061C69E-7AA9-4E7E-BB54-DC24892CD6BD}" srcOrd="0" destOrd="0" presId="urn:microsoft.com/office/officeart/2009/layout/CircleArrowProcess"/>
    <dgm:cxn modelId="{8BF06A11-7E29-48BA-A670-5E257C51BA7D}" srcId="{80C972B7-2725-4E69-B190-CD8233FE1E45}" destId="{279BB9DD-6D6B-4807-A0BA-18AF7149640E}" srcOrd="2" destOrd="0" parTransId="{4E467578-AED9-499B-8511-08532FB11BB2}" sibTransId="{F4E12C7B-7A6E-4033-9874-3C674609875E}"/>
    <dgm:cxn modelId="{1FE96474-676E-46FA-B2FD-569FDE31980A}" type="presOf" srcId="{B3E933F1-37E7-4E8E-A586-66D7E2FEC082}" destId="{10BF639C-8E0A-4E1F-BF18-3C7F45FB97EB}" srcOrd="0" destOrd="0" presId="urn:microsoft.com/office/officeart/2009/layout/CircleArrowProcess"/>
    <dgm:cxn modelId="{164B8307-266C-4B22-B1F1-A492F0B41D34}" srcId="{80C972B7-2725-4E69-B190-CD8233FE1E45}" destId="{B3E933F1-37E7-4E8E-A586-66D7E2FEC082}" srcOrd="1" destOrd="0" parTransId="{B0FA37F2-C29C-41E7-86A0-335D8F4AF9E8}" sibTransId="{805C360D-B593-42EC-A17F-DD04463B6078}"/>
    <dgm:cxn modelId="{4FA77206-F19F-4122-A720-A47D4D46CCA8}" type="presParOf" srcId="{B94E4813-69D3-4A3A-B9DA-9D327E8C0502}" destId="{52F6432A-7732-4C6A-BC28-CFFB66F9B580}" srcOrd="0" destOrd="0" presId="urn:microsoft.com/office/officeart/2009/layout/CircleArrowProcess"/>
    <dgm:cxn modelId="{DC11E923-0AC8-489C-BE9A-18F07EA85A04}" type="presParOf" srcId="{52F6432A-7732-4C6A-BC28-CFFB66F9B580}" destId="{A92DE7A8-B5E7-4455-95A6-428E4A7F2FD0}" srcOrd="0" destOrd="0" presId="urn:microsoft.com/office/officeart/2009/layout/CircleArrowProcess"/>
    <dgm:cxn modelId="{BF4DD827-DC49-4712-A55D-FF14B59B14A2}" type="presParOf" srcId="{B94E4813-69D3-4A3A-B9DA-9D327E8C0502}" destId="{B061C69E-7AA9-4E7E-BB54-DC24892CD6BD}" srcOrd="1" destOrd="0" presId="urn:microsoft.com/office/officeart/2009/layout/CircleArrowProcess"/>
    <dgm:cxn modelId="{99DFBDBB-2B03-4A9C-9B36-9BD95EC561B9}" type="presParOf" srcId="{B94E4813-69D3-4A3A-B9DA-9D327E8C0502}" destId="{B9A116B7-6092-488F-9D33-87992161267E}" srcOrd="2" destOrd="0" presId="urn:microsoft.com/office/officeart/2009/layout/CircleArrowProcess"/>
    <dgm:cxn modelId="{D4401BD3-6B0E-4D40-A6EC-E148C29F877B}" type="presParOf" srcId="{B9A116B7-6092-488F-9D33-87992161267E}" destId="{F94AFFEF-64CB-4E9A-9A78-55CD9A66FF41}" srcOrd="0" destOrd="0" presId="urn:microsoft.com/office/officeart/2009/layout/CircleArrowProcess"/>
    <dgm:cxn modelId="{41F70CBC-BB71-4AD3-A482-AFF2E44603A2}" type="presParOf" srcId="{B94E4813-69D3-4A3A-B9DA-9D327E8C0502}" destId="{10BF639C-8E0A-4E1F-BF18-3C7F45FB97EB}" srcOrd="3" destOrd="0" presId="urn:microsoft.com/office/officeart/2009/layout/CircleArrowProcess"/>
    <dgm:cxn modelId="{9D61621F-E101-43E4-A0F3-6FF0B964EB02}" type="presParOf" srcId="{B94E4813-69D3-4A3A-B9DA-9D327E8C0502}" destId="{9CE7D845-7FD1-412E-9091-1D6F76694E9A}" srcOrd="4" destOrd="0" presId="urn:microsoft.com/office/officeart/2009/layout/CircleArrowProcess"/>
    <dgm:cxn modelId="{76F35DF3-442D-4FFB-8DDB-6FFC4457766B}" type="presParOf" srcId="{9CE7D845-7FD1-412E-9091-1D6F76694E9A}" destId="{C396B9D2-9A36-452D-9DE5-09C974709CD4}" srcOrd="0" destOrd="0" presId="urn:microsoft.com/office/officeart/2009/layout/CircleArrowProcess"/>
    <dgm:cxn modelId="{7A6911DB-D192-4384-A51D-3CC00675BBA7}" type="presParOf" srcId="{B94E4813-69D3-4A3A-B9DA-9D327E8C0502}" destId="{8F40E06C-8816-4B3D-8D3D-14CFD4855512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B97E1EC-F02D-4A84-B7C5-FCC352CAF217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i-FI"/>
        </a:p>
      </dgm:t>
    </dgm:pt>
    <dgm:pt modelId="{6885A89A-EED7-489A-98AD-029DE5E56F6C}">
      <dgm:prSet phldrT="[Teksti]"/>
      <dgm:spPr/>
      <dgm:t>
        <a:bodyPr/>
        <a:lstStyle/>
        <a:p>
          <a:r>
            <a:rPr lang="fi-FI" b="1" dirty="0" smtClean="0">
              <a:solidFill>
                <a:schemeClr val="tx1"/>
              </a:solidFill>
            </a:rPr>
            <a:t>oirehallinta</a:t>
          </a:r>
          <a:endParaRPr lang="fi-FI" b="1" dirty="0">
            <a:solidFill>
              <a:schemeClr val="tx1"/>
            </a:solidFill>
          </a:endParaRPr>
        </a:p>
      </dgm:t>
    </dgm:pt>
    <dgm:pt modelId="{BFA1B561-A21F-4AC8-B361-B3ABDFA1B620}" type="parTrans" cxnId="{922E43CC-95AD-4D5C-9132-2A18F0432C61}">
      <dgm:prSet/>
      <dgm:spPr/>
      <dgm:t>
        <a:bodyPr/>
        <a:lstStyle/>
        <a:p>
          <a:endParaRPr lang="fi-FI"/>
        </a:p>
      </dgm:t>
    </dgm:pt>
    <dgm:pt modelId="{630FF18C-2A83-4844-9134-810AD3A9E512}" type="sibTrans" cxnId="{922E43CC-95AD-4D5C-9132-2A18F0432C61}">
      <dgm:prSet/>
      <dgm:spPr/>
      <dgm:t>
        <a:bodyPr/>
        <a:lstStyle/>
        <a:p>
          <a:endParaRPr lang="fi-FI"/>
        </a:p>
      </dgm:t>
    </dgm:pt>
    <dgm:pt modelId="{3DEA1CF7-5597-46E1-AAE7-9D0EBCD94433}">
      <dgm:prSet phldrT="[Teksti]"/>
      <dgm:spPr/>
      <dgm:t>
        <a:bodyPr/>
        <a:lstStyle/>
        <a:p>
          <a:r>
            <a:rPr lang="fi-FI" b="1" dirty="0" smtClean="0">
              <a:solidFill>
                <a:schemeClr val="tx1"/>
              </a:solidFill>
            </a:rPr>
            <a:t>ympäristön muokkaus (kuvat, struktuuri </a:t>
          </a:r>
          <a:r>
            <a:rPr lang="fi-FI" b="1" dirty="0" err="1" smtClean="0">
              <a:solidFill>
                <a:schemeClr val="tx1"/>
              </a:solidFill>
            </a:rPr>
            <a:t>ym</a:t>
          </a:r>
          <a:r>
            <a:rPr lang="fi-FI" b="1" dirty="0" smtClean="0">
              <a:solidFill>
                <a:schemeClr val="tx1"/>
              </a:solidFill>
            </a:rPr>
            <a:t>)</a:t>
          </a:r>
          <a:endParaRPr lang="fi-FI" b="1" dirty="0">
            <a:solidFill>
              <a:schemeClr val="tx1"/>
            </a:solidFill>
          </a:endParaRPr>
        </a:p>
      </dgm:t>
    </dgm:pt>
    <dgm:pt modelId="{81DCF7EC-D416-4FB5-BE81-54465B20A965}" type="parTrans" cxnId="{23A1C322-9937-4A5E-B976-FF1A37285B7C}">
      <dgm:prSet/>
      <dgm:spPr/>
      <dgm:t>
        <a:bodyPr/>
        <a:lstStyle/>
        <a:p>
          <a:endParaRPr lang="fi-FI"/>
        </a:p>
      </dgm:t>
    </dgm:pt>
    <dgm:pt modelId="{497ED06C-1941-4573-9850-57247D3CBD84}" type="sibTrans" cxnId="{23A1C322-9937-4A5E-B976-FF1A37285B7C}">
      <dgm:prSet/>
      <dgm:spPr/>
      <dgm:t>
        <a:bodyPr/>
        <a:lstStyle/>
        <a:p>
          <a:endParaRPr lang="fi-FI"/>
        </a:p>
      </dgm:t>
    </dgm:pt>
    <dgm:pt modelId="{4AE15D45-C694-4066-A7FE-DF54B32164F5}">
      <dgm:prSet phldrT="[Teksti]"/>
      <dgm:spPr/>
      <dgm:t>
        <a:bodyPr/>
        <a:lstStyle/>
        <a:p>
          <a:r>
            <a:rPr lang="fi-FI" b="1" dirty="0" smtClean="0">
              <a:solidFill>
                <a:schemeClr val="tx1"/>
              </a:solidFill>
            </a:rPr>
            <a:t>toivottuun käyttäytymiseen ohjaaminen (ennakointi, kannustus </a:t>
          </a:r>
          <a:r>
            <a:rPr lang="fi-FI" b="1" dirty="0" err="1" smtClean="0">
              <a:solidFill>
                <a:schemeClr val="tx1"/>
              </a:solidFill>
            </a:rPr>
            <a:t>ym</a:t>
          </a:r>
          <a:r>
            <a:rPr lang="fi-FI" b="1" dirty="0" smtClean="0">
              <a:solidFill>
                <a:schemeClr val="tx1"/>
              </a:solidFill>
            </a:rPr>
            <a:t>)</a:t>
          </a:r>
          <a:endParaRPr lang="fi-FI" b="1" dirty="0">
            <a:solidFill>
              <a:schemeClr val="tx1"/>
            </a:solidFill>
          </a:endParaRPr>
        </a:p>
      </dgm:t>
    </dgm:pt>
    <dgm:pt modelId="{380F1C22-2058-4A88-9AD2-ABD141465EA8}" type="parTrans" cxnId="{DE577252-44D3-4C8D-A840-AD1A707BD19D}">
      <dgm:prSet/>
      <dgm:spPr/>
      <dgm:t>
        <a:bodyPr/>
        <a:lstStyle/>
        <a:p>
          <a:endParaRPr lang="fi-FI"/>
        </a:p>
      </dgm:t>
    </dgm:pt>
    <dgm:pt modelId="{BB05D910-7942-49E6-9C61-3467C767AAF0}" type="sibTrans" cxnId="{DE577252-44D3-4C8D-A840-AD1A707BD19D}">
      <dgm:prSet/>
      <dgm:spPr/>
      <dgm:t>
        <a:bodyPr/>
        <a:lstStyle/>
        <a:p>
          <a:endParaRPr lang="fi-FI"/>
        </a:p>
      </dgm:t>
    </dgm:pt>
    <dgm:pt modelId="{1BCF9071-6208-428B-832A-EA957F29CF24}">
      <dgm:prSet phldrT="[Teksti]"/>
      <dgm:spPr/>
      <dgm:t>
        <a:bodyPr/>
        <a:lstStyle/>
        <a:p>
          <a:r>
            <a:rPr lang="fi-FI" b="1" dirty="0" smtClean="0">
              <a:solidFill>
                <a:schemeClr val="tx1"/>
              </a:solidFill>
            </a:rPr>
            <a:t>tarvittavien taitojen opettaminen (tunnetaidot, opiskelustrategiat, stressin hallinta </a:t>
          </a:r>
          <a:r>
            <a:rPr lang="fi-FI" b="1" dirty="0" err="1" smtClean="0">
              <a:solidFill>
                <a:schemeClr val="tx1"/>
              </a:solidFill>
            </a:rPr>
            <a:t>ym</a:t>
          </a:r>
          <a:r>
            <a:rPr lang="fi-FI" b="1" dirty="0" smtClean="0">
              <a:solidFill>
                <a:schemeClr val="tx1"/>
              </a:solidFill>
            </a:rPr>
            <a:t>)</a:t>
          </a:r>
          <a:endParaRPr lang="fi-FI" b="1" dirty="0">
            <a:solidFill>
              <a:schemeClr val="tx1"/>
            </a:solidFill>
          </a:endParaRPr>
        </a:p>
      </dgm:t>
    </dgm:pt>
    <dgm:pt modelId="{D2D050CE-0C25-4C96-93F1-1A24114B69F1}" type="parTrans" cxnId="{2D7AF3F7-D75E-4271-B12E-E1B71560E3E4}">
      <dgm:prSet/>
      <dgm:spPr/>
      <dgm:t>
        <a:bodyPr/>
        <a:lstStyle/>
        <a:p>
          <a:endParaRPr lang="fi-FI"/>
        </a:p>
      </dgm:t>
    </dgm:pt>
    <dgm:pt modelId="{1C738279-0389-4A9F-9B93-A80E214D8F54}" type="sibTrans" cxnId="{2D7AF3F7-D75E-4271-B12E-E1B71560E3E4}">
      <dgm:prSet/>
      <dgm:spPr/>
      <dgm:t>
        <a:bodyPr/>
        <a:lstStyle/>
        <a:p>
          <a:endParaRPr lang="fi-FI"/>
        </a:p>
      </dgm:t>
    </dgm:pt>
    <dgm:pt modelId="{BD9989E8-76D4-4513-B013-669C8CA66266}">
      <dgm:prSet/>
      <dgm:spPr/>
      <dgm:t>
        <a:bodyPr/>
        <a:lstStyle/>
        <a:p>
          <a:r>
            <a:rPr lang="fi-FI" b="1" dirty="0" smtClean="0">
              <a:solidFill>
                <a:schemeClr val="tx1"/>
              </a:solidFill>
            </a:rPr>
            <a:t>oireiden lievittäminen (lääkehoito)</a:t>
          </a:r>
          <a:endParaRPr lang="fi-FI" b="1" dirty="0">
            <a:solidFill>
              <a:schemeClr val="tx1"/>
            </a:solidFill>
          </a:endParaRPr>
        </a:p>
      </dgm:t>
    </dgm:pt>
    <dgm:pt modelId="{14C3FF6D-CBC4-4126-B1D3-237B5D41BE86}" type="parTrans" cxnId="{7CC8DE67-0319-4C8B-BCA7-6A77722EDB00}">
      <dgm:prSet/>
      <dgm:spPr/>
      <dgm:t>
        <a:bodyPr/>
        <a:lstStyle/>
        <a:p>
          <a:endParaRPr lang="fi-FI"/>
        </a:p>
      </dgm:t>
    </dgm:pt>
    <dgm:pt modelId="{519251BE-F5A4-407C-82C8-B1EE5DF3810E}" type="sibTrans" cxnId="{7CC8DE67-0319-4C8B-BCA7-6A77722EDB00}">
      <dgm:prSet/>
      <dgm:spPr/>
      <dgm:t>
        <a:bodyPr/>
        <a:lstStyle/>
        <a:p>
          <a:endParaRPr lang="fi-FI"/>
        </a:p>
      </dgm:t>
    </dgm:pt>
    <dgm:pt modelId="{1F8A5642-036B-4BE5-9563-A6ABDE4C52FB}" type="pres">
      <dgm:prSet presAssocID="{DB97E1EC-F02D-4A84-B7C5-FCC352CAF21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5F9877CE-F367-46F1-8B89-773D6FA409C6}" type="pres">
      <dgm:prSet presAssocID="{6885A89A-EED7-489A-98AD-029DE5E56F6C}" presName="centerShape" presStyleLbl="node0" presStyleIdx="0" presStyleCnt="1"/>
      <dgm:spPr/>
      <dgm:t>
        <a:bodyPr/>
        <a:lstStyle/>
        <a:p>
          <a:endParaRPr lang="fi-FI"/>
        </a:p>
      </dgm:t>
    </dgm:pt>
    <dgm:pt modelId="{275C67CD-81B8-47AE-9A68-F091CEDF8A95}" type="pres">
      <dgm:prSet presAssocID="{14C3FF6D-CBC4-4126-B1D3-237B5D41BE86}" presName="parTrans" presStyleLbl="bgSibTrans2D1" presStyleIdx="0" presStyleCnt="4"/>
      <dgm:spPr/>
      <dgm:t>
        <a:bodyPr/>
        <a:lstStyle/>
        <a:p>
          <a:endParaRPr lang="fi-FI"/>
        </a:p>
      </dgm:t>
    </dgm:pt>
    <dgm:pt modelId="{49CC3B67-3E80-46CD-930A-4CC3254B173C}" type="pres">
      <dgm:prSet presAssocID="{BD9989E8-76D4-4513-B013-669C8CA66266}" presName="node" presStyleLbl="node1" presStyleIdx="0" presStyleCnt="4" custScaleX="117907" custRadScaleRad="94919" custRadScaleInc="1030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E7B3A3BD-87C3-4469-9EF4-BB299FC40CC1}" type="pres">
      <dgm:prSet presAssocID="{81DCF7EC-D416-4FB5-BE81-54465B20A965}" presName="parTrans" presStyleLbl="bgSibTrans2D1" presStyleIdx="1" presStyleCnt="4"/>
      <dgm:spPr/>
      <dgm:t>
        <a:bodyPr/>
        <a:lstStyle/>
        <a:p>
          <a:endParaRPr lang="fi-FI"/>
        </a:p>
      </dgm:t>
    </dgm:pt>
    <dgm:pt modelId="{BFBE026E-EEFE-44B1-BA65-FFBEF7C4E3E2}" type="pres">
      <dgm:prSet presAssocID="{3DEA1CF7-5597-46E1-AAE7-9D0EBCD94433}" presName="node" presStyleLbl="node1" presStyleIdx="1" presStyleCnt="4" custScaleX="121048" custRadScaleRad="104515" custRadScaleInc="-4741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99C2D93B-E70D-4AAC-BC19-E39A5A3173C3}" type="pres">
      <dgm:prSet presAssocID="{380F1C22-2058-4A88-9AD2-ABD141465EA8}" presName="parTrans" presStyleLbl="bgSibTrans2D1" presStyleIdx="2" presStyleCnt="4"/>
      <dgm:spPr/>
      <dgm:t>
        <a:bodyPr/>
        <a:lstStyle/>
        <a:p>
          <a:endParaRPr lang="fi-FI"/>
        </a:p>
      </dgm:t>
    </dgm:pt>
    <dgm:pt modelId="{CAD526E9-79C6-4CD9-89CE-776BCB0E8860}" type="pres">
      <dgm:prSet presAssocID="{4AE15D45-C694-4066-A7FE-DF54B32164F5}" presName="node" presStyleLbl="node1" presStyleIdx="2" presStyleCnt="4" custScaleX="12987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866A8B3D-2D56-4791-8EF4-7C75B2D4D4C1}" type="pres">
      <dgm:prSet presAssocID="{D2D050CE-0C25-4C96-93F1-1A24114B69F1}" presName="parTrans" presStyleLbl="bgSibTrans2D1" presStyleIdx="3" presStyleCnt="4"/>
      <dgm:spPr/>
      <dgm:t>
        <a:bodyPr/>
        <a:lstStyle/>
        <a:p>
          <a:endParaRPr lang="fi-FI"/>
        </a:p>
      </dgm:t>
    </dgm:pt>
    <dgm:pt modelId="{A1F10945-7D83-4201-BC30-B28C4B6F2279}" type="pres">
      <dgm:prSet presAssocID="{1BCF9071-6208-428B-832A-EA957F29CF24}" presName="node" presStyleLbl="node1" presStyleIdx="3" presStyleCnt="4" custScaleX="97459" custScaleY="120760" custRadScaleRad="92267" custRadScaleInc="-2826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23A1C322-9937-4A5E-B976-FF1A37285B7C}" srcId="{6885A89A-EED7-489A-98AD-029DE5E56F6C}" destId="{3DEA1CF7-5597-46E1-AAE7-9D0EBCD94433}" srcOrd="1" destOrd="0" parTransId="{81DCF7EC-D416-4FB5-BE81-54465B20A965}" sibTransId="{497ED06C-1941-4573-9850-57247D3CBD84}"/>
    <dgm:cxn modelId="{0E094763-20C2-4E28-86B1-DF15F10471AB}" type="presOf" srcId="{14C3FF6D-CBC4-4126-B1D3-237B5D41BE86}" destId="{275C67CD-81B8-47AE-9A68-F091CEDF8A95}" srcOrd="0" destOrd="0" presId="urn:microsoft.com/office/officeart/2005/8/layout/radial4"/>
    <dgm:cxn modelId="{FD2B7C33-DF2D-486D-8854-9C8183ECE8D6}" type="presOf" srcId="{6885A89A-EED7-489A-98AD-029DE5E56F6C}" destId="{5F9877CE-F367-46F1-8B89-773D6FA409C6}" srcOrd="0" destOrd="0" presId="urn:microsoft.com/office/officeart/2005/8/layout/radial4"/>
    <dgm:cxn modelId="{DE577252-44D3-4C8D-A840-AD1A707BD19D}" srcId="{6885A89A-EED7-489A-98AD-029DE5E56F6C}" destId="{4AE15D45-C694-4066-A7FE-DF54B32164F5}" srcOrd="2" destOrd="0" parTransId="{380F1C22-2058-4A88-9AD2-ABD141465EA8}" sibTransId="{BB05D910-7942-49E6-9C61-3467C767AAF0}"/>
    <dgm:cxn modelId="{2D7AF3F7-D75E-4271-B12E-E1B71560E3E4}" srcId="{6885A89A-EED7-489A-98AD-029DE5E56F6C}" destId="{1BCF9071-6208-428B-832A-EA957F29CF24}" srcOrd="3" destOrd="0" parTransId="{D2D050CE-0C25-4C96-93F1-1A24114B69F1}" sibTransId="{1C738279-0389-4A9F-9B93-A80E214D8F54}"/>
    <dgm:cxn modelId="{1FB3D063-B466-4960-8D81-27916C285AB4}" type="presOf" srcId="{4AE15D45-C694-4066-A7FE-DF54B32164F5}" destId="{CAD526E9-79C6-4CD9-89CE-776BCB0E8860}" srcOrd="0" destOrd="0" presId="urn:microsoft.com/office/officeart/2005/8/layout/radial4"/>
    <dgm:cxn modelId="{7CC8DE67-0319-4C8B-BCA7-6A77722EDB00}" srcId="{6885A89A-EED7-489A-98AD-029DE5E56F6C}" destId="{BD9989E8-76D4-4513-B013-669C8CA66266}" srcOrd="0" destOrd="0" parTransId="{14C3FF6D-CBC4-4126-B1D3-237B5D41BE86}" sibTransId="{519251BE-F5A4-407C-82C8-B1EE5DF3810E}"/>
    <dgm:cxn modelId="{F420D1A7-73FA-47BB-BD44-1BD03A19BE51}" type="presOf" srcId="{D2D050CE-0C25-4C96-93F1-1A24114B69F1}" destId="{866A8B3D-2D56-4791-8EF4-7C75B2D4D4C1}" srcOrd="0" destOrd="0" presId="urn:microsoft.com/office/officeart/2005/8/layout/radial4"/>
    <dgm:cxn modelId="{922E43CC-95AD-4D5C-9132-2A18F0432C61}" srcId="{DB97E1EC-F02D-4A84-B7C5-FCC352CAF217}" destId="{6885A89A-EED7-489A-98AD-029DE5E56F6C}" srcOrd="0" destOrd="0" parTransId="{BFA1B561-A21F-4AC8-B361-B3ABDFA1B620}" sibTransId="{630FF18C-2A83-4844-9134-810AD3A9E512}"/>
    <dgm:cxn modelId="{14C00350-0FE0-4FC0-A2F1-716BC18C774D}" type="presOf" srcId="{DB97E1EC-F02D-4A84-B7C5-FCC352CAF217}" destId="{1F8A5642-036B-4BE5-9563-A6ABDE4C52FB}" srcOrd="0" destOrd="0" presId="urn:microsoft.com/office/officeart/2005/8/layout/radial4"/>
    <dgm:cxn modelId="{C7CDCD3A-266C-46B3-A012-670D5042936A}" type="presOf" srcId="{81DCF7EC-D416-4FB5-BE81-54465B20A965}" destId="{E7B3A3BD-87C3-4469-9EF4-BB299FC40CC1}" srcOrd="0" destOrd="0" presId="urn:microsoft.com/office/officeart/2005/8/layout/radial4"/>
    <dgm:cxn modelId="{1C5EA0A3-7B77-4BAC-A7BA-E1330E45E7E2}" type="presOf" srcId="{BD9989E8-76D4-4513-B013-669C8CA66266}" destId="{49CC3B67-3E80-46CD-930A-4CC3254B173C}" srcOrd="0" destOrd="0" presId="urn:microsoft.com/office/officeart/2005/8/layout/radial4"/>
    <dgm:cxn modelId="{F7C1320B-5679-4EBE-9A34-4757F7110C33}" type="presOf" srcId="{380F1C22-2058-4A88-9AD2-ABD141465EA8}" destId="{99C2D93B-E70D-4AAC-BC19-E39A5A3173C3}" srcOrd="0" destOrd="0" presId="urn:microsoft.com/office/officeart/2005/8/layout/radial4"/>
    <dgm:cxn modelId="{8DFA4EC4-9CA0-4803-8D38-DE86E46361D5}" type="presOf" srcId="{3DEA1CF7-5597-46E1-AAE7-9D0EBCD94433}" destId="{BFBE026E-EEFE-44B1-BA65-FFBEF7C4E3E2}" srcOrd="0" destOrd="0" presId="urn:microsoft.com/office/officeart/2005/8/layout/radial4"/>
    <dgm:cxn modelId="{F497F0EC-FAA5-4072-9A64-2C417D105A1B}" type="presOf" srcId="{1BCF9071-6208-428B-832A-EA957F29CF24}" destId="{A1F10945-7D83-4201-BC30-B28C4B6F2279}" srcOrd="0" destOrd="0" presId="urn:microsoft.com/office/officeart/2005/8/layout/radial4"/>
    <dgm:cxn modelId="{1D642164-5448-4161-BEA1-8DB3909550BD}" type="presParOf" srcId="{1F8A5642-036B-4BE5-9563-A6ABDE4C52FB}" destId="{5F9877CE-F367-46F1-8B89-773D6FA409C6}" srcOrd="0" destOrd="0" presId="urn:microsoft.com/office/officeart/2005/8/layout/radial4"/>
    <dgm:cxn modelId="{EA4656BC-B532-4157-83D3-EF105BEF2E8D}" type="presParOf" srcId="{1F8A5642-036B-4BE5-9563-A6ABDE4C52FB}" destId="{275C67CD-81B8-47AE-9A68-F091CEDF8A95}" srcOrd="1" destOrd="0" presId="urn:microsoft.com/office/officeart/2005/8/layout/radial4"/>
    <dgm:cxn modelId="{6AA7CAE6-533C-42D9-8836-0A7FA84F941C}" type="presParOf" srcId="{1F8A5642-036B-4BE5-9563-A6ABDE4C52FB}" destId="{49CC3B67-3E80-46CD-930A-4CC3254B173C}" srcOrd="2" destOrd="0" presId="urn:microsoft.com/office/officeart/2005/8/layout/radial4"/>
    <dgm:cxn modelId="{AC327A29-6A9F-49B1-82F4-46EDA0A037E1}" type="presParOf" srcId="{1F8A5642-036B-4BE5-9563-A6ABDE4C52FB}" destId="{E7B3A3BD-87C3-4469-9EF4-BB299FC40CC1}" srcOrd="3" destOrd="0" presId="urn:microsoft.com/office/officeart/2005/8/layout/radial4"/>
    <dgm:cxn modelId="{103FCEDA-4B25-4048-9981-51E89D2C63C8}" type="presParOf" srcId="{1F8A5642-036B-4BE5-9563-A6ABDE4C52FB}" destId="{BFBE026E-EEFE-44B1-BA65-FFBEF7C4E3E2}" srcOrd="4" destOrd="0" presId="urn:microsoft.com/office/officeart/2005/8/layout/radial4"/>
    <dgm:cxn modelId="{8125032A-83BA-4F06-AF15-9EB404F7D981}" type="presParOf" srcId="{1F8A5642-036B-4BE5-9563-A6ABDE4C52FB}" destId="{99C2D93B-E70D-4AAC-BC19-E39A5A3173C3}" srcOrd="5" destOrd="0" presId="urn:microsoft.com/office/officeart/2005/8/layout/radial4"/>
    <dgm:cxn modelId="{14695DD2-3D45-4F67-8781-25D32AA41E5B}" type="presParOf" srcId="{1F8A5642-036B-4BE5-9563-A6ABDE4C52FB}" destId="{CAD526E9-79C6-4CD9-89CE-776BCB0E8860}" srcOrd="6" destOrd="0" presId="urn:microsoft.com/office/officeart/2005/8/layout/radial4"/>
    <dgm:cxn modelId="{315F3C6F-92A1-4104-BCB6-6259EA0C4491}" type="presParOf" srcId="{1F8A5642-036B-4BE5-9563-A6ABDE4C52FB}" destId="{866A8B3D-2D56-4791-8EF4-7C75B2D4D4C1}" srcOrd="7" destOrd="0" presId="urn:microsoft.com/office/officeart/2005/8/layout/radial4"/>
    <dgm:cxn modelId="{6D5F8103-9BDE-4F0A-86FF-0358B4F14525}" type="presParOf" srcId="{1F8A5642-036B-4BE5-9563-A6ABDE4C52FB}" destId="{A1F10945-7D83-4201-BC30-B28C4B6F2279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98DF972-8B4E-417B-8C7A-9662814FC41F}" type="doc">
      <dgm:prSet loTypeId="urn:microsoft.com/office/officeart/2005/8/layout/process2" loCatId="process" qsTypeId="urn:microsoft.com/office/officeart/2005/8/quickstyle/simple1" qsCatId="simple" csTypeId="urn:microsoft.com/office/officeart/2005/8/colors/colorful2" csCatId="colorful" phldr="1"/>
      <dgm:spPr/>
    </dgm:pt>
    <dgm:pt modelId="{9E8FC906-60B3-4202-BDD1-46E54E7B14D2}">
      <dgm:prSet phldrT="[Teksti]" custT="1"/>
      <dgm:spPr/>
      <dgm:t>
        <a:bodyPr/>
        <a:lstStyle/>
        <a:p>
          <a:r>
            <a:rPr lang="fi-FI" sz="2000" b="1" dirty="0" smtClean="0">
              <a:solidFill>
                <a:schemeClr val="tx1"/>
              </a:solidFill>
            </a:rPr>
            <a:t>vaikeudet</a:t>
          </a:r>
          <a:endParaRPr lang="fi-FI" sz="2000" b="1" dirty="0">
            <a:solidFill>
              <a:schemeClr val="tx1"/>
            </a:solidFill>
          </a:endParaRPr>
        </a:p>
      </dgm:t>
    </dgm:pt>
    <dgm:pt modelId="{7F7484F3-197D-4B51-AC41-DD1E004AEE2A}" type="parTrans" cxnId="{3B2FFFF8-416B-4CAC-9B57-1DACE984D2BA}">
      <dgm:prSet/>
      <dgm:spPr/>
      <dgm:t>
        <a:bodyPr/>
        <a:lstStyle/>
        <a:p>
          <a:endParaRPr lang="fi-FI"/>
        </a:p>
      </dgm:t>
    </dgm:pt>
    <dgm:pt modelId="{D54690BD-C379-43A2-878D-4E689039F4EF}" type="sibTrans" cxnId="{3B2FFFF8-416B-4CAC-9B57-1DACE984D2BA}">
      <dgm:prSet/>
      <dgm:spPr/>
      <dgm:t>
        <a:bodyPr/>
        <a:lstStyle/>
        <a:p>
          <a:endParaRPr lang="fi-FI"/>
        </a:p>
      </dgm:t>
    </dgm:pt>
    <dgm:pt modelId="{33ACDF33-7E28-4E45-B9B7-A122BBC245C7}">
      <dgm:prSet phldrT="[Teksti]"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fi-FI" sz="2000" b="1" dirty="0" smtClean="0">
              <a:solidFill>
                <a:schemeClr val="tx1"/>
              </a:solidFill>
            </a:rPr>
            <a:t>tavoite</a:t>
          </a:r>
          <a:endParaRPr lang="fi-FI" sz="2000" b="1" dirty="0">
            <a:solidFill>
              <a:schemeClr val="tx1"/>
            </a:solidFill>
          </a:endParaRPr>
        </a:p>
      </dgm:t>
    </dgm:pt>
    <dgm:pt modelId="{24CA2E73-FF56-42D0-91D6-FC258257E7DB}" type="parTrans" cxnId="{D4B1DAC7-FB0E-4272-AD6E-C7831DA2C1A4}">
      <dgm:prSet/>
      <dgm:spPr/>
      <dgm:t>
        <a:bodyPr/>
        <a:lstStyle/>
        <a:p>
          <a:endParaRPr lang="fi-FI"/>
        </a:p>
      </dgm:t>
    </dgm:pt>
    <dgm:pt modelId="{C5C65902-D56D-4A50-ADBA-9FEF75A69452}" type="sibTrans" cxnId="{D4B1DAC7-FB0E-4272-AD6E-C7831DA2C1A4}">
      <dgm:prSet/>
      <dgm:spPr/>
      <dgm:t>
        <a:bodyPr/>
        <a:lstStyle/>
        <a:p>
          <a:endParaRPr lang="fi-FI"/>
        </a:p>
      </dgm:t>
    </dgm:pt>
    <dgm:pt modelId="{46145547-A924-4279-93EA-0BF1906888DC}">
      <dgm:prSet phldrT="[Teksti]" custT="1"/>
      <dgm:spPr/>
      <dgm:t>
        <a:bodyPr/>
        <a:lstStyle/>
        <a:p>
          <a:r>
            <a:rPr lang="fi-FI" sz="2000" b="1" dirty="0" smtClean="0">
              <a:solidFill>
                <a:schemeClr val="tx1"/>
              </a:solidFill>
            </a:rPr>
            <a:t>suunnitelman toteutus</a:t>
          </a:r>
          <a:endParaRPr lang="fi-FI" sz="2000" b="1" dirty="0">
            <a:solidFill>
              <a:schemeClr val="tx1"/>
            </a:solidFill>
          </a:endParaRPr>
        </a:p>
      </dgm:t>
    </dgm:pt>
    <dgm:pt modelId="{791F37E5-E1E0-4933-AB3C-63099F7B4660}" type="parTrans" cxnId="{E0B88126-EAC8-454E-9606-0CE06423BB2A}">
      <dgm:prSet/>
      <dgm:spPr/>
      <dgm:t>
        <a:bodyPr/>
        <a:lstStyle/>
        <a:p>
          <a:endParaRPr lang="fi-FI"/>
        </a:p>
      </dgm:t>
    </dgm:pt>
    <dgm:pt modelId="{37B85C89-B503-4426-A633-D45BB382F3A9}" type="sibTrans" cxnId="{E0B88126-EAC8-454E-9606-0CE06423BB2A}">
      <dgm:prSet/>
      <dgm:spPr/>
      <dgm:t>
        <a:bodyPr/>
        <a:lstStyle/>
        <a:p>
          <a:endParaRPr lang="fi-FI"/>
        </a:p>
      </dgm:t>
    </dgm:pt>
    <dgm:pt modelId="{E58E9941-99A1-4AA7-9A57-E89756A7C79C}">
      <dgm:prSet custT="1"/>
      <dgm:spPr/>
      <dgm:t>
        <a:bodyPr/>
        <a:lstStyle/>
        <a:p>
          <a:r>
            <a:rPr lang="fi-FI" sz="2000" dirty="0" smtClean="0">
              <a:solidFill>
                <a:schemeClr val="tx1"/>
              </a:solidFill>
            </a:rPr>
            <a:t>valitaan soveltuvat, toteutettavissa ja käytettävissä olevat </a:t>
          </a:r>
          <a:r>
            <a:rPr lang="fi-FI" sz="2000" b="1" dirty="0" smtClean="0">
              <a:solidFill>
                <a:schemeClr val="tx1"/>
              </a:solidFill>
            </a:rPr>
            <a:t>menetelmät</a:t>
          </a:r>
          <a:endParaRPr lang="fi-FI" sz="2000" b="1" dirty="0">
            <a:solidFill>
              <a:schemeClr val="tx1"/>
            </a:solidFill>
          </a:endParaRPr>
        </a:p>
      </dgm:t>
    </dgm:pt>
    <dgm:pt modelId="{8C7478CD-AE22-4C59-8851-8B8FDF4FF4B2}" type="parTrans" cxnId="{957BD964-6009-4016-8CB6-789185C8D736}">
      <dgm:prSet/>
      <dgm:spPr/>
      <dgm:t>
        <a:bodyPr/>
        <a:lstStyle/>
        <a:p>
          <a:endParaRPr lang="fi-FI"/>
        </a:p>
      </dgm:t>
    </dgm:pt>
    <dgm:pt modelId="{E19BF0F1-0C1C-4495-819D-8491E145C642}" type="sibTrans" cxnId="{957BD964-6009-4016-8CB6-789185C8D736}">
      <dgm:prSet/>
      <dgm:spPr/>
      <dgm:t>
        <a:bodyPr/>
        <a:lstStyle/>
        <a:p>
          <a:endParaRPr lang="fi-FI"/>
        </a:p>
      </dgm:t>
    </dgm:pt>
    <dgm:pt modelId="{3A8A2C85-567E-4C1C-BAB9-C2740D38C934}">
      <dgm:prSet custT="1"/>
      <dgm:spPr/>
      <dgm:t>
        <a:bodyPr/>
        <a:lstStyle/>
        <a:p>
          <a:r>
            <a:rPr lang="fi-FI" sz="2000" b="1" dirty="0" smtClean="0">
              <a:solidFill>
                <a:schemeClr val="tx1"/>
              </a:solidFill>
            </a:rPr>
            <a:t>vasteen arviointi</a:t>
          </a:r>
          <a:r>
            <a:rPr lang="fi-FI" sz="2000" dirty="0" smtClean="0">
              <a:solidFill>
                <a:schemeClr val="tx1"/>
              </a:solidFill>
            </a:rPr>
            <a:t>, jatkaminen?</a:t>
          </a:r>
          <a:endParaRPr lang="fi-FI" sz="2000" dirty="0">
            <a:solidFill>
              <a:schemeClr val="tx1"/>
            </a:solidFill>
          </a:endParaRPr>
        </a:p>
      </dgm:t>
    </dgm:pt>
    <dgm:pt modelId="{F946D5CB-0CB9-4BFB-B52D-8054BDBE5490}" type="parTrans" cxnId="{C312AABB-C3E1-458F-BB7F-64E4D53B2F44}">
      <dgm:prSet/>
      <dgm:spPr/>
      <dgm:t>
        <a:bodyPr/>
        <a:lstStyle/>
        <a:p>
          <a:endParaRPr lang="fi-FI"/>
        </a:p>
      </dgm:t>
    </dgm:pt>
    <dgm:pt modelId="{A2187FC4-ED30-4C65-8C6E-BCA5EC799B95}" type="sibTrans" cxnId="{C312AABB-C3E1-458F-BB7F-64E4D53B2F44}">
      <dgm:prSet/>
      <dgm:spPr/>
      <dgm:t>
        <a:bodyPr/>
        <a:lstStyle/>
        <a:p>
          <a:endParaRPr lang="fi-FI"/>
        </a:p>
      </dgm:t>
    </dgm:pt>
    <dgm:pt modelId="{98C47160-8D17-42AA-9849-0DD09703D0E6}">
      <dgm:prSet custT="1"/>
      <dgm:spPr/>
      <dgm:t>
        <a:bodyPr/>
        <a:lstStyle/>
        <a:p>
          <a:r>
            <a:rPr lang="fi-FI" sz="2000" b="1" dirty="0" smtClean="0">
              <a:solidFill>
                <a:schemeClr val="tx1"/>
              </a:solidFill>
            </a:rPr>
            <a:t>(muutos)tarve</a:t>
          </a:r>
          <a:endParaRPr lang="fi-FI" sz="2000" b="1" dirty="0">
            <a:solidFill>
              <a:schemeClr val="tx1"/>
            </a:solidFill>
          </a:endParaRPr>
        </a:p>
      </dgm:t>
    </dgm:pt>
    <dgm:pt modelId="{C75A3792-5178-4B19-8738-2E0770B58187}" type="parTrans" cxnId="{857AEC99-2318-435F-A93E-BE971C724872}">
      <dgm:prSet/>
      <dgm:spPr/>
      <dgm:t>
        <a:bodyPr/>
        <a:lstStyle/>
        <a:p>
          <a:endParaRPr lang="fi-FI"/>
        </a:p>
      </dgm:t>
    </dgm:pt>
    <dgm:pt modelId="{5761AFB6-EA72-4826-9AAD-995F2D44440D}" type="sibTrans" cxnId="{857AEC99-2318-435F-A93E-BE971C724872}">
      <dgm:prSet/>
      <dgm:spPr/>
      <dgm:t>
        <a:bodyPr/>
        <a:lstStyle/>
        <a:p>
          <a:endParaRPr lang="fi-FI"/>
        </a:p>
      </dgm:t>
    </dgm:pt>
    <dgm:pt modelId="{275CD9BF-68CA-4E03-B7F0-70697906EAB1}" type="pres">
      <dgm:prSet presAssocID="{F98DF972-8B4E-417B-8C7A-9662814FC41F}" presName="linearFlow" presStyleCnt="0">
        <dgm:presLayoutVars>
          <dgm:resizeHandles val="exact"/>
        </dgm:presLayoutVars>
      </dgm:prSet>
      <dgm:spPr/>
    </dgm:pt>
    <dgm:pt modelId="{1FCC97BC-82B0-4278-8FD8-3F8BD43EEDC0}" type="pres">
      <dgm:prSet presAssocID="{9E8FC906-60B3-4202-BDD1-46E54E7B14D2}" presName="node" presStyleLbl="node1" presStyleIdx="0" presStyleCnt="6" custScaleX="75295" custScaleY="67769" custLinFactNeighborX="-47896" custLinFactNeighborY="-8710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E041956D-9F44-4C58-B387-639002B4ABF7}" type="pres">
      <dgm:prSet presAssocID="{D54690BD-C379-43A2-878D-4E689039F4EF}" presName="sibTrans" presStyleLbl="sibTrans2D1" presStyleIdx="0" presStyleCnt="5"/>
      <dgm:spPr/>
      <dgm:t>
        <a:bodyPr/>
        <a:lstStyle/>
        <a:p>
          <a:endParaRPr lang="fi-FI"/>
        </a:p>
      </dgm:t>
    </dgm:pt>
    <dgm:pt modelId="{FF074447-9598-463E-AE6A-F7E76562C172}" type="pres">
      <dgm:prSet presAssocID="{D54690BD-C379-43A2-878D-4E689039F4EF}" presName="connectorText" presStyleLbl="sibTrans2D1" presStyleIdx="0" presStyleCnt="5"/>
      <dgm:spPr/>
      <dgm:t>
        <a:bodyPr/>
        <a:lstStyle/>
        <a:p>
          <a:endParaRPr lang="fi-FI"/>
        </a:p>
      </dgm:t>
    </dgm:pt>
    <dgm:pt modelId="{5433BCD3-DAD0-410F-AB66-E01D3E0DE039}" type="pres">
      <dgm:prSet presAssocID="{98C47160-8D17-42AA-9849-0DD09703D0E6}" presName="node" presStyleLbl="node1" presStyleIdx="1" presStyleCnt="6" custScaleX="84733" custScaleY="83028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1EAD3BE7-1756-4C89-81C5-2DABD7F6DD4C}" type="pres">
      <dgm:prSet presAssocID="{5761AFB6-EA72-4826-9AAD-995F2D44440D}" presName="sibTrans" presStyleLbl="sibTrans2D1" presStyleIdx="1" presStyleCnt="5" custScaleX="78045" custLinFactNeighborX="-5747" custLinFactNeighborY="-25195"/>
      <dgm:spPr/>
      <dgm:t>
        <a:bodyPr/>
        <a:lstStyle/>
        <a:p>
          <a:endParaRPr lang="fi-FI"/>
        </a:p>
      </dgm:t>
    </dgm:pt>
    <dgm:pt modelId="{AB8498CC-C1CD-46C0-BEAD-7FB93F77FB3F}" type="pres">
      <dgm:prSet presAssocID="{5761AFB6-EA72-4826-9AAD-995F2D44440D}" presName="connectorText" presStyleLbl="sibTrans2D1" presStyleIdx="1" presStyleCnt="5"/>
      <dgm:spPr/>
      <dgm:t>
        <a:bodyPr/>
        <a:lstStyle/>
        <a:p>
          <a:endParaRPr lang="fi-FI"/>
        </a:p>
      </dgm:t>
    </dgm:pt>
    <dgm:pt modelId="{F47C0773-D440-47ED-81A1-338A9CB811EC}" type="pres">
      <dgm:prSet presAssocID="{33ACDF33-7E28-4E45-B9B7-A122BBC245C7}" presName="node" presStyleLbl="node1" presStyleIdx="2" presStyleCnt="6" custScaleX="89941" custScaleY="77756" custLinFactNeighborX="-688" custLinFactNeighborY="-10220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F5FD44FE-0730-404A-BC83-684F7E74485A}" type="pres">
      <dgm:prSet presAssocID="{C5C65902-D56D-4A50-ADBA-9FEF75A69452}" presName="sibTrans" presStyleLbl="sibTrans2D1" presStyleIdx="2" presStyleCnt="5" custAng="694475" custScaleX="93293"/>
      <dgm:spPr/>
      <dgm:t>
        <a:bodyPr/>
        <a:lstStyle/>
        <a:p>
          <a:endParaRPr lang="fi-FI"/>
        </a:p>
      </dgm:t>
    </dgm:pt>
    <dgm:pt modelId="{17AC96BC-10A3-459F-A417-FAEC58152FFE}" type="pres">
      <dgm:prSet presAssocID="{C5C65902-D56D-4A50-ADBA-9FEF75A69452}" presName="connectorText" presStyleLbl="sibTrans2D1" presStyleIdx="2" presStyleCnt="5"/>
      <dgm:spPr/>
      <dgm:t>
        <a:bodyPr/>
        <a:lstStyle/>
        <a:p>
          <a:endParaRPr lang="fi-FI"/>
        </a:p>
      </dgm:t>
    </dgm:pt>
    <dgm:pt modelId="{3A99680D-6956-4010-B874-8CEA2F477D4C}" type="pres">
      <dgm:prSet presAssocID="{E58E9941-99A1-4AA7-9A57-E89756A7C79C}" presName="node" presStyleLbl="node1" presStyleIdx="3" presStyleCnt="6" custScaleX="149084" custScaleY="129914" custLinFactNeighborX="7654" custLinFactNeighborY="-12528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04419857-1799-4C75-A0A4-5A3E2E76305F}" type="pres">
      <dgm:prSet presAssocID="{E19BF0F1-0C1C-4495-819D-8491E145C642}" presName="sibTrans" presStyleLbl="sibTrans2D1" presStyleIdx="3" presStyleCnt="5"/>
      <dgm:spPr/>
      <dgm:t>
        <a:bodyPr/>
        <a:lstStyle/>
        <a:p>
          <a:endParaRPr lang="fi-FI"/>
        </a:p>
      </dgm:t>
    </dgm:pt>
    <dgm:pt modelId="{ECC5A9D6-6845-4B6F-B0E2-8DF485097B00}" type="pres">
      <dgm:prSet presAssocID="{E19BF0F1-0C1C-4495-819D-8491E145C642}" presName="connectorText" presStyleLbl="sibTrans2D1" presStyleIdx="3" presStyleCnt="5"/>
      <dgm:spPr/>
      <dgm:t>
        <a:bodyPr/>
        <a:lstStyle/>
        <a:p>
          <a:endParaRPr lang="fi-FI"/>
        </a:p>
      </dgm:t>
    </dgm:pt>
    <dgm:pt modelId="{8923A646-870B-4CCC-8143-212E202F3D58}" type="pres">
      <dgm:prSet presAssocID="{46145547-A924-4279-93EA-0BF1906888DC}" presName="node" presStyleLbl="node1" presStyleIdx="4" presStyleCnt="6" custScaleX="120377" custLinFactNeighborX="3717" custLinFactNeighborY="-1139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B096218F-68F8-45F3-B13F-D7F73B87856B}" type="pres">
      <dgm:prSet presAssocID="{37B85C89-B503-4426-A633-D45BB382F3A9}" presName="sibTrans" presStyleLbl="sibTrans2D1" presStyleIdx="4" presStyleCnt="5"/>
      <dgm:spPr/>
      <dgm:t>
        <a:bodyPr/>
        <a:lstStyle/>
        <a:p>
          <a:endParaRPr lang="fi-FI"/>
        </a:p>
      </dgm:t>
    </dgm:pt>
    <dgm:pt modelId="{1CB36E2E-976D-4107-8EDA-F004E41AFC7D}" type="pres">
      <dgm:prSet presAssocID="{37B85C89-B503-4426-A633-D45BB382F3A9}" presName="connectorText" presStyleLbl="sibTrans2D1" presStyleIdx="4" presStyleCnt="5"/>
      <dgm:spPr/>
      <dgm:t>
        <a:bodyPr/>
        <a:lstStyle/>
        <a:p>
          <a:endParaRPr lang="fi-FI"/>
        </a:p>
      </dgm:t>
    </dgm:pt>
    <dgm:pt modelId="{D0146190-2E10-4919-B840-60E976A2C439}" type="pres">
      <dgm:prSet presAssocID="{3A8A2C85-567E-4C1C-BAB9-C2740D38C934}" presName="node" presStyleLbl="node1" presStyleIdx="5" presStyleCnt="6" custLinFactNeighborX="4048" custLinFactNeighborY="-13740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43FDEC03-D9BC-4F44-AA40-F6FB2BDC10E3}" type="presOf" srcId="{37B85C89-B503-4426-A633-D45BB382F3A9}" destId="{B096218F-68F8-45F3-B13F-D7F73B87856B}" srcOrd="0" destOrd="0" presId="urn:microsoft.com/office/officeart/2005/8/layout/process2"/>
    <dgm:cxn modelId="{B8A24CA7-F7CB-478A-A88C-F933487919F1}" type="presOf" srcId="{98C47160-8D17-42AA-9849-0DD09703D0E6}" destId="{5433BCD3-DAD0-410F-AB66-E01D3E0DE039}" srcOrd="0" destOrd="0" presId="urn:microsoft.com/office/officeart/2005/8/layout/process2"/>
    <dgm:cxn modelId="{9D73EFA4-4073-4B06-800A-AF025AD9A0A4}" type="presOf" srcId="{46145547-A924-4279-93EA-0BF1906888DC}" destId="{8923A646-870B-4CCC-8143-212E202F3D58}" srcOrd="0" destOrd="0" presId="urn:microsoft.com/office/officeart/2005/8/layout/process2"/>
    <dgm:cxn modelId="{857AEC99-2318-435F-A93E-BE971C724872}" srcId="{F98DF972-8B4E-417B-8C7A-9662814FC41F}" destId="{98C47160-8D17-42AA-9849-0DD09703D0E6}" srcOrd="1" destOrd="0" parTransId="{C75A3792-5178-4B19-8738-2E0770B58187}" sibTransId="{5761AFB6-EA72-4826-9AAD-995F2D44440D}"/>
    <dgm:cxn modelId="{653D9489-39F6-4690-9177-6259715CB9A3}" type="presOf" srcId="{F98DF972-8B4E-417B-8C7A-9662814FC41F}" destId="{275CD9BF-68CA-4E03-B7F0-70697906EAB1}" srcOrd="0" destOrd="0" presId="urn:microsoft.com/office/officeart/2005/8/layout/process2"/>
    <dgm:cxn modelId="{F11EB4C8-2981-453C-82F8-517683040151}" type="presOf" srcId="{D54690BD-C379-43A2-878D-4E689039F4EF}" destId="{FF074447-9598-463E-AE6A-F7E76562C172}" srcOrd="1" destOrd="0" presId="urn:microsoft.com/office/officeart/2005/8/layout/process2"/>
    <dgm:cxn modelId="{3B2FFFF8-416B-4CAC-9B57-1DACE984D2BA}" srcId="{F98DF972-8B4E-417B-8C7A-9662814FC41F}" destId="{9E8FC906-60B3-4202-BDD1-46E54E7B14D2}" srcOrd="0" destOrd="0" parTransId="{7F7484F3-197D-4B51-AC41-DD1E004AEE2A}" sibTransId="{D54690BD-C379-43A2-878D-4E689039F4EF}"/>
    <dgm:cxn modelId="{E0B88126-EAC8-454E-9606-0CE06423BB2A}" srcId="{F98DF972-8B4E-417B-8C7A-9662814FC41F}" destId="{46145547-A924-4279-93EA-0BF1906888DC}" srcOrd="4" destOrd="0" parTransId="{791F37E5-E1E0-4933-AB3C-63099F7B4660}" sibTransId="{37B85C89-B503-4426-A633-D45BB382F3A9}"/>
    <dgm:cxn modelId="{DF1F9526-C83E-4567-962B-A1C99FA89A7B}" type="presOf" srcId="{33ACDF33-7E28-4E45-B9B7-A122BBC245C7}" destId="{F47C0773-D440-47ED-81A1-338A9CB811EC}" srcOrd="0" destOrd="0" presId="urn:microsoft.com/office/officeart/2005/8/layout/process2"/>
    <dgm:cxn modelId="{D4B1DAC7-FB0E-4272-AD6E-C7831DA2C1A4}" srcId="{F98DF972-8B4E-417B-8C7A-9662814FC41F}" destId="{33ACDF33-7E28-4E45-B9B7-A122BBC245C7}" srcOrd="2" destOrd="0" parTransId="{24CA2E73-FF56-42D0-91D6-FC258257E7DB}" sibTransId="{C5C65902-D56D-4A50-ADBA-9FEF75A69452}"/>
    <dgm:cxn modelId="{A8E30425-F61D-455A-8343-F44FD92A086D}" type="presOf" srcId="{9E8FC906-60B3-4202-BDD1-46E54E7B14D2}" destId="{1FCC97BC-82B0-4278-8FD8-3F8BD43EEDC0}" srcOrd="0" destOrd="0" presId="urn:microsoft.com/office/officeart/2005/8/layout/process2"/>
    <dgm:cxn modelId="{A5E1905A-D3B5-48D8-9BBB-97D6F1D82150}" type="presOf" srcId="{C5C65902-D56D-4A50-ADBA-9FEF75A69452}" destId="{F5FD44FE-0730-404A-BC83-684F7E74485A}" srcOrd="0" destOrd="0" presId="urn:microsoft.com/office/officeart/2005/8/layout/process2"/>
    <dgm:cxn modelId="{762318ED-3B76-4C0C-9318-B4317A1C28BF}" type="presOf" srcId="{37B85C89-B503-4426-A633-D45BB382F3A9}" destId="{1CB36E2E-976D-4107-8EDA-F004E41AFC7D}" srcOrd="1" destOrd="0" presId="urn:microsoft.com/office/officeart/2005/8/layout/process2"/>
    <dgm:cxn modelId="{8251319E-A94C-47FF-8ADF-7F31F4325F6A}" type="presOf" srcId="{E19BF0F1-0C1C-4495-819D-8491E145C642}" destId="{ECC5A9D6-6845-4B6F-B0E2-8DF485097B00}" srcOrd="1" destOrd="0" presId="urn:microsoft.com/office/officeart/2005/8/layout/process2"/>
    <dgm:cxn modelId="{7489DB78-39AF-43F8-8E70-984DA2FBC696}" type="presOf" srcId="{D54690BD-C379-43A2-878D-4E689039F4EF}" destId="{E041956D-9F44-4C58-B387-639002B4ABF7}" srcOrd="0" destOrd="0" presId="urn:microsoft.com/office/officeart/2005/8/layout/process2"/>
    <dgm:cxn modelId="{9D19EB1A-26F0-479D-AC88-5AB9352516B9}" type="presOf" srcId="{C5C65902-D56D-4A50-ADBA-9FEF75A69452}" destId="{17AC96BC-10A3-459F-A417-FAEC58152FFE}" srcOrd="1" destOrd="0" presId="urn:microsoft.com/office/officeart/2005/8/layout/process2"/>
    <dgm:cxn modelId="{92CD0633-F92D-4264-8C9A-4EF76408679C}" type="presOf" srcId="{5761AFB6-EA72-4826-9AAD-995F2D44440D}" destId="{AB8498CC-C1CD-46C0-BEAD-7FB93F77FB3F}" srcOrd="1" destOrd="0" presId="urn:microsoft.com/office/officeart/2005/8/layout/process2"/>
    <dgm:cxn modelId="{4F1C2571-D47E-4823-B97A-3E1B1F2B7CF9}" type="presOf" srcId="{3A8A2C85-567E-4C1C-BAB9-C2740D38C934}" destId="{D0146190-2E10-4919-B840-60E976A2C439}" srcOrd="0" destOrd="0" presId="urn:microsoft.com/office/officeart/2005/8/layout/process2"/>
    <dgm:cxn modelId="{C312AABB-C3E1-458F-BB7F-64E4D53B2F44}" srcId="{F98DF972-8B4E-417B-8C7A-9662814FC41F}" destId="{3A8A2C85-567E-4C1C-BAB9-C2740D38C934}" srcOrd="5" destOrd="0" parTransId="{F946D5CB-0CB9-4BFB-B52D-8054BDBE5490}" sibTransId="{A2187FC4-ED30-4C65-8C6E-BCA5EC799B95}"/>
    <dgm:cxn modelId="{00D4BD81-533C-4A82-B5FE-9BC6125FCA8E}" type="presOf" srcId="{E19BF0F1-0C1C-4495-819D-8491E145C642}" destId="{04419857-1799-4C75-A0A4-5A3E2E76305F}" srcOrd="0" destOrd="0" presId="urn:microsoft.com/office/officeart/2005/8/layout/process2"/>
    <dgm:cxn modelId="{957BD964-6009-4016-8CB6-789185C8D736}" srcId="{F98DF972-8B4E-417B-8C7A-9662814FC41F}" destId="{E58E9941-99A1-4AA7-9A57-E89756A7C79C}" srcOrd="3" destOrd="0" parTransId="{8C7478CD-AE22-4C59-8851-8B8FDF4FF4B2}" sibTransId="{E19BF0F1-0C1C-4495-819D-8491E145C642}"/>
    <dgm:cxn modelId="{5380A5DF-91DD-4BA3-92D8-5D49079BC51D}" type="presOf" srcId="{5761AFB6-EA72-4826-9AAD-995F2D44440D}" destId="{1EAD3BE7-1756-4C89-81C5-2DABD7F6DD4C}" srcOrd="0" destOrd="0" presId="urn:microsoft.com/office/officeart/2005/8/layout/process2"/>
    <dgm:cxn modelId="{BE9E579E-9C5A-4389-89FA-425D47920376}" type="presOf" srcId="{E58E9941-99A1-4AA7-9A57-E89756A7C79C}" destId="{3A99680D-6956-4010-B874-8CEA2F477D4C}" srcOrd="0" destOrd="0" presId="urn:microsoft.com/office/officeart/2005/8/layout/process2"/>
    <dgm:cxn modelId="{8D44368C-7C35-4D0A-A568-B225C39302CB}" type="presParOf" srcId="{275CD9BF-68CA-4E03-B7F0-70697906EAB1}" destId="{1FCC97BC-82B0-4278-8FD8-3F8BD43EEDC0}" srcOrd="0" destOrd="0" presId="urn:microsoft.com/office/officeart/2005/8/layout/process2"/>
    <dgm:cxn modelId="{46797B4B-8064-437F-AB09-2A2E562D9768}" type="presParOf" srcId="{275CD9BF-68CA-4E03-B7F0-70697906EAB1}" destId="{E041956D-9F44-4C58-B387-639002B4ABF7}" srcOrd="1" destOrd="0" presId="urn:microsoft.com/office/officeart/2005/8/layout/process2"/>
    <dgm:cxn modelId="{D58B46AA-4BC4-468F-AC03-591538633352}" type="presParOf" srcId="{E041956D-9F44-4C58-B387-639002B4ABF7}" destId="{FF074447-9598-463E-AE6A-F7E76562C172}" srcOrd="0" destOrd="0" presId="urn:microsoft.com/office/officeart/2005/8/layout/process2"/>
    <dgm:cxn modelId="{15808614-8168-4AF4-A76C-A609D106F3D9}" type="presParOf" srcId="{275CD9BF-68CA-4E03-B7F0-70697906EAB1}" destId="{5433BCD3-DAD0-410F-AB66-E01D3E0DE039}" srcOrd="2" destOrd="0" presId="urn:microsoft.com/office/officeart/2005/8/layout/process2"/>
    <dgm:cxn modelId="{DE6F396F-9CBF-427D-AC66-0A9262E7415C}" type="presParOf" srcId="{275CD9BF-68CA-4E03-B7F0-70697906EAB1}" destId="{1EAD3BE7-1756-4C89-81C5-2DABD7F6DD4C}" srcOrd="3" destOrd="0" presId="urn:microsoft.com/office/officeart/2005/8/layout/process2"/>
    <dgm:cxn modelId="{02FAFD46-18AE-4352-8EEB-DC97CA5AF448}" type="presParOf" srcId="{1EAD3BE7-1756-4C89-81C5-2DABD7F6DD4C}" destId="{AB8498CC-C1CD-46C0-BEAD-7FB93F77FB3F}" srcOrd="0" destOrd="0" presId="urn:microsoft.com/office/officeart/2005/8/layout/process2"/>
    <dgm:cxn modelId="{C8628624-247F-411F-8045-953C7CA7EB4C}" type="presParOf" srcId="{275CD9BF-68CA-4E03-B7F0-70697906EAB1}" destId="{F47C0773-D440-47ED-81A1-338A9CB811EC}" srcOrd="4" destOrd="0" presId="urn:microsoft.com/office/officeart/2005/8/layout/process2"/>
    <dgm:cxn modelId="{8E2AFFA3-83C9-463B-94A4-9B86676C993C}" type="presParOf" srcId="{275CD9BF-68CA-4E03-B7F0-70697906EAB1}" destId="{F5FD44FE-0730-404A-BC83-684F7E74485A}" srcOrd="5" destOrd="0" presId="urn:microsoft.com/office/officeart/2005/8/layout/process2"/>
    <dgm:cxn modelId="{7AA41BF9-E681-4296-8972-630C4942D5D0}" type="presParOf" srcId="{F5FD44FE-0730-404A-BC83-684F7E74485A}" destId="{17AC96BC-10A3-459F-A417-FAEC58152FFE}" srcOrd="0" destOrd="0" presId="urn:microsoft.com/office/officeart/2005/8/layout/process2"/>
    <dgm:cxn modelId="{75C891B7-A25F-4884-A38A-44753454CFD5}" type="presParOf" srcId="{275CD9BF-68CA-4E03-B7F0-70697906EAB1}" destId="{3A99680D-6956-4010-B874-8CEA2F477D4C}" srcOrd="6" destOrd="0" presId="urn:microsoft.com/office/officeart/2005/8/layout/process2"/>
    <dgm:cxn modelId="{4EFD5240-85A8-4FB7-ADF0-2671CFAEDE74}" type="presParOf" srcId="{275CD9BF-68CA-4E03-B7F0-70697906EAB1}" destId="{04419857-1799-4C75-A0A4-5A3E2E76305F}" srcOrd="7" destOrd="0" presId="urn:microsoft.com/office/officeart/2005/8/layout/process2"/>
    <dgm:cxn modelId="{665711FC-E272-4315-A34F-A05A16D1308C}" type="presParOf" srcId="{04419857-1799-4C75-A0A4-5A3E2E76305F}" destId="{ECC5A9D6-6845-4B6F-B0E2-8DF485097B00}" srcOrd="0" destOrd="0" presId="urn:microsoft.com/office/officeart/2005/8/layout/process2"/>
    <dgm:cxn modelId="{8EDA3CAB-B013-42A8-827B-6CDCF847CC42}" type="presParOf" srcId="{275CD9BF-68CA-4E03-B7F0-70697906EAB1}" destId="{8923A646-870B-4CCC-8143-212E202F3D58}" srcOrd="8" destOrd="0" presId="urn:microsoft.com/office/officeart/2005/8/layout/process2"/>
    <dgm:cxn modelId="{E8917A87-103C-46D6-83EE-5F6AC546BBFD}" type="presParOf" srcId="{275CD9BF-68CA-4E03-B7F0-70697906EAB1}" destId="{B096218F-68F8-45F3-B13F-D7F73B87856B}" srcOrd="9" destOrd="0" presId="urn:microsoft.com/office/officeart/2005/8/layout/process2"/>
    <dgm:cxn modelId="{207A9D2B-8045-4F2D-A685-64C49E730FD8}" type="presParOf" srcId="{B096218F-68F8-45F3-B13F-D7F73B87856B}" destId="{1CB36E2E-976D-4107-8EDA-F004E41AFC7D}" srcOrd="0" destOrd="0" presId="urn:microsoft.com/office/officeart/2005/8/layout/process2"/>
    <dgm:cxn modelId="{FA2420C4-2360-4269-98BE-14B416353CE5}" type="presParOf" srcId="{275CD9BF-68CA-4E03-B7F0-70697906EAB1}" destId="{D0146190-2E10-4919-B840-60E976A2C439}" srcOrd="1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4CBFB8B-CA5B-4758-A9F4-52A50B2AE749}" type="doc">
      <dgm:prSet loTypeId="urn:microsoft.com/office/officeart/2005/8/layout/pyramid1" loCatId="pyramid" qsTypeId="urn:microsoft.com/office/officeart/2005/8/quickstyle/simple1" qsCatId="simple" csTypeId="urn:microsoft.com/office/officeart/2005/8/colors/accent3_3" csCatId="accent3" phldr="1"/>
      <dgm:spPr/>
    </dgm:pt>
    <dgm:pt modelId="{B04E0523-A6DC-4E17-AA69-0D1493C0CFD5}">
      <dgm:prSet phldrT="[Teksti]"/>
      <dgm:spPr/>
      <dgm:t>
        <a:bodyPr/>
        <a:lstStyle/>
        <a:p>
          <a:r>
            <a:rPr lang="fi-FI" b="1" dirty="0" smtClean="0"/>
            <a:t>KYKY </a:t>
          </a:r>
        </a:p>
        <a:p>
          <a:r>
            <a:rPr lang="fi-FI" b="1" dirty="0" smtClean="0"/>
            <a:t>ITSENÄISEEN </a:t>
          </a:r>
        </a:p>
        <a:p>
          <a:r>
            <a:rPr lang="fi-FI" b="1" dirty="0" smtClean="0"/>
            <a:t>TOIMINTAAN</a:t>
          </a:r>
        </a:p>
      </dgm:t>
    </dgm:pt>
    <dgm:pt modelId="{8B127BDF-6F85-4ACC-BB97-0B3CE796C9A9}" type="parTrans" cxnId="{0C12EE74-DCF6-4B7E-BF76-5F6FC3FC3AAA}">
      <dgm:prSet/>
      <dgm:spPr/>
      <dgm:t>
        <a:bodyPr/>
        <a:lstStyle/>
        <a:p>
          <a:endParaRPr lang="fi-FI"/>
        </a:p>
      </dgm:t>
    </dgm:pt>
    <dgm:pt modelId="{E71FD6CB-4F75-4A77-A0D0-92831592FB9E}" type="sibTrans" cxnId="{0C12EE74-DCF6-4B7E-BF76-5F6FC3FC3AAA}">
      <dgm:prSet/>
      <dgm:spPr/>
      <dgm:t>
        <a:bodyPr/>
        <a:lstStyle/>
        <a:p>
          <a:endParaRPr lang="fi-FI"/>
        </a:p>
      </dgm:t>
    </dgm:pt>
    <dgm:pt modelId="{0377E393-2744-419E-9C7B-19B12E12050E}">
      <dgm:prSet phldrT="[Teksti]"/>
      <dgm:spPr/>
      <dgm:t>
        <a:bodyPr/>
        <a:lstStyle/>
        <a:p>
          <a:r>
            <a:rPr lang="fi-FI" b="1" dirty="0" smtClean="0"/>
            <a:t>TOIMINTA AIKUISEN OLLESSA TAUSTALLA KÄYTETTÄVISSÄ</a:t>
          </a:r>
        </a:p>
        <a:p>
          <a:r>
            <a:rPr lang="fi-FI" smtClean="0"/>
            <a:t>lapsi hyödyntää aiemmin opittuja menetelmiä </a:t>
          </a:r>
        </a:p>
        <a:p>
          <a:r>
            <a:rPr lang="fi-FI" smtClean="0"/>
            <a:t> aikuinen ohjaa ja auttaa tarvittaessa</a:t>
          </a:r>
          <a:endParaRPr lang="fi-FI" dirty="0"/>
        </a:p>
      </dgm:t>
    </dgm:pt>
    <dgm:pt modelId="{1063353E-8528-4428-80AB-88BD6E0E715C}" type="parTrans" cxnId="{966D0C61-4E0E-4FB7-B24A-D5D551B2ADF0}">
      <dgm:prSet/>
      <dgm:spPr/>
      <dgm:t>
        <a:bodyPr/>
        <a:lstStyle/>
        <a:p>
          <a:endParaRPr lang="fi-FI"/>
        </a:p>
      </dgm:t>
    </dgm:pt>
    <dgm:pt modelId="{39D96CC8-1975-4CFA-891C-7098903D6BCE}" type="sibTrans" cxnId="{966D0C61-4E0E-4FB7-B24A-D5D551B2ADF0}">
      <dgm:prSet/>
      <dgm:spPr/>
      <dgm:t>
        <a:bodyPr/>
        <a:lstStyle/>
        <a:p>
          <a:endParaRPr lang="fi-FI"/>
        </a:p>
      </dgm:t>
    </dgm:pt>
    <dgm:pt modelId="{66807D50-F24B-45F9-8C52-97087C4C5622}">
      <dgm:prSet phldrT="[Teksti]"/>
      <dgm:spPr/>
      <dgm:t>
        <a:bodyPr/>
        <a:lstStyle/>
        <a:p>
          <a:r>
            <a:rPr lang="fi-FI" b="1" dirty="0" smtClean="0"/>
            <a:t>TOIMINTA AIKUISEN OHJAUKSESSA/TUELLA</a:t>
          </a:r>
        </a:p>
        <a:p>
          <a:r>
            <a:rPr lang="fi-FI" smtClean="0"/>
            <a:t>aikuinen ohjaa ja kannustaa lasta toiminnassa</a:t>
          </a:r>
        </a:p>
        <a:p>
          <a:r>
            <a:rPr lang="fi-FI" smtClean="0"/>
            <a:t>lapsi </a:t>
          </a:r>
          <a:r>
            <a:rPr lang="fi-FI" dirty="0" smtClean="0"/>
            <a:t>opettelee taitoja ja tukimenetelmien käyttöä, </a:t>
          </a:r>
          <a:r>
            <a:rPr lang="fi-FI" b="1" dirty="0" smtClean="0"/>
            <a:t>opettelee ottamaan vastuuta tekemisestä</a:t>
          </a:r>
          <a:endParaRPr lang="fi-FI" b="1" dirty="0"/>
        </a:p>
      </dgm:t>
    </dgm:pt>
    <dgm:pt modelId="{58C30A52-FA70-4128-B59A-5E1F3F269125}" type="parTrans" cxnId="{5FDEA838-9222-4CED-8541-764BCD7E81DA}">
      <dgm:prSet/>
      <dgm:spPr/>
      <dgm:t>
        <a:bodyPr/>
        <a:lstStyle/>
        <a:p>
          <a:endParaRPr lang="fi-FI"/>
        </a:p>
      </dgm:t>
    </dgm:pt>
    <dgm:pt modelId="{585A26DE-F661-47E9-915D-101B8678A05F}" type="sibTrans" cxnId="{5FDEA838-9222-4CED-8541-764BCD7E81DA}">
      <dgm:prSet/>
      <dgm:spPr/>
      <dgm:t>
        <a:bodyPr/>
        <a:lstStyle/>
        <a:p>
          <a:endParaRPr lang="fi-FI"/>
        </a:p>
      </dgm:t>
    </dgm:pt>
    <dgm:pt modelId="{272436FA-9F02-4AE8-901D-02242A48247D}">
      <dgm:prSet/>
      <dgm:spPr/>
      <dgm:t>
        <a:bodyPr/>
        <a:lstStyle/>
        <a:p>
          <a:r>
            <a:rPr lang="fi-FI" b="1" dirty="0" smtClean="0"/>
            <a:t>TOIMINTA AIKUISEN KANSSA YHDESSÄ</a:t>
          </a:r>
        </a:p>
        <a:p>
          <a:r>
            <a:rPr lang="fi-FI" dirty="0" smtClean="0"/>
            <a:t>aikuinen opettaa toimintamalleja ja tukimenetelmien (esim. kuvat, ääneen ajattelu </a:t>
          </a:r>
          <a:r>
            <a:rPr lang="fi-FI" dirty="0" err="1" smtClean="0"/>
            <a:t>jne</a:t>
          </a:r>
          <a:r>
            <a:rPr lang="fi-FI" smtClean="0"/>
            <a:t>) käyttöä lapsen kanssa yhdessä toimiessaan</a:t>
          </a:r>
          <a:endParaRPr lang="fi-FI" dirty="0"/>
        </a:p>
      </dgm:t>
    </dgm:pt>
    <dgm:pt modelId="{BBDEDE9E-7084-43CA-91FF-1FA69D8EECCD}" type="parTrans" cxnId="{9E2BA7BC-D38E-4769-8EB0-7C8025D0EC2B}">
      <dgm:prSet/>
      <dgm:spPr/>
      <dgm:t>
        <a:bodyPr/>
        <a:lstStyle/>
        <a:p>
          <a:endParaRPr lang="fi-FI"/>
        </a:p>
      </dgm:t>
    </dgm:pt>
    <dgm:pt modelId="{C575A0AB-F77F-4B54-B671-6038A5126FE7}" type="sibTrans" cxnId="{9E2BA7BC-D38E-4769-8EB0-7C8025D0EC2B}">
      <dgm:prSet/>
      <dgm:spPr/>
      <dgm:t>
        <a:bodyPr/>
        <a:lstStyle/>
        <a:p>
          <a:endParaRPr lang="fi-FI"/>
        </a:p>
      </dgm:t>
    </dgm:pt>
    <dgm:pt modelId="{3609DD94-4326-443A-89AE-38AFA25F95AD}">
      <dgm:prSet/>
      <dgm:spPr/>
      <dgm:t>
        <a:bodyPr/>
        <a:lstStyle/>
        <a:p>
          <a:r>
            <a:rPr lang="fi-FI" b="1" dirty="0" smtClean="0"/>
            <a:t>PUOLESTA TEKEMINEN (vastuu toteutumisesta on aikuisella)</a:t>
          </a:r>
        </a:p>
        <a:p>
          <a:r>
            <a:rPr lang="fi-FI" dirty="0" smtClean="0"/>
            <a:t>taidot riittämättömät tai eivät käytettävissä</a:t>
          </a:r>
        </a:p>
        <a:p>
          <a:r>
            <a:rPr lang="fi-FI" dirty="0" smtClean="0"/>
            <a:t>voi olla tarpeen huonon toimintakyvyn, iän  tai arjen sujuvuuden vuoksi</a:t>
          </a:r>
        </a:p>
        <a:p>
          <a:r>
            <a:rPr lang="fi-FI" dirty="0" smtClean="0"/>
            <a:t>ei tue pitkään jatkuessaan taitojen kehittymistä</a:t>
          </a:r>
          <a:endParaRPr lang="fi-FI" dirty="0"/>
        </a:p>
      </dgm:t>
    </dgm:pt>
    <dgm:pt modelId="{1454EC61-FA69-4520-B000-3E749C9B6E45}" type="parTrans" cxnId="{08DF9183-35EA-4EBA-8579-2F73EAFD3382}">
      <dgm:prSet/>
      <dgm:spPr/>
      <dgm:t>
        <a:bodyPr/>
        <a:lstStyle/>
        <a:p>
          <a:endParaRPr lang="fi-FI"/>
        </a:p>
      </dgm:t>
    </dgm:pt>
    <dgm:pt modelId="{2230012F-265F-4537-BBBA-76D0B5672EC5}" type="sibTrans" cxnId="{08DF9183-35EA-4EBA-8579-2F73EAFD3382}">
      <dgm:prSet/>
      <dgm:spPr/>
      <dgm:t>
        <a:bodyPr/>
        <a:lstStyle/>
        <a:p>
          <a:endParaRPr lang="fi-FI"/>
        </a:p>
      </dgm:t>
    </dgm:pt>
    <dgm:pt modelId="{7F355795-2184-4F90-A242-341335E81704}" type="pres">
      <dgm:prSet presAssocID="{34CBFB8B-CA5B-4758-A9F4-52A50B2AE749}" presName="Name0" presStyleCnt="0">
        <dgm:presLayoutVars>
          <dgm:dir/>
          <dgm:animLvl val="lvl"/>
          <dgm:resizeHandles val="exact"/>
        </dgm:presLayoutVars>
      </dgm:prSet>
      <dgm:spPr/>
    </dgm:pt>
    <dgm:pt modelId="{E17E49F4-0BB6-4C38-9A67-2739AA37827C}" type="pres">
      <dgm:prSet presAssocID="{B04E0523-A6DC-4E17-AA69-0D1493C0CFD5}" presName="Name8" presStyleCnt="0"/>
      <dgm:spPr/>
    </dgm:pt>
    <dgm:pt modelId="{F51A7782-F534-4D55-8588-2B8DEE76E6B6}" type="pres">
      <dgm:prSet presAssocID="{B04E0523-A6DC-4E17-AA69-0D1493C0CFD5}" presName="level" presStyleLbl="node1" presStyleIdx="0" presStyleCnt="5" custScaleX="101843" custScaleY="104833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C99A130D-2841-4444-A770-AB69CF3C2F21}" type="pres">
      <dgm:prSet presAssocID="{B04E0523-A6DC-4E17-AA69-0D1493C0CFD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A869494E-81A6-488F-883F-5161D8DA592F}" type="pres">
      <dgm:prSet presAssocID="{0377E393-2744-419E-9C7B-19B12E12050E}" presName="Name8" presStyleCnt="0"/>
      <dgm:spPr/>
    </dgm:pt>
    <dgm:pt modelId="{347A52AF-DB78-4CA7-971C-56E93196125F}" type="pres">
      <dgm:prSet presAssocID="{0377E393-2744-419E-9C7B-19B12E12050E}" presName="level" presStyleLbl="node1" presStyleIdx="1" presStyleCnt="5" custScaleY="113326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25342FD5-ADE2-4F94-B349-84F80669B811}" type="pres">
      <dgm:prSet presAssocID="{0377E393-2744-419E-9C7B-19B12E12050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00EB887A-425D-45A3-A152-5CF47BB0E53F}" type="pres">
      <dgm:prSet presAssocID="{66807D50-F24B-45F9-8C52-97087C4C5622}" presName="Name8" presStyleCnt="0"/>
      <dgm:spPr/>
    </dgm:pt>
    <dgm:pt modelId="{0231D2D4-367B-458E-80D6-6948B5F0AACF}" type="pres">
      <dgm:prSet presAssocID="{66807D50-F24B-45F9-8C52-97087C4C5622}" presName="level" presStyleLbl="node1" presStyleIdx="2" presStyleCnt="5" custScaleY="106590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5FF8F9BE-BF86-4A2A-97D2-2C2722C7A146}" type="pres">
      <dgm:prSet presAssocID="{66807D50-F24B-45F9-8C52-97087C4C562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6B6EC325-268C-44C9-B0BA-43AD12BFF4B8}" type="pres">
      <dgm:prSet presAssocID="{272436FA-9F02-4AE8-901D-02242A48247D}" presName="Name8" presStyleCnt="0"/>
      <dgm:spPr/>
    </dgm:pt>
    <dgm:pt modelId="{97777310-C03A-4F6C-8866-254852DCAB65}" type="pres">
      <dgm:prSet presAssocID="{272436FA-9F02-4AE8-901D-02242A48247D}" presName="level" presStyleLbl="node1" presStyleIdx="3" presStyleCnt="5" custScaleX="99526" custScaleY="89936" custLinFactNeighborX="463" custLinFactNeighborY="-1091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7451811F-196A-4821-A446-F9F909B79E8A}" type="pres">
      <dgm:prSet presAssocID="{272436FA-9F02-4AE8-901D-02242A48247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A16FCD00-6496-4565-9BCF-91C90779C716}" type="pres">
      <dgm:prSet presAssocID="{3609DD94-4326-443A-89AE-38AFA25F95AD}" presName="Name8" presStyleCnt="0"/>
      <dgm:spPr/>
    </dgm:pt>
    <dgm:pt modelId="{D3DBEB5E-0385-45FC-8AE9-7E2887E9F9AF}" type="pres">
      <dgm:prSet presAssocID="{3609DD94-4326-443A-89AE-38AFA25F95AD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7033C650-BAAC-44FC-9C90-E545B01B0738}" type="pres">
      <dgm:prSet presAssocID="{3609DD94-4326-443A-89AE-38AFA25F95A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035620D9-EE0F-4B27-BA64-B397945AB1DE}" type="presOf" srcId="{3609DD94-4326-443A-89AE-38AFA25F95AD}" destId="{7033C650-BAAC-44FC-9C90-E545B01B0738}" srcOrd="1" destOrd="0" presId="urn:microsoft.com/office/officeart/2005/8/layout/pyramid1"/>
    <dgm:cxn modelId="{73AE3299-C206-4F41-A264-B906CE69006C}" type="presOf" srcId="{66807D50-F24B-45F9-8C52-97087C4C5622}" destId="{0231D2D4-367B-458E-80D6-6948B5F0AACF}" srcOrd="0" destOrd="0" presId="urn:microsoft.com/office/officeart/2005/8/layout/pyramid1"/>
    <dgm:cxn modelId="{A3732B49-3AF5-427B-99E2-A764AF79F130}" type="presOf" srcId="{66807D50-F24B-45F9-8C52-97087C4C5622}" destId="{5FF8F9BE-BF86-4A2A-97D2-2C2722C7A146}" srcOrd="1" destOrd="0" presId="urn:microsoft.com/office/officeart/2005/8/layout/pyramid1"/>
    <dgm:cxn modelId="{0C12EE74-DCF6-4B7E-BF76-5F6FC3FC3AAA}" srcId="{34CBFB8B-CA5B-4758-A9F4-52A50B2AE749}" destId="{B04E0523-A6DC-4E17-AA69-0D1493C0CFD5}" srcOrd="0" destOrd="0" parTransId="{8B127BDF-6F85-4ACC-BB97-0B3CE796C9A9}" sibTransId="{E71FD6CB-4F75-4A77-A0D0-92831592FB9E}"/>
    <dgm:cxn modelId="{EDCF0D9A-C784-4A9E-9DED-8FBB1FE0630C}" type="presOf" srcId="{272436FA-9F02-4AE8-901D-02242A48247D}" destId="{7451811F-196A-4821-A446-F9F909B79E8A}" srcOrd="1" destOrd="0" presId="urn:microsoft.com/office/officeart/2005/8/layout/pyramid1"/>
    <dgm:cxn modelId="{B52CB533-08FB-4098-9FC8-936176D251DF}" type="presOf" srcId="{B04E0523-A6DC-4E17-AA69-0D1493C0CFD5}" destId="{C99A130D-2841-4444-A770-AB69CF3C2F21}" srcOrd="1" destOrd="0" presId="urn:microsoft.com/office/officeart/2005/8/layout/pyramid1"/>
    <dgm:cxn modelId="{9E2BA7BC-D38E-4769-8EB0-7C8025D0EC2B}" srcId="{34CBFB8B-CA5B-4758-A9F4-52A50B2AE749}" destId="{272436FA-9F02-4AE8-901D-02242A48247D}" srcOrd="3" destOrd="0" parTransId="{BBDEDE9E-7084-43CA-91FF-1FA69D8EECCD}" sibTransId="{C575A0AB-F77F-4B54-B671-6038A5126FE7}"/>
    <dgm:cxn modelId="{9EAD7503-33B7-4D08-A69E-E5678D65103A}" type="presOf" srcId="{0377E393-2744-419E-9C7B-19B12E12050E}" destId="{25342FD5-ADE2-4F94-B349-84F80669B811}" srcOrd="1" destOrd="0" presId="urn:microsoft.com/office/officeart/2005/8/layout/pyramid1"/>
    <dgm:cxn modelId="{5400297F-7B2C-459D-80C8-A311678488FB}" type="presOf" srcId="{272436FA-9F02-4AE8-901D-02242A48247D}" destId="{97777310-C03A-4F6C-8866-254852DCAB65}" srcOrd="0" destOrd="0" presId="urn:microsoft.com/office/officeart/2005/8/layout/pyramid1"/>
    <dgm:cxn modelId="{3A77AB5C-AC3D-4AC8-810C-B1511D5D2045}" type="presOf" srcId="{B04E0523-A6DC-4E17-AA69-0D1493C0CFD5}" destId="{F51A7782-F534-4D55-8588-2B8DEE76E6B6}" srcOrd="0" destOrd="0" presId="urn:microsoft.com/office/officeart/2005/8/layout/pyramid1"/>
    <dgm:cxn modelId="{5FDEA838-9222-4CED-8541-764BCD7E81DA}" srcId="{34CBFB8B-CA5B-4758-A9F4-52A50B2AE749}" destId="{66807D50-F24B-45F9-8C52-97087C4C5622}" srcOrd="2" destOrd="0" parTransId="{58C30A52-FA70-4128-B59A-5E1F3F269125}" sibTransId="{585A26DE-F661-47E9-915D-101B8678A05F}"/>
    <dgm:cxn modelId="{08DF9183-35EA-4EBA-8579-2F73EAFD3382}" srcId="{34CBFB8B-CA5B-4758-A9F4-52A50B2AE749}" destId="{3609DD94-4326-443A-89AE-38AFA25F95AD}" srcOrd="4" destOrd="0" parTransId="{1454EC61-FA69-4520-B000-3E749C9B6E45}" sibTransId="{2230012F-265F-4537-BBBA-76D0B5672EC5}"/>
    <dgm:cxn modelId="{93CB25F7-BAEE-46A6-9345-AD5DF4465922}" type="presOf" srcId="{34CBFB8B-CA5B-4758-A9F4-52A50B2AE749}" destId="{7F355795-2184-4F90-A242-341335E81704}" srcOrd="0" destOrd="0" presId="urn:microsoft.com/office/officeart/2005/8/layout/pyramid1"/>
    <dgm:cxn modelId="{D7932F8C-94F2-4724-99A0-65C4AF725F19}" type="presOf" srcId="{0377E393-2744-419E-9C7B-19B12E12050E}" destId="{347A52AF-DB78-4CA7-971C-56E93196125F}" srcOrd="0" destOrd="0" presId="urn:microsoft.com/office/officeart/2005/8/layout/pyramid1"/>
    <dgm:cxn modelId="{83DF4BA7-C43E-4530-9C6F-2CAD38F6105E}" type="presOf" srcId="{3609DD94-4326-443A-89AE-38AFA25F95AD}" destId="{D3DBEB5E-0385-45FC-8AE9-7E2887E9F9AF}" srcOrd="0" destOrd="0" presId="urn:microsoft.com/office/officeart/2005/8/layout/pyramid1"/>
    <dgm:cxn modelId="{966D0C61-4E0E-4FB7-B24A-D5D551B2ADF0}" srcId="{34CBFB8B-CA5B-4758-A9F4-52A50B2AE749}" destId="{0377E393-2744-419E-9C7B-19B12E12050E}" srcOrd="1" destOrd="0" parTransId="{1063353E-8528-4428-80AB-88BD6E0E715C}" sibTransId="{39D96CC8-1975-4CFA-891C-7098903D6BCE}"/>
    <dgm:cxn modelId="{341548BC-178D-4F9D-A5FE-6A212EC5E4A9}" type="presParOf" srcId="{7F355795-2184-4F90-A242-341335E81704}" destId="{E17E49F4-0BB6-4C38-9A67-2739AA37827C}" srcOrd="0" destOrd="0" presId="urn:microsoft.com/office/officeart/2005/8/layout/pyramid1"/>
    <dgm:cxn modelId="{F72E83F9-1E12-4199-B0B0-477C094E826D}" type="presParOf" srcId="{E17E49F4-0BB6-4C38-9A67-2739AA37827C}" destId="{F51A7782-F534-4D55-8588-2B8DEE76E6B6}" srcOrd="0" destOrd="0" presId="urn:microsoft.com/office/officeart/2005/8/layout/pyramid1"/>
    <dgm:cxn modelId="{ED32DB2B-2107-4D0F-8F3D-7216B614B708}" type="presParOf" srcId="{E17E49F4-0BB6-4C38-9A67-2739AA37827C}" destId="{C99A130D-2841-4444-A770-AB69CF3C2F21}" srcOrd="1" destOrd="0" presId="urn:microsoft.com/office/officeart/2005/8/layout/pyramid1"/>
    <dgm:cxn modelId="{30FA576B-6E76-4F40-ABE1-B04E5909E260}" type="presParOf" srcId="{7F355795-2184-4F90-A242-341335E81704}" destId="{A869494E-81A6-488F-883F-5161D8DA592F}" srcOrd="1" destOrd="0" presId="urn:microsoft.com/office/officeart/2005/8/layout/pyramid1"/>
    <dgm:cxn modelId="{6B740367-33D0-46AC-A864-9EE870B08364}" type="presParOf" srcId="{A869494E-81A6-488F-883F-5161D8DA592F}" destId="{347A52AF-DB78-4CA7-971C-56E93196125F}" srcOrd="0" destOrd="0" presId="urn:microsoft.com/office/officeart/2005/8/layout/pyramid1"/>
    <dgm:cxn modelId="{DD1244B7-4E3E-46D2-B309-98FFA7E4BE05}" type="presParOf" srcId="{A869494E-81A6-488F-883F-5161D8DA592F}" destId="{25342FD5-ADE2-4F94-B349-84F80669B811}" srcOrd="1" destOrd="0" presId="urn:microsoft.com/office/officeart/2005/8/layout/pyramid1"/>
    <dgm:cxn modelId="{F0834806-0CE2-475E-B732-85A4D9CBD608}" type="presParOf" srcId="{7F355795-2184-4F90-A242-341335E81704}" destId="{00EB887A-425D-45A3-A152-5CF47BB0E53F}" srcOrd="2" destOrd="0" presId="urn:microsoft.com/office/officeart/2005/8/layout/pyramid1"/>
    <dgm:cxn modelId="{67427FFA-86D5-4544-AEDC-CBFE35049543}" type="presParOf" srcId="{00EB887A-425D-45A3-A152-5CF47BB0E53F}" destId="{0231D2D4-367B-458E-80D6-6948B5F0AACF}" srcOrd="0" destOrd="0" presId="urn:microsoft.com/office/officeart/2005/8/layout/pyramid1"/>
    <dgm:cxn modelId="{F080B9B0-282B-4B6B-AB86-33F08F047807}" type="presParOf" srcId="{00EB887A-425D-45A3-A152-5CF47BB0E53F}" destId="{5FF8F9BE-BF86-4A2A-97D2-2C2722C7A146}" srcOrd="1" destOrd="0" presId="urn:microsoft.com/office/officeart/2005/8/layout/pyramid1"/>
    <dgm:cxn modelId="{F1062F4E-34DF-48B0-AF71-AB9DC0B58461}" type="presParOf" srcId="{7F355795-2184-4F90-A242-341335E81704}" destId="{6B6EC325-268C-44C9-B0BA-43AD12BFF4B8}" srcOrd="3" destOrd="0" presId="urn:microsoft.com/office/officeart/2005/8/layout/pyramid1"/>
    <dgm:cxn modelId="{4DB0D5BF-6025-43DB-9752-4446E866ECEC}" type="presParOf" srcId="{6B6EC325-268C-44C9-B0BA-43AD12BFF4B8}" destId="{97777310-C03A-4F6C-8866-254852DCAB65}" srcOrd="0" destOrd="0" presId="urn:microsoft.com/office/officeart/2005/8/layout/pyramid1"/>
    <dgm:cxn modelId="{DE3F17B3-72B0-496F-8198-4474480263E9}" type="presParOf" srcId="{6B6EC325-268C-44C9-B0BA-43AD12BFF4B8}" destId="{7451811F-196A-4821-A446-F9F909B79E8A}" srcOrd="1" destOrd="0" presId="urn:microsoft.com/office/officeart/2005/8/layout/pyramid1"/>
    <dgm:cxn modelId="{0C6F887A-D07C-4B27-9607-373B305D79FB}" type="presParOf" srcId="{7F355795-2184-4F90-A242-341335E81704}" destId="{A16FCD00-6496-4565-9BCF-91C90779C716}" srcOrd="4" destOrd="0" presId="urn:microsoft.com/office/officeart/2005/8/layout/pyramid1"/>
    <dgm:cxn modelId="{BE152CFE-9F05-43A3-A55F-4B622392836F}" type="presParOf" srcId="{A16FCD00-6496-4565-9BCF-91C90779C716}" destId="{D3DBEB5E-0385-45FC-8AE9-7E2887E9F9AF}" srcOrd="0" destOrd="0" presId="urn:microsoft.com/office/officeart/2005/8/layout/pyramid1"/>
    <dgm:cxn modelId="{D7D409A4-EC74-437E-87B8-AF9C18C0D60C}" type="presParOf" srcId="{A16FCD00-6496-4565-9BCF-91C90779C716}" destId="{7033C650-BAAC-44FC-9C90-E545B01B0738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BF501DB-D16D-4B29-AFB9-C7077C06CE9B}" type="doc">
      <dgm:prSet loTypeId="urn:microsoft.com/office/officeart/2005/8/layout/venn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i-FI"/>
        </a:p>
      </dgm:t>
    </dgm:pt>
    <dgm:pt modelId="{04A50CD6-A048-4C32-96A3-112C08FA5536}">
      <dgm:prSet phldrT="[Teksti]"/>
      <dgm:spPr/>
      <dgm:t>
        <a:bodyPr/>
        <a:lstStyle/>
        <a:p>
          <a:r>
            <a:rPr lang="fi-FI" b="1" dirty="0" smtClean="0"/>
            <a:t>promootio</a:t>
          </a:r>
        </a:p>
        <a:p>
          <a:r>
            <a:rPr lang="fi-FI" dirty="0" smtClean="0">
              <a:solidFill>
                <a:schemeClr val="tx1"/>
              </a:solidFill>
            </a:rPr>
            <a:t>(kehityksen tukeminen)</a:t>
          </a:r>
          <a:endParaRPr lang="fi-FI" b="1" dirty="0"/>
        </a:p>
      </dgm:t>
    </dgm:pt>
    <dgm:pt modelId="{511D3FA0-3F2D-409D-ACB3-3DED4F3370D5}" type="parTrans" cxnId="{D5AC3E82-53D7-4D8A-A636-CABCD897C199}">
      <dgm:prSet/>
      <dgm:spPr/>
      <dgm:t>
        <a:bodyPr/>
        <a:lstStyle/>
        <a:p>
          <a:endParaRPr lang="fi-FI"/>
        </a:p>
      </dgm:t>
    </dgm:pt>
    <dgm:pt modelId="{40353ED8-1AA8-46E2-9E26-5C05E4666A92}" type="sibTrans" cxnId="{D5AC3E82-53D7-4D8A-A636-CABCD897C199}">
      <dgm:prSet/>
      <dgm:spPr/>
      <dgm:t>
        <a:bodyPr/>
        <a:lstStyle/>
        <a:p>
          <a:endParaRPr lang="fi-FI"/>
        </a:p>
      </dgm:t>
    </dgm:pt>
    <dgm:pt modelId="{B13A7EB9-F01F-4E16-8FF2-3CB47FD24FA8}">
      <dgm:prSet phldrT="[Teksti]"/>
      <dgm:spPr/>
      <dgm:t>
        <a:bodyPr/>
        <a:lstStyle/>
        <a:p>
          <a:r>
            <a:rPr lang="fi-FI" b="1" dirty="0" smtClean="0"/>
            <a:t>preventio</a:t>
          </a:r>
        </a:p>
        <a:p>
          <a:r>
            <a:rPr lang="fi-FI" dirty="0" smtClean="0">
              <a:solidFill>
                <a:schemeClr val="tx1"/>
              </a:solidFill>
            </a:rPr>
            <a:t>(tukitoimet, ympäristön muokkaus)</a:t>
          </a:r>
          <a:endParaRPr lang="fi-FI" b="1" dirty="0"/>
        </a:p>
      </dgm:t>
    </dgm:pt>
    <dgm:pt modelId="{45B7E6AA-A887-4DBC-AD6D-7CD112D14CF7}" type="parTrans" cxnId="{B1E5C48E-AB86-42BE-A12D-209B51E4E6B7}">
      <dgm:prSet/>
      <dgm:spPr/>
      <dgm:t>
        <a:bodyPr/>
        <a:lstStyle/>
        <a:p>
          <a:endParaRPr lang="fi-FI"/>
        </a:p>
      </dgm:t>
    </dgm:pt>
    <dgm:pt modelId="{FEABAB12-2215-471E-8830-4A46C3C7AFE0}" type="sibTrans" cxnId="{B1E5C48E-AB86-42BE-A12D-209B51E4E6B7}">
      <dgm:prSet/>
      <dgm:spPr/>
      <dgm:t>
        <a:bodyPr/>
        <a:lstStyle/>
        <a:p>
          <a:endParaRPr lang="fi-FI"/>
        </a:p>
      </dgm:t>
    </dgm:pt>
    <dgm:pt modelId="{1A731AD3-8883-479F-8AE4-317268537157}">
      <dgm:prSet phldrT="[Teksti]"/>
      <dgm:spPr>
        <a:solidFill>
          <a:schemeClr val="accent6">
            <a:alpha val="50000"/>
          </a:schemeClr>
        </a:solidFill>
      </dgm:spPr>
      <dgm:t>
        <a:bodyPr/>
        <a:lstStyle/>
        <a:p>
          <a:r>
            <a:rPr lang="fi-FI" b="1" dirty="0" smtClean="0"/>
            <a:t>hoito ja tukitoimet</a:t>
          </a:r>
        </a:p>
        <a:p>
          <a:r>
            <a:rPr lang="fi-FI" dirty="0" smtClean="0">
              <a:solidFill>
                <a:schemeClr val="tx1"/>
              </a:solidFill>
            </a:rPr>
            <a:t>(taitojen harjoittelu)</a:t>
          </a:r>
          <a:endParaRPr lang="fi-FI" b="1" dirty="0"/>
        </a:p>
      </dgm:t>
    </dgm:pt>
    <dgm:pt modelId="{AD1F6391-BDCD-4CDB-A411-F0FA1E208560}" type="parTrans" cxnId="{342ACF47-BA63-4578-9232-C8FD234012D6}">
      <dgm:prSet/>
      <dgm:spPr/>
      <dgm:t>
        <a:bodyPr/>
        <a:lstStyle/>
        <a:p>
          <a:endParaRPr lang="fi-FI"/>
        </a:p>
      </dgm:t>
    </dgm:pt>
    <dgm:pt modelId="{F6187797-390E-4DB4-98EA-BDCABE7FCE56}" type="sibTrans" cxnId="{342ACF47-BA63-4578-9232-C8FD234012D6}">
      <dgm:prSet/>
      <dgm:spPr/>
      <dgm:t>
        <a:bodyPr/>
        <a:lstStyle/>
        <a:p>
          <a:endParaRPr lang="fi-FI"/>
        </a:p>
      </dgm:t>
    </dgm:pt>
    <dgm:pt modelId="{7B2BF3D3-A235-4A86-81D9-669B55CA87CF}">
      <dgm:prSet phldrT="[Teksti]"/>
      <dgm:spPr>
        <a:solidFill>
          <a:schemeClr val="accent2">
            <a:lumMod val="75000"/>
            <a:alpha val="50000"/>
          </a:schemeClr>
        </a:solidFill>
      </dgm:spPr>
      <dgm:t>
        <a:bodyPr/>
        <a:lstStyle/>
        <a:p>
          <a:r>
            <a:rPr lang="fi-FI" b="1" dirty="0" smtClean="0"/>
            <a:t>ylläpito</a:t>
          </a:r>
        </a:p>
        <a:p>
          <a:r>
            <a:rPr lang="fi-FI" dirty="0" smtClean="0">
              <a:solidFill>
                <a:schemeClr val="tx1"/>
              </a:solidFill>
            </a:rPr>
            <a:t>(taitojen käytön mahdollista-</a:t>
          </a:r>
          <a:r>
            <a:rPr lang="fi-FI" dirty="0" err="1" smtClean="0">
              <a:solidFill>
                <a:schemeClr val="tx1"/>
              </a:solidFill>
            </a:rPr>
            <a:t>minen</a:t>
          </a:r>
          <a:r>
            <a:rPr lang="fi-FI" dirty="0" smtClean="0">
              <a:solidFill>
                <a:schemeClr val="tx1"/>
              </a:solidFill>
            </a:rPr>
            <a:t>)</a:t>
          </a:r>
          <a:endParaRPr lang="fi-FI" b="1" dirty="0"/>
        </a:p>
      </dgm:t>
    </dgm:pt>
    <dgm:pt modelId="{F67FF0FF-7BAC-4CC6-BA95-D5BD38151B73}" type="parTrans" cxnId="{DA2FBE10-D223-47B9-8804-0F4EA6A4EC60}">
      <dgm:prSet/>
      <dgm:spPr/>
      <dgm:t>
        <a:bodyPr/>
        <a:lstStyle/>
        <a:p>
          <a:endParaRPr lang="fi-FI"/>
        </a:p>
      </dgm:t>
    </dgm:pt>
    <dgm:pt modelId="{58E1B576-1A99-4C24-A8FE-5F5C2633C1A9}" type="sibTrans" cxnId="{DA2FBE10-D223-47B9-8804-0F4EA6A4EC60}">
      <dgm:prSet/>
      <dgm:spPr/>
      <dgm:t>
        <a:bodyPr/>
        <a:lstStyle/>
        <a:p>
          <a:endParaRPr lang="fi-FI"/>
        </a:p>
      </dgm:t>
    </dgm:pt>
    <dgm:pt modelId="{F0D3A35B-9114-45EF-8684-424F63DF031D}" type="pres">
      <dgm:prSet presAssocID="{5BF501DB-D16D-4B29-AFB9-C7077C06CE9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820CAF33-2AC9-4379-951B-D4CFBA5F38F3}" type="pres">
      <dgm:prSet presAssocID="{04A50CD6-A048-4C32-96A3-112C08FA5536}" presName="Name5" presStyleLbl="vennNode1" presStyleIdx="0" presStyleCnt="4" custLinFactNeighborX="-15101" custLinFactNeighborY="6041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674A8BFD-3F4C-4248-9A6A-16EC778BA303}" type="pres">
      <dgm:prSet presAssocID="{40353ED8-1AA8-46E2-9E26-5C05E4666A92}" presName="space" presStyleCnt="0"/>
      <dgm:spPr/>
    </dgm:pt>
    <dgm:pt modelId="{3A471E5F-BDBC-41DC-9F96-0D1996944038}" type="pres">
      <dgm:prSet presAssocID="{B13A7EB9-F01F-4E16-8FF2-3CB47FD24FA8}" presName="Name5" presStyleLbl="vennNode1" presStyleIdx="1" presStyleCnt="4" custLinFactNeighborX="11328" custLinFactNeighborY="-3020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ECCEEB45-074D-4B3B-B285-279E24D431CC}" type="pres">
      <dgm:prSet presAssocID="{FEABAB12-2215-471E-8830-4A46C3C7AFE0}" presName="space" presStyleCnt="0"/>
      <dgm:spPr/>
    </dgm:pt>
    <dgm:pt modelId="{DCE1D450-8AB7-46B0-A562-C5DE77C3A8DD}" type="pres">
      <dgm:prSet presAssocID="{1A731AD3-8883-479F-8AE4-317268537157}" presName="Name5" presStyleLbl="vennNode1" presStyleIdx="2" presStyleCnt="4" custLinFactNeighborX="-7552" custLinFactNeighborY="-4531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CAE999BC-DB9D-49EA-BF31-F282290429FD}" type="pres">
      <dgm:prSet presAssocID="{F6187797-390E-4DB4-98EA-BDCABE7FCE56}" presName="space" presStyleCnt="0"/>
      <dgm:spPr/>
    </dgm:pt>
    <dgm:pt modelId="{74A35AB9-0E7F-42C1-A947-41F9F3424D8D}" type="pres">
      <dgm:prSet presAssocID="{7B2BF3D3-A235-4A86-81D9-669B55CA87CF}" presName="Name5" presStyleLbl="vennNode1" presStyleIdx="3" presStyleCnt="4" custLinFactNeighborX="26927" custLinFactNeighborY="-3020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66EE0E38-7DB7-4A56-BB72-69AD30AA617E}" type="presOf" srcId="{5BF501DB-D16D-4B29-AFB9-C7077C06CE9B}" destId="{F0D3A35B-9114-45EF-8684-424F63DF031D}" srcOrd="0" destOrd="0" presId="urn:microsoft.com/office/officeart/2005/8/layout/venn3"/>
    <dgm:cxn modelId="{F0D5F922-C3B0-4079-A2F5-32472070A27A}" type="presOf" srcId="{B13A7EB9-F01F-4E16-8FF2-3CB47FD24FA8}" destId="{3A471E5F-BDBC-41DC-9F96-0D1996944038}" srcOrd="0" destOrd="0" presId="urn:microsoft.com/office/officeart/2005/8/layout/venn3"/>
    <dgm:cxn modelId="{B1E5C48E-AB86-42BE-A12D-209B51E4E6B7}" srcId="{5BF501DB-D16D-4B29-AFB9-C7077C06CE9B}" destId="{B13A7EB9-F01F-4E16-8FF2-3CB47FD24FA8}" srcOrd="1" destOrd="0" parTransId="{45B7E6AA-A887-4DBC-AD6D-7CD112D14CF7}" sibTransId="{FEABAB12-2215-471E-8830-4A46C3C7AFE0}"/>
    <dgm:cxn modelId="{DA2FBE10-D223-47B9-8804-0F4EA6A4EC60}" srcId="{5BF501DB-D16D-4B29-AFB9-C7077C06CE9B}" destId="{7B2BF3D3-A235-4A86-81D9-669B55CA87CF}" srcOrd="3" destOrd="0" parTransId="{F67FF0FF-7BAC-4CC6-BA95-D5BD38151B73}" sibTransId="{58E1B576-1A99-4C24-A8FE-5F5C2633C1A9}"/>
    <dgm:cxn modelId="{7F34117E-ACB1-47BB-9DC7-041C66AE582F}" type="presOf" srcId="{7B2BF3D3-A235-4A86-81D9-669B55CA87CF}" destId="{74A35AB9-0E7F-42C1-A947-41F9F3424D8D}" srcOrd="0" destOrd="0" presId="urn:microsoft.com/office/officeart/2005/8/layout/venn3"/>
    <dgm:cxn modelId="{342ACF47-BA63-4578-9232-C8FD234012D6}" srcId="{5BF501DB-D16D-4B29-AFB9-C7077C06CE9B}" destId="{1A731AD3-8883-479F-8AE4-317268537157}" srcOrd="2" destOrd="0" parTransId="{AD1F6391-BDCD-4CDB-A411-F0FA1E208560}" sibTransId="{F6187797-390E-4DB4-98EA-BDCABE7FCE56}"/>
    <dgm:cxn modelId="{EEA94EA0-B4B3-4450-B390-011C1D8EAD26}" type="presOf" srcId="{04A50CD6-A048-4C32-96A3-112C08FA5536}" destId="{820CAF33-2AC9-4379-951B-D4CFBA5F38F3}" srcOrd="0" destOrd="0" presId="urn:microsoft.com/office/officeart/2005/8/layout/venn3"/>
    <dgm:cxn modelId="{D5AC3E82-53D7-4D8A-A636-CABCD897C199}" srcId="{5BF501DB-D16D-4B29-AFB9-C7077C06CE9B}" destId="{04A50CD6-A048-4C32-96A3-112C08FA5536}" srcOrd="0" destOrd="0" parTransId="{511D3FA0-3F2D-409D-ACB3-3DED4F3370D5}" sibTransId="{40353ED8-1AA8-46E2-9E26-5C05E4666A92}"/>
    <dgm:cxn modelId="{61940D32-1BA2-4085-A1EA-BBB1E3F7DE7F}" type="presOf" srcId="{1A731AD3-8883-479F-8AE4-317268537157}" destId="{DCE1D450-8AB7-46B0-A562-C5DE77C3A8DD}" srcOrd="0" destOrd="0" presId="urn:microsoft.com/office/officeart/2005/8/layout/venn3"/>
    <dgm:cxn modelId="{0E227523-F39D-40EE-A462-6D61C232A89D}" type="presParOf" srcId="{F0D3A35B-9114-45EF-8684-424F63DF031D}" destId="{820CAF33-2AC9-4379-951B-D4CFBA5F38F3}" srcOrd="0" destOrd="0" presId="urn:microsoft.com/office/officeart/2005/8/layout/venn3"/>
    <dgm:cxn modelId="{63CE3505-085A-454F-A934-D3C0D80414BF}" type="presParOf" srcId="{F0D3A35B-9114-45EF-8684-424F63DF031D}" destId="{674A8BFD-3F4C-4248-9A6A-16EC778BA303}" srcOrd="1" destOrd="0" presId="urn:microsoft.com/office/officeart/2005/8/layout/venn3"/>
    <dgm:cxn modelId="{8541EA1C-C43F-40CB-9300-3AD97DDAD402}" type="presParOf" srcId="{F0D3A35B-9114-45EF-8684-424F63DF031D}" destId="{3A471E5F-BDBC-41DC-9F96-0D1996944038}" srcOrd="2" destOrd="0" presId="urn:microsoft.com/office/officeart/2005/8/layout/venn3"/>
    <dgm:cxn modelId="{3ACD3E13-A640-4685-9959-A6C6B083A9CA}" type="presParOf" srcId="{F0D3A35B-9114-45EF-8684-424F63DF031D}" destId="{ECCEEB45-074D-4B3B-B285-279E24D431CC}" srcOrd="3" destOrd="0" presId="urn:microsoft.com/office/officeart/2005/8/layout/venn3"/>
    <dgm:cxn modelId="{FD6FD451-29DD-484F-804E-A03DF945AFF0}" type="presParOf" srcId="{F0D3A35B-9114-45EF-8684-424F63DF031D}" destId="{DCE1D450-8AB7-46B0-A562-C5DE77C3A8DD}" srcOrd="4" destOrd="0" presId="urn:microsoft.com/office/officeart/2005/8/layout/venn3"/>
    <dgm:cxn modelId="{42820A18-378F-4A93-9E57-714E4AF2E251}" type="presParOf" srcId="{F0D3A35B-9114-45EF-8684-424F63DF031D}" destId="{CAE999BC-DB9D-49EA-BF31-F282290429FD}" srcOrd="5" destOrd="0" presId="urn:microsoft.com/office/officeart/2005/8/layout/venn3"/>
    <dgm:cxn modelId="{CD91D08D-3529-43EE-BF9D-B228FD63F84A}" type="presParOf" srcId="{F0D3A35B-9114-45EF-8684-424F63DF031D}" destId="{74A35AB9-0E7F-42C1-A947-41F9F3424D8D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D7CE799-ADF0-47EA-8880-2678ACEB9753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 phldr="1"/>
      <dgm:spPr/>
    </dgm:pt>
    <dgm:pt modelId="{84F849DC-8D2F-40BA-A759-E8873FAB4D21}">
      <dgm:prSet phldrT="[Teksti]"/>
      <dgm:spPr/>
      <dgm:t>
        <a:bodyPr/>
        <a:lstStyle/>
        <a:p>
          <a:r>
            <a:rPr lang="fi-FI" dirty="0" smtClean="0"/>
            <a:t>tarkkaavuuden säätelyn vaikeus</a:t>
          </a:r>
          <a:endParaRPr lang="fi-FI" dirty="0"/>
        </a:p>
      </dgm:t>
    </dgm:pt>
    <dgm:pt modelId="{9AEAE2D4-CA0C-4D05-AC54-54BD409075B9}" type="parTrans" cxnId="{CC48A1E7-4A25-431A-A260-18123B0665C9}">
      <dgm:prSet/>
      <dgm:spPr/>
      <dgm:t>
        <a:bodyPr/>
        <a:lstStyle/>
        <a:p>
          <a:endParaRPr lang="fi-FI"/>
        </a:p>
      </dgm:t>
    </dgm:pt>
    <dgm:pt modelId="{1C7EC116-CE10-40E6-B0B4-80A5EEE350D7}" type="sibTrans" cxnId="{CC48A1E7-4A25-431A-A260-18123B0665C9}">
      <dgm:prSet/>
      <dgm:spPr/>
      <dgm:t>
        <a:bodyPr/>
        <a:lstStyle/>
        <a:p>
          <a:endParaRPr lang="fi-FI"/>
        </a:p>
      </dgm:t>
    </dgm:pt>
    <dgm:pt modelId="{704F92D7-DEBE-4C3B-9A6D-D7718C7BA823}">
      <dgm:prSet phldrT="[Teksti]"/>
      <dgm:spPr/>
      <dgm:t>
        <a:bodyPr/>
        <a:lstStyle/>
        <a:p>
          <a:r>
            <a:rPr lang="fi-FI" dirty="0" smtClean="0"/>
            <a:t>impulsiivisuus</a:t>
          </a:r>
          <a:endParaRPr lang="fi-FI" dirty="0"/>
        </a:p>
      </dgm:t>
    </dgm:pt>
    <dgm:pt modelId="{7D936485-ADE3-4DFC-80D1-72F40488A675}" type="parTrans" cxnId="{F3DF2190-B1BC-4699-9CAD-DFE720B4B38A}">
      <dgm:prSet/>
      <dgm:spPr/>
      <dgm:t>
        <a:bodyPr/>
        <a:lstStyle/>
        <a:p>
          <a:endParaRPr lang="fi-FI"/>
        </a:p>
      </dgm:t>
    </dgm:pt>
    <dgm:pt modelId="{4F071D84-06A1-4159-9D0F-7584DCB64C85}" type="sibTrans" cxnId="{F3DF2190-B1BC-4699-9CAD-DFE720B4B38A}">
      <dgm:prSet/>
      <dgm:spPr/>
      <dgm:t>
        <a:bodyPr/>
        <a:lstStyle/>
        <a:p>
          <a:endParaRPr lang="fi-FI"/>
        </a:p>
      </dgm:t>
    </dgm:pt>
    <dgm:pt modelId="{810CCCBE-E6D8-4C89-A24D-ECE0D04CA6A9}">
      <dgm:prSet phldrT="[Teksti]"/>
      <dgm:spPr/>
      <dgm:t>
        <a:bodyPr/>
        <a:lstStyle/>
        <a:p>
          <a:r>
            <a:rPr lang="fi-FI" dirty="0" smtClean="0"/>
            <a:t>aktiivisuuden säätelyn vaikeus</a:t>
          </a:r>
          <a:endParaRPr lang="fi-FI" dirty="0"/>
        </a:p>
      </dgm:t>
    </dgm:pt>
    <dgm:pt modelId="{5E912AC9-7CE7-41E9-BB84-DCC2F9CBEDBF}" type="parTrans" cxnId="{BE07B336-DD17-4E66-A266-059DFE262CF5}">
      <dgm:prSet/>
      <dgm:spPr/>
      <dgm:t>
        <a:bodyPr/>
        <a:lstStyle/>
        <a:p>
          <a:endParaRPr lang="fi-FI"/>
        </a:p>
      </dgm:t>
    </dgm:pt>
    <dgm:pt modelId="{A6474754-C54A-4D0D-8687-2521AD3321B8}" type="sibTrans" cxnId="{BE07B336-DD17-4E66-A266-059DFE262CF5}">
      <dgm:prSet/>
      <dgm:spPr/>
      <dgm:t>
        <a:bodyPr/>
        <a:lstStyle/>
        <a:p>
          <a:endParaRPr lang="fi-FI"/>
        </a:p>
      </dgm:t>
    </dgm:pt>
    <dgm:pt modelId="{A09FD8BE-DFE9-43DF-97B5-F7476CF25DE0}" type="pres">
      <dgm:prSet presAssocID="{FD7CE799-ADF0-47EA-8880-2678ACEB9753}" presName="compositeShape" presStyleCnt="0">
        <dgm:presLayoutVars>
          <dgm:chMax val="7"/>
          <dgm:dir/>
          <dgm:resizeHandles val="exact"/>
        </dgm:presLayoutVars>
      </dgm:prSet>
      <dgm:spPr/>
    </dgm:pt>
    <dgm:pt modelId="{98B8BBA6-4A98-4BDC-8603-EB1C27B4356E}" type="pres">
      <dgm:prSet presAssocID="{84F849DC-8D2F-40BA-A759-E8873FAB4D21}" presName="circ1" presStyleLbl="vennNode1" presStyleIdx="0" presStyleCnt="3" custScaleX="130229" custScaleY="118058" custLinFactNeighborX="0" custLinFactNeighborY="7485"/>
      <dgm:spPr/>
      <dgm:t>
        <a:bodyPr/>
        <a:lstStyle/>
        <a:p>
          <a:endParaRPr lang="fi-FI"/>
        </a:p>
      </dgm:t>
    </dgm:pt>
    <dgm:pt modelId="{A7AEDFC7-D051-45EA-ABEA-5CDF89CEFCA8}" type="pres">
      <dgm:prSet presAssocID="{84F849DC-8D2F-40BA-A759-E8873FAB4D2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09E82582-06F4-4DC9-B31E-7C93013D3C8C}" type="pres">
      <dgm:prSet presAssocID="{704F92D7-DEBE-4C3B-9A6D-D7718C7BA823}" presName="circ2" presStyleLbl="vennNode1" presStyleIdx="1" presStyleCnt="3" custLinFactNeighborX="-3595" custLinFactNeighborY="1398"/>
      <dgm:spPr/>
      <dgm:t>
        <a:bodyPr/>
        <a:lstStyle/>
        <a:p>
          <a:endParaRPr lang="fi-FI"/>
        </a:p>
      </dgm:t>
    </dgm:pt>
    <dgm:pt modelId="{B33A4AAC-DF65-4C85-8D1A-9E368A4BEF52}" type="pres">
      <dgm:prSet presAssocID="{704F92D7-DEBE-4C3B-9A6D-D7718C7BA82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849742C0-0FE2-4093-9FC8-CC85B8AC3ECA}" type="pres">
      <dgm:prSet presAssocID="{810CCCBE-E6D8-4C89-A24D-ECE0D04CA6A9}" presName="circ3" presStyleLbl="vennNode1" presStyleIdx="2" presStyleCnt="3" custLinFactNeighborX="3595" custLinFactNeighborY="1398"/>
      <dgm:spPr/>
      <dgm:t>
        <a:bodyPr/>
        <a:lstStyle/>
        <a:p>
          <a:endParaRPr lang="fi-FI"/>
        </a:p>
      </dgm:t>
    </dgm:pt>
    <dgm:pt modelId="{907D215C-513F-4765-90E3-323A795C79D2}" type="pres">
      <dgm:prSet presAssocID="{810CCCBE-E6D8-4C89-A24D-ECE0D04CA6A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BE07B336-DD17-4E66-A266-059DFE262CF5}" srcId="{FD7CE799-ADF0-47EA-8880-2678ACEB9753}" destId="{810CCCBE-E6D8-4C89-A24D-ECE0D04CA6A9}" srcOrd="2" destOrd="0" parTransId="{5E912AC9-7CE7-41E9-BB84-DCC2F9CBEDBF}" sibTransId="{A6474754-C54A-4D0D-8687-2521AD3321B8}"/>
    <dgm:cxn modelId="{89D023D4-AE4E-42A4-ADAA-6F36853FBCAC}" type="presOf" srcId="{810CCCBE-E6D8-4C89-A24D-ECE0D04CA6A9}" destId="{849742C0-0FE2-4093-9FC8-CC85B8AC3ECA}" srcOrd="0" destOrd="0" presId="urn:microsoft.com/office/officeart/2005/8/layout/venn1"/>
    <dgm:cxn modelId="{F3DF2190-B1BC-4699-9CAD-DFE720B4B38A}" srcId="{FD7CE799-ADF0-47EA-8880-2678ACEB9753}" destId="{704F92D7-DEBE-4C3B-9A6D-D7718C7BA823}" srcOrd="1" destOrd="0" parTransId="{7D936485-ADE3-4DFC-80D1-72F40488A675}" sibTransId="{4F071D84-06A1-4159-9D0F-7584DCB64C85}"/>
    <dgm:cxn modelId="{0D02A89D-3F34-42C2-A754-73F08D89D05A}" type="presOf" srcId="{84F849DC-8D2F-40BA-A759-E8873FAB4D21}" destId="{98B8BBA6-4A98-4BDC-8603-EB1C27B4356E}" srcOrd="0" destOrd="0" presId="urn:microsoft.com/office/officeart/2005/8/layout/venn1"/>
    <dgm:cxn modelId="{28584F45-D50F-4EE4-877A-AAC15BBD9C0C}" type="presOf" srcId="{FD7CE799-ADF0-47EA-8880-2678ACEB9753}" destId="{A09FD8BE-DFE9-43DF-97B5-F7476CF25DE0}" srcOrd="0" destOrd="0" presId="urn:microsoft.com/office/officeart/2005/8/layout/venn1"/>
    <dgm:cxn modelId="{ACB904CA-014E-4D43-9BDE-13FC4CA4CCF6}" type="presOf" srcId="{810CCCBE-E6D8-4C89-A24D-ECE0D04CA6A9}" destId="{907D215C-513F-4765-90E3-323A795C79D2}" srcOrd="1" destOrd="0" presId="urn:microsoft.com/office/officeart/2005/8/layout/venn1"/>
    <dgm:cxn modelId="{BD0349EC-3EF4-42CF-B7F6-E5CB28D7D61A}" type="presOf" srcId="{704F92D7-DEBE-4C3B-9A6D-D7718C7BA823}" destId="{B33A4AAC-DF65-4C85-8D1A-9E368A4BEF52}" srcOrd="1" destOrd="0" presId="urn:microsoft.com/office/officeart/2005/8/layout/venn1"/>
    <dgm:cxn modelId="{80F174E3-AB6C-4AA4-AF98-53017D284759}" type="presOf" srcId="{84F849DC-8D2F-40BA-A759-E8873FAB4D21}" destId="{A7AEDFC7-D051-45EA-ABEA-5CDF89CEFCA8}" srcOrd="1" destOrd="0" presId="urn:microsoft.com/office/officeart/2005/8/layout/venn1"/>
    <dgm:cxn modelId="{62EA7FDA-E672-4731-80BC-7CD0774E8F22}" type="presOf" srcId="{704F92D7-DEBE-4C3B-9A6D-D7718C7BA823}" destId="{09E82582-06F4-4DC9-B31E-7C93013D3C8C}" srcOrd="0" destOrd="0" presId="urn:microsoft.com/office/officeart/2005/8/layout/venn1"/>
    <dgm:cxn modelId="{CC48A1E7-4A25-431A-A260-18123B0665C9}" srcId="{FD7CE799-ADF0-47EA-8880-2678ACEB9753}" destId="{84F849DC-8D2F-40BA-A759-E8873FAB4D21}" srcOrd="0" destOrd="0" parTransId="{9AEAE2D4-CA0C-4D05-AC54-54BD409075B9}" sibTransId="{1C7EC116-CE10-40E6-B0B4-80A5EEE350D7}"/>
    <dgm:cxn modelId="{4E04450B-A666-4C25-8913-B1C19BE572EE}" type="presParOf" srcId="{A09FD8BE-DFE9-43DF-97B5-F7476CF25DE0}" destId="{98B8BBA6-4A98-4BDC-8603-EB1C27B4356E}" srcOrd="0" destOrd="0" presId="urn:microsoft.com/office/officeart/2005/8/layout/venn1"/>
    <dgm:cxn modelId="{0D77965B-7FEA-4101-942B-2FF6AA4E3AC4}" type="presParOf" srcId="{A09FD8BE-DFE9-43DF-97B5-F7476CF25DE0}" destId="{A7AEDFC7-D051-45EA-ABEA-5CDF89CEFCA8}" srcOrd="1" destOrd="0" presId="urn:microsoft.com/office/officeart/2005/8/layout/venn1"/>
    <dgm:cxn modelId="{8E721BF7-D56A-4646-8365-C46A5ED3D2E2}" type="presParOf" srcId="{A09FD8BE-DFE9-43DF-97B5-F7476CF25DE0}" destId="{09E82582-06F4-4DC9-B31E-7C93013D3C8C}" srcOrd="2" destOrd="0" presId="urn:microsoft.com/office/officeart/2005/8/layout/venn1"/>
    <dgm:cxn modelId="{DB335A20-0CF0-40FC-AEFC-FF0878FA299D}" type="presParOf" srcId="{A09FD8BE-DFE9-43DF-97B5-F7476CF25DE0}" destId="{B33A4AAC-DF65-4C85-8D1A-9E368A4BEF52}" srcOrd="3" destOrd="0" presId="urn:microsoft.com/office/officeart/2005/8/layout/venn1"/>
    <dgm:cxn modelId="{9AC362FD-4994-4E84-8EED-FF76AC34B8B8}" type="presParOf" srcId="{A09FD8BE-DFE9-43DF-97B5-F7476CF25DE0}" destId="{849742C0-0FE2-4093-9FC8-CC85B8AC3ECA}" srcOrd="4" destOrd="0" presId="urn:microsoft.com/office/officeart/2005/8/layout/venn1"/>
    <dgm:cxn modelId="{3FDD7AFA-0362-4AE8-A86E-070370E70A6C}" type="presParOf" srcId="{A09FD8BE-DFE9-43DF-97B5-F7476CF25DE0}" destId="{907D215C-513F-4765-90E3-323A795C79D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AE488C1-817D-457D-A959-032ABD20947D}" type="doc">
      <dgm:prSet loTypeId="urn:microsoft.com/office/officeart/2005/8/layout/cycle7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i-FI"/>
        </a:p>
      </dgm:t>
    </dgm:pt>
    <dgm:pt modelId="{2CB2D003-2025-4329-87AE-85F7FA96D1E7}">
      <dgm:prSet phldrT="[Teksti]"/>
      <dgm:spPr/>
      <dgm:t>
        <a:bodyPr/>
        <a:lstStyle/>
        <a:p>
          <a:r>
            <a:rPr lang="fi-FI" dirty="0" smtClean="0">
              <a:solidFill>
                <a:schemeClr val="tx1"/>
              </a:solidFill>
            </a:rPr>
            <a:t>sentraalisen koherenssin ongelma (kokonaisuuksien hahmottamisen vaikeus, tiedon tulkitsemisen ja soveltamisen ongelma, </a:t>
          </a:r>
          <a:r>
            <a:rPr lang="fi-FI" b="1" dirty="0" smtClean="0">
              <a:solidFill>
                <a:schemeClr val="tx1"/>
              </a:solidFill>
            </a:rPr>
            <a:t>kontekstisokeus</a:t>
          </a:r>
          <a:r>
            <a:rPr lang="fi-FI" dirty="0" smtClean="0">
              <a:solidFill>
                <a:schemeClr val="tx1"/>
              </a:solidFill>
            </a:rPr>
            <a:t>, yksityiskohtiin fokusoituminen)</a:t>
          </a:r>
          <a:endParaRPr lang="fi-FI" dirty="0">
            <a:solidFill>
              <a:schemeClr val="tx1"/>
            </a:solidFill>
          </a:endParaRPr>
        </a:p>
      </dgm:t>
    </dgm:pt>
    <dgm:pt modelId="{A5ABD724-4701-409C-9DDC-B2F329BBDFE1}" type="parTrans" cxnId="{FAA87DB6-7C81-4232-B5D5-3209F265435A}">
      <dgm:prSet/>
      <dgm:spPr/>
      <dgm:t>
        <a:bodyPr/>
        <a:lstStyle/>
        <a:p>
          <a:endParaRPr lang="fi-FI"/>
        </a:p>
      </dgm:t>
    </dgm:pt>
    <dgm:pt modelId="{6013C2B8-8789-42EF-B49C-3AA464976012}" type="sibTrans" cxnId="{FAA87DB6-7C81-4232-B5D5-3209F265435A}">
      <dgm:prSet/>
      <dgm:spPr/>
      <dgm:t>
        <a:bodyPr/>
        <a:lstStyle/>
        <a:p>
          <a:endParaRPr lang="fi-FI"/>
        </a:p>
      </dgm:t>
    </dgm:pt>
    <dgm:pt modelId="{CE1290B3-9477-495B-A59E-837EA75D990F}">
      <dgm:prSet phldrT="[Teksti]"/>
      <dgm:spPr/>
      <dgm:t>
        <a:bodyPr/>
        <a:lstStyle/>
        <a:p>
          <a:r>
            <a:rPr lang="fi-FI" dirty="0" smtClean="0">
              <a:solidFill>
                <a:schemeClr val="tx1"/>
              </a:solidFill>
            </a:rPr>
            <a:t>eläytymiskyvyn ja tunnetaitojen ongelmat (peilisolujärjestelmän merkitys, poikkeava reagointi katsekontaktiin, </a:t>
          </a:r>
          <a:r>
            <a:rPr lang="fi-FI" dirty="0" err="1" smtClean="0">
              <a:solidFill>
                <a:schemeClr val="tx1"/>
              </a:solidFill>
            </a:rPr>
            <a:t>oksitosiinin</a:t>
          </a:r>
          <a:r>
            <a:rPr lang="fi-FI" dirty="0" smtClean="0">
              <a:solidFill>
                <a:schemeClr val="tx1"/>
              </a:solidFill>
            </a:rPr>
            <a:t> vähäinen eritys, toisen kehonliikkeisiin reagoimisen poikkeavuus)</a:t>
          </a:r>
          <a:endParaRPr lang="fi-FI" dirty="0">
            <a:solidFill>
              <a:schemeClr val="tx1"/>
            </a:solidFill>
          </a:endParaRPr>
        </a:p>
      </dgm:t>
    </dgm:pt>
    <dgm:pt modelId="{1648A6C8-985B-4D7F-8716-8D56E598AE3B}" type="parTrans" cxnId="{7D00F7EE-A0C6-4F3A-83EE-62EB4EE65604}">
      <dgm:prSet/>
      <dgm:spPr/>
      <dgm:t>
        <a:bodyPr/>
        <a:lstStyle/>
        <a:p>
          <a:endParaRPr lang="fi-FI"/>
        </a:p>
      </dgm:t>
    </dgm:pt>
    <dgm:pt modelId="{6CBE7B3A-0258-40E2-B009-78DF99C62FFF}" type="sibTrans" cxnId="{7D00F7EE-A0C6-4F3A-83EE-62EB4EE65604}">
      <dgm:prSet/>
      <dgm:spPr/>
      <dgm:t>
        <a:bodyPr/>
        <a:lstStyle/>
        <a:p>
          <a:endParaRPr lang="fi-FI"/>
        </a:p>
      </dgm:t>
    </dgm:pt>
    <dgm:pt modelId="{A302EBAE-3D3E-4C9B-BED7-776C49C26E4D}">
      <dgm:prSet phldrT="[Teksti]"/>
      <dgm:spPr/>
      <dgm:t>
        <a:bodyPr/>
        <a:lstStyle/>
        <a:p>
          <a:r>
            <a:rPr lang="fi-FI" dirty="0" smtClean="0">
              <a:solidFill>
                <a:schemeClr val="tx1"/>
              </a:solidFill>
            </a:rPr>
            <a:t>toiminnanohjauksen ja  toimintojen automatisoitumisen poikkeavuus (rutiinien jäykkyys, vaikeus oppia joitakin taitoja, taitojen yleistymättömyys) </a:t>
          </a:r>
          <a:endParaRPr lang="fi-FI" dirty="0">
            <a:solidFill>
              <a:schemeClr val="tx1"/>
            </a:solidFill>
          </a:endParaRPr>
        </a:p>
      </dgm:t>
    </dgm:pt>
    <dgm:pt modelId="{C8F40725-F0BE-4438-AF41-C75E719FDE83}" type="parTrans" cxnId="{55F0A2AB-5DA3-4E4C-803B-04B39AAE01F4}">
      <dgm:prSet/>
      <dgm:spPr/>
      <dgm:t>
        <a:bodyPr/>
        <a:lstStyle/>
        <a:p>
          <a:endParaRPr lang="fi-FI"/>
        </a:p>
      </dgm:t>
    </dgm:pt>
    <dgm:pt modelId="{831B85B0-2B12-4710-90B0-A6646A5E122B}" type="sibTrans" cxnId="{55F0A2AB-5DA3-4E4C-803B-04B39AAE01F4}">
      <dgm:prSet/>
      <dgm:spPr/>
      <dgm:t>
        <a:bodyPr/>
        <a:lstStyle/>
        <a:p>
          <a:endParaRPr lang="fi-FI"/>
        </a:p>
      </dgm:t>
    </dgm:pt>
    <dgm:pt modelId="{D98F1186-CC0B-47E0-B3D1-50A28627A124}" type="pres">
      <dgm:prSet presAssocID="{DAE488C1-817D-457D-A959-032ABD20947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FD948CBA-2112-425C-9441-E056F7425EE4}" type="pres">
      <dgm:prSet presAssocID="{2CB2D003-2025-4329-87AE-85F7FA96D1E7}" presName="node" presStyleLbl="node1" presStyleIdx="0" presStyleCnt="3" custScaleX="294564" custScaleY="99720" custRadScaleRad="83375" custRadScaleInc="-2200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527E39C4-8BB4-41ED-B935-4F9939F3CA3A}" type="pres">
      <dgm:prSet presAssocID="{6013C2B8-8789-42EF-B49C-3AA464976012}" presName="sibTrans" presStyleLbl="sibTrans2D1" presStyleIdx="0" presStyleCnt="3"/>
      <dgm:spPr/>
      <dgm:t>
        <a:bodyPr/>
        <a:lstStyle/>
        <a:p>
          <a:endParaRPr lang="fi-FI"/>
        </a:p>
      </dgm:t>
    </dgm:pt>
    <dgm:pt modelId="{45D422AE-7F44-4AA1-8D79-A4492931AC0E}" type="pres">
      <dgm:prSet presAssocID="{6013C2B8-8789-42EF-B49C-3AA464976012}" presName="connectorText" presStyleLbl="sibTrans2D1" presStyleIdx="0" presStyleCnt="3"/>
      <dgm:spPr/>
      <dgm:t>
        <a:bodyPr/>
        <a:lstStyle/>
        <a:p>
          <a:endParaRPr lang="fi-FI"/>
        </a:p>
      </dgm:t>
    </dgm:pt>
    <dgm:pt modelId="{94AAE0E5-6537-4003-8739-C22209368746}" type="pres">
      <dgm:prSet presAssocID="{CE1290B3-9477-495B-A59E-837EA75D990F}" presName="node" presStyleLbl="node1" presStyleIdx="1" presStyleCnt="3" custScaleX="140975" custScaleY="166967" custRadScaleRad="112346" custRadScaleInc="-18928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4FFF1165-CE9E-455B-A850-DD4159DD12DE}" type="pres">
      <dgm:prSet presAssocID="{6CBE7B3A-0258-40E2-B009-78DF99C62FFF}" presName="sibTrans" presStyleLbl="sibTrans2D1" presStyleIdx="1" presStyleCnt="3"/>
      <dgm:spPr/>
      <dgm:t>
        <a:bodyPr/>
        <a:lstStyle/>
        <a:p>
          <a:endParaRPr lang="fi-FI"/>
        </a:p>
      </dgm:t>
    </dgm:pt>
    <dgm:pt modelId="{C69AE557-4A08-4720-9179-5C6E739FA0E8}" type="pres">
      <dgm:prSet presAssocID="{6CBE7B3A-0258-40E2-B009-78DF99C62FFF}" presName="connectorText" presStyleLbl="sibTrans2D1" presStyleIdx="1" presStyleCnt="3"/>
      <dgm:spPr/>
      <dgm:t>
        <a:bodyPr/>
        <a:lstStyle/>
        <a:p>
          <a:endParaRPr lang="fi-FI"/>
        </a:p>
      </dgm:t>
    </dgm:pt>
    <dgm:pt modelId="{EF6BDE77-5E04-41DA-A917-DE5A758607A1}" type="pres">
      <dgm:prSet presAssocID="{A302EBAE-3D3E-4C9B-BED7-776C49C26E4D}" presName="node" presStyleLbl="node1" presStyleIdx="2" presStyleCnt="3" custScaleX="147555" custScaleY="166612" custRadScaleRad="120263" custRadScaleInc="21041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2DD1E5EE-43C3-4A94-BB6D-07AF4D0BE735}" type="pres">
      <dgm:prSet presAssocID="{831B85B0-2B12-4710-90B0-A6646A5E122B}" presName="sibTrans" presStyleLbl="sibTrans2D1" presStyleIdx="2" presStyleCnt="3"/>
      <dgm:spPr/>
      <dgm:t>
        <a:bodyPr/>
        <a:lstStyle/>
        <a:p>
          <a:endParaRPr lang="fi-FI"/>
        </a:p>
      </dgm:t>
    </dgm:pt>
    <dgm:pt modelId="{693FAB90-C754-496A-9C23-BD067928E3B8}" type="pres">
      <dgm:prSet presAssocID="{831B85B0-2B12-4710-90B0-A6646A5E122B}" presName="connectorText" presStyleLbl="sibTrans2D1" presStyleIdx="2" presStyleCnt="3"/>
      <dgm:spPr/>
      <dgm:t>
        <a:bodyPr/>
        <a:lstStyle/>
        <a:p>
          <a:endParaRPr lang="fi-FI"/>
        </a:p>
      </dgm:t>
    </dgm:pt>
  </dgm:ptLst>
  <dgm:cxnLst>
    <dgm:cxn modelId="{CE7D121A-830E-4CB8-97D5-301C79511E3F}" type="presOf" srcId="{A302EBAE-3D3E-4C9B-BED7-776C49C26E4D}" destId="{EF6BDE77-5E04-41DA-A917-DE5A758607A1}" srcOrd="0" destOrd="0" presId="urn:microsoft.com/office/officeart/2005/8/layout/cycle7"/>
    <dgm:cxn modelId="{56C6FEC0-D13E-4732-8466-21B183800DD0}" type="presOf" srcId="{DAE488C1-817D-457D-A959-032ABD20947D}" destId="{D98F1186-CC0B-47E0-B3D1-50A28627A124}" srcOrd="0" destOrd="0" presId="urn:microsoft.com/office/officeart/2005/8/layout/cycle7"/>
    <dgm:cxn modelId="{B5E0C42E-86CC-42C6-962D-0C397298B107}" type="presOf" srcId="{2CB2D003-2025-4329-87AE-85F7FA96D1E7}" destId="{FD948CBA-2112-425C-9441-E056F7425EE4}" srcOrd="0" destOrd="0" presId="urn:microsoft.com/office/officeart/2005/8/layout/cycle7"/>
    <dgm:cxn modelId="{485668ED-5BF8-4BC3-8E49-A42BC133F805}" type="presOf" srcId="{831B85B0-2B12-4710-90B0-A6646A5E122B}" destId="{693FAB90-C754-496A-9C23-BD067928E3B8}" srcOrd="1" destOrd="0" presId="urn:microsoft.com/office/officeart/2005/8/layout/cycle7"/>
    <dgm:cxn modelId="{D8D1D80A-8380-4629-B817-C080E5904353}" type="presOf" srcId="{CE1290B3-9477-495B-A59E-837EA75D990F}" destId="{94AAE0E5-6537-4003-8739-C22209368746}" srcOrd="0" destOrd="0" presId="urn:microsoft.com/office/officeart/2005/8/layout/cycle7"/>
    <dgm:cxn modelId="{A742F2F4-66CA-404B-8045-464F4A53EFC0}" type="presOf" srcId="{831B85B0-2B12-4710-90B0-A6646A5E122B}" destId="{2DD1E5EE-43C3-4A94-BB6D-07AF4D0BE735}" srcOrd="0" destOrd="0" presId="urn:microsoft.com/office/officeart/2005/8/layout/cycle7"/>
    <dgm:cxn modelId="{07583836-53E1-4A77-AAA3-7FC44489BF22}" type="presOf" srcId="{6013C2B8-8789-42EF-B49C-3AA464976012}" destId="{45D422AE-7F44-4AA1-8D79-A4492931AC0E}" srcOrd="1" destOrd="0" presId="urn:microsoft.com/office/officeart/2005/8/layout/cycle7"/>
    <dgm:cxn modelId="{FAA87DB6-7C81-4232-B5D5-3209F265435A}" srcId="{DAE488C1-817D-457D-A959-032ABD20947D}" destId="{2CB2D003-2025-4329-87AE-85F7FA96D1E7}" srcOrd="0" destOrd="0" parTransId="{A5ABD724-4701-409C-9DDC-B2F329BBDFE1}" sibTransId="{6013C2B8-8789-42EF-B49C-3AA464976012}"/>
    <dgm:cxn modelId="{B7F1B06A-018A-498E-83BF-8C0DE31F322D}" type="presOf" srcId="{6013C2B8-8789-42EF-B49C-3AA464976012}" destId="{527E39C4-8BB4-41ED-B935-4F9939F3CA3A}" srcOrd="0" destOrd="0" presId="urn:microsoft.com/office/officeart/2005/8/layout/cycle7"/>
    <dgm:cxn modelId="{7D00F7EE-A0C6-4F3A-83EE-62EB4EE65604}" srcId="{DAE488C1-817D-457D-A959-032ABD20947D}" destId="{CE1290B3-9477-495B-A59E-837EA75D990F}" srcOrd="1" destOrd="0" parTransId="{1648A6C8-985B-4D7F-8716-8D56E598AE3B}" sibTransId="{6CBE7B3A-0258-40E2-B009-78DF99C62FFF}"/>
    <dgm:cxn modelId="{3BB02991-200B-4ECB-9F07-CE11EE7D6A10}" type="presOf" srcId="{6CBE7B3A-0258-40E2-B009-78DF99C62FFF}" destId="{C69AE557-4A08-4720-9179-5C6E739FA0E8}" srcOrd="1" destOrd="0" presId="urn:microsoft.com/office/officeart/2005/8/layout/cycle7"/>
    <dgm:cxn modelId="{3D93240B-B003-4C46-83BF-332C32493F83}" type="presOf" srcId="{6CBE7B3A-0258-40E2-B009-78DF99C62FFF}" destId="{4FFF1165-CE9E-455B-A850-DD4159DD12DE}" srcOrd="0" destOrd="0" presId="urn:microsoft.com/office/officeart/2005/8/layout/cycle7"/>
    <dgm:cxn modelId="{55F0A2AB-5DA3-4E4C-803B-04B39AAE01F4}" srcId="{DAE488C1-817D-457D-A959-032ABD20947D}" destId="{A302EBAE-3D3E-4C9B-BED7-776C49C26E4D}" srcOrd="2" destOrd="0" parTransId="{C8F40725-F0BE-4438-AF41-C75E719FDE83}" sibTransId="{831B85B0-2B12-4710-90B0-A6646A5E122B}"/>
    <dgm:cxn modelId="{A8B95275-2B65-4689-9E3B-979AFF7A8AC2}" type="presParOf" srcId="{D98F1186-CC0B-47E0-B3D1-50A28627A124}" destId="{FD948CBA-2112-425C-9441-E056F7425EE4}" srcOrd="0" destOrd="0" presId="urn:microsoft.com/office/officeart/2005/8/layout/cycle7"/>
    <dgm:cxn modelId="{8B8B7FD2-29BF-4037-A8E2-FA25A02EFDB5}" type="presParOf" srcId="{D98F1186-CC0B-47E0-B3D1-50A28627A124}" destId="{527E39C4-8BB4-41ED-B935-4F9939F3CA3A}" srcOrd="1" destOrd="0" presId="urn:microsoft.com/office/officeart/2005/8/layout/cycle7"/>
    <dgm:cxn modelId="{BE71C90B-A898-4824-BB0F-036B80B51F5D}" type="presParOf" srcId="{527E39C4-8BB4-41ED-B935-4F9939F3CA3A}" destId="{45D422AE-7F44-4AA1-8D79-A4492931AC0E}" srcOrd="0" destOrd="0" presId="urn:microsoft.com/office/officeart/2005/8/layout/cycle7"/>
    <dgm:cxn modelId="{CBFC4C50-7999-48F5-BE37-329C3B87443D}" type="presParOf" srcId="{D98F1186-CC0B-47E0-B3D1-50A28627A124}" destId="{94AAE0E5-6537-4003-8739-C22209368746}" srcOrd="2" destOrd="0" presId="urn:microsoft.com/office/officeart/2005/8/layout/cycle7"/>
    <dgm:cxn modelId="{570035A1-82B7-4D18-B6BC-7DB46A9A3BE0}" type="presParOf" srcId="{D98F1186-CC0B-47E0-B3D1-50A28627A124}" destId="{4FFF1165-CE9E-455B-A850-DD4159DD12DE}" srcOrd="3" destOrd="0" presId="urn:microsoft.com/office/officeart/2005/8/layout/cycle7"/>
    <dgm:cxn modelId="{F756F7BA-3F16-41AB-A272-8C79C827A9CD}" type="presParOf" srcId="{4FFF1165-CE9E-455B-A850-DD4159DD12DE}" destId="{C69AE557-4A08-4720-9179-5C6E739FA0E8}" srcOrd="0" destOrd="0" presId="urn:microsoft.com/office/officeart/2005/8/layout/cycle7"/>
    <dgm:cxn modelId="{5636AF69-1449-47E6-94F6-83EA974D65F3}" type="presParOf" srcId="{D98F1186-CC0B-47E0-B3D1-50A28627A124}" destId="{EF6BDE77-5E04-41DA-A917-DE5A758607A1}" srcOrd="4" destOrd="0" presId="urn:microsoft.com/office/officeart/2005/8/layout/cycle7"/>
    <dgm:cxn modelId="{D7D19F95-CBA5-432E-8A06-67CD718A127A}" type="presParOf" srcId="{D98F1186-CC0B-47E0-B3D1-50A28627A124}" destId="{2DD1E5EE-43C3-4A94-BB6D-07AF4D0BE735}" srcOrd="5" destOrd="0" presId="urn:microsoft.com/office/officeart/2005/8/layout/cycle7"/>
    <dgm:cxn modelId="{FF5C9084-3054-4FE9-9077-16586F996848}" type="presParOf" srcId="{2DD1E5EE-43C3-4A94-BB6D-07AF4D0BE735}" destId="{693FAB90-C754-496A-9C23-BD067928E3B8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A174A4-684F-4C87-B94F-E290351BEE93}" type="datetimeFigureOut">
              <a:rPr lang="fi-FI" smtClean="0"/>
              <a:t>19.9.2019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358FA9-3D2E-4076-9D4A-A6BC169A938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7498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B2E7E-759C-4F0B-A68B-B5C611EE6CB0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7748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CF3EC-1D1F-4CDF-AE7D-86519FB6CB3D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4891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B2E7E-759C-4F0B-A68B-B5C611EE6CB0}" type="slidenum">
              <a:rPr lang="fi-FI" smtClean="0"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035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9A7C62-01F6-465E-9CCB-5D2F60B8B15E}" type="slidenum">
              <a:rPr lang="fi-FI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fi-FI" smtClean="0">
              <a:solidFill>
                <a:prstClr val="black"/>
              </a:solidFill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smtClean="0"/>
          </a:p>
        </p:txBody>
      </p:sp>
    </p:spTree>
    <p:extLst>
      <p:ext uri="{BB962C8B-B14F-4D97-AF65-F5344CB8AC3E}">
        <p14:creationId xmlns:p14="http://schemas.microsoft.com/office/powerpoint/2010/main" val="2024762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BC669F-3BC6-416F-A455-19289CA9565E}" type="slidenum">
              <a:rPr lang="fi-FI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fi-FI" smtClean="0">
              <a:solidFill>
                <a:prstClr val="black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smtClean="0"/>
          </a:p>
        </p:txBody>
      </p:sp>
    </p:spTree>
    <p:extLst>
      <p:ext uri="{BB962C8B-B14F-4D97-AF65-F5344CB8AC3E}">
        <p14:creationId xmlns:p14="http://schemas.microsoft.com/office/powerpoint/2010/main" val="4025707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F3F3D05C-C104-42E4-AC26-3914D34BB72F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19.9.2019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523F128F-B4E3-4034-A00B-C7806C1C3DE2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67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3D05C-C104-42E4-AC26-3914D34BB72F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19.9.2019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F128F-B4E3-4034-A00B-C7806C1C3DE2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924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3F3D05C-C104-42E4-AC26-3914D34BB72F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19.9.2019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523F128F-B4E3-4034-A00B-C7806C1C3DE2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522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3F3D05C-C104-42E4-AC26-3914D34BB72F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19.9.2019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523F128F-B4E3-4034-A00B-C7806C1C3DE2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914400"/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914400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38863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3F3D05C-C104-42E4-AC26-3914D34BB72F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19.9.2019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523F128F-B4E3-4034-A00B-C7806C1C3DE2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7168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3D05C-C104-42E4-AC26-3914D34BB72F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19.9.2019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F128F-B4E3-4034-A00B-C7806C1C3DE2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7741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3D05C-C104-42E4-AC26-3914D34BB72F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19.9.2019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F128F-B4E3-4034-A00B-C7806C1C3DE2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559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3D05C-C104-42E4-AC26-3914D34BB72F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19.9.2019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F128F-B4E3-4034-A00B-C7806C1C3DE2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2397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3F3D05C-C104-42E4-AC26-3914D34BB72F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19.9.2019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523F128F-B4E3-4034-A00B-C7806C1C3DE2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3696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3C11E-9863-474D-93C1-1464CBEE831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99520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9/19/2019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686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3D05C-C104-42E4-AC26-3914D34BB72F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19.9.2019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F128F-B4E3-4034-A00B-C7806C1C3DE2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2979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0714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9/19/2019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9451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6650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3749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0687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6488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6237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1651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7435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9/19/2019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697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3F3D05C-C104-42E4-AC26-3914D34BB72F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19.9.2019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523F128F-B4E3-4034-A00B-C7806C1C3DE2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6629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9/19/2019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66340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9/19/2019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7819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257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8023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6611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9/19/2019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0211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3BAB7-5A97-4DC6-896D-EA8C84B06CEB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19.9.2019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Anita Puustjärvi 2018</a:t>
            </a: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45D4-5474-4792-AA40-E5C800C2EB16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7751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11C2C-1485-4BCD-9827-88F36B7A044A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19.9.2019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Anita Puustjärvi 2018</a:t>
            </a: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45D4-5474-4792-AA40-E5C800C2EB16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8903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D233E-09AB-4573-8331-45303264A1CD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19.9.2019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Anita Puustjärvi 2018</a:t>
            </a: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45D4-5474-4792-AA40-E5C800C2EB16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7698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BE729-8242-4E44-8E48-F4906E68CAF8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19.9.2019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Anita Puustjärvi 2018</a:t>
            </a: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45D4-5474-4792-AA40-E5C800C2EB16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730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3D05C-C104-42E4-AC26-3914D34BB72F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19.9.2019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F128F-B4E3-4034-A00B-C7806C1C3DE2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429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5DA94-2308-4B71-AF53-9B4B1B1EB649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19.9.2019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Anita Puustjärvi 2018</a:t>
            </a: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45D4-5474-4792-AA40-E5C800C2EB16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8712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38B68-7D48-4122-BD0C-8B5853DC2E1C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19.9.2019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Anita Puustjärvi 2018</a:t>
            </a: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45D4-5474-4792-AA40-E5C800C2EB16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4825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72B9-5155-4093-98E8-6D689C4C2533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19.9.2019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Anita Puustjärvi 2018</a:t>
            </a: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45D4-5474-4792-AA40-E5C800C2EB16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6191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5BD93-F3BB-4F14-AC13-4B10CCB42B26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19.9.2019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Anita Puustjärvi 2018</a:t>
            </a: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45D4-5474-4792-AA40-E5C800C2EB16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7158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33A80-8668-4F29-94A4-147A1E233873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19.9.2019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Anita Puustjärvi 2018</a:t>
            </a: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45D4-5474-4792-AA40-E5C800C2EB16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1959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9E568-7B37-4ED0-89C2-EC4F19BF3F62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19.9.2019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Anita Puustjärvi 2018</a:t>
            </a: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45D4-5474-4792-AA40-E5C800C2EB16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9350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82C4A-3DA5-4260-BAB5-BE4C1AAEF471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19.9.2019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Anita Puustjärvi 2018</a:t>
            </a: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45D4-5474-4792-AA40-E5C800C2EB16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0171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3C11E-9863-474D-93C1-1464CBEE8311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88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3D05C-C104-42E4-AC26-3914D34BB72F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19.9.2019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F128F-B4E3-4034-A00B-C7806C1C3DE2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513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3D05C-C104-42E4-AC26-3914D34BB72F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19.9.2019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F128F-B4E3-4034-A00B-C7806C1C3DE2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426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3D05C-C104-42E4-AC26-3914D34BB72F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19.9.2019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F128F-B4E3-4034-A00B-C7806C1C3DE2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486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3D05C-C104-42E4-AC26-3914D34BB72F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19.9.2019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F128F-B4E3-4034-A00B-C7806C1C3DE2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191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3D05C-C104-42E4-AC26-3914D34BB72F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19.9.2019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F128F-B4E3-4034-A00B-C7806C1C3DE2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523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3F3D05C-C104-42E4-AC26-3914D34BB72F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 defTabSz="914400"/>
              <a:t>19.9.2019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23F128F-B4E3-4034-A00B-C7806C1C3DE2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11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49" r:id="rId18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6844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6BFEA19-268F-43C6-907A-61D7E6918AA9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 defTabSz="914400"/>
              <a:t>19.9.2019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Anita Puustjärvi 2018</a:t>
            </a: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CDF45D4-5474-4792-AA40-E5C800C2EB16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889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esteettomyysluotain.fi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ity.fi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hku.fi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1ZhZWb4bpc" TargetMode="Externa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2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aypahoito.fi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ssuu.com/universityofjyvaskyla/docs/lapsen_aivojen_ja_tunnes__telyn_keh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i-FI" sz="4800" dirty="0"/>
              <a:t>Mitä opettajan tulisi tietää neuropsykiatrisista häiriöistä?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1107224"/>
          </a:xfrm>
        </p:spPr>
        <p:txBody>
          <a:bodyPr>
            <a:normAutofit/>
          </a:bodyPr>
          <a:lstStyle/>
          <a:p>
            <a:r>
              <a:rPr lang="fi-FI" dirty="0" smtClean="0"/>
              <a:t>Anita </a:t>
            </a:r>
            <a:r>
              <a:rPr lang="fi-FI" dirty="0" err="1" smtClean="0"/>
              <a:t>Puustjärvi</a:t>
            </a:r>
            <a:endParaRPr lang="fi-FI" dirty="0" smtClean="0"/>
          </a:p>
          <a:p>
            <a:r>
              <a:rPr lang="fi-FI" dirty="0" smtClean="0"/>
              <a:t>lastenpsykiatrian osastonylilääkäri, linjajohtaja, KYS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99847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>
          <a:xfrm>
            <a:off x="1908218" y="3992450"/>
            <a:ext cx="4520485" cy="122349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schemeClr val="tx1"/>
                </a:solidFill>
              </a:rPr>
              <a:t>olosuhteiden vaikutus oireisiin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70468" y="573740"/>
            <a:ext cx="4658235" cy="823828"/>
          </a:xfrm>
        </p:spPr>
        <p:txBody>
          <a:bodyPr>
            <a:normAutofit/>
          </a:bodyPr>
          <a:lstStyle/>
          <a:p>
            <a:r>
              <a:rPr lang="fi-FI" b="1" dirty="0" smtClean="0"/>
              <a:t>diagnosoint</a:t>
            </a:r>
            <a:r>
              <a:rPr lang="fi-FI" dirty="0" smtClean="0"/>
              <a:t>i</a:t>
            </a:r>
            <a:endParaRPr lang="fi-FI" dirty="0"/>
          </a:p>
        </p:txBody>
      </p:sp>
      <p:sp>
        <p:nvSpPr>
          <p:cNvPr id="4" name="Suorakulmio 3"/>
          <p:cNvSpPr/>
          <p:nvPr/>
        </p:nvSpPr>
        <p:spPr>
          <a:xfrm>
            <a:off x="2586506" y="1722662"/>
            <a:ext cx="3163910" cy="914400"/>
          </a:xfrm>
          <a:prstGeom prst="rect">
            <a:avLst/>
          </a:prstGeom>
          <a:solidFill>
            <a:srgbClr val="92D05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schemeClr val="tx1"/>
                </a:solidFill>
              </a:rPr>
              <a:t>tieto kasvusta, kehityksestä, elämäntapahtumista </a:t>
            </a:r>
            <a:r>
              <a:rPr lang="fi-FI" dirty="0" err="1" smtClean="0">
                <a:solidFill>
                  <a:schemeClr val="tx1"/>
                </a:solidFill>
              </a:rPr>
              <a:t>jne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5" name="Suorakulmio 4"/>
          <p:cNvSpPr/>
          <p:nvPr/>
        </p:nvSpPr>
        <p:spPr>
          <a:xfrm>
            <a:off x="2586502" y="2695016"/>
            <a:ext cx="1506829" cy="17000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schemeClr val="tx1"/>
                </a:solidFill>
              </a:rPr>
              <a:t>arvio neuropsykiatrisen häiriön oireista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6" name="Suorakulmio 5"/>
          <p:cNvSpPr/>
          <p:nvPr/>
        </p:nvSpPr>
        <p:spPr>
          <a:xfrm>
            <a:off x="4168461" y="2695016"/>
            <a:ext cx="1581955" cy="1700010"/>
          </a:xfrm>
          <a:prstGeom prst="rect">
            <a:avLst/>
          </a:prstGeom>
          <a:solidFill>
            <a:schemeClr val="accent4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schemeClr val="tx1"/>
                </a:solidFill>
              </a:rPr>
              <a:t>arvio muista sairauksista ja häiriöistä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8" name="Kuvaselitenuoli vasemmalle 7"/>
          <p:cNvSpPr/>
          <p:nvPr/>
        </p:nvSpPr>
        <p:spPr>
          <a:xfrm>
            <a:off x="5750416" y="2695016"/>
            <a:ext cx="3113147" cy="1443988"/>
          </a:xfrm>
          <a:prstGeom prst="leftArrowCallout">
            <a:avLst/>
          </a:prstGeom>
          <a:solidFill>
            <a:schemeClr val="accent4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schemeClr val="tx1"/>
                </a:solidFill>
              </a:rPr>
              <a:t>lääkärintutkimus ja tarvittavat lisätutkimukset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9" name="Kuvaselitenuoli oikealle 8"/>
          <p:cNvSpPr/>
          <p:nvPr/>
        </p:nvSpPr>
        <p:spPr>
          <a:xfrm>
            <a:off x="55806" y="2537138"/>
            <a:ext cx="2530696" cy="1712890"/>
          </a:xfrm>
          <a:prstGeom prst="rightArrow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schemeClr val="tx1"/>
                </a:solidFill>
              </a:rPr>
              <a:t>oireiden esiintymisen kartoitus eri tahoilta (lomakkeilla)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10" name="Alanuoli 9"/>
          <p:cNvSpPr/>
          <p:nvPr/>
        </p:nvSpPr>
        <p:spPr>
          <a:xfrm>
            <a:off x="3483844" y="5061397"/>
            <a:ext cx="1218973" cy="631063"/>
          </a:xfrm>
          <a:prstGeom prst="downArrow">
            <a:avLst/>
          </a:prstGeom>
          <a:solidFill>
            <a:schemeClr val="accent3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Suorakulmio 11"/>
          <p:cNvSpPr/>
          <p:nvPr/>
        </p:nvSpPr>
        <p:spPr>
          <a:xfrm>
            <a:off x="1908218" y="5692460"/>
            <a:ext cx="4726545" cy="914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O</a:t>
            </a:r>
            <a:r>
              <a:rPr lang="fi-FI" dirty="0" smtClean="0">
                <a:solidFill>
                  <a:schemeClr val="tx1"/>
                </a:solidFill>
              </a:rPr>
              <a:t>nko kyse neuropsykiatrisesta häiriöstä?</a:t>
            </a:r>
          </a:p>
          <a:p>
            <a:pPr algn="ctr"/>
            <a:r>
              <a:rPr lang="fi-FI" dirty="0" smtClean="0">
                <a:solidFill>
                  <a:schemeClr val="tx1"/>
                </a:solidFill>
              </a:rPr>
              <a:t>Onko kyse lisäksi tai sen sijasta muusta häiriöstä?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13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220873" y="6368761"/>
            <a:ext cx="5680710" cy="365125"/>
          </a:xfrm>
        </p:spPr>
        <p:txBody>
          <a:bodyPr/>
          <a:lstStyle/>
          <a:p>
            <a:r>
              <a:rPr lang="fi-FI" dirty="0" smtClean="0">
                <a:solidFill>
                  <a:prstClr val="black">
                    <a:tint val="75000"/>
                  </a:prstClr>
                </a:solidFill>
              </a:rPr>
              <a:t>Anita Puustjärvi 2019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845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893194" y="210581"/>
            <a:ext cx="6928834" cy="1293028"/>
          </a:xfrm>
        </p:spPr>
        <p:txBody>
          <a:bodyPr>
            <a:normAutofit/>
          </a:bodyPr>
          <a:lstStyle/>
          <a:p>
            <a:r>
              <a:rPr lang="fi-FI" b="1" dirty="0" smtClean="0"/>
              <a:t>kuntoutuksen </a:t>
            </a:r>
            <a:br>
              <a:rPr lang="fi-FI" b="1" dirty="0" smtClean="0"/>
            </a:br>
            <a:r>
              <a:rPr lang="fi-FI" b="1" dirty="0" smtClean="0"/>
              <a:t>ja hoidon periaatteet</a:t>
            </a:r>
            <a:endParaRPr lang="fi-FI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5907" y="1566453"/>
            <a:ext cx="6159163" cy="5154517"/>
          </a:xfrm>
        </p:spPr>
        <p:txBody>
          <a:bodyPr>
            <a:normAutofit lnSpcReduction="10000"/>
          </a:bodyPr>
          <a:lstStyle/>
          <a:p>
            <a:r>
              <a:rPr lang="fi-FI" b="1" dirty="0" smtClean="0"/>
              <a:t>huolenpito hyvinvoinnista </a:t>
            </a:r>
            <a:r>
              <a:rPr lang="fi-FI" dirty="0"/>
              <a:t>(riittävä uni ja liikunta, monipuolinen </a:t>
            </a:r>
            <a:r>
              <a:rPr lang="fi-FI" dirty="0" smtClean="0"/>
              <a:t>ravitsemus, myönteiset vuorovaikutussuhteet) ja arjen sujuvuus</a:t>
            </a:r>
          </a:p>
          <a:p>
            <a:r>
              <a:rPr lang="fi-FI" b="1" dirty="0" smtClean="0"/>
              <a:t>tukitoimet</a:t>
            </a:r>
            <a:r>
              <a:rPr lang="fi-FI" dirty="0" smtClean="0"/>
              <a:t> aloitetaan, </a:t>
            </a:r>
            <a:r>
              <a:rPr lang="fi-FI" dirty="0"/>
              <a:t>kun havaitaan </a:t>
            </a:r>
            <a:r>
              <a:rPr lang="fi-FI" dirty="0" smtClean="0"/>
              <a:t>ongelmia</a:t>
            </a:r>
          </a:p>
          <a:p>
            <a:r>
              <a:rPr lang="fi-FI" b="1" dirty="0" err="1" smtClean="0"/>
              <a:t>psykoedukaatio</a:t>
            </a:r>
            <a:r>
              <a:rPr lang="fi-FI" b="1" dirty="0" smtClean="0"/>
              <a:t> ja aikuisten ohjaaminen</a:t>
            </a:r>
          </a:p>
          <a:p>
            <a:r>
              <a:rPr lang="fi-FI" b="1" dirty="0" smtClean="0"/>
              <a:t>tarvittavat hoito/kuntoutusmuodot</a:t>
            </a:r>
          </a:p>
          <a:p>
            <a:pPr lvl="1"/>
            <a:r>
              <a:rPr lang="fi-FI" dirty="0" smtClean="0"/>
              <a:t>tavoitteet ovat yksilöllisiä; kaikki eivät tarvitse kaikkea</a:t>
            </a:r>
          </a:p>
          <a:p>
            <a:pPr lvl="1"/>
            <a:r>
              <a:rPr lang="fi-FI" dirty="0" smtClean="0"/>
              <a:t>usean </a:t>
            </a:r>
            <a:r>
              <a:rPr lang="fi-FI" dirty="0"/>
              <a:t>hoitomuodon yhdistäminen ja samanaikainen toteuttaminen on tavallista ja usein tarpeellista</a:t>
            </a:r>
            <a:endParaRPr lang="fi-FI" dirty="0" smtClean="0"/>
          </a:p>
          <a:p>
            <a:pPr lvl="1"/>
            <a:r>
              <a:rPr lang="fi-FI" dirty="0" smtClean="0"/>
              <a:t>tavoitteena on toimintakyvyn </a:t>
            </a:r>
            <a:r>
              <a:rPr lang="fi-FI" dirty="0"/>
              <a:t>koheneminen </a:t>
            </a:r>
            <a:endParaRPr lang="fi-FI" dirty="0" smtClean="0"/>
          </a:p>
          <a:p>
            <a:r>
              <a:rPr lang="fi-FI" b="1" dirty="0" smtClean="0"/>
              <a:t>hoidon jatkuvuus ja pitkäjänteisyys</a:t>
            </a:r>
          </a:p>
        </p:txBody>
      </p:sp>
      <p:graphicFrame>
        <p:nvGraphicFramePr>
          <p:cNvPr id="6" name="Sisällön paikkamerkki 5"/>
          <p:cNvGraphicFramePr>
            <a:graphicFrameLocks/>
          </p:cNvGraphicFramePr>
          <p:nvPr>
            <p:extLst/>
          </p:nvPr>
        </p:nvGraphicFramePr>
        <p:xfrm>
          <a:off x="5790522" y="1449612"/>
          <a:ext cx="3219718" cy="5271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686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71222" y="274976"/>
            <a:ext cx="7171601" cy="1293028"/>
          </a:xfrm>
        </p:spPr>
        <p:txBody>
          <a:bodyPr/>
          <a:lstStyle/>
          <a:p>
            <a:r>
              <a:rPr lang="fi-FI" dirty="0" smtClean="0"/>
              <a:t>hoidon keskeiset elementit</a:t>
            </a:r>
            <a:endParaRPr lang="fi-FI" dirty="0"/>
          </a:p>
        </p:txBody>
      </p:sp>
      <p:graphicFrame>
        <p:nvGraphicFramePr>
          <p:cNvPr id="5" name="Sisällön paikkamerkk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3716788"/>
              </p:ext>
            </p:extLst>
          </p:nvPr>
        </p:nvGraphicFramePr>
        <p:xfrm>
          <a:off x="412124" y="1803042"/>
          <a:ext cx="8435662" cy="49179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>
                <a:solidFill>
                  <a:prstClr val="black">
                    <a:tint val="75000"/>
                  </a:prstClr>
                </a:solidFill>
              </a:rPr>
              <a:t>Anita Puustjärvi 2019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471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yöristetty suorakulmio 8"/>
          <p:cNvSpPr/>
          <p:nvPr/>
        </p:nvSpPr>
        <p:spPr>
          <a:xfrm>
            <a:off x="359692" y="54850"/>
            <a:ext cx="8543498" cy="47084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fi-FI" b="1" dirty="0" smtClean="0">
                <a:solidFill>
                  <a:schemeClr val="tx1"/>
                </a:solidFill>
              </a:rPr>
              <a:t>diagnostinen/pedagoginen/muu arvio</a:t>
            </a:r>
          </a:p>
        </p:txBody>
      </p:sp>
      <p:sp>
        <p:nvSpPr>
          <p:cNvPr id="16" name="Pyöristetty suorakulmio 15"/>
          <p:cNvSpPr/>
          <p:nvPr/>
        </p:nvSpPr>
        <p:spPr>
          <a:xfrm>
            <a:off x="6302263" y="4115220"/>
            <a:ext cx="2633803" cy="1398488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fi-FI" b="1" dirty="0" smtClean="0">
                <a:solidFill>
                  <a:schemeClr val="tx1"/>
                </a:solidFill>
              </a:rPr>
              <a:t>Eri tahojen tukimuotojen yhteensovittaminen</a:t>
            </a:r>
            <a:endParaRPr lang="fi-FI" b="1" dirty="0">
              <a:solidFill>
                <a:schemeClr val="tx1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90080" y="6360104"/>
            <a:ext cx="2895600" cy="365125"/>
          </a:xfrm>
        </p:spPr>
        <p:txBody>
          <a:bodyPr/>
          <a:lstStyle/>
          <a:p>
            <a:r>
              <a:rPr lang="fi-FI" dirty="0" smtClean="0">
                <a:solidFill>
                  <a:prstClr val="black">
                    <a:tint val="75000"/>
                  </a:prstClr>
                </a:solidFill>
              </a:rPr>
              <a:t>Anita </a:t>
            </a:r>
            <a:r>
              <a:rPr lang="fi-FI" dirty="0" err="1" smtClean="0">
                <a:solidFill>
                  <a:prstClr val="black">
                    <a:tint val="75000"/>
                  </a:prstClr>
                </a:solidFill>
              </a:rPr>
              <a:t>Puustjärvi</a:t>
            </a:r>
            <a:r>
              <a:rPr lang="fi-FI" dirty="0" smtClean="0">
                <a:solidFill>
                  <a:prstClr val="black">
                    <a:tint val="75000"/>
                  </a:prstClr>
                </a:solidFill>
              </a:rPr>
              <a:t> 2019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Sisällön paikkamerkki 6"/>
          <p:cNvGraphicFramePr>
            <a:graphicFrameLocks/>
          </p:cNvGraphicFramePr>
          <p:nvPr>
            <p:extLst/>
          </p:nvPr>
        </p:nvGraphicFramePr>
        <p:xfrm>
          <a:off x="1296537" y="504968"/>
          <a:ext cx="6386868" cy="6101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Pyöristetty suorakulmio 6"/>
          <p:cNvSpPr/>
          <p:nvPr/>
        </p:nvSpPr>
        <p:spPr>
          <a:xfrm>
            <a:off x="4995086" y="507517"/>
            <a:ext cx="2094055" cy="58589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fi-FI" sz="2000" b="1" dirty="0" smtClean="0">
                <a:solidFill>
                  <a:schemeClr val="tx1"/>
                </a:solidFill>
              </a:rPr>
              <a:t>vahvuudet</a:t>
            </a:r>
            <a:endParaRPr lang="fi-FI" sz="2000" b="1" dirty="0">
              <a:solidFill>
                <a:schemeClr val="tx1"/>
              </a:solidFill>
            </a:endParaRPr>
          </a:p>
        </p:txBody>
      </p:sp>
      <p:sp>
        <p:nvSpPr>
          <p:cNvPr id="8" name="Alanuoli 7"/>
          <p:cNvSpPr/>
          <p:nvPr/>
        </p:nvSpPr>
        <p:spPr>
          <a:xfrm rot="1897435">
            <a:off x="5221691" y="1052334"/>
            <a:ext cx="340007" cy="437054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i-FI">
              <a:solidFill>
                <a:prstClr val="white"/>
              </a:solidFill>
            </a:endParaRPr>
          </a:p>
        </p:txBody>
      </p:sp>
      <p:sp>
        <p:nvSpPr>
          <p:cNvPr id="2" name="Pyöristetty suorakulmio 1"/>
          <p:cNvSpPr/>
          <p:nvPr/>
        </p:nvSpPr>
        <p:spPr>
          <a:xfrm>
            <a:off x="33089" y="3445518"/>
            <a:ext cx="2219846" cy="669702"/>
          </a:xfrm>
          <a:prstGeom prst="roundRect">
            <a:avLst/>
          </a:prstGeom>
          <a:solidFill>
            <a:srgbClr val="002060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fi-FI" sz="2000" b="1" dirty="0" smtClean="0">
                <a:solidFill>
                  <a:prstClr val="white"/>
                </a:solidFill>
              </a:rPr>
              <a:t>näyttöön perustuva tieto</a:t>
            </a:r>
            <a:endParaRPr lang="fi-FI" sz="2000" b="1" dirty="0">
              <a:solidFill>
                <a:prstClr val="white"/>
              </a:solidFill>
            </a:endParaRPr>
          </a:p>
        </p:txBody>
      </p:sp>
      <p:sp>
        <p:nvSpPr>
          <p:cNvPr id="4" name="Pyöristetty suorakulmio 3"/>
          <p:cNvSpPr/>
          <p:nvPr/>
        </p:nvSpPr>
        <p:spPr>
          <a:xfrm>
            <a:off x="43876" y="4275007"/>
            <a:ext cx="2198272" cy="620276"/>
          </a:xfrm>
          <a:prstGeom prst="roundRect">
            <a:avLst/>
          </a:prstGeom>
          <a:solidFill>
            <a:srgbClr val="002060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fi-FI" sz="2000" b="1" dirty="0" smtClean="0">
                <a:solidFill>
                  <a:prstClr val="white"/>
                </a:solidFill>
              </a:rPr>
              <a:t>kliininen kokemus</a:t>
            </a:r>
            <a:endParaRPr lang="fi-FI" sz="2000" b="1" dirty="0">
              <a:solidFill>
                <a:prstClr val="white"/>
              </a:solidFill>
            </a:endParaRPr>
          </a:p>
        </p:txBody>
      </p:sp>
      <p:sp>
        <p:nvSpPr>
          <p:cNvPr id="10" name="Alanuoli 9"/>
          <p:cNvSpPr/>
          <p:nvPr/>
        </p:nvSpPr>
        <p:spPr>
          <a:xfrm rot="19198225">
            <a:off x="2300224" y="2997099"/>
            <a:ext cx="153654" cy="540757"/>
          </a:xfrm>
          <a:prstGeom prst="downArrow">
            <a:avLst/>
          </a:prstGeom>
          <a:solidFill>
            <a:srgbClr val="00206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i-FI">
              <a:solidFill>
                <a:prstClr val="white"/>
              </a:solidFill>
            </a:endParaRPr>
          </a:p>
        </p:txBody>
      </p:sp>
      <p:sp>
        <p:nvSpPr>
          <p:cNvPr id="11" name="Alanuoli 10"/>
          <p:cNvSpPr/>
          <p:nvPr/>
        </p:nvSpPr>
        <p:spPr>
          <a:xfrm rot="13804062">
            <a:off x="2282186" y="4120835"/>
            <a:ext cx="189729" cy="374892"/>
          </a:xfrm>
          <a:prstGeom prst="downArrow">
            <a:avLst/>
          </a:prstGeom>
          <a:solidFill>
            <a:srgbClr val="00206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i-FI">
              <a:solidFill>
                <a:prstClr val="white"/>
              </a:solidFill>
            </a:endParaRPr>
          </a:p>
        </p:txBody>
      </p:sp>
      <p:sp>
        <p:nvSpPr>
          <p:cNvPr id="13" name="Pyöristetty suorakulmio 12"/>
          <p:cNvSpPr/>
          <p:nvPr/>
        </p:nvSpPr>
        <p:spPr>
          <a:xfrm>
            <a:off x="42487" y="2475459"/>
            <a:ext cx="2210448" cy="724775"/>
          </a:xfrm>
          <a:prstGeom prst="roundRect">
            <a:avLst/>
          </a:prstGeom>
          <a:solidFill>
            <a:srgbClr val="002060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fi-FI" b="1" dirty="0" smtClean="0">
                <a:solidFill>
                  <a:prstClr val="white"/>
                </a:solidFill>
              </a:rPr>
              <a:t>toiveet ja motivaatio</a:t>
            </a:r>
            <a:endParaRPr lang="fi-FI" b="1" dirty="0">
              <a:solidFill>
                <a:prstClr val="white"/>
              </a:solidFill>
            </a:endParaRPr>
          </a:p>
        </p:txBody>
      </p:sp>
      <p:sp>
        <p:nvSpPr>
          <p:cNvPr id="15" name="Ellipsi 14"/>
          <p:cNvSpPr/>
          <p:nvPr/>
        </p:nvSpPr>
        <p:spPr>
          <a:xfrm>
            <a:off x="5651038" y="2201177"/>
            <a:ext cx="3492962" cy="1241722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fi-FI" sz="1600" b="1" dirty="0" smtClean="0">
                <a:solidFill>
                  <a:prstClr val="white"/>
                </a:solidFill>
              </a:rPr>
              <a:t>määritelty, mitattava, saavutettavissa, relevantti ja aikataulutettu</a:t>
            </a:r>
            <a:endParaRPr lang="fi-FI" sz="1600" b="1" dirty="0">
              <a:solidFill>
                <a:prstClr val="white"/>
              </a:solidFill>
            </a:endParaRPr>
          </a:p>
        </p:txBody>
      </p:sp>
      <p:sp>
        <p:nvSpPr>
          <p:cNvPr id="18" name="Nuoli vasemmalle 17"/>
          <p:cNvSpPr/>
          <p:nvPr/>
        </p:nvSpPr>
        <p:spPr>
          <a:xfrm rot="10800000">
            <a:off x="2257287" y="3621618"/>
            <a:ext cx="438208" cy="339824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354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4248" y="637985"/>
            <a:ext cx="8190964" cy="1277725"/>
          </a:xfrm>
        </p:spPr>
        <p:txBody>
          <a:bodyPr>
            <a:normAutofit fontScale="90000"/>
          </a:bodyPr>
          <a:lstStyle/>
          <a:p>
            <a:r>
              <a:rPr lang="fi-FI" b="1" dirty="0" smtClean="0"/>
              <a:t>Ympäristön muokkaus ja toivottuun käyttäytymiseen ohjaaminen</a:t>
            </a:r>
            <a:endParaRPr lang="fi-FI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83751" y="2021983"/>
            <a:ext cx="6942340" cy="4743868"/>
          </a:xfrm>
        </p:spPr>
        <p:txBody>
          <a:bodyPr>
            <a:normAutofit/>
          </a:bodyPr>
          <a:lstStyle/>
          <a:p>
            <a:r>
              <a:rPr lang="fi-FI" b="1" dirty="0" smtClean="0"/>
              <a:t>ennakointi ja etukäteissuunnittelu (valmistaudu, valmistele, valmenna, varoita, varaudu ja vältä riskitilanteita)</a:t>
            </a:r>
          </a:p>
          <a:p>
            <a:r>
              <a:rPr lang="fi-FI" dirty="0" smtClean="0"/>
              <a:t>apuvälineet ja keinot (esim kuulosuojaimet, päivästruktuuri, muistilaput, kalenteri, puhelimen apuohjelmat, sylipaino, sormeiluesine)</a:t>
            </a:r>
          </a:p>
          <a:p>
            <a:pPr lvl="1"/>
            <a:r>
              <a:rPr lang="fi-FI" dirty="0" smtClean="0"/>
              <a:t>visuaalinen tuki</a:t>
            </a:r>
          </a:p>
          <a:p>
            <a:r>
              <a:rPr lang="fi-FI" dirty="0" smtClean="0"/>
              <a:t>toiminnanohjauksen taitojen harjoitteleminen ja kompensoivien menetelmien käyttö</a:t>
            </a:r>
          </a:p>
          <a:p>
            <a:pPr lvl="1"/>
            <a:r>
              <a:rPr lang="fi-FI" dirty="0" smtClean="0"/>
              <a:t>selkeät ohjeet</a:t>
            </a:r>
          </a:p>
          <a:p>
            <a:pPr lvl="1"/>
            <a:r>
              <a:rPr lang="fi-FI" dirty="0" smtClean="0"/>
              <a:t>strukturointi (esim. tehtävien osittaminen)</a:t>
            </a:r>
          </a:p>
          <a:p>
            <a:pPr lvl="1"/>
            <a:r>
              <a:rPr lang="fi-FI" dirty="0" smtClean="0"/>
              <a:t>riittävä aika ja oikea ajoitus tekemisille</a:t>
            </a:r>
          </a:p>
          <a:p>
            <a:pPr lvl="1"/>
            <a:r>
              <a:rPr lang="fi-FI" dirty="0" smtClean="0"/>
              <a:t>motivointi ja palkitseminen</a:t>
            </a:r>
          </a:p>
        </p:txBody>
      </p:sp>
      <p:pic>
        <p:nvPicPr>
          <p:cNvPr id="4" name="Picture 17" descr="http://www.timetimer.com/images/home/m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064123" y="2161088"/>
            <a:ext cx="1696021" cy="1741248"/>
          </a:xfrm>
          <a:prstGeom prst="rect">
            <a:avLst/>
          </a:prstGeom>
          <a:noFill/>
        </p:spPr>
      </p:pic>
      <p:pic>
        <p:nvPicPr>
          <p:cNvPr id="6" name="Picture 2" descr="http://koppa.tampere.fi/alfresco/service/com/eduix/publicDownload/ceb96825-2815-4a7e-aa5b-b8ba61d6f775?resize=true&amp;height=600&amp;width=1024&amp;aspectRatio=tru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091" y="4541198"/>
            <a:ext cx="1572087" cy="222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>
          <a:xfrm>
            <a:off x="4432417" y="6400725"/>
            <a:ext cx="2453697" cy="365125"/>
          </a:xfrm>
        </p:spPr>
        <p:txBody>
          <a:bodyPr/>
          <a:lstStyle/>
          <a:p>
            <a:r>
              <a:rPr lang="fi-FI" dirty="0" smtClean="0"/>
              <a:t>Anita Puustjärvi 2019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83103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609859" y="901521"/>
            <a:ext cx="7145843" cy="893148"/>
          </a:xfrm>
        </p:spPr>
        <p:txBody>
          <a:bodyPr>
            <a:normAutofit/>
          </a:bodyPr>
          <a:lstStyle/>
          <a:p>
            <a:r>
              <a:rPr lang="fi-FI" b="1" dirty="0" smtClean="0"/>
              <a:t>toimintakyvyn tukeminen</a:t>
            </a:r>
            <a:endParaRPr lang="fi-FI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64737" y="1893194"/>
            <a:ext cx="8190965" cy="4662152"/>
          </a:xfrm>
        </p:spPr>
        <p:txBody>
          <a:bodyPr>
            <a:normAutofit/>
          </a:bodyPr>
          <a:lstStyle/>
          <a:p>
            <a:r>
              <a:rPr lang="fi-FI" b="1" dirty="0" smtClean="0"/>
              <a:t>neuropsykiatrisissa häiriöissä sopeutuminen ulkomaailman vaatimuksiin on rajallista = stressialttius</a:t>
            </a:r>
          </a:p>
          <a:p>
            <a:pPr lvl="1"/>
            <a:r>
              <a:rPr lang="fi-FI" b="1" dirty="0" smtClean="0"/>
              <a:t>melu, muutokset, kiire, häiriötekijät ja liialliset ärsykkeet</a:t>
            </a:r>
          </a:p>
          <a:p>
            <a:pPr lvl="1"/>
            <a:r>
              <a:rPr lang="fi-FI" b="1" dirty="0" smtClean="0"/>
              <a:t>sopivat haasteet tukevat toimintakykyä, liialliset eivät</a:t>
            </a:r>
          </a:p>
          <a:p>
            <a:pPr lvl="1"/>
            <a:r>
              <a:rPr lang="fi-FI" b="1" dirty="0" smtClean="0"/>
              <a:t>ennustettavuus </a:t>
            </a:r>
            <a:r>
              <a:rPr lang="fi-FI" b="1" dirty="0"/>
              <a:t>tuo </a:t>
            </a:r>
            <a:r>
              <a:rPr lang="fi-FI" b="1" dirty="0" smtClean="0"/>
              <a:t>turvallisuutta</a:t>
            </a:r>
          </a:p>
          <a:p>
            <a:pPr lvl="1"/>
            <a:r>
              <a:rPr lang="fi-FI" b="1" dirty="0" smtClean="0"/>
              <a:t>selkeys (säännöt) ja johdonmukaisuus, aikuisten rauhallisuus</a:t>
            </a:r>
          </a:p>
          <a:p>
            <a:r>
              <a:rPr lang="fi-FI" b="1" dirty="0" smtClean="0"/>
              <a:t>selviytymiskeinoja ja muille itsestään selviä taitoja opetellaan asteittain aikuisen tuella</a:t>
            </a:r>
          </a:p>
          <a:p>
            <a:r>
              <a:rPr lang="fi-FI" b="1" dirty="0" smtClean="0"/>
              <a:t>kun ympäristöä muokataan tukemaan </a:t>
            </a:r>
            <a:r>
              <a:rPr lang="fi-FI" b="1" dirty="0" err="1" smtClean="0"/>
              <a:t>nepsy</a:t>
            </a:r>
            <a:r>
              <a:rPr lang="fi-FI" b="1" dirty="0" smtClean="0"/>
              <a:t>-oireisen lapsen toimintakykyä, hyötyvät muutkin!</a:t>
            </a:r>
          </a:p>
          <a:p>
            <a:r>
              <a:rPr lang="fi-FI" b="1" dirty="0" smtClean="0">
                <a:hlinkClick r:id="rId2"/>
              </a:rPr>
              <a:t>https</a:t>
            </a:r>
            <a:r>
              <a:rPr lang="fi-FI" b="1" dirty="0">
                <a:hlinkClick r:id="rId2"/>
              </a:rPr>
              <a:t>://esteettomyysluotain.fi/</a:t>
            </a:r>
            <a:r>
              <a:rPr lang="fi-FI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7063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uoli ylös ja alas 1"/>
          <p:cNvSpPr/>
          <p:nvPr/>
        </p:nvSpPr>
        <p:spPr>
          <a:xfrm>
            <a:off x="395536" y="1357948"/>
            <a:ext cx="484632" cy="444731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i-FI">
              <a:solidFill>
                <a:prstClr val="white"/>
              </a:solidFill>
            </a:endParaRPr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73616" cy="1143000"/>
          </a:xfrm>
        </p:spPr>
        <p:txBody>
          <a:bodyPr>
            <a:noAutofit/>
          </a:bodyPr>
          <a:lstStyle/>
          <a:p>
            <a:r>
              <a:rPr lang="fi-FI" sz="3600" b="1" dirty="0" smtClean="0"/>
              <a:t>toiminnanohjauksen taitojen kehittyminen</a:t>
            </a:r>
            <a:r>
              <a:rPr lang="fi-FI" sz="3600" dirty="0" smtClean="0"/>
              <a:t> </a:t>
            </a:r>
            <a:r>
              <a:rPr lang="fi-FI" sz="1200" dirty="0" smtClean="0"/>
              <a:t>(alkuperäiskuva Tarja Seppälä 2017, muokattu)</a:t>
            </a:r>
            <a:endParaRPr lang="fi-FI" sz="3600" dirty="0"/>
          </a:p>
        </p:txBody>
      </p:sp>
      <p:graphicFrame>
        <p:nvGraphicFramePr>
          <p:cNvPr id="6" name="Sisällön paikkamerkki 5"/>
          <p:cNvGraphicFramePr>
            <a:graphicFrameLocks noGrp="1"/>
          </p:cNvGraphicFramePr>
          <p:nvPr>
            <p:ph idx="1"/>
            <p:extLst/>
          </p:nvPr>
        </p:nvGraphicFramePr>
        <p:xfrm>
          <a:off x="323528" y="1357948"/>
          <a:ext cx="850728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Pyöristetty suorakulmio 8"/>
          <p:cNvSpPr/>
          <p:nvPr/>
        </p:nvSpPr>
        <p:spPr>
          <a:xfrm>
            <a:off x="179512" y="2668478"/>
            <a:ext cx="2072469" cy="829814"/>
          </a:xfrm>
          <a:prstGeom prst="roundRect">
            <a:avLst/>
          </a:prstGeom>
          <a:solidFill>
            <a:srgbClr val="C0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fi-FI" sz="1600" dirty="0">
                <a:solidFill>
                  <a:prstClr val="white"/>
                </a:solidFill>
              </a:rPr>
              <a:t>stressi vaikuttaa tuen tarpeeseen ja toimintakykyyn</a:t>
            </a:r>
          </a:p>
        </p:txBody>
      </p:sp>
      <p:sp>
        <p:nvSpPr>
          <p:cNvPr id="10" name="Kuvaselite-ellipsi 9"/>
          <p:cNvSpPr/>
          <p:nvPr/>
        </p:nvSpPr>
        <p:spPr>
          <a:xfrm>
            <a:off x="6732240" y="3501008"/>
            <a:ext cx="2304256" cy="68465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fi-FI" sz="1400" dirty="0">
                <a:solidFill>
                  <a:prstClr val="white"/>
                </a:solidFill>
              </a:rPr>
              <a:t>”Voit aloittaa tästä tehtävästä”</a:t>
            </a:r>
          </a:p>
        </p:txBody>
      </p:sp>
      <p:sp>
        <p:nvSpPr>
          <p:cNvPr id="11" name="Kuvaselite-ellipsi 10"/>
          <p:cNvSpPr/>
          <p:nvPr/>
        </p:nvSpPr>
        <p:spPr>
          <a:xfrm>
            <a:off x="5372479" y="1472206"/>
            <a:ext cx="2376264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fi-FI" sz="1400" dirty="0">
                <a:solidFill>
                  <a:prstClr val="white"/>
                </a:solidFill>
              </a:rPr>
              <a:t>”Joko olet tehnyt läksyt?”</a:t>
            </a:r>
          </a:p>
        </p:txBody>
      </p:sp>
      <p:sp>
        <p:nvSpPr>
          <p:cNvPr id="12" name="Kuvaselite-ellipsi 11"/>
          <p:cNvSpPr/>
          <p:nvPr/>
        </p:nvSpPr>
        <p:spPr>
          <a:xfrm>
            <a:off x="7055768" y="4437112"/>
            <a:ext cx="1980728" cy="79208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fi-FI" sz="1400" dirty="0">
                <a:solidFill>
                  <a:prstClr val="white"/>
                </a:solidFill>
              </a:rPr>
              <a:t>”Katsotaanpa, miten tämä tehdään”</a:t>
            </a:r>
          </a:p>
        </p:txBody>
      </p:sp>
      <p:sp>
        <p:nvSpPr>
          <p:cNvPr id="13" name="Kuvaselite-ellipsi 12"/>
          <p:cNvSpPr/>
          <p:nvPr/>
        </p:nvSpPr>
        <p:spPr>
          <a:xfrm>
            <a:off x="6084168" y="2420888"/>
            <a:ext cx="2448272" cy="68465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fi-FI" sz="1400" dirty="0">
                <a:solidFill>
                  <a:prstClr val="white"/>
                </a:solidFill>
              </a:rPr>
              <a:t>”Tee läksyt , olen keittiössä jos tarvitset apua”</a:t>
            </a:r>
          </a:p>
        </p:txBody>
      </p:sp>
      <p:sp>
        <p:nvSpPr>
          <p:cNvPr id="3" name="Nuoli oikealle 2"/>
          <p:cNvSpPr/>
          <p:nvPr/>
        </p:nvSpPr>
        <p:spPr>
          <a:xfrm>
            <a:off x="2065330" y="1467279"/>
            <a:ext cx="1902637" cy="903968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fi-FI" dirty="0" smtClean="0">
                <a:solidFill>
                  <a:prstClr val="black"/>
                </a:solidFill>
              </a:rPr>
              <a:t>vastuunotto mahdollinen</a:t>
            </a:r>
            <a:r>
              <a:rPr lang="fi-FI" dirty="0" smtClean="0">
                <a:solidFill>
                  <a:prstClr val="white"/>
                </a:solidFill>
              </a:rPr>
              <a:t> </a:t>
            </a:r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>
                <a:solidFill>
                  <a:prstClr val="black">
                    <a:tint val="75000"/>
                  </a:prstClr>
                </a:solidFill>
              </a:rPr>
              <a:t>Anita </a:t>
            </a:r>
            <a:r>
              <a:rPr lang="fi-FI" dirty="0" err="1" smtClean="0">
                <a:solidFill>
                  <a:prstClr val="black">
                    <a:tint val="75000"/>
                  </a:prstClr>
                </a:solidFill>
              </a:rPr>
              <a:t>Puustjärvi</a:t>
            </a:r>
            <a:r>
              <a:rPr lang="fi-FI" dirty="0" smtClean="0">
                <a:solidFill>
                  <a:prstClr val="black">
                    <a:tint val="75000"/>
                  </a:prstClr>
                </a:solidFill>
              </a:rPr>
              <a:t> 2018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345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59853" y="708338"/>
            <a:ext cx="8139448" cy="1168758"/>
          </a:xfrm>
        </p:spPr>
        <p:txBody>
          <a:bodyPr>
            <a:normAutofit fontScale="90000"/>
          </a:bodyPr>
          <a:lstStyle/>
          <a:p>
            <a:r>
              <a:rPr lang="fi-FI" b="1" dirty="0" smtClean="0"/>
              <a:t>hoito on vain yksi osa kokonaisuutta </a:t>
            </a:r>
            <a:endParaRPr lang="fi-FI" b="1" dirty="0"/>
          </a:p>
        </p:txBody>
      </p:sp>
      <p:graphicFrame>
        <p:nvGraphicFramePr>
          <p:cNvPr id="4" name="Sisällön paikkamerkki 2"/>
          <p:cNvGraphicFramePr>
            <a:graphicFrameLocks noGrp="1"/>
          </p:cNvGraphicFramePr>
          <p:nvPr>
            <p:ph idx="1"/>
            <p:extLst/>
          </p:nvPr>
        </p:nvGraphicFramePr>
        <p:xfrm>
          <a:off x="759853" y="2828522"/>
          <a:ext cx="8139448" cy="3914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Kuvaselitenuoli alas 2"/>
          <p:cNvSpPr/>
          <p:nvPr/>
        </p:nvSpPr>
        <p:spPr>
          <a:xfrm>
            <a:off x="4417453" y="2094427"/>
            <a:ext cx="2884868" cy="1595370"/>
          </a:xfrm>
          <a:prstGeom prst="downArrowCallou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chemeClr val="tx1"/>
                </a:solidFill>
              </a:rPr>
              <a:t>huomio kiinnitetään usein tähän</a:t>
            </a:r>
            <a:endParaRPr lang="fi-FI" b="1" dirty="0">
              <a:solidFill>
                <a:schemeClr val="tx1"/>
              </a:solidFill>
            </a:endParaRPr>
          </a:p>
        </p:txBody>
      </p:sp>
      <p:sp>
        <p:nvSpPr>
          <p:cNvPr id="5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179177" y="6378038"/>
            <a:ext cx="5680710" cy="365125"/>
          </a:xfrm>
        </p:spPr>
        <p:txBody>
          <a:bodyPr/>
          <a:lstStyle/>
          <a:p>
            <a:r>
              <a:rPr lang="fi-FI" dirty="0" smtClean="0">
                <a:solidFill>
                  <a:prstClr val="black">
                    <a:tint val="75000"/>
                  </a:prstClr>
                </a:solidFill>
              </a:rPr>
              <a:t>Anita Puustjärvi 2019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6250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261852" y="535008"/>
            <a:ext cx="6377940" cy="1293028"/>
          </a:xfrm>
        </p:spPr>
        <p:txBody>
          <a:bodyPr/>
          <a:lstStyle/>
          <a:p>
            <a:r>
              <a:rPr lang="fi-FI" dirty="0" smtClean="0"/>
              <a:t>aistitiedon käsittelystä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7673" y="1705970"/>
            <a:ext cx="8408750" cy="4649875"/>
          </a:xfrm>
        </p:spPr>
        <p:txBody>
          <a:bodyPr>
            <a:normAutofit lnSpcReduction="10000"/>
          </a:bodyPr>
          <a:lstStyle/>
          <a:p>
            <a:r>
              <a:rPr lang="fi-FI" dirty="0"/>
              <a:t>a</a:t>
            </a:r>
            <a:r>
              <a:rPr lang="fi-FI" dirty="0" smtClean="0"/>
              <a:t>istitiedon </a:t>
            </a:r>
            <a:r>
              <a:rPr lang="fi-FI" dirty="0"/>
              <a:t>käsittely </a:t>
            </a:r>
            <a:r>
              <a:rPr lang="fi-FI" dirty="0" smtClean="0"/>
              <a:t>(sensorinen integrointi) on </a:t>
            </a:r>
            <a:r>
              <a:rPr lang="fi-FI" dirty="0"/>
              <a:t>prosessi, joka jäsentää (yhdistelee, erottelee, tulkitsee) yksilön kehosta ja ympäristöstä saamaa aistitietoa, jotta tarkoituksenmukainen toiminta voi olla </a:t>
            </a:r>
            <a:r>
              <a:rPr lang="fi-FI" dirty="0" smtClean="0"/>
              <a:t>mahdollista</a:t>
            </a:r>
          </a:p>
          <a:p>
            <a:r>
              <a:rPr lang="fi-FI" dirty="0" smtClean="0"/>
              <a:t>aistitiedon käsittely vaikuttaa mm. vireystason </a:t>
            </a:r>
            <a:r>
              <a:rPr lang="fi-FI" dirty="0"/>
              <a:t>ja tarkkaavuuden </a:t>
            </a:r>
            <a:r>
              <a:rPr lang="fi-FI" dirty="0" smtClean="0"/>
              <a:t>säätelyyn, </a:t>
            </a:r>
            <a:r>
              <a:rPr lang="fi-FI" dirty="0"/>
              <a:t>uusien taitojen </a:t>
            </a:r>
            <a:r>
              <a:rPr lang="fi-FI" dirty="0" smtClean="0"/>
              <a:t>oppimiseen, vuorovaikutustaitojen kehittymiseen sekä tunteiden ja käyttäytymisen säätelyyn </a:t>
            </a:r>
          </a:p>
          <a:p>
            <a:pPr lvl="1"/>
            <a:r>
              <a:rPr lang="fi-FI" dirty="0" smtClean="0"/>
              <a:t>nämä </a:t>
            </a:r>
            <a:r>
              <a:rPr lang="fi-FI" dirty="0"/>
              <a:t>taidot vaikuttavat myös siihen, miten aistitietoa jäsennetään ja tulkitaan</a:t>
            </a:r>
            <a:endParaRPr lang="fi-FI" dirty="0" smtClean="0"/>
          </a:p>
          <a:p>
            <a:r>
              <a:rPr lang="fi-FI" dirty="0" smtClean="0"/>
              <a:t>aistitiedon käsittelyn vaikeuksia esiintyy </a:t>
            </a:r>
            <a:r>
              <a:rPr lang="fi-FI" dirty="0"/>
              <a:t>n 5-10 % väestöstä, mutta ovat huomattavasti yleisempiä motorisen kehityksen häiriön (88%) ja neuropsykiatristen häiriöiden </a:t>
            </a:r>
            <a:r>
              <a:rPr lang="fi-FI" dirty="0" smtClean="0"/>
              <a:t>yhteydessä</a:t>
            </a:r>
          </a:p>
          <a:p>
            <a:r>
              <a:rPr lang="fi-FI" dirty="0" smtClean="0">
                <a:hlinkClick r:id="rId2"/>
              </a:rPr>
              <a:t>www.sity.fi</a:t>
            </a:r>
            <a:r>
              <a:rPr lang="fi-FI" dirty="0" smtClean="0"/>
              <a:t> </a:t>
            </a:r>
          </a:p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>
                <a:solidFill>
                  <a:prstClr val="black">
                    <a:tint val="75000"/>
                  </a:prstClr>
                </a:solidFill>
              </a:rPr>
              <a:t>Anita Puustjärvi 2019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926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Anita Puustjärvi 2018</a:t>
            </a: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yöristetty suorakulmio 5"/>
          <p:cNvSpPr/>
          <p:nvPr/>
        </p:nvSpPr>
        <p:spPr>
          <a:xfrm>
            <a:off x="2807594" y="643944"/>
            <a:ext cx="3026536" cy="914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prstClr val="black"/>
                </a:solidFill>
              </a:rPr>
              <a:t>Aistitiedon käsittelyn vaikeudet</a:t>
            </a:r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7" name="Ellipsi 6"/>
          <p:cNvSpPr/>
          <p:nvPr/>
        </p:nvSpPr>
        <p:spPr>
          <a:xfrm>
            <a:off x="3195691" y="2094182"/>
            <a:ext cx="2273120" cy="149839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prstClr val="black"/>
                </a:solidFill>
              </a:rPr>
              <a:t>Säätelyn vaikeudet</a:t>
            </a:r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8" name="Ellipsi 7"/>
          <p:cNvSpPr/>
          <p:nvPr/>
        </p:nvSpPr>
        <p:spPr>
          <a:xfrm>
            <a:off x="1938853" y="4826273"/>
            <a:ext cx="1737481" cy="96359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prstClr val="black"/>
                </a:solidFill>
              </a:rPr>
              <a:t>Aistiali-herkkyys</a:t>
            </a:r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9" name="Ellipsi 8"/>
          <p:cNvSpPr/>
          <p:nvPr/>
        </p:nvSpPr>
        <p:spPr>
          <a:xfrm>
            <a:off x="185471" y="4829772"/>
            <a:ext cx="1571221" cy="96009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prstClr val="black"/>
                </a:solidFill>
              </a:rPr>
              <a:t>Aistiyli-herkkyys</a:t>
            </a:r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10" name="Ellipsi 9"/>
          <p:cNvSpPr/>
          <p:nvPr/>
        </p:nvSpPr>
        <p:spPr>
          <a:xfrm>
            <a:off x="3854868" y="4875466"/>
            <a:ext cx="1747442" cy="9144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prstClr val="black"/>
                </a:solidFill>
              </a:rPr>
              <a:t>Aisti-hakuisuus</a:t>
            </a:r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12" name="Suorakulmio 11"/>
          <p:cNvSpPr/>
          <p:nvPr/>
        </p:nvSpPr>
        <p:spPr>
          <a:xfrm>
            <a:off x="6036246" y="2188006"/>
            <a:ext cx="2326088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prstClr val="black"/>
                </a:solidFill>
              </a:rPr>
              <a:t>Kehoaistimusten ongelmat</a:t>
            </a:r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13" name="Suorakulmio 12"/>
          <p:cNvSpPr/>
          <p:nvPr/>
        </p:nvSpPr>
        <p:spPr>
          <a:xfrm>
            <a:off x="5409489" y="3882086"/>
            <a:ext cx="1573718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prstClr val="black"/>
                </a:solidFill>
              </a:rPr>
              <a:t>Asennon hallinnan vaikeudet</a:t>
            </a:r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14" name="Suorakulmio 13"/>
          <p:cNvSpPr/>
          <p:nvPr/>
        </p:nvSpPr>
        <p:spPr>
          <a:xfrm>
            <a:off x="7199290" y="3530636"/>
            <a:ext cx="1790164" cy="17405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prstClr val="black"/>
                </a:solidFill>
              </a:rPr>
              <a:t>Motoriikan ja koordinaation ongelmat</a:t>
            </a:r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15" name="Saman puolen kulmista pyöristetty suorakulmio 14"/>
          <p:cNvSpPr/>
          <p:nvPr/>
        </p:nvSpPr>
        <p:spPr>
          <a:xfrm>
            <a:off x="300524" y="2203304"/>
            <a:ext cx="2159342" cy="914400"/>
          </a:xfrm>
          <a:prstGeom prst="round2Same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prstClr val="black"/>
                </a:solidFill>
              </a:rPr>
              <a:t>Erottelun </a:t>
            </a:r>
            <a:r>
              <a:rPr lang="fi-FI" dirty="0">
                <a:solidFill>
                  <a:prstClr val="black"/>
                </a:solidFill>
              </a:rPr>
              <a:t>vaikeudet</a:t>
            </a:r>
          </a:p>
        </p:txBody>
      </p:sp>
      <p:cxnSp>
        <p:nvCxnSpPr>
          <p:cNvPr id="17" name="Suora yhdysviiva 16"/>
          <p:cNvCxnSpPr/>
          <p:nvPr/>
        </p:nvCxnSpPr>
        <p:spPr>
          <a:xfrm flipH="1">
            <a:off x="2073499" y="1558344"/>
            <a:ext cx="1781369" cy="6449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uora yhdysviiva 20"/>
          <p:cNvCxnSpPr>
            <a:stCxn id="6" idx="2"/>
            <a:endCxn id="7" idx="0"/>
          </p:cNvCxnSpPr>
          <p:nvPr/>
        </p:nvCxnSpPr>
        <p:spPr>
          <a:xfrm>
            <a:off x="4320862" y="1558344"/>
            <a:ext cx="11389" cy="5358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uora yhdysviiva 25"/>
          <p:cNvCxnSpPr/>
          <p:nvPr/>
        </p:nvCxnSpPr>
        <p:spPr>
          <a:xfrm>
            <a:off x="4971245" y="1588825"/>
            <a:ext cx="1803042" cy="5991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uora yhdysviiva 27"/>
          <p:cNvCxnSpPr/>
          <p:nvPr/>
        </p:nvCxnSpPr>
        <p:spPr>
          <a:xfrm flipH="1">
            <a:off x="1171977" y="3530636"/>
            <a:ext cx="2532310" cy="1295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uora yhdysviiva 29"/>
          <p:cNvCxnSpPr/>
          <p:nvPr/>
        </p:nvCxnSpPr>
        <p:spPr>
          <a:xfrm flipH="1">
            <a:off x="2964183" y="3561608"/>
            <a:ext cx="890685" cy="12348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uora yhdysviiva 31"/>
          <p:cNvCxnSpPr/>
          <p:nvPr/>
        </p:nvCxnSpPr>
        <p:spPr>
          <a:xfrm>
            <a:off x="3952290" y="3591987"/>
            <a:ext cx="368572" cy="12962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uora yhdysviiva 33"/>
          <p:cNvCxnSpPr>
            <a:stCxn id="12" idx="2"/>
          </p:cNvCxnSpPr>
          <p:nvPr/>
        </p:nvCxnSpPr>
        <p:spPr>
          <a:xfrm flipH="1">
            <a:off x="6724502" y="3102406"/>
            <a:ext cx="474788" cy="7796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uora yhdysviiva 35"/>
          <p:cNvCxnSpPr>
            <a:stCxn id="12" idx="2"/>
          </p:cNvCxnSpPr>
          <p:nvPr/>
        </p:nvCxnSpPr>
        <p:spPr>
          <a:xfrm>
            <a:off x="7199290" y="3102406"/>
            <a:ext cx="351352" cy="4592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561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uokaaviosymboli: Käsinsyöttö 3"/>
          <p:cNvSpPr/>
          <p:nvPr/>
        </p:nvSpPr>
        <p:spPr>
          <a:xfrm>
            <a:off x="153773" y="2043965"/>
            <a:ext cx="8784595" cy="4665928"/>
          </a:xfrm>
          <a:prstGeom prst="flowChartManualInput">
            <a:avLst/>
          </a:prstGeom>
          <a:gradFill flip="none" rotWithShape="1">
            <a:gsLst>
              <a:gs pos="46000">
                <a:schemeClr val="accent2">
                  <a:lumMod val="5000"/>
                  <a:lumOff val="95000"/>
                </a:schemeClr>
              </a:gs>
              <a:gs pos="6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dirty="0"/>
          </a:p>
          <a:p>
            <a:pPr algn="ctr"/>
            <a:endParaRPr lang="fi-FI" dirty="0" smtClean="0"/>
          </a:p>
          <a:p>
            <a:pPr algn="ctr"/>
            <a:endParaRPr lang="fi-FI" dirty="0"/>
          </a:p>
          <a:p>
            <a:pPr algn="ctr"/>
            <a:endParaRPr lang="fi-FI" dirty="0" smtClean="0"/>
          </a:p>
          <a:p>
            <a:pPr algn="ctr"/>
            <a:endParaRPr lang="fi-FI" dirty="0"/>
          </a:p>
          <a:p>
            <a:pPr algn="ctr"/>
            <a:endParaRPr lang="fi-FI" b="1" dirty="0" smtClean="0"/>
          </a:p>
          <a:p>
            <a:pPr algn="ctr"/>
            <a:endParaRPr lang="fi-FI" b="1" dirty="0"/>
          </a:p>
          <a:p>
            <a:pPr algn="ctr"/>
            <a:endParaRPr lang="fi-FI" b="1" dirty="0" smtClean="0"/>
          </a:p>
          <a:p>
            <a:pPr algn="ctr"/>
            <a:endParaRPr lang="fi-FI" b="1" dirty="0"/>
          </a:p>
          <a:p>
            <a:pPr algn="ctr"/>
            <a:r>
              <a:rPr lang="fi-FI" b="1" dirty="0" smtClean="0"/>
              <a:t>yhteiskunta</a:t>
            </a:r>
          </a:p>
          <a:p>
            <a:pPr algn="ctr"/>
            <a:r>
              <a:rPr lang="fi-FI" b="1" dirty="0" smtClean="0"/>
              <a:t>kulttuuri</a:t>
            </a:r>
          </a:p>
          <a:p>
            <a:pPr algn="ctr"/>
            <a:r>
              <a:rPr lang="fi-FI" b="1" dirty="0" smtClean="0"/>
              <a:t>arvot</a:t>
            </a:r>
            <a:endParaRPr lang="fi-FI" b="1" dirty="0"/>
          </a:p>
        </p:txBody>
      </p:sp>
      <p:pic>
        <p:nvPicPr>
          <p:cNvPr id="1028" name="Picture 4" descr="http://2.bp.blogspot.com/-0EORIelPVEQ/VHMxIBL8LrI/AAAAAAAAEpI/Rkhuo_azzJ8/s1600/koululaise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445" y="2619827"/>
            <a:ext cx="4245772" cy="285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yöristetty suorakulmio 7"/>
          <p:cNvSpPr/>
          <p:nvPr/>
        </p:nvSpPr>
        <p:spPr>
          <a:xfrm>
            <a:off x="347728" y="5253227"/>
            <a:ext cx="3284113" cy="1335577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2000" b="1" dirty="0" smtClean="0">
                <a:solidFill>
                  <a:schemeClr val="accent1">
                    <a:lumMod val="50000"/>
                  </a:schemeClr>
                </a:solidFill>
              </a:rPr>
              <a:t>koti</a:t>
            </a:r>
          </a:p>
          <a:p>
            <a:pPr algn="ctr"/>
            <a:r>
              <a:rPr lang="fi-FI" b="1" dirty="0" smtClean="0">
                <a:solidFill>
                  <a:prstClr val="black"/>
                </a:solidFill>
              </a:rPr>
              <a:t>vanhemmat</a:t>
            </a:r>
          </a:p>
          <a:p>
            <a:pPr algn="ctr"/>
            <a:r>
              <a:rPr lang="fi-FI" b="1" dirty="0" smtClean="0">
                <a:solidFill>
                  <a:prstClr val="black"/>
                </a:solidFill>
              </a:rPr>
              <a:t>asenne koulunkäyntiin</a:t>
            </a:r>
          </a:p>
          <a:p>
            <a:pPr algn="ctr"/>
            <a:r>
              <a:rPr lang="fi-FI" b="1" dirty="0" smtClean="0">
                <a:solidFill>
                  <a:prstClr val="black"/>
                </a:solidFill>
              </a:rPr>
              <a:t>huolenpito lapsesta</a:t>
            </a:r>
          </a:p>
        </p:txBody>
      </p:sp>
      <p:sp>
        <p:nvSpPr>
          <p:cNvPr id="9" name="Pyöristetty kuvaselitesuorakulmio 8"/>
          <p:cNvSpPr/>
          <p:nvPr/>
        </p:nvSpPr>
        <p:spPr>
          <a:xfrm>
            <a:off x="153773" y="2169395"/>
            <a:ext cx="1867437" cy="934621"/>
          </a:xfrm>
          <a:prstGeom prst="wedgeRoundRectCallout">
            <a:avLst>
              <a:gd name="adj1" fmla="val 69399"/>
              <a:gd name="adj2" fmla="val 95534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prstClr val="black"/>
                </a:solidFill>
              </a:rPr>
              <a:t>taidot ja valmiudet</a:t>
            </a:r>
            <a:endParaRPr lang="fi-FI" b="1" dirty="0">
              <a:solidFill>
                <a:prstClr val="black"/>
              </a:solidFill>
            </a:endParaRPr>
          </a:p>
        </p:txBody>
      </p:sp>
      <p:sp>
        <p:nvSpPr>
          <p:cNvPr id="10" name="Pyöristetty kuvaselitesuorakulmio 9"/>
          <p:cNvSpPr/>
          <p:nvPr/>
        </p:nvSpPr>
        <p:spPr>
          <a:xfrm>
            <a:off x="2330307" y="1662094"/>
            <a:ext cx="1632973" cy="783699"/>
          </a:xfrm>
          <a:prstGeom prst="wedgeRoundRectCallout">
            <a:avLst>
              <a:gd name="adj1" fmla="val 56458"/>
              <a:gd name="adj2" fmla="val 183550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prstClr val="black"/>
                </a:solidFill>
              </a:rPr>
              <a:t>kokemukset</a:t>
            </a:r>
            <a:endParaRPr lang="fi-FI" b="1" dirty="0">
              <a:solidFill>
                <a:prstClr val="black"/>
              </a:solidFill>
            </a:endParaRPr>
          </a:p>
        </p:txBody>
      </p:sp>
      <p:sp>
        <p:nvSpPr>
          <p:cNvPr id="11" name="Pyöristetty kuvaselitesuorakulmio 10"/>
          <p:cNvSpPr/>
          <p:nvPr/>
        </p:nvSpPr>
        <p:spPr>
          <a:xfrm>
            <a:off x="994614" y="1055519"/>
            <a:ext cx="1481071" cy="762668"/>
          </a:xfrm>
          <a:prstGeom prst="wedgeRoundRectCallout">
            <a:avLst>
              <a:gd name="adj1" fmla="val 46979"/>
              <a:gd name="adj2" fmla="val 259498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prstClr val="black"/>
                </a:solidFill>
              </a:rPr>
              <a:t>haasteet</a:t>
            </a:r>
            <a:endParaRPr lang="fi-FI" b="1" dirty="0">
              <a:solidFill>
                <a:prstClr val="black"/>
              </a:solidFill>
            </a:endParaRPr>
          </a:p>
        </p:txBody>
      </p:sp>
      <p:sp>
        <p:nvSpPr>
          <p:cNvPr id="13" name="Kuvaselite-ellipsi 12"/>
          <p:cNvSpPr/>
          <p:nvPr/>
        </p:nvSpPr>
        <p:spPr>
          <a:xfrm>
            <a:off x="4162268" y="1103806"/>
            <a:ext cx="1540346" cy="940158"/>
          </a:xfrm>
          <a:prstGeom prst="wedgeEllipseCallout">
            <a:avLst>
              <a:gd name="adj1" fmla="val -11417"/>
              <a:gd name="adj2" fmla="val 12771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prstClr val="black"/>
                </a:solidFill>
              </a:rPr>
              <a:t>terveys</a:t>
            </a:r>
            <a:endParaRPr lang="fi-FI" b="1" dirty="0">
              <a:solidFill>
                <a:prstClr val="black"/>
              </a:solidFill>
            </a:endParaRPr>
          </a:p>
        </p:txBody>
      </p:sp>
      <p:sp>
        <p:nvSpPr>
          <p:cNvPr id="14" name="Pyöristetty suorakulmio 13"/>
          <p:cNvSpPr/>
          <p:nvPr/>
        </p:nvSpPr>
        <p:spPr>
          <a:xfrm>
            <a:off x="5702614" y="4889407"/>
            <a:ext cx="2381559" cy="1142550"/>
          </a:xfrm>
          <a:prstGeom prst="roundRect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7030A0"/>
                </a:solidFill>
              </a:rPr>
              <a:t>vapaa-aika</a:t>
            </a:r>
          </a:p>
          <a:p>
            <a:pPr algn="ctr"/>
            <a:r>
              <a:rPr lang="fi-FI" b="1" dirty="0" smtClean="0">
                <a:solidFill>
                  <a:srgbClr val="7030A0"/>
                </a:solidFill>
              </a:rPr>
              <a:t>harrastukset</a:t>
            </a:r>
          </a:p>
        </p:txBody>
      </p:sp>
      <p:sp>
        <p:nvSpPr>
          <p:cNvPr id="18" name="Otsikko 17"/>
          <p:cNvSpPr>
            <a:spLocks noGrp="1"/>
          </p:cNvSpPr>
          <p:nvPr>
            <p:ph type="title"/>
          </p:nvPr>
        </p:nvSpPr>
        <p:spPr>
          <a:xfrm>
            <a:off x="2475685" y="393072"/>
            <a:ext cx="6377940" cy="777295"/>
          </a:xfrm>
        </p:spPr>
        <p:txBody>
          <a:bodyPr>
            <a:normAutofit fontScale="90000"/>
          </a:bodyPr>
          <a:lstStyle/>
          <a:p>
            <a:r>
              <a:rPr lang="fi-FI" b="1" dirty="0" smtClean="0"/>
              <a:t>millä eväillä kouluun?</a:t>
            </a:r>
            <a:endParaRPr lang="fi-FI" b="1" dirty="0"/>
          </a:p>
        </p:txBody>
      </p:sp>
      <p:sp>
        <p:nvSpPr>
          <p:cNvPr id="7" name="Suorakulmio 6"/>
          <p:cNvSpPr/>
          <p:nvPr/>
        </p:nvSpPr>
        <p:spPr>
          <a:xfrm>
            <a:off x="6130776" y="1662094"/>
            <a:ext cx="2807592" cy="2016447"/>
          </a:xfrm>
          <a:prstGeom prst="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002060"/>
                </a:solidFill>
              </a:rPr>
              <a:t>koulu</a:t>
            </a:r>
          </a:p>
          <a:p>
            <a:pPr algn="ctr"/>
            <a:r>
              <a:rPr lang="fi-FI" b="1" dirty="0" smtClean="0">
                <a:solidFill>
                  <a:prstClr val="black"/>
                </a:solidFill>
              </a:rPr>
              <a:t>opettaja</a:t>
            </a:r>
          </a:p>
          <a:p>
            <a:pPr algn="ctr"/>
            <a:r>
              <a:rPr lang="fi-FI" b="1" dirty="0" smtClean="0">
                <a:solidFill>
                  <a:prstClr val="black"/>
                </a:solidFill>
              </a:rPr>
              <a:t>asenne oppilaisiin</a:t>
            </a:r>
          </a:p>
          <a:p>
            <a:pPr algn="ctr"/>
            <a:r>
              <a:rPr lang="fi-FI" b="1" dirty="0" smtClean="0">
                <a:solidFill>
                  <a:prstClr val="black"/>
                </a:solidFill>
              </a:rPr>
              <a:t>opetus</a:t>
            </a:r>
          </a:p>
          <a:p>
            <a:pPr algn="ctr"/>
            <a:r>
              <a:rPr lang="fi-FI" b="1" dirty="0" smtClean="0">
                <a:solidFill>
                  <a:prstClr val="black"/>
                </a:solidFill>
              </a:rPr>
              <a:t>vaatimukset</a:t>
            </a:r>
          </a:p>
          <a:p>
            <a:pPr algn="ctr"/>
            <a:r>
              <a:rPr lang="fi-FI" b="1" dirty="0" smtClean="0">
                <a:solidFill>
                  <a:prstClr val="black"/>
                </a:solidFill>
              </a:rPr>
              <a:t>olosuhteet</a:t>
            </a:r>
            <a:endParaRPr lang="fi-FI" b="1" dirty="0">
              <a:solidFill>
                <a:prstClr val="black"/>
              </a:solidFill>
            </a:endParaRPr>
          </a:p>
        </p:txBody>
      </p:sp>
      <p:sp>
        <p:nvSpPr>
          <p:cNvPr id="12" name="Ellipsi 11"/>
          <p:cNvSpPr/>
          <p:nvPr/>
        </p:nvSpPr>
        <p:spPr>
          <a:xfrm>
            <a:off x="5985401" y="3631100"/>
            <a:ext cx="2381559" cy="1352282"/>
          </a:xfrm>
          <a:prstGeom prst="ellipse">
            <a:avLst/>
          </a:prstGeom>
          <a:ln w="28575"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FF0000"/>
                </a:solidFill>
              </a:rPr>
              <a:t>kaverit</a:t>
            </a:r>
          </a:p>
        </p:txBody>
      </p:sp>
    </p:spTree>
    <p:extLst>
      <p:ext uri="{BB962C8B-B14F-4D97-AF65-F5344CB8AC3E}">
        <p14:creationId xmlns:p14="http://schemas.microsoft.com/office/powerpoint/2010/main" val="26705553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tsikko 1"/>
          <p:cNvSpPr>
            <a:spLocks noGrp="1"/>
          </p:cNvSpPr>
          <p:nvPr>
            <p:ph type="title"/>
          </p:nvPr>
        </p:nvSpPr>
        <p:spPr>
          <a:xfrm>
            <a:off x="2197458" y="373641"/>
            <a:ext cx="6377940" cy="1293028"/>
          </a:xfrm>
        </p:spPr>
        <p:txBody>
          <a:bodyPr/>
          <a:lstStyle/>
          <a:p>
            <a:r>
              <a:rPr lang="fi-FI" dirty="0" smtClean="0"/>
              <a:t>aistimusten </a:t>
            </a:r>
            <a:br>
              <a:rPr lang="fi-FI" dirty="0" smtClean="0"/>
            </a:br>
            <a:r>
              <a:rPr lang="fi-FI" dirty="0" smtClean="0"/>
              <a:t>erottelun vaikeudet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8366" y="1666669"/>
            <a:ext cx="8276327" cy="4951114"/>
          </a:xfrm>
        </p:spPr>
        <p:txBody>
          <a:bodyPr>
            <a:normAutofit fontScale="92500" lnSpcReduction="10000"/>
          </a:bodyPr>
          <a:lstStyle/>
          <a:p>
            <a:r>
              <a:rPr lang="fi-FI" b="1" dirty="0" smtClean="0"/>
              <a:t>aistitiedon käsittely on riittämätöntä tai epätarkkaa, </a:t>
            </a:r>
            <a:r>
              <a:rPr lang="fi-FI" dirty="0" smtClean="0"/>
              <a:t>jolloin on vaikea</a:t>
            </a:r>
          </a:p>
          <a:p>
            <a:pPr lvl="1"/>
            <a:r>
              <a:rPr lang="fi-FI" dirty="0" smtClean="0"/>
              <a:t>tunnistaa esim. esineen muotoa, äänen korkeutta, kosketuksen voimaa</a:t>
            </a:r>
          </a:p>
          <a:p>
            <a:pPr lvl="1"/>
            <a:r>
              <a:rPr lang="fi-FI" dirty="0" smtClean="0"/>
              <a:t>hahmottaa suuntia, tunnistaa kasvoja </a:t>
            </a:r>
            <a:r>
              <a:rPr lang="fi-FI" dirty="0"/>
              <a:t>tai erottaa samankaltaisia sanoja </a:t>
            </a:r>
            <a:r>
              <a:rPr lang="fi-FI" dirty="0" smtClean="0"/>
              <a:t>toisistaan</a:t>
            </a:r>
          </a:p>
          <a:p>
            <a:pPr lvl="1"/>
            <a:r>
              <a:rPr lang="fi-FI" dirty="0"/>
              <a:t>erottaa </a:t>
            </a:r>
            <a:r>
              <a:rPr lang="fi-FI" dirty="0" smtClean="0"/>
              <a:t>muotoja</a:t>
            </a:r>
            <a:r>
              <a:rPr lang="fi-FI" dirty="0"/>
              <a:t>, kirjaimia ja numeroita toisistaan</a:t>
            </a:r>
            <a:endParaRPr lang="fi-FI" dirty="0" smtClean="0"/>
          </a:p>
          <a:p>
            <a:pPr lvl="1"/>
            <a:r>
              <a:rPr lang="fi-FI" dirty="0" smtClean="0"/>
              <a:t>havaita ärsykkeiden keskinäisiä, ajallisia tai avaruudellisia suhteita (etäisyys, äänen suunta, tilan hahmottaminen) </a:t>
            </a:r>
          </a:p>
          <a:p>
            <a:pPr lvl="1"/>
            <a:r>
              <a:rPr lang="fi-FI" dirty="0" smtClean="0"/>
              <a:t>hahmottaa kokonaisuutta, vaikka yksityiskohdat tunnistetaan</a:t>
            </a:r>
          </a:p>
          <a:p>
            <a:r>
              <a:rPr lang="fi-FI" dirty="0" smtClean="0"/>
              <a:t>visuaalisen aistitiedon erottelun häiriötä nimitetään tavallisimmin hahmotusvaikeudeksi</a:t>
            </a:r>
          </a:p>
          <a:p>
            <a:pPr lvl="1"/>
            <a:r>
              <a:rPr lang="fi-FI" dirty="0" smtClean="0"/>
              <a:t>toiminnalliset näönkäytön vaikeudet ovat samankaltaisia ja osin limittäisiä</a:t>
            </a:r>
          </a:p>
          <a:p>
            <a:r>
              <a:rPr lang="fi-FI" dirty="0"/>
              <a:t>kuntoutus: toimintakyvyn </a:t>
            </a:r>
            <a:r>
              <a:rPr lang="fi-FI" dirty="0" smtClean="0"/>
              <a:t>tukeminen (</a:t>
            </a:r>
            <a:r>
              <a:rPr lang="fi-FI" dirty="0" err="1" smtClean="0"/>
              <a:t>esim</a:t>
            </a:r>
            <a:r>
              <a:rPr lang="fi-FI" dirty="0" smtClean="0"/>
              <a:t> ympäristön selkeyttäminen, tilannevihjeet) </a:t>
            </a:r>
            <a:r>
              <a:rPr lang="fi-FI" dirty="0"/>
              <a:t>ja neuropsykologinen kuntoutus</a:t>
            </a:r>
          </a:p>
          <a:p>
            <a:r>
              <a:rPr lang="fi-FI" dirty="0">
                <a:hlinkClick r:id="rId3"/>
              </a:rPr>
              <a:t>www.hahku.fi</a:t>
            </a:r>
            <a:r>
              <a:rPr lang="fi-FI" dirty="0"/>
              <a:t> </a:t>
            </a:r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>
          <a:xfrm>
            <a:off x="5911403" y="6414789"/>
            <a:ext cx="2797774" cy="365125"/>
          </a:xfrm>
        </p:spPr>
        <p:txBody>
          <a:bodyPr/>
          <a:lstStyle/>
          <a:p>
            <a:r>
              <a:rPr lang="fi-FI" smtClean="0"/>
              <a:t>Anita Puustjärvi 2019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300390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51720" y="332656"/>
            <a:ext cx="6377940" cy="1293028"/>
          </a:xfrm>
        </p:spPr>
        <p:txBody>
          <a:bodyPr/>
          <a:lstStyle/>
          <a:p>
            <a:r>
              <a:rPr lang="fi-FI" dirty="0" smtClean="0"/>
              <a:t>aistipohjaiset motoriikan häiriöt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1840" y="1734588"/>
            <a:ext cx="8317820" cy="4803820"/>
          </a:xfrm>
        </p:spPr>
        <p:txBody>
          <a:bodyPr>
            <a:normAutofit fontScale="92500" lnSpcReduction="20000"/>
          </a:bodyPr>
          <a:lstStyle/>
          <a:p>
            <a:r>
              <a:rPr lang="fi-FI" b="1" dirty="0" smtClean="0"/>
              <a:t>tasapaino- ja liikeaistimusten</a:t>
            </a:r>
            <a:r>
              <a:rPr lang="fi-FI" dirty="0" smtClean="0"/>
              <a:t> käsittelyn ongelmat</a:t>
            </a:r>
          </a:p>
          <a:p>
            <a:pPr lvl="1"/>
            <a:r>
              <a:rPr lang="fi-FI" dirty="0" smtClean="0"/>
              <a:t>asennon hallinnan (posturaalinen) ongelmat</a:t>
            </a:r>
          </a:p>
          <a:p>
            <a:pPr lvl="1"/>
            <a:r>
              <a:rPr lang="fi-FI" dirty="0" smtClean="0"/>
              <a:t>tasapainon säilyttämisen ja säätelyn vaikeudet</a:t>
            </a:r>
          </a:p>
          <a:p>
            <a:r>
              <a:rPr lang="fi-FI" b="1" dirty="0"/>
              <a:t>m</a:t>
            </a:r>
            <a:r>
              <a:rPr lang="fi-FI" b="1" dirty="0" smtClean="0"/>
              <a:t>otorisen toiminnan suunnittelun ja tuoton </a:t>
            </a:r>
            <a:r>
              <a:rPr lang="fi-FI" dirty="0" smtClean="0"/>
              <a:t>(</a:t>
            </a:r>
            <a:r>
              <a:rPr lang="fi-FI" dirty="0" err="1" smtClean="0"/>
              <a:t>dyspraksia</a:t>
            </a:r>
            <a:r>
              <a:rPr lang="fi-FI" dirty="0" smtClean="0"/>
              <a:t>) ongelmat</a:t>
            </a:r>
          </a:p>
          <a:p>
            <a:pPr lvl="1"/>
            <a:r>
              <a:rPr lang="fi-FI" dirty="0" smtClean="0"/>
              <a:t>karkea- tai hienomotoriset ongelmat</a:t>
            </a:r>
          </a:p>
          <a:p>
            <a:pPr lvl="1"/>
            <a:r>
              <a:rPr lang="fi-FI" dirty="0" smtClean="0"/>
              <a:t>oman kehon asennon tunnistamisen vaikeus</a:t>
            </a:r>
          </a:p>
          <a:p>
            <a:r>
              <a:rPr lang="fi-FI" dirty="0" smtClean="0"/>
              <a:t>voivat näkyä </a:t>
            </a:r>
            <a:r>
              <a:rPr lang="fi-FI" dirty="0" err="1" smtClean="0"/>
              <a:t>esim</a:t>
            </a:r>
            <a:endParaRPr lang="fi-FI" dirty="0" smtClean="0"/>
          </a:p>
          <a:p>
            <a:pPr lvl="1"/>
            <a:r>
              <a:rPr lang="fi-FI" dirty="0"/>
              <a:t>vaikeuksina tehtävissä, joissa tarvitaan molempien käsien ja kehon puolien välistä yhteistyötä </a:t>
            </a:r>
            <a:endParaRPr lang="fi-FI" dirty="0" smtClean="0"/>
          </a:p>
          <a:p>
            <a:pPr lvl="1"/>
            <a:r>
              <a:rPr lang="fi-FI" dirty="0"/>
              <a:t>vaikeutena ylläpitää </a:t>
            </a:r>
            <a:r>
              <a:rPr lang="fi-FI" dirty="0" smtClean="0"/>
              <a:t>asentoa </a:t>
            </a:r>
            <a:r>
              <a:rPr lang="fi-FI" dirty="0"/>
              <a:t>pöydän ääressä </a:t>
            </a:r>
            <a:r>
              <a:rPr lang="fi-FI" dirty="0" smtClean="0"/>
              <a:t>työskennellessä</a:t>
            </a:r>
          </a:p>
          <a:p>
            <a:pPr lvl="1"/>
            <a:r>
              <a:rPr lang="fi-FI" dirty="0"/>
              <a:t>vaikeutena seurata liikkuvaa kohdetta ja/tai kopioida tekstiä liitutaululta tai löytää työkirjasta kohta jota oli </a:t>
            </a:r>
            <a:r>
              <a:rPr lang="fi-FI" dirty="0" smtClean="0"/>
              <a:t>tekemässä</a:t>
            </a:r>
          </a:p>
          <a:p>
            <a:pPr lvl="1"/>
            <a:r>
              <a:rPr lang="fi-FI" dirty="0"/>
              <a:t>kätisyyden vakiintumattomuutena </a:t>
            </a:r>
            <a:endParaRPr lang="fi-FI" dirty="0" smtClean="0"/>
          </a:p>
          <a:p>
            <a:pPr lvl="1"/>
            <a:r>
              <a:rPr lang="fi-FI" dirty="0"/>
              <a:t>vaikeutena hallita avaruudellisia suunta- ja </a:t>
            </a:r>
            <a:r>
              <a:rPr lang="fi-FI" dirty="0" smtClean="0"/>
              <a:t>tilakäsitteitä</a:t>
            </a:r>
          </a:p>
          <a:p>
            <a:r>
              <a:rPr lang="fi-FI" dirty="0" smtClean="0"/>
              <a:t>hoito: ohjattu harjoittelu, toimintaterapia, fysioterapia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Anita Puustjärvi 2018</a:t>
            </a:r>
            <a:endParaRPr lang="fi-FI"/>
          </a:p>
        </p:txBody>
      </p:sp>
      <p:pic>
        <p:nvPicPr>
          <p:cNvPr id="5" name="Sisällön paikkamerkki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8" t="38550" r="61118" b="13616"/>
          <a:stretch/>
        </p:blipFill>
        <p:spPr>
          <a:xfrm rot="21213242">
            <a:off x="7211602" y="2100561"/>
            <a:ext cx="1719280" cy="184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648223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tsikko 1"/>
          <p:cNvSpPr>
            <a:spLocks noGrp="1"/>
          </p:cNvSpPr>
          <p:nvPr>
            <p:ph type="title"/>
          </p:nvPr>
        </p:nvSpPr>
        <p:spPr>
          <a:xfrm>
            <a:off x="2171700" y="332656"/>
            <a:ext cx="6377940" cy="1293028"/>
          </a:xfrm>
        </p:spPr>
        <p:txBody>
          <a:bodyPr/>
          <a:lstStyle/>
          <a:p>
            <a:r>
              <a:rPr lang="fi-FI" dirty="0" smtClean="0"/>
              <a:t>aistitiedon </a:t>
            </a:r>
            <a:br>
              <a:rPr lang="fi-FI" dirty="0" smtClean="0"/>
            </a:br>
            <a:r>
              <a:rPr lang="fi-FI" dirty="0" smtClean="0"/>
              <a:t>säätelyn vaikeudet 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224425" y="1625684"/>
            <a:ext cx="6555347" cy="5009882"/>
          </a:xfrm>
        </p:spPr>
        <p:txBody>
          <a:bodyPr>
            <a:normAutofit/>
          </a:bodyPr>
          <a:lstStyle/>
          <a:p>
            <a:r>
              <a:rPr lang="fi-FI" b="1" dirty="0"/>
              <a:t>a</a:t>
            </a:r>
            <a:r>
              <a:rPr lang="fi-FI" b="1" dirty="0" smtClean="0"/>
              <a:t>istimuksiin reagoidaan poikkeavalla tavalla</a:t>
            </a:r>
          </a:p>
          <a:p>
            <a:r>
              <a:rPr lang="fi-FI" b="1" dirty="0" smtClean="0">
                <a:solidFill>
                  <a:schemeClr val="accent1">
                    <a:lumMod val="75000"/>
                  </a:schemeClr>
                </a:solidFill>
              </a:rPr>
              <a:t>aistiyliherkkä</a:t>
            </a:r>
            <a:r>
              <a:rPr lang="fi-FI" dirty="0" smtClean="0"/>
              <a:t> reagoi aistimuksiin tavallista voimakkaammin, pidempään tai nopeammin</a:t>
            </a:r>
          </a:p>
          <a:p>
            <a:pPr lvl="1"/>
            <a:r>
              <a:rPr lang="fi-FI" dirty="0" smtClean="0"/>
              <a:t>aistimusta on vaikea sietää eikä siihen totuta tavalliseen tapaan</a:t>
            </a:r>
          </a:p>
          <a:p>
            <a:pPr lvl="1"/>
            <a:r>
              <a:rPr lang="fi-FI" dirty="0" smtClean="0"/>
              <a:t>välttelee aktiivisesti epämiellyttäväksi koettuja aistimuksia (esim. erituntuisten ruoka-aineiden syömistä, vaatteiden hankausta, toisten kosketusta, melua, kirkkaita värejä tai valoja ja vauhdikasta liikettä)</a:t>
            </a:r>
          </a:p>
          <a:p>
            <a:pPr lvl="1"/>
            <a:r>
              <a:rPr lang="fi-FI" dirty="0" smtClean="0"/>
              <a:t>saattaa kokea tietyt tavanomaiset aistimukset sietämättömän epämiellyttäviksi, mikä voi johtaa kaoottiseen käyttäytymiseen (hyökkäys, raivokohtaus, pakeneminen, lamaantuminen)</a:t>
            </a:r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>
          <a:xfrm>
            <a:off x="58264" y="5803040"/>
            <a:ext cx="2702257" cy="855058"/>
          </a:xfrm>
        </p:spPr>
        <p:txBody>
          <a:bodyPr/>
          <a:lstStyle/>
          <a:p>
            <a:r>
              <a:rPr lang="fi-FI" dirty="0" smtClean="0"/>
              <a:t>kuva</a:t>
            </a:r>
            <a:r>
              <a:rPr lang="fi-FI" dirty="0"/>
              <a:t>: http://puhti.blogspot.com/2009/08/mimosa-pudica.html</a:t>
            </a:r>
            <a:endParaRPr lang="fi-FI" dirty="0" smtClean="0"/>
          </a:p>
          <a:p>
            <a:endParaRPr lang="fi-FI" dirty="0"/>
          </a:p>
          <a:p>
            <a:r>
              <a:rPr lang="fi-FI" dirty="0" smtClean="0"/>
              <a:t>Anita Puustjärvi 2019</a:t>
            </a:r>
            <a:endParaRPr lang="fi-FI" dirty="0"/>
          </a:p>
        </p:txBody>
      </p:sp>
      <p:pic>
        <p:nvPicPr>
          <p:cNvPr id="1026" name="Picture 2" descr="Kuvahaun tulos haulle tuntokasv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1" t="179" r="25994" b="15031"/>
          <a:stretch/>
        </p:blipFill>
        <p:spPr bwMode="auto">
          <a:xfrm>
            <a:off x="58263" y="3412312"/>
            <a:ext cx="2702257" cy="2156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616326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tsikko 1"/>
          <p:cNvSpPr>
            <a:spLocks noGrp="1"/>
          </p:cNvSpPr>
          <p:nvPr>
            <p:ph type="title"/>
          </p:nvPr>
        </p:nvSpPr>
        <p:spPr>
          <a:xfrm>
            <a:off x="2339752" y="332656"/>
            <a:ext cx="6377940" cy="1293028"/>
          </a:xfrm>
        </p:spPr>
        <p:txBody>
          <a:bodyPr/>
          <a:lstStyle/>
          <a:p>
            <a:r>
              <a:rPr lang="fi-FI" dirty="0" smtClean="0"/>
              <a:t>aistitiedon </a:t>
            </a:r>
            <a:br>
              <a:rPr lang="fi-FI" dirty="0" smtClean="0"/>
            </a:br>
            <a:r>
              <a:rPr lang="fi-FI" dirty="0" smtClean="0"/>
              <a:t>säätelyn vaikeudet II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472744" y="1625684"/>
            <a:ext cx="6244948" cy="5095287"/>
          </a:xfrm>
        </p:spPr>
        <p:txBody>
          <a:bodyPr>
            <a:normAutofit/>
          </a:bodyPr>
          <a:lstStyle/>
          <a:p>
            <a:r>
              <a:rPr lang="fi-FI" b="1" dirty="0">
                <a:solidFill>
                  <a:schemeClr val="accent3"/>
                </a:solidFill>
              </a:rPr>
              <a:t>A</a:t>
            </a:r>
            <a:r>
              <a:rPr lang="fi-FI" b="1" dirty="0" smtClean="0">
                <a:solidFill>
                  <a:schemeClr val="accent3"/>
                </a:solidFill>
              </a:rPr>
              <a:t>istialiherkkä</a:t>
            </a:r>
            <a:r>
              <a:rPr lang="fi-FI" dirty="0" smtClean="0"/>
              <a:t> reagoi aistiärsykkeisiin liian heikosti tai hitaasti</a:t>
            </a:r>
          </a:p>
          <a:p>
            <a:pPr lvl="1"/>
            <a:r>
              <a:rPr lang="fi-FI" dirty="0" smtClean="0"/>
              <a:t>tarvitsee tavallista voimakkaampia ärsykkeitä reagoidakseen asianmukaisesti (ja pysyäkseen vuorovaikutuksessa)</a:t>
            </a:r>
          </a:p>
          <a:p>
            <a:pPr lvl="1"/>
            <a:r>
              <a:rPr lang="fi-FI" dirty="0" smtClean="0"/>
              <a:t>ei välttämättä tunnista kuumuutta, kylmyyttä tai kipua, mikä voi aiheuttaa jopa fyysisiä vammoja</a:t>
            </a:r>
          </a:p>
          <a:p>
            <a:pPr lvl="1"/>
            <a:r>
              <a:rPr lang="fi-FI" dirty="0" smtClean="0"/>
              <a:t>äänen huomaamisen, tunnistamisen tai suunnan arvioimisen ongelma voi vaikuttaa tarkkaamattomuudelta tai oppimisvaikeudelta</a:t>
            </a:r>
          </a:p>
          <a:p>
            <a:pPr lvl="1"/>
            <a:r>
              <a:rPr lang="fi-FI" dirty="0" smtClean="0"/>
              <a:t>liian heikko reagointi aistimuksiin vaikeuttaa vireystilan ylläpitämistä; voi vaikuttaa passiiviselta ja omiin maailmoihinsa vetäytyneeltä</a:t>
            </a:r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Anita Puustjärvi 2018, kuva oma</a:t>
            </a:r>
            <a:endParaRPr lang="fi-FI" dirty="0"/>
          </a:p>
        </p:txBody>
      </p:sp>
      <p:pic>
        <p:nvPicPr>
          <p:cNvPr id="5" name="Sisällön paikkamerkki 4" descr="IMG_396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0245" y="2368373"/>
            <a:ext cx="2406310" cy="360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264293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tsikko 1"/>
          <p:cNvSpPr>
            <a:spLocks noGrp="1"/>
          </p:cNvSpPr>
          <p:nvPr>
            <p:ph type="title"/>
          </p:nvPr>
        </p:nvSpPr>
        <p:spPr>
          <a:xfrm>
            <a:off x="2291789" y="128943"/>
            <a:ext cx="6377940" cy="1293028"/>
          </a:xfrm>
        </p:spPr>
        <p:txBody>
          <a:bodyPr/>
          <a:lstStyle/>
          <a:p>
            <a:r>
              <a:rPr lang="fi-FI" dirty="0" smtClean="0"/>
              <a:t>aistitiedon </a:t>
            </a:r>
            <a:br>
              <a:rPr lang="fi-FI" dirty="0" smtClean="0"/>
            </a:br>
            <a:r>
              <a:rPr lang="fi-FI" dirty="0" smtClean="0"/>
              <a:t>säätelyn vaikeudet III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691684" y="1607601"/>
            <a:ext cx="5885647" cy="4748245"/>
          </a:xfrm>
        </p:spPr>
        <p:txBody>
          <a:bodyPr>
            <a:normAutofit/>
          </a:bodyPr>
          <a:lstStyle/>
          <a:p>
            <a:r>
              <a:rPr lang="fi-FI" b="1" dirty="0">
                <a:solidFill>
                  <a:schemeClr val="accent2"/>
                </a:solidFill>
              </a:rPr>
              <a:t>A</a:t>
            </a:r>
            <a:r>
              <a:rPr lang="fi-FI" b="1" dirty="0" smtClean="0">
                <a:solidFill>
                  <a:schemeClr val="accent2"/>
                </a:solidFill>
              </a:rPr>
              <a:t>istimushakuinen</a:t>
            </a:r>
            <a:r>
              <a:rPr lang="fi-FI" dirty="0" smtClean="0"/>
              <a:t> hakee erityisen voimakkaita ja pitkäkestoisia aistimuksia</a:t>
            </a:r>
          </a:p>
          <a:p>
            <a:pPr lvl="1"/>
            <a:r>
              <a:rPr lang="fi-FI" dirty="0" smtClean="0"/>
              <a:t>voimakkaita fyysisiä tuntemuksia aiheuttavat toiminnot, esimerkiksi jatkuva liikkeessä oleminen, pyöriminen, keinuminen, esineiden suuhun vieminen, ahtaisiin paikkoihin hakeutuminen, painavien esineiden kantaminen</a:t>
            </a:r>
          </a:p>
          <a:p>
            <a:pPr lvl="1"/>
            <a:r>
              <a:rPr lang="fi-FI" dirty="0" smtClean="0"/>
              <a:t>usein aistimusten hankkimista on vaikea säädellä (vaikeus lopettaa tekemistä)</a:t>
            </a:r>
          </a:p>
          <a:p>
            <a:pPr lvl="1"/>
            <a:r>
              <a:rPr lang="fi-FI" dirty="0" smtClean="0"/>
              <a:t>äärikokemusten etsiminen voi aiheuttaa riskitilanteita</a:t>
            </a:r>
          </a:p>
          <a:p>
            <a:pPr lvl="1"/>
            <a:r>
              <a:rPr lang="fi-FI" dirty="0" smtClean="0"/>
              <a:t>riittämättömät aistimukset vaikuttavat vireystilaan</a:t>
            </a:r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Anita Puustjärvi 2018</a:t>
            </a:r>
            <a:endParaRPr lang="fi-FI"/>
          </a:p>
        </p:txBody>
      </p:sp>
      <p:pic>
        <p:nvPicPr>
          <p:cNvPr id="5" name="Sisällön paikkamerkki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" t="726" r="53533" b="52066"/>
          <a:stretch/>
        </p:blipFill>
        <p:spPr>
          <a:xfrm>
            <a:off x="163433" y="1607601"/>
            <a:ext cx="2732382" cy="401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782765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163651" y="514461"/>
            <a:ext cx="6774287" cy="1293028"/>
          </a:xfrm>
        </p:spPr>
        <p:txBody>
          <a:bodyPr>
            <a:normAutofit/>
          </a:bodyPr>
          <a:lstStyle/>
          <a:p>
            <a:r>
              <a:rPr lang="fi-FI" dirty="0" smtClean="0"/>
              <a:t>aistisäätelyvaikeuksien hoidon periaatteet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5003" y="1990052"/>
            <a:ext cx="8512935" cy="4548356"/>
          </a:xfrm>
        </p:spPr>
        <p:txBody>
          <a:bodyPr>
            <a:normAutofit/>
          </a:bodyPr>
          <a:lstStyle/>
          <a:p>
            <a:r>
              <a:rPr lang="fi-FI" dirty="0" smtClean="0"/>
              <a:t>tavoitteena on tukea toimintakykyä ja aistitiedon käsittelyn erilaisuuden kanssa selviytymistä</a:t>
            </a:r>
          </a:p>
          <a:p>
            <a:r>
              <a:rPr lang="fi-FI" dirty="0" smtClean="0"/>
              <a:t>keinoja ovat</a:t>
            </a:r>
          </a:p>
          <a:p>
            <a:pPr lvl="1"/>
            <a:r>
              <a:rPr lang="fi-FI" dirty="0" smtClean="0"/>
              <a:t>kuormittavien ärsykkeiden karsiminen </a:t>
            </a:r>
          </a:p>
          <a:p>
            <a:pPr lvl="1"/>
            <a:r>
              <a:rPr lang="fi-FI" dirty="0" smtClean="0"/>
              <a:t>konkreettiset </a:t>
            </a:r>
            <a:r>
              <a:rPr lang="fi-FI" dirty="0"/>
              <a:t>selviytymistä tukevat keinot ja </a:t>
            </a:r>
            <a:r>
              <a:rPr lang="fi-FI" dirty="0" smtClean="0"/>
              <a:t>menetelmät tilanteisiin/ärsykkeisiin, jotka ovat toistuvia eivätkä karsittavissa </a:t>
            </a:r>
          </a:p>
          <a:p>
            <a:pPr lvl="1"/>
            <a:r>
              <a:rPr lang="fi-FI" dirty="0" smtClean="0"/>
              <a:t>sopivien, vireystilan säätelyä helpottavien aistimusten tarjoaminen ja hyödyntäminen</a:t>
            </a:r>
          </a:p>
          <a:p>
            <a:pPr lvl="1"/>
            <a:r>
              <a:rPr lang="fi-FI" dirty="0" smtClean="0"/>
              <a:t>oman aistikäsittelyn uudelleen kalibrointi (sietokyvyn kasvattaminen tai aistimuksiin herkistäminen)</a:t>
            </a:r>
          </a:p>
          <a:p>
            <a:pPr lvl="1"/>
            <a:r>
              <a:rPr lang="fi-FI" dirty="0" smtClean="0"/>
              <a:t>stressin hallinnan keinojen harjoittelu</a:t>
            </a:r>
          </a:p>
        </p:txBody>
      </p:sp>
    </p:spTree>
    <p:extLst>
      <p:ext uri="{BB962C8B-B14F-4D97-AF65-F5344CB8AC3E}">
        <p14:creationId xmlns:p14="http://schemas.microsoft.com/office/powerpoint/2010/main" val="37445816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00489" y="442402"/>
            <a:ext cx="6377940" cy="1293028"/>
          </a:xfrm>
        </p:spPr>
        <p:txBody>
          <a:bodyPr/>
          <a:lstStyle/>
          <a:p>
            <a:r>
              <a:rPr lang="fi-FI" dirty="0" smtClean="0"/>
              <a:t>mitä ovat tic-oireet?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40913" y="1906073"/>
            <a:ext cx="8137516" cy="4739426"/>
          </a:xfrm>
        </p:spPr>
        <p:txBody>
          <a:bodyPr>
            <a:normAutofit/>
          </a:bodyPr>
          <a:lstStyle/>
          <a:p>
            <a:r>
              <a:rPr lang="fi-FI" dirty="0"/>
              <a:t>äkillisiä, yleensä nopeita, toistuvia/sarjallisia </a:t>
            </a:r>
            <a:r>
              <a:rPr lang="fi-FI" dirty="0" smtClean="0"/>
              <a:t>liikkeitä </a:t>
            </a:r>
            <a:r>
              <a:rPr lang="fi-FI" dirty="0"/>
              <a:t>tai </a:t>
            </a:r>
            <a:r>
              <a:rPr lang="fi-FI" dirty="0" smtClean="0"/>
              <a:t>äännähdyksiä</a:t>
            </a:r>
          </a:p>
          <a:p>
            <a:pPr lvl="1"/>
            <a:r>
              <a:rPr lang="fi-FI" dirty="0" smtClean="0"/>
              <a:t>vaarattomia, mutta voivat vaikuttaa toimintakykyyn</a:t>
            </a:r>
          </a:p>
          <a:p>
            <a:r>
              <a:rPr lang="fi-FI" dirty="0" smtClean="0"/>
              <a:t>usein ohimeneviä ja lyhytkestoisia, mutta voivat kuitenkin kestää jopa vuosia usein voimakkuudeltaan aaltoillen</a:t>
            </a:r>
          </a:p>
          <a:p>
            <a:r>
              <a:rPr lang="fi-FI" dirty="0" smtClean="0"/>
              <a:t>oireen voi laukaista </a:t>
            </a:r>
            <a:r>
              <a:rPr lang="fi-FI" dirty="0" err="1" smtClean="0"/>
              <a:t>ns</a:t>
            </a:r>
            <a:r>
              <a:rPr lang="fi-FI" dirty="0" smtClean="0"/>
              <a:t> </a:t>
            </a:r>
            <a:r>
              <a:rPr lang="fi-FI" dirty="0" err="1" smtClean="0"/>
              <a:t>triggeri</a:t>
            </a:r>
            <a:r>
              <a:rPr lang="fi-FI" dirty="0" smtClean="0"/>
              <a:t>, esim. aistiärsyke, oireesta puhuminen, sosiaalinen tilanne, ja sitä voi edeltää kipu, kutina tai muu ennakkotuntemus</a:t>
            </a:r>
          </a:p>
          <a:p>
            <a:r>
              <a:rPr lang="fi-FI" dirty="0" smtClean="0"/>
              <a:t>vaikka ovat tahdonalaisten lihasten liikkeitä, eivät ole tahallisia tai tarkoituksellisia</a:t>
            </a:r>
          </a:p>
          <a:p>
            <a:pPr lvl="1"/>
            <a:r>
              <a:rPr lang="fi-FI" dirty="0" smtClean="0"/>
              <a:t>oireita on kuitenkin mahdollista joskus estää tai pidätellä esim. koulupäivän ajan</a:t>
            </a:r>
          </a:p>
          <a:p>
            <a:pPr lvl="1"/>
            <a:r>
              <a:rPr lang="fi-FI" dirty="0" smtClean="0"/>
              <a:t>usein oireet tulevat ryöppynä pidättelyn jälkeen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Anita Puustjärvi 2018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70742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2313368" y="178226"/>
            <a:ext cx="6377940" cy="1295400"/>
          </a:xfrm>
        </p:spPr>
        <p:txBody>
          <a:bodyPr/>
          <a:lstStyle/>
          <a:p>
            <a:r>
              <a:rPr lang="fi-FI" dirty="0" smtClean="0"/>
              <a:t>millaisia ovat motoriset tic-oireet?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idx="1"/>
          </p:nvPr>
        </p:nvSpPr>
        <p:spPr>
          <a:xfrm>
            <a:off x="344760" y="1287969"/>
            <a:ext cx="3683659" cy="823912"/>
          </a:xfrm>
        </p:spPr>
        <p:txBody>
          <a:bodyPr/>
          <a:lstStyle/>
          <a:p>
            <a:r>
              <a:rPr lang="fi-FI" dirty="0" smtClean="0"/>
              <a:t>yksinkertaisia</a:t>
            </a:r>
            <a:endParaRPr lang="fi-FI" dirty="0"/>
          </a:p>
        </p:txBody>
      </p:sp>
      <p:sp>
        <p:nvSpPr>
          <p:cNvPr id="9" name="Sisällön paikkamerkki 8"/>
          <p:cNvSpPr>
            <a:spLocks noGrp="1"/>
          </p:cNvSpPr>
          <p:nvPr>
            <p:ph sz="half" idx="2"/>
          </p:nvPr>
        </p:nvSpPr>
        <p:spPr>
          <a:xfrm>
            <a:off x="344760" y="2137385"/>
            <a:ext cx="3557540" cy="4617330"/>
          </a:xfrm>
          <a:ln>
            <a:solidFill>
              <a:schemeClr val="accent2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fi-FI" dirty="0" smtClean="0"/>
              <a:t>räpyttely, silmän iskeminen</a:t>
            </a:r>
          </a:p>
          <a:p>
            <a:r>
              <a:rPr lang="fi-FI" dirty="0" smtClean="0"/>
              <a:t>silmien levittely</a:t>
            </a:r>
          </a:p>
          <a:p>
            <a:r>
              <a:rPr lang="fi-FI" dirty="0" smtClean="0"/>
              <a:t>suun avaaminen, irvistäminen</a:t>
            </a:r>
          </a:p>
          <a:p>
            <a:r>
              <a:rPr lang="fi-FI" dirty="0" smtClean="0"/>
              <a:t>otsan kurtistelu</a:t>
            </a:r>
          </a:p>
          <a:p>
            <a:r>
              <a:rPr lang="fi-FI" dirty="0" smtClean="0"/>
              <a:t>nenän nyrpistely</a:t>
            </a:r>
          </a:p>
          <a:p>
            <a:r>
              <a:rPr lang="fi-FI" dirty="0" smtClean="0"/>
              <a:t>nieleskely, maiskuttelu, huulien nuoleskelu</a:t>
            </a:r>
          </a:p>
          <a:p>
            <a:r>
              <a:rPr lang="fi-FI" dirty="0" smtClean="0"/>
              <a:t>pään ravistelu</a:t>
            </a:r>
          </a:p>
          <a:p>
            <a:r>
              <a:rPr lang="fi-FI" dirty="0" smtClean="0"/>
              <a:t>olkapäiden kohottelu</a:t>
            </a:r>
          </a:p>
          <a:p>
            <a:r>
              <a:rPr lang="fi-FI" dirty="0" smtClean="0"/>
              <a:t>niskan nakkelu</a:t>
            </a:r>
          </a:p>
          <a:p>
            <a:r>
              <a:rPr lang="fi-FI" dirty="0" smtClean="0"/>
              <a:t>vatsan jännittäminen </a:t>
            </a:r>
          </a:p>
          <a:p>
            <a:r>
              <a:rPr lang="fi-FI" dirty="0" smtClean="0"/>
              <a:t>raajojen koukistukset/ojennukset</a:t>
            </a:r>
          </a:p>
          <a:p>
            <a:r>
              <a:rPr lang="fi-FI" dirty="0" smtClean="0"/>
              <a:t>vartalon kääntely</a:t>
            </a:r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3"/>
          </p:nvPr>
        </p:nvSpPr>
        <p:spPr>
          <a:xfrm>
            <a:off x="4185634" y="1287969"/>
            <a:ext cx="3680621" cy="823912"/>
          </a:xfrm>
        </p:spPr>
        <p:txBody>
          <a:bodyPr/>
          <a:lstStyle/>
          <a:p>
            <a:r>
              <a:rPr lang="fi-FI" dirty="0" smtClean="0"/>
              <a:t>monimuotoisia</a:t>
            </a:r>
            <a:endParaRPr lang="fi-FI" dirty="0"/>
          </a:p>
        </p:txBody>
      </p:sp>
      <p:sp>
        <p:nvSpPr>
          <p:cNvPr id="11" name="Sisällön paikkamerkki 10"/>
          <p:cNvSpPr>
            <a:spLocks noGrp="1"/>
          </p:cNvSpPr>
          <p:nvPr>
            <p:ph sz="quarter" idx="4"/>
          </p:nvPr>
        </p:nvSpPr>
        <p:spPr>
          <a:xfrm>
            <a:off x="4028420" y="2137385"/>
            <a:ext cx="4817434" cy="4617330"/>
          </a:xfrm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pPr lvl="1"/>
            <a:r>
              <a:rPr lang="fi-FI" dirty="0" smtClean="0"/>
              <a:t>moniosaiset kasvojen liikkeet</a:t>
            </a:r>
          </a:p>
          <a:p>
            <a:pPr lvl="1"/>
            <a:r>
              <a:rPr lang="fi-FI" dirty="0" smtClean="0"/>
              <a:t>pakonomaiset kosketussarjat </a:t>
            </a:r>
          </a:p>
          <a:p>
            <a:pPr lvl="1"/>
            <a:r>
              <a:rPr lang="fi-FI" dirty="0" smtClean="0"/>
              <a:t>ihmisten tai esineiden koskettaminen</a:t>
            </a:r>
          </a:p>
          <a:p>
            <a:pPr lvl="1"/>
            <a:r>
              <a:rPr lang="fi-FI" dirty="0" smtClean="0"/>
              <a:t>liioitellut tai syöksähtelevät liikkeet</a:t>
            </a:r>
          </a:p>
          <a:p>
            <a:pPr lvl="1"/>
            <a:r>
              <a:rPr lang="fi-FI" dirty="0" smtClean="0"/>
              <a:t>taputussarjat, liikkeen toistaminen</a:t>
            </a:r>
          </a:p>
          <a:p>
            <a:pPr lvl="1"/>
            <a:r>
              <a:rPr lang="fi-FI" dirty="0" smtClean="0"/>
              <a:t>nilkuttaminen</a:t>
            </a:r>
          </a:p>
          <a:p>
            <a:pPr lvl="1"/>
            <a:r>
              <a:rPr lang="fi-FI" dirty="0" smtClean="0"/>
              <a:t>hyppely ja tanssimaiset liikkeet</a:t>
            </a:r>
          </a:p>
          <a:p>
            <a:pPr lvl="1"/>
            <a:r>
              <a:rPr lang="fi-FI" dirty="0" smtClean="0"/>
              <a:t>koko kehon liikesarjat</a:t>
            </a:r>
          </a:p>
          <a:p>
            <a:pPr lvl="1"/>
            <a:r>
              <a:rPr lang="fi-FI" dirty="0" smtClean="0"/>
              <a:t>itsensä lyöminen</a:t>
            </a:r>
          </a:p>
          <a:p>
            <a:pPr lvl="1"/>
            <a:r>
              <a:rPr lang="fi-FI" dirty="0" smtClean="0"/>
              <a:t>lihasryhmien jännittäminen</a:t>
            </a:r>
          </a:p>
          <a:p>
            <a:pPr lvl="1"/>
            <a:r>
              <a:rPr lang="fi-FI" dirty="0" smtClean="0"/>
              <a:t>toisten liikkeiden matkiminen (</a:t>
            </a:r>
            <a:r>
              <a:rPr lang="fi-FI" dirty="0" err="1" smtClean="0"/>
              <a:t>ekopraksia</a:t>
            </a:r>
            <a:r>
              <a:rPr lang="fi-FI" dirty="0" smtClean="0"/>
              <a:t>)</a:t>
            </a:r>
          </a:p>
          <a:p>
            <a:pPr lvl="1"/>
            <a:r>
              <a:rPr lang="fi-FI" dirty="0" smtClean="0"/>
              <a:t>sopimattomien eleiden esittäminen (</a:t>
            </a:r>
            <a:r>
              <a:rPr lang="fi-FI" dirty="0" err="1" smtClean="0"/>
              <a:t>kopropraksia</a:t>
            </a:r>
            <a:r>
              <a:rPr lang="fi-FI" dirty="0" smtClean="0"/>
              <a:t>)</a:t>
            </a:r>
          </a:p>
          <a:p>
            <a:pPr lvl="1"/>
            <a:r>
              <a:rPr lang="fi-FI" dirty="0" smtClean="0"/>
              <a:t>itseä vahingoittavat liikkeet (pureminen, lyöminen, silmien painaminen sormilla)</a:t>
            </a:r>
          </a:p>
          <a:p>
            <a:endParaRPr lang="fi-FI" dirty="0"/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Anita Puustjärvi 2018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154861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171699" y="189936"/>
            <a:ext cx="6377940" cy="1295400"/>
          </a:xfrm>
        </p:spPr>
        <p:txBody>
          <a:bodyPr/>
          <a:lstStyle/>
          <a:p>
            <a:r>
              <a:rPr lang="fi-FI" dirty="0" smtClean="0"/>
              <a:t>millaisia ovat äänelliset tic-oireet?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231820" y="1299428"/>
            <a:ext cx="3683659" cy="823912"/>
          </a:xfrm>
        </p:spPr>
        <p:txBody>
          <a:bodyPr/>
          <a:lstStyle/>
          <a:p>
            <a:r>
              <a:rPr lang="fi-FI" dirty="0" smtClean="0"/>
              <a:t>yksinkertaisia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231822" y="2246525"/>
            <a:ext cx="3683658" cy="4489126"/>
          </a:xfrm>
          <a:ln>
            <a:solidFill>
              <a:schemeClr val="accent2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fi-FI" dirty="0" smtClean="0"/>
              <a:t>huokailu</a:t>
            </a:r>
          </a:p>
          <a:p>
            <a:r>
              <a:rPr lang="fi-FI" dirty="0" smtClean="0"/>
              <a:t>tuhahtelu</a:t>
            </a:r>
          </a:p>
          <a:p>
            <a:r>
              <a:rPr lang="fi-FI" dirty="0" smtClean="0"/>
              <a:t>niiskutus</a:t>
            </a:r>
          </a:p>
          <a:p>
            <a:r>
              <a:rPr lang="fi-FI" dirty="0" smtClean="0"/>
              <a:t>rohina, yskiminen </a:t>
            </a:r>
          </a:p>
          <a:p>
            <a:r>
              <a:rPr lang="fi-FI" dirty="0" smtClean="0"/>
              <a:t>viheltely</a:t>
            </a:r>
          </a:p>
          <a:p>
            <a:r>
              <a:rPr lang="fi-FI" dirty="0" smtClean="0"/>
              <a:t>huudahtelu, vingahtelu</a:t>
            </a:r>
          </a:p>
          <a:p>
            <a:r>
              <a:rPr lang="fi-FI" dirty="0" smtClean="0"/>
              <a:t>haukahtelu</a:t>
            </a:r>
          </a:p>
          <a:p>
            <a:r>
              <a:rPr lang="fi-FI" dirty="0" smtClean="0"/>
              <a:t>maiskuttelu</a:t>
            </a:r>
          </a:p>
          <a:p>
            <a:r>
              <a:rPr lang="fi-FI" dirty="0" smtClean="0"/>
              <a:t>hyminä, murina</a:t>
            </a:r>
          </a:p>
          <a:p>
            <a:r>
              <a:rPr lang="fi-FI" dirty="0" smtClean="0"/>
              <a:t>röyhtäily</a:t>
            </a:r>
          </a:p>
          <a:p>
            <a:r>
              <a:rPr lang="fi-FI" dirty="0" smtClean="0"/>
              <a:t>ilman siirtely/purskauttelu suusta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392249" y="1299428"/>
            <a:ext cx="3680621" cy="823912"/>
          </a:xfrm>
        </p:spPr>
        <p:txBody>
          <a:bodyPr/>
          <a:lstStyle/>
          <a:p>
            <a:r>
              <a:rPr lang="fi-FI" dirty="0" smtClean="0"/>
              <a:t>monimuotoisia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031087" y="2246525"/>
            <a:ext cx="4790941" cy="4489126"/>
          </a:xfrm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 lvl="1"/>
            <a:r>
              <a:rPr lang="fi-FI" dirty="0" smtClean="0"/>
              <a:t>äkillinen sanojen </a:t>
            </a:r>
            <a:r>
              <a:rPr lang="fi-FI" dirty="0"/>
              <a:t>tai </a:t>
            </a:r>
            <a:r>
              <a:rPr lang="fi-FI" dirty="0" smtClean="0"/>
              <a:t>lauseiden huudahtelu</a:t>
            </a:r>
          </a:p>
          <a:p>
            <a:pPr lvl="1"/>
            <a:r>
              <a:rPr lang="fi-FI" dirty="0" smtClean="0"/>
              <a:t>äännähdyssarjat</a:t>
            </a:r>
          </a:p>
          <a:p>
            <a:pPr lvl="1"/>
            <a:r>
              <a:rPr lang="fi-FI" dirty="0" smtClean="0"/>
              <a:t>sanojen tai fraasien toistelu</a:t>
            </a:r>
            <a:endParaRPr lang="fi-FI" dirty="0"/>
          </a:p>
          <a:p>
            <a:pPr lvl="1"/>
            <a:r>
              <a:rPr lang="fi-FI" dirty="0" smtClean="0"/>
              <a:t>erilaisten äänien matkiminen</a:t>
            </a:r>
          </a:p>
          <a:p>
            <a:pPr lvl="1"/>
            <a:r>
              <a:rPr lang="fi-FI" dirty="0" smtClean="0"/>
              <a:t>omien äänien tai sanojen toistaminen (</a:t>
            </a:r>
            <a:r>
              <a:rPr lang="fi-FI" dirty="0" err="1" smtClean="0"/>
              <a:t>palilalia</a:t>
            </a:r>
            <a:r>
              <a:rPr lang="fi-FI" dirty="0" smtClean="0"/>
              <a:t>)</a:t>
            </a:r>
          </a:p>
          <a:p>
            <a:pPr lvl="1"/>
            <a:r>
              <a:rPr lang="fi-FI" dirty="0" smtClean="0"/>
              <a:t>toisten puheiden matkiminen/toistaminen (ekolalia)</a:t>
            </a:r>
          </a:p>
          <a:p>
            <a:pPr lvl="1"/>
            <a:r>
              <a:rPr lang="fi-FI" dirty="0" smtClean="0"/>
              <a:t>sosiaalisesti paheksuttavien, usein säädyttömien </a:t>
            </a:r>
            <a:br>
              <a:rPr lang="fi-FI" dirty="0" smtClean="0"/>
            </a:br>
            <a:r>
              <a:rPr lang="fi-FI" dirty="0" smtClean="0"/>
              <a:t>sanojen käyttö (</a:t>
            </a:r>
            <a:r>
              <a:rPr lang="fi-FI" dirty="0" err="1" smtClean="0"/>
              <a:t>koprolalia</a:t>
            </a:r>
            <a:r>
              <a:rPr lang="fi-FI" dirty="0" smtClean="0"/>
              <a:t>) </a:t>
            </a:r>
          </a:p>
          <a:p>
            <a:pPr lvl="1"/>
            <a:r>
              <a:rPr lang="fi-FI" dirty="0" smtClean="0"/>
              <a:t>äänenkorkeuden </a:t>
            </a:r>
            <a:r>
              <a:rPr lang="fi-FI" dirty="0"/>
              <a:t>tai puhenopeuden äkillinen </a:t>
            </a:r>
            <a:r>
              <a:rPr lang="fi-FI" dirty="0" smtClean="0"/>
              <a:t>vaihtuminen </a:t>
            </a:r>
            <a:r>
              <a:rPr lang="fi-FI" dirty="0" err="1" smtClean="0"/>
              <a:t>Tourette</a:t>
            </a:r>
            <a:r>
              <a:rPr lang="fi-FI" dirty="0" smtClean="0"/>
              <a:t>-sanojen yhteydessä</a:t>
            </a:r>
            <a:endParaRPr lang="fi-FI" dirty="0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Anita Puustjärvi 2018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77773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171699" y="156692"/>
            <a:ext cx="6377940" cy="1295400"/>
          </a:xfrm>
        </p:spPr>
        <p:txBody>
          <a:bodyPr/>
          <a:lstStyle/>
          <a:p>
            <a:r>
              <a:rPr lang="fi-FI" dirty="0" smtClean="0"/>
              <a:t>onko muitakin </a:t>
            </a:r>
            <a:br>
              <a:rPr lang="fi-FI" dirty="0" smtClean="0"/>
            </a:br>
            <a:r>
              <a:rPr lang="fi-FI" dirty="0" smtClean="0"/>
              <a:t>tic-oireita?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82698" y="1555123"/>
            <a:ext cx="3683659" cy="823912"/>
          </a:xfrm>
        </p:spPr>
        <p:txBody>
          <a:bodyPr>
            <a:normAutofit lnSpcReduction="10000"/>
          </a:bodyPr>
          <a:lstStyle/>
          <a:p>
            <a:r>
              <a:rPr lang="fi-FI" dirty="0" smtClean="0"/>
              <a:t>inhibitoriset tic-oireet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257578" y="2482066"/>
            <a:ext cx="3908779" cy="4073279"/>
          </a:xfrm>
          <a:ln>
            <a:solidFill>
              <a:srgbClr val="7030A0"/>
            </a:solidFill>
          </a:ln>
        </p:spPr>
        <p:txBody>
          <a:bodyPr>
            <a:normAutofit lnSpcReduction="10000"/>
          </a:bodyPr>
          <a:lstStyle/>
          <a:p>
            <a:r>
              <a:rPr lang="fi-FI" dirty="0" smtClean="0"/>
              <a:t>tahaton toimintojen juuttuminen tai pysähtyminen</a:t>
            </a:r>
            <a:endParaRPr lang="fi-FI" dirty="0"/>
          </a:p>
          <a:p>
            <a:r>
              <a:rPr lang="fi-FI" dirty="0" smtClean="0"/>
              <a:t>puheen </a:t>
            </a:r>
            <a:r>
              <a:rPr lang="fi-FI" dirty="0"/>
              <a:t>katkeaminen kesken lauseen tai sanan</a:t>
            </a:r>
          </a:p>
          <a:p>
            <a:r>
              <a:rPr lang="fi-FI" dirty="0" smtClean="0"/>
              <a:t>harvinainen, jää usein huomaamatta</a:t>
            </a:r>
          </a:p>
          <a:p>
            <a:r>
              <a:rPr lang="fi-FI" dirty="0" smtClean="0"/>
              <a:t>voi muistuttaa </a:t>
            </a:r>
            <a:r>
              <a:rPr lang="fi-FI" dirty="0"/>
              <a:t>epileptistä poissaolokohtausta, mutta henkilö on tietoinen ympäristöstään eikä kohtauksen jälkeen esiinny </a:t>
            </a:r>
            <a:r>
              <a:rPr lang="fi-FI" dirty="0" smtClean="0"/>
              <a:t>väsymystä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327301" y="1555123"/>
            <a:ext cx="3680621" cy="823912"/>
          </a:xfrm>
        </p:spPr>
        <p:txBody>
          <a:bodyPr>
            <a:normAutofit lnSpcReduction="10000"/>
          </a:bodyPr>
          <a:lstStyle/>
          <a:p>
            <a:r>
              <a:rPr lang="fi-FI" dirty="0" smtClean="0"/>
              <a:t>kognitiiviset tic-oireet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327301" y="2482067"/>
            <a:ext cx="4520485" cy="4073278"/>
          </a:xfrm>
          <a:ln>
            <a:solidFill>
              <a:srgbClr val="00B050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fi-FI" dirty="0" smtClean="0"/>
              <a:t>toistuvat </a:t>
            </a:r>
            <a:r>
              <a:rPr lang="fi-FI" dirty="0"/>
              <a:t>tiettyyn aiheeseen </a:t>
            </a:r>
            <a:r>
              <a:rPr lang="fi-FI" dirty="0" smtClean="0"/>
              <a:t>liittyvät ajatuksia</a:t>
            </a:r>
            <a:endParaRPr lang="fi-FI" dirty="0"/>
          </a:p>
          <a:p>
            <a:pPr lvl="1"/>
            <a:r>
              <a:rPr lang="fi-FI" dirty="0" smtClean="0"/>
              <a:t>symmetrian </a:t>
            </a:r>
            <a:r>
              <a:rPr lang="fi-FI" dirty="0"/>
              <a:t>tai samankaltaisuuden </a:t>
            </a:r>
            <a:r>
              <a:rPr lang="fi-FI" dirty="0" smtClean="0"/>
              <a:t>tavoittelu </a:t>
            </a:r>
          </a:p>
          <a:p>
            <a:pPr lvl="1"/>
            <a:r>
              <a:rPr lang="fi-FI" dirty="0" smtClean="0"/>
              <a:t>tavoitteeton laskeminen</a:t>
            </a:r>
          </a:p>
          <a:p>
            <a:pPr lvl="1"/>
            <a:r>
              <a:rPr lang="fi-FI" dirty="0" err="1" smtClean="0"/>
              <a:t>seksuaalis</a:t>
            </a:r>
            <a:r>
              <a:rPr lang="fi-FI" dirty="0" smtClean="0"/>
              <a:t>- </a:t>
            </a:r>
            <a:r>
              <a:rPr lang="fi-FI" dirty="0"/>
              <a:t>tai </a:t>
            </a:r>
            <a:r>
              <a:rPr lang="fi-FI" dirty="0" smtClean="0"/>
              <a:t>aggressiivissävytteiset ajatukset</a:t>
            </a:r>
            <a:endParaRPr lang="fi-FI" dirty="0"/>
          </a:p>
          <a:p>
            <a:r>
              <a:rPr lang="fi-FI" dirty="0" smtClean="0"/>
              <a:t>vaikeus sietää keskeneräisyyttä</a:t>
            </a:r>
          </a:p>
          <a:p>
            <a:r>
              <a:rPr lang="fi-FI" dirty="0" smtClean="0"/>
              <a:t>pakottava tarve </a:t>
            </a:r>
            <a:r>
              <a:rPr lang="fi-FI" dirty="0"/>
              <a:t>tehdä asiat juuri oikealla </a:t>
            </a:r>
            <a:r>
              <a:rPr lang="fi-FI" dirty="0" smtClean="0"/>
              <a:t>tavalla ”just </a:t>
            </a:r>
            <a:r>
              <a:rPr lang="fi-FI" dirty="0" err="1" smtClean="0"/>
              <a:t>right</a:t>
            </a:r>
            <a:r>
              <a:rPr lang="fi-FI" dirty="0" smtClean="0"/>
              <a:t>”</a:t>
            </a:r>
            <a:endParaRPr lang="fi-FI" dirty="0"/>
          </a:p>
          <a:p>
            <a:r>
              <a:rPr lang="fi-FI" dirty="0"/>
              <a:t>muistuttavat pakko-oireisessa häiriössä esiintyviä pakkoajatuksia ilman ahdistusta tai </a:t>
            </a:r>
            <a:r>
              <a:rPr lang="fi-FI" dirty="0" smtClean="0"/>
              <a:t>pelkoa</a:t>
            </a:r>
            <a:endParaRPr lang="fi-FI" dirty="0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Anita Puustjärvi 2018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5449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i 6"/>
          <p:cNvSpPr/>
          <p:nvPr/>
        </p:nvSpPr>
        <p:spPr>
          <a:xfrm>
            <a:off x="206062" y="1484784"/>
            <a:ext cx="8551572" cy="53788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i-FI">
              <a:solidFill>
                <a:prstClr val="white"/>
              </a:solidFill>
            </a:endParaRPr>
          </a:p>
        </p:txBody>
      </p:sp>
      <p:sp>
        <p:nvSpPr>
          <p:cNvPr id="2" name="Ellipsi 1"/>
          <p:cNvSpPr/>
          <p:nvPr/>
        </p:nvSpPr>
        <p:spPr>
          <a:xfrm>
            <a:off x="2149486" y="3895027"/>
            <a:ext cx="3456384" cy="2772308"/>
          </a:xfrm>
          <a:prstGeom prst="ellipse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fi-FI" b="1" dirty="0" smtClean="0">
                <a:solidFill>
                  <a:prstClr val="black"/>
                </a:solidFill>
              </a:rPr>
              <a:t>OPPILAS</a:t>
            </a:r>
          </a:p>
          <a:p>
            <a:pPr algn="ctr" defTabSz="914400"/>
            <a:r>
              <a:rPr lang="fi-FI" b="1" dirty="0">
                <a:solidFill>
                  <a:prstClr val="black"/>
                </a:solidFill>
              </a:rPr>
              <a:t>ikä</a:t>
            </a:r>
          </a:p>
          <a:p>
            <a:pPr algn="ctr" defTabSz="914400"/>
            <a:r>
              <a:rPr lang="fi-FI" b="1" dirty="0" smtClean="0">
                <a:solidFill>
                  <a:prstClr val="black"/>
                </a:solidFill>
              </a:rPr>
              <a:t>vahvuudet</a:t>
            </a:r>
          </a:p>
          <a:p>
            <a:pPr algn="ctr" defTabSz="914400"/>
            <a:r>
              <a:rPr lang="fi-FI" b="1" dirty="0" smtClean="0">
                <a:solidFill>
                  <a:prstClr val="black"/>
                </a:solidFill>
              </a:rPr>
              <a:t>opitut taidot</a:t>
            </a:r>
          </a:p>
          <a:p>
            <a:pPr algn="ctr" defTabSz="914400"/>
            <a:r>
              <a:rPr lang="fi-FI" b="1" dirty="0" smtClean="0">
                <a:solidFill>
                  <a:prstClr val="black"/>
                </a:solidFill>
              </a:rPr>
              <a:t>kehityksen viiveet</a:t>
            </a:r>
          </a:p>
          <a:p>
            <a:pPr algn="ctr" defTabSz="914400"/>
            <a:r>
              <a:rPr lang="fi-FI" b="1" dirty="0" smtClean="0">
                <a:solidFill>
                  <a:prstClr val="black"/>
                </a:solidFill>
              </a:rPr>
              <a:t>säätelytaidot</a:t>
            </a:r>
          </a:p>
          <a:p>
            <a:pPr algn="ctr" defTabSz="914400"/>
            <a:r>
              <a:rPr lang="fi-FI" b="1" dirty="0" smtClean="0">
                <a:solidFill>
                  <a:prstClr val="black"/>
                </a:solidFill>
              </a:rPr>
              <a:t>kokemukset</a:t>
            </a:r>
          </a:p>
          <a:p>
            <a:pPr algn="ctr" defTabSz="914400"/>
            <a:r>
              <a:rPr lang="fi-FI" b="1" dirty="0">
                <a:solidFill>
                  <a:prstClr val="black"/>
                </a:solidFill>
              </a:rPr>
              <a:t>terveydentila</a:t>
            </a:r>
          </a:p>
          <a:p>
            <a:pPr algn="ctr" defTabSz="914400"/>
            <a:r>
              <a:rPr lang="fi-FI" b="1" dirty="0" smtClean="0">
                <a:solidFill>
                  <a:prstClr val="black"/>
                </a:solidFill>
              </a:rPr>
              <a:t>traumat</a:t>
            </a:r>
          </a:p>
        </p:txBody>
      </p:sp>
      <p:sp>
        <p:nvSpPr>
          <p:cNvPr id="3" name="Ellipsi 2"/>
          <p:cNvSpPr/>
          <p:nvPr/>
        </p:nvSpPr>
        <p:spPr>
          <a:xfrm>
            <a:off x="4878034" y="3476786"/>
            <a:ext cx="3902594" cy="2782346"/>
          </a:xfrm>
          <a:prstGeom prst="ellipse">
            <a:avLst/>
          </a:prstGeom>
          <a:noFill/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fi-FI" b="1" dirty="0" smtClean="0">
                <a:solidFill>
                  <a:prstClr val="black"/>
                </a:solidFill>
              </a:rPr>
              <a:t>VANHEMMAT JA KOTI</a:t>
            </a:r>
          </a:p>
          <a:p>
            <a:pPr algn="ctr" defTabSz="914400"/>
            <a:r>
              <a:rPr lang="fi-FI" b="1" dirty="0" smtClean="0">
                <a:solidFill>
                  <a:prstClr val="black"/>
                </a:solidFill>
              </a:rPr>
              <a:t>vanhemmuus</a:t>
            </a:r>
          </a:p>
          <a:p>
            <a:pPr algn="ctr" defTabSz="914400"/>
            <a:r>
              <a:rPr lang="fi-FI" b="1" dirty="0" smtClean="0">
                <a:solidFill>
                  <a:prstClr val="black"/>
                </a:solidFill>
              </a:rPr>
              <a:t>perhetilanne</a:t>
            </a:r>
          </a:p>
          <a:p>
            <a:pPr algn="ctr" defTabSz="914400"/>
            <a:r>
              <a:rPr lang="fi-FI" b="1" dirty="0" smtClean="0">
                <a:solidFill>
                  <a:prstClr val="black"/>
                </a:solidFill>
              </a:rPr>
              <a:t>arjen hallinta</a:t>
            </a:r>
          </a:p>
          <a:p>
            <a:pPr algn="ctr" defTabSz="914400"/>
            <a:r>
              <a:rPr lang="fi-FI" b="1" dirty="0" smtClean="0">
                <a:solidFill>
                  <a:prstClr val="black"/>
                </a:solidFill>
              </a:rPr>
              <a:t>lapsesta huolehtiminen</a:t>
            </a:r>
          </a:p>
          <a:p>
            <a:pPr algn="ctr" defTabSz="914400"/>
            <a:r>
              <a:rPr lang="fi-FI" b="1" dirty="0" smtClean="0">
                <a:solidFill>
                  <a:prstClr val="black"/>
                </a:solidFill>
              </a:rPr>
              <a:t>kuormittavat tekijät</a:t>
            </a:r>
          </a:p>
          <a:p>
            <a:pPr algn="ctr" defTabSz="914400"/>
            <a:r>
              <a:rPr lang="fi-FI" b="1" dirty="0" smtClean="0">
                <a:solidFill>
                  <a:prstClr val="black"/>
                </a:solidFill>
              </a:rPr>
              <a:t>sairaudet</a:t>
            </a:r>
          </a:p>
          <a:p>
            <a:pPr algn="ctr" defTabSz="914400"/>
            <a:r>
              <a:rPr lang="fi-FI" b="1" dirty="0" smtClean="0">
                <a:solidFill>
                  <a:prstClr val="black"/>
                </a:solidFill>
              </a:rPr>
              <a:t>päihteiden käyttö</a:t>
            </a:r>
            <a:endParaRPr lang="fi-FI" b="1" dirty="0">
              <a:solidFill>
                <a:prstClr val="black"/>
              </a:solidFill>
            </a:endParaRPr>
          </a:p>
        </p:txBody>
      </p:sp>
      <p:sp>
        <p:nvSpPr>
          <p:cNvPr id="4" name="Ellipsi 3"/>
          <p:cNvSpPr/>
          <p:nvPr/>
        </p:nvSpPr>
        <p:spPr>
          <a:xfrm>
            <a:off x="3380820" y="2065873"/>
            <a:ext cx="3394693" cy="2108359"/>
          </a:xfrm>
          <a:prstGeom prst="ellipse">
            <a:avLst/>
          </a:prstGeom>
          <a:noFill/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fi-FI" b="1" dirty="0" smtClean="0">
                <a:solidFill>
                  <a:prstClr val="black"/>
                </a:solidFill>
              </a:rPr>
              <a:t>ARJEN SUJUVUUS</a:t>
            </a:r>
          </a:p>
          <a:p>
            <a:pPr algn="ctr" defTabSz="914400"/>
            <a:r>
              <a:rPr lang="fi-FI" b="1" dirty="0" smtClean="0">
                <a:solidFill>
                  <a:prstClr val="black"/>
                </a:solidFill>
              </a:rPr>
              <a:t>struktuuri</a:t>
            </a:r>
          </a:p>
          <a:p>
            <a:pPr algn="ctr" defTabSz="914400"/>
            <a:r>
              <a:rPr lang="fi-FI" b="1" dirty="0" smtClean="0">
                <a:solidFill>
                  <a:prstClr val="black"/>
                </a:solidFill>
              </a:rPr>
              <a:t>arjen hallinta</a:t>
            </a:r>
          </a:p>
          <a:p>
            <a:pPr algn="ctr" defTabSz="914400"/>
            <a:r>
              <a:rPr lang="fi-FI" b="1" dirty="0" smtClean="0">
                <a:solidFill>
                  <a:prstClr val="black"/>
                </a:solidFill>
              </a:rPr>
              <a:t>ennustettavuus</a:t>
            </a:r>
          </a:p>
          <a:p>
            <a:pPr algn="ctr" defTabSz="914400"/>
            <a:r>
              <a:rPr lang="fi-FI" b="1" dirty="0" smtClean="0">
                <a:solidFill>
                  <a:prstClr val="black"/>
                </a:solidFill>
              </a:rPr>
              <a:t>turvallisuus</a:t>
            </a:r>
          </a:p>
          <a:p>
            <a:pPr algn="ctr" defTabSz="914400"/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5" name="Ellipsi 4"/>
          <p:cNvSpPr/>
          <p:nvPr/>
        </p:nvSpPr>
        <p:spPr>
          <a:xfrm>
            <a:off x="682580" y="2086377"/>
            <a:ext cx="3364385" cy="2610132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fi-FI" b="1" dirty="0" smtClean="0">
                <a:solidFill>
                  <a:prstClr val="black"/>
                </a:solidFill>
              </a:rPr>
              <a:t>KOULU</a:t>
            </a:r>
          </a:p>
          <a:p>
            <a:pPr algn="ctr" defTabSz="914400"/>
            <a:r>
              <a:rPr lang="fi-FI" b="1" dirty="0" smtClean="0">
                <a:solidFill>
                  <a:prstClr val="black"/>
                </a:solidFill>
              </a:rPr>
              <a:t>opetussuunnitelma ja -menetelmät</a:t>
            </a:r>
          </a:p>
          <a:p>
            <a:pPr algn="ctr" defTabSz="914400"/>
            <a:r>
              <a:rPr lang="fi-FI" b="1" dirty="0" smtClean="0">
                <a:solidFill>
                  <a:prstClr val="black"/>
                </a:solidFill>
              </a:rPr>
              <a:t>tukitoimet</a:t>
            </a:r>
          </a:p>
          <a:p>
            <a:pPr algn="ctr" defTabSz="914400"/>
            <a:r>
              <a:rPr lang="fi-FI" b="1" dirty="0" smtClean="0">
                <a:solidFill>
                  <a:prstClr val="black"/>
                </a:solidFill>
              </a:rPr>
              <a:t>resursointi</a:t>
            </a:r>
            <a:endParaRPr lang="fi-FI" b="1" dirty="0">
              <a:solidFill>
                <a:prstClr val="black"/>
              </a:solidFill>
            </a:endParaRPr>
          </a:p>
          <a:p>
            <a:pPr algn="ctr" defTabSz="914400"/>
            <a:r>
              <a:rPr lang="fi-FI" b="1" dirty="0" smtClean="0">
                <a:solidFill>
                  <a:prstClr val="black"/>
                </a:solidFill>
              </a:rPr>
              <a:t>ryhmäkoot</a:t>
            </a:r>
          </a:p>
          <a:p>
            <a:pPr algn="ctr" defTabSz="914400"/>
            <a:r>
              <a:rPr lang="fi-FI" b="1" dirty="0" smtClean="0">
                <a:solidFill>
                  <a:prstClr val="black"/>
                </a:solidFill>
              </a:rPr>
              <a:t>tilaratkaisut</a:t>
            </a:r>
          </a:p>
          <a:p>
            <a:pPr algn="ctr" defTabSz="914400"/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547349" y="193323"/>
            <a:ext cx="8424936" cy="1450757"/>
          </a:xfrm>
        </p:spPr>
        <p:txBody>
          <a:bodyPr>
            <a:normAutofit/>
          </a:bodyPr>
          <a:lstStyle/>
          <a:p>
            <a:r>
              <a:rPr lang="fi-FI" b="1" dirty="0" smtClean="0"/>
              <a:t>koulusuoriutumiseen </a:t>
            </a:r>
            <a:br>
              <a:rPr lang="fi-FI" b="1" dirty="0" smtClean="0"/>
            </a:br>
            <a:r>
              <a:rPr lang="fi-FI" b="1" dirty="0" smtClean="0"/>
              <a:t>vaikuttavia seikkoja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42133344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841680" y="274975"/>
            <a:ext cx="7212168" cy="1293028"/>
          </a:xfrm>
        </p:spPr>
        <p:txBody>
          <a:bodyPr/>
          <a:lstStyle/>
          <a:p>
            <a:r>
              <a:rPr lang="fi-FI" dirty="0" smtClean="0"/>
              <a:t>erilaiset</a:t>
            </a:r>
            <a:br>
              <a:rPr lang="fi-FI" dirty="0" smtClean="0"/>
            </a:br>
            <a:r>
              <a:rPr lang="fi-FI" dirty="0" smtClean="0"/>
              <a:t>tic-häiriöt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09093" y="1568003"/>
            <a:ext cx="8641724" cy="5152968"/>
          </a:xfrm>
        </p:spPr>
        <p:txBody>
          <a:bodyPr>
            <a:normAutofit/>
          </a:bodyPr>
          <a:lstStyle/>
          <a:p>
            <a:r>
              <a:rPr lang="fi-FI" dirty="0" smtClean="0"/>
              <a:t>lyhtyaikaisia, yleensä yksinkertaisia tic-oireita </a:t>
            </a:r>
            <a:r>
              <a:rPr lang="fi-FI" dirty="0"/>
              <a:t>esiintyy </a:t>
            </a:r>
            <a:r>
              <a:rPr lang="fi-FI" dirty="0" smtClean="0"/>
              <a:t>n 10-20 %:lla lapsista, yli 3 kk kestäviä oireita n 6 %:lla </a:t>
            </a:r>
          </a:p>
          <a:p>
            <a:pPr lvl="1"/>
            <a:r>
              <a:rPr lang="fi-FI" dirty="0" smtClean="0"/>
              <a:t>yleisempiä pojilla ja lapsilla, joilla on muita kehityksellisiä tai neuropsykiatrisia ongelmia</a:t>
            </a:r>
          </a:p>
          <a:p>
            <a:pPr lvl="1"/>
            <a:r>
              <a:rPr lang="fi-FI" dirty="0" smtClean="0"/>
              <a:t>kaksi </a:t>
            </a:r>
            <a:r>
              <a:rPr lang="fi-FI" dirty="0"/>
              <a:t>huippua, leikki-iässä (5-7 v) ja ennen murrosiän alkua (10-12-vuotiaana)</a:t>
            </a:r>
          </a:p>
          <a:p>
            <a:r>
              <a:rPr lang="fi-FI" dirty="0" smtClean="0"/>
              <a:t>pitkäaikaiset motoriset </a:t>
            </a:r>
            <a:r>
              <a:rPr lang="fi-FI" i="1" dirty="0"/>
              <a:t>tai</a:t>
            </a:r>
            <a:r>
              <a:rPr lang="fi-FI" dirty="0"/>
              <a:t> äänelliset tic-oireet kestävät yli </a:t>
            </a:r>
            <a:r>
              <a:rPr lang="fi-FI" dirty="0" smtClean="0"/>
              <a:t>vuoden ja niitä esiintyy </a:t>
            </a:r>
            <a:r>
              <a:rPr lang="fi-FI" dirty="0"/>
              <a:t>1-10 % </a:t>
            </a:r>
            <a:r>
              <a:rPr lang="fi-FI" dirty="0" smtClean="0"/>
              <a:t>lapsista, osalla jatkuvat aikuisuudessakin</a:t>
            </a:r>
            <a:endParaRPr lang="fi-FI" dirty="0"/>
          </a:p>
          <a:p>
            <a:r>
              <a:rPr lang="fi-FI" dirty="0" smtClean="0"/>
              <a:t>tic-oireet oireet </a:t>
            </a:r>
            <a:r>
              <a:rPr lang="fi-FI" dirty="0"/>
              <a:t>vähenevät (ei-häiritseviksi) 60-85 %:lla iän myötä, usein nuoruusiässä</a:t>
            </a:r>
          </a:p>
          <a:p>
            <a:pPr lvl="1"/>
            <a:r>
              <a:rPr lang="fi-FI" dirty="0" smtClean="0"/>
              <a:t>oireet ovat vaikeimmillaan yleensä 10 – 12 vuoden iässä</a:t>
            </a:r>
          </a:p>
          <a:p>
            <a:pPr lvl="1"/>
            <a:r>
              <a:rPr lang="fi-FI" dirty="0" smtClean="0"/>
              <a:t>objektiivisesti </a:t>
            </a:r>
            <a:r>
              <a:rPr lang="fi-FI" dirty="0"/>
              <a:t>oireita voi olla </a:t>
            </a:r>
            <a:r>
              <a:rPr lang="fi-FI" dirty="0" smtClean="0"/>
              <a:t>aikuisuudessakin edelleen </a:t>
            </a:r>
            <a:r>
              <a:rPr lang="fi-FI" dirty="0"/>
              <a:t>havaittavissa, vaikka henkilö itse ei niihin kiinnitä </a:t>
            </a:r>
            <a:r>
              <a:rPr lang="fi-FI" dirty="0" smtClean="0"/>
              <a:t>huomiota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Anita Puustjärvi 2018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853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485623" y="403764"/>
            <a:ext cx="6377940" cy="909881"/>
          </a:xfrm>
        </p:spPr>
        <p:txBody>
          <a:bodyPr/>
          <a:lstStyle/>
          <a:p>
            <a:r>
              <a:rPr lang="fi-FI" dirty="0" err="1" smtClean="0"/>
              <a:t>touretten</a:t>
            </a:r>
            <a:r>
              <a:rPr lang="fi-FI" dirty="0" smtClean="0"/>
              <a:t> oireyhtymä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57577" y="1496205"/>
            <a:ext cx="8680361" cy="5293218"/>
          </a:xfrm>
        </p:spPr>
        <p:txBody>
          <a:bodyPr>
            <a:normAutofit lnSpcReduction="10000"/>
          </a:bodyPr>
          <a:lstStyle/>
          <a:p>
            <a:r>
              <a:rPr lang="fi-FI" dirty="0" smtClean="0"/>
              <a:t>samanaikainen </a:t>
            </a:r>
            <a:r>
              <a:rPr lang="fi-FI" dirty="0"/>
              <a:t>pitkäaikainen äänellinen ja motorinen monimuotoinen </a:t>
            </a:r>
            <a:r>
              <a:rPr lang="fi-FI" dirty="0" smtClean="0"/>
              <a:t>nykimishäiriö</a:t>
            </a:r>
          </a:p>
          <a:p>
            <a:pPr lvl="1"/>
            <a:r>
              <a:rPr lang="fi-FI" dirty="0" smtClean="0"/>
              <a:t>tic-oireita esiintyy useita kertoja päivässä, lähes joka päivä, vähintään vuoden ajan (mutta lyhyitä oireettomia jaksoja voi esiintyä)</a:t>
            </a:r>
          </a:p>
          <a:p>
            <a:r>
              <a:rPr lang="fi-FI" dirty="0" smtClean="0"/>
              <a:t>esiintyvyys lapsilla on 0,4-1 %, aikuisilla 0,05 %</a:t>
            </a:r>
          </a:p>
          <a:p>
            <a:r>
              <a:rPr lang="fi-FI" dirty="0" smtClean="0"/>
              <a:t>oireet alkavat usein jo ennen kouluikää yksinkertaisina motorisina oireina, jotka voivat muuttua monimuotoisiksi</a:t>
            </a:r>
          </a:p>
          <a:p>
            <a:pPr lvl="1"/>
            <a:r>
              <a:rPr lang="fi-FI" dirty="0" smtClean="0"/>
              <a:t>äänelliset </a:t>
            </a:r>
            <a:r>
              <a:rPr lang="fi-FI" dirty="0"/>
              <a:t>tic-oireet </a:t>
            </a:r>
            <a:r>
              <a:rPr lang="fi-FI" dirty="0" smtClean="0"/>
              <a:t>ilmenevät yleensä </a:t>
            </a:r>
            <a:r>
              <a:rPr lang="fi-FI" dirty="0"/>
              <a:t>1-2 vuotta motoristen oireiden alkamisen jälkeen </a:t>
            </a:r>
            <a:endParaRPr lang="fi-FI" dirty="0" smtClean="0"/>
          </a:p>
          <a:p>
            <a:pPr lvl="1"/>
            <a:r>
              <a:rPr lang="fi-FI" dirty="0" smtClean="0"/>
              <a:t>viive oireiden alusta diagnoosin asettamiseen voi olla pitkä</a:t>
            </a:r>
          </a:p>
          <a:p>
            <a:pPr lvl="1"/>
            <a:r>
              <a:rPr lang="fi-FI" dirty="0" smtClean="0"/>
              <a:t>5-10 %:lla oireet ovat erittäin vaikeahoitoisia, jopa invalidisoivia</a:t>
            </a:r>
          </a:p>
          <a:p>
            <a:pPr lvl="1"/>
            <a:r>
              <a:rPr lang="fi-FI" dirty="0" err="1" smtClean="0"/>
              <a:t>koprolaliaa</a:t>
            </a:r>
            <a:r>
              <a:rPr lang="fi-FI" dirty="0" smtClean="0"/>
              <a:t> esiintyy vain n </a:t>
            </a:r>
            <a:r>
              <a:rPr lang="fi-FI" dirty="0"/>
              <a:t>14-20 %:lla </a:t>
            </a:r>
            <a:r>
              <a:rPr lang="fi-FI" dirty="0" err="1"/>
              <a:t>Tourette</a:t>
            </a:r>
            <a:r>
              <a:rPr lang="fi-FI" dirty="0"/>
              <a:t>-diagnoosin </a:t>
            </a:r>
            <a:r>
              <a:rPr lang="fi-FI" dirty="0" smtClean="0"/>
              <a:t>saaneista</a:t>
            </a:r>
          </a:p>
          <a:p>
            <a:r>
              <a:rPr lang="fi-FI" dirty="0" smtClean="0"/>
              <a:t>90 </a:t>
            </a:r>
            <a:r>
              <a:rPr lang="fi-FI" dirty="0"/>
              <a:t>%:lla oireet lievittyvät, ja 40 %:lla oireet </a:t>
            </a:r>
            <a:r>
              <a:rPr lang="fi-FI" dirty="0" smtClean="0"/>
              <a:t>häviävät aikuisuuteen mennessä; osalla kuitenkin voimistuvat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5674593" y="6424298"/>
            <a:ext cx="3119746" cy="365125"/>
          </a:xfrm>
        </p:spPr>
        <p:txBody>
          <a:bodyPr/>
          <a:lstStyle/>
          <a:p>
            <a:r>
              <a:rPr lang="fi-FI" dirty="0" smtClean="0"/>
              <a:t>Anita Puustjärvi 2018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0394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90641" y="429523"/>
            <a:ext cx="6377940" cy="1293028"/>
          </a:xfrm>
        </p:spPr>
        <p:txBody>
          <a:bodyPr/>
          <a:lstStyle/>
          <a:p>
            <a:r>
              <a:rPr lang="fi-FI" dirty="0" smtClean="0"/>
              <a:t>tic-oireiden hoito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18941" y="1597106"/>
            <a:ext cx="8796270" cy="4987342"/>
          </a:xfrm>
        </p:spPr>
        <p:txBody>
          <a:bodyPr>
            <a:normAutofit/>
          </a:bodyPr>
          <a:lstStyle/>
          <a:p>
            <a:r>
              <a:rPr lang="fi-FI" dirty="0" smtClean="0"/>
              <a:t>viattomatkin tic-oireet voivat aiheuttaa huolta ja hämmennystä</a:t>
            </a:r>
          </a:p>
          <a:p>
            <a:r>
              <a:rPr lang="fi-FI" dirty="0" smtClean="0"/>
              <a:t>koulussa:</a:t>
            </a:r>
          </a:p>
          <a:p>
            <a:pPr lvl="1"/>
            <a:r>
              <a:rPr lang="fi-FI" dirty="0" smtClean="0"/>
              <a:t>häiriötekijöiden stressivaikutus voi lisätä oireita</a:t>
            </a:r>
          </a:p>
          <a:p>
            <a:pPr lvl="1"/>
            <a:r>
              <a:rPr lang="fi-FI" dirty="0" smtClean="0"/>
              <a:t>oireiden pidättely kuluttaa voimia</a:t>
            </a:r>
          </a:p>
          <a:p>
            <a:pPr lvl="1"/>
            <a:r>
              <a:rPr lang="fi-FI" dirty="0" smtClean="0"/>
              <a:t>tic-oireet voivat haitata muita oppilaita (esim. kokeessa)</a:t>
            </a:r>
          </a:p>
          <a:p>
            <a:r>
              <a:rPr lang="fi-FI" dirty="0" smtClean="0"/>
              <a:t>tavankääntämismenetelmä </a:t>
            </a:r>
            <a:r>
              <a:rPr lang="fi-FI" dirty="0"/>
              <a:t>(</a:t>
            </a:r>
            <a:r>
              <a:rPr lang="fi-FI" dirty="0" err="1"/>
              <a:t>Habit</a:t>
            </a:r>
            <a:r>
              <a:rPr lang="fi-FI" dirty="0"/>
              <a:t> </a:t>
            </a:r>
            <a:r>
              <a:rPr lang="fi-FI" dirty="0" err="1"/>
              <a:t>Reversal</a:t>
            </a:r>
            <a:r>
              <a:rPr lang="fi-FI" dirty="0"/>
              <a:t> Training): opetellaan tunnistamaan tic-oireita ja niitä edeltäviä tuntemuksia sekä reagoimaan niihin tahdonalaisella, korvaavalla toiminnalla</a:t>
            </a:r>
          </a:p>
          <a:p>
            <a:r>
              <a:rPr lang="fi-FI" dirty="0"/>
              <a:t>tarvittaessa lääkehoito dopamiinivälittäjäaineen pitoisuuksiin vaikuttavilla lääkkeillä</a:t>
            </a:r>
          </a:p>
          <a:p>
            <a:pPr lvl="1"/>
            <a:r>
              <a:rPr lang="fi-FI" dirty="0"/>
              <a:t>neuroleptit</a:t>
            </a:r>
          </a:p>
          <a:p>
            <a:pPr lvl="1"/>
            <a:r>
              <a:rPr lang="fi-FI" dirty="0" err="1"/>
              <a:t>guanfasiini</a:t>
            </a:r>
            <a:endParaRPr lang="fi-FI" dirty="0"/>
          </a:p>
          <a:p>
            <a:endParaRPr lang="fi-FI" b="1" dirty="0" smtClean="0"/>
          </a:p>
        </p:txBody>
      </p:sp>
    </p:spTree>
    <p:extLst>
      <p:ext uri="{BB962C8B-B14F-4D97-AF65-F5344CB8AC3E}">
        <p14:creationId xmlns:p14="http://schemas.microsoft.com/office/powerpoint/2010/main" val="20572222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>
          <a:xfrm>
            <a:off x="515155" y="2387111"/>
            <a:ext cx="8098879" cy="1293028"/>
          </a:xfrm>
        </p:spPr>
        <p:txBody>
          <a:bodyPr>
            <a:normAutofit/>
          </a:bodyPr>
          <a:lstStyle/>
          <a:p>
            <a:r>
              <a:rPr lang="fi-FI" dirty="0">
                <a:hlinkClick r:id="rId2"/>
              </a:rPr>
              <a:t>https://</a:t>
            </a:r>
            <a:r>
              <a:rPr lang="fi-FI" dirty="0" smtClean="0">
                <a:hlinkClick r:id="rId2"/>
              </a:rPr>
              <a:t>www.youtube.com/watch?v=A1ZhZWb4bpc</a:t>
            </a:r>
            <a:r>
              <a:rPr lang="fi-FI" dirty="0" smtClean="0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139514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2053689" y="523448"/>
            <a:ext cx="5016813" cy="1293028"/>
          </a:xfrm>
        </p:spPr>
        <p:txBody>
          <a:bodyPr/>
          <a:lstStyle/>
          <a:p>
            <a:r>
              <a:rPr lang="fi-FI" dirty="0" smtClean="0"/>
              <a:t>ADHD</a:t>
            </a:r>
            <a:endParaRPr lang="fi-FI" dirty="0"/>
          </a:p>
        </p:txBody>
      </p:sp>
      <p:graphicFrame>
        <p:nvGraphicFramePr>
          <p:cNvPr id="5" name="Sisällön paikkamerkki 4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5948" y="1511727"/>
          <a:ext cx="4365938" cy="4507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isällön paikkamerkki 1"/>
          <p:cNvSpPr>
            <a:spLocks noGrp="1"/>
          </p:cNvSpPr>
          <p:nvPr>
            <p:ph sz="half" idx="2"/>
          </p:nvPr>
        </p:nvSpPr>
        <p:spPr>
          <a:xfrm>
            <a:off x="3940935" y="1816476"/>
            <a:ext cx="5038675" cy="4905315"/>
          </a:xfrm>
        </p:spPr>
        <p:txBody>
          <a:bodyPr>
            <a:normAutofit fontScale="92500"/>
          </a:bodyPr>
          <a:lstStyle/>
          <a:p>
            <a:r>
              <a:rPr lang="fi-FI" dirty="0"/>
              <a:t>attention </a:t>
            </a:r>
            <a:r>
              <a:rPr lang="fi-FI" dirty="0" err="1"/>
              <a:t>deficit</a:t>
            </a:r>
            <a:r>
              <a:rPr lang="fi-FI" dirty="0"/>
              <a:t>, </a:t>
            </a:r>
            <a:r>
              <a:rPr lang="fi-FI" dirty="0" err="1"/>
              <a:t>hyperactivity</a:t>
            </a:r>
            <a:r>
              <a:rPr lang="fi-FI" dirty="0"/>
              <a:t> </a:t>
            </a:r>
            <a:r>
              <a:rPr lang="fi-FI" dirty="0" err="1"/>
              <a:t>disorder</a:t>
            </a:r>
            <a:r>
              <a:rPr lang="fi-FI" dirty="0"/>
              <a:t>, aktiivisuuden ja tarkkaavuuden </a:t>
            </a:r>
            <a:r>
              <a:rPr lang="fi-FI" dirty="0" smtClean="0"/>
              <a:t>häiriö F90.0</a:t>
            </a:r>
            <a:endParaRPr lang="fi-FI" dirty="0"/>
          </a:p>
          <a:p>
            <a:r>
              <a:rPr lang="fi-FI" dirty="0"/>
              <a:t>keskeiset oireet ovat tarkkaavuuden ja aktiivisuuden säätelyn vaikeudet ja impulsiivisuus</a:t>
            </a:r>
          </a:p>
          <a:p>
            <a:pPr lvl="1"/>
            <a:r>
              <a:rPr lang="fi-FI" dirty="0"/>
              <a:t>olennaista oireiden runsaus, pitkäaikaisuus ja haitta toimintakyvylle</a:t>
            </a:r>
          </a:p>
          <a:p>
            <a:pPr lvl="1"/>
            <a:r>
              <a:rPr lang="fi-FI" dirty="0"/>
              <a:t>oireiden ilmeneminen vaihtelee eri ikä- ja kehitysvaiheissa</a:t>
            </a:r>
          </a:p>
          <a:p>
            <a:pPr lvl="1"/>
            <a:r>
              <a:rPr lang="fi-FI" dirty="0"/>
              <a:t>tarkkaamattomuudelle, yliaktiivisuudelle ja impulsiivisuudelle on myös muita syitä kuin ADHD </a:t>
            </a:r>
          </a:p>
          <a:p>
            <a:r>
              <a:rPr lang="fi-FI" dirty="0"/>
              <a:t>esiintyvyys kouluikäisillä on n 5 % (3,6-7,2 %), aikuisilla 2-4 </a:t>
            </a:r>
            <a:r>
              <a:rPr lang="fi-FI" dirty="0" smtClean="0"/>
              <a:t>%</a:t>
            </a:r>
            <a:endParaRPr lang="fi-FI" dirty="0"/>
          </a:p>
        </p:txBody>
      </p:sp>
      <p:sp>
        <p:nvSpPr>
          <p:cNvPr id="7" name="Suorakulmio 6"/>
          <p:cNvSpPr/>
          <p:nvPr/>
        </p:nvSpPr>
        <p:spPr>
          <a:xfrm>
            <a:off x="1740887" y="4195028"/>
            <a:ext cx="914400" cy="3348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schemeClr val="tx1"/>
                </a:solidFill>
              </a:rPr>
              <a:t>ADHD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8" name="Suorakulmio 7"/>
          <p:cNvSpPr/>
          <p:nvPr/>
        </p:nvSpPr>
        <p:spPr>
          <a:xfrm>
            <a:off x="1757230" y="3399190"/>
            <a:ext cx="914400" cy="3348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schemeClr val="tx1"/>
                </a:solidFill>
              </a:rPr>
              <a:t>ADD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9" name="Suorakulmio 8"/>
          <p:cNvSpPr/>
          <p:nvPr/>
        </p:nvSpPr>
        <p:spPr>
          <a:xfrm>
            <a:off x="1506338" y="5217585"/>
            <a:ext cx="1623230" cy="4494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schemeClr val="tx1"/>
                </a:solidFill>
              </a:rPr>
              <a:t>yliaktiivis-impulsiivinen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10" name="Alatunnisteen paikkamerkki 1"/>
          <p:cNvSpPr>
            <a:spLocks noGrp="1"/>
          </p:cNvSpPr>
          <p:nvPr>
            <p:ph type="ftr" sz="quarter" idx="11"/>
          </p:nvPr>
        </p:nvSpPr>
        <p:spPr>
          <a:xfrm>
            <a:off x="253061" y="6356666"/>
            <a:ext cx="3086100" cy="365125"/>
          </a:xfrm>
        </p:spPr>
        <p:txBody>
          <a:bodyPr/>
          <a:lstStyle/>
          <a:p>
            <a:r>
              <a:rPr lang="fi-FI" smtClean="0"/>
              <a:t>Anita Puustjärvi 2019</a:t>
            </a:r>
            <a:endParaRPr lang="fi-FI" dirty="0"/>
          </a:p>
        </p:txBody>
      </p:sp>
      <p:pic>
        <p:nvPicPr>
          <p:cNvPr id="11" name="Kuva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54220" y="222998"/>
            <a:ext cx="1465268" cy="159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4359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171700" y="197702"/>
            <a:ext cx="6377940" cy="1293028"/>
          </a:xfrm>
        </p:spPr>
        <p:txBody>
          <a:bodyPr/>
          <a:lstStyle/>
          <a:p>
            <a:r>
              <a:rPr lang="fi-FI" dirty="0" smtClean="0"/>
              <a:t>tarkkaavuuden ongelmat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594360" y="1490730"/>
            <a:ext cx="7955280" cy="5206284"/>
          </a:xfrm>
        </p:spPr>
        <p:txBody>
          <a:bodyPr>
            <a:normAutofit fontScale="92500" lnSpcReduction="20000"/>
          </a:bodyPr>
          <a:lstStyle/>
          <a:p>
            <a:r>
              <a:rPr lang="fi-FI" dirty="0" smtClean="0"/>
              <a:t>huomion kiinnittäminen riittävän hyvin yksityiskohtiin epäonnistuu usein tai potilas tekee </a:t>
            </a:r>
            <a:r>
              <a:rPr lang="fi-FI" b="1" dirty="0" smtClean="0"/>
              <a:t>huolimattomuusvirheitä </a:t>
            </a:r>
            <a:r>
              <a:rPr lang="fi-FI" dirty="0" smtClean="0"/>
              <a:t>koulussa, työssä tai muissa tehtävissä </a:t>
            </a:r>
          </a:p>
          <a:p>
            <a:r>
              <a:rPr lang="fi-FI" b="1" dirty="0" smtClean="0"/>
              <a:t>keskittyminen</a:t>
            </a:r>
            <a:r>
              <a:rPr lang="fi-FI" dirty="0" smtClean="0"/>
              <a:t> leikkeihin tai tehtäviin </a:t>
            </a:r>
            <a:r>
              <a:rPr lang="fi-FI" b="1" dirty="0" smtClean="0"/>
              <a:t>epäonnistuu</a:t>
            </a:r>
            <a:r>
              <a:rPr lang="fi-FI" dirty="0" smtClean="0"/>
              <a:t> usein </a:t>
            </a:r>
          </a:p>
          <a:p>
            <a:r>
              <a:rPr lang="fi-FI" dirty="0" smtClean="0"/>
              <a:t>usein potilas </a:t>
            </a:r>
            <a:r>
              <a:rPr lang="fi-FI" b="1" dirty="0" smtClean="0"/>
              <a:t>ei näytä kuuntelevan</a:t>
            </a:r>
            <a:r>
              <a:rPr lang="fi-FI" dirty="0" smtClean="0"/>
              <a:t>, mitä hänelle puhutaan</a:t>
            </a:r>
          </a:p>
          <a:p>
            <a:r>
              <a:rPr lang="fi-FI" b="1" dirty="0" smtClean="0"/>
              <a:t>ohjeiden noudattaminen ja</a:t>
            </a:r>
            <a:r>
              <a:rPr lang="fi-FI" dirty="0" smtClean="0"/>
              <a:t> koulu-, koti- tai työtehtävien </a:t>
            </a:r>
            <a:r>
              <a:rPr lang="fi-FI" b="1" dirty="0" smtClean="0"/>
              <a:t>valmiiksi tekeminen epäonnistuva</a:t>
            </a:r>
            <a:r>
              <a:rPr lang="fi-FI" dirty="0" smtClean="0"/>
              <a:t>t usein (ei johdu uhmakkaasta käytöksestä tai kyvyttömyydestä ymmärtää ohjeita)</a:t>
            </a:r>
          </a:p>
          <a:p>
            <a:r>
              <a:rPr lang="fi-FI" b="1" dirty="0" smtClean="0"/>
              <a:t>kyky järjestää tehtäviä ja toimintoja </a:t>
            </a:r>
            <a:r>
              <a:rPr lang="fi-FI" dirty="0" smtClean="0"/>
              <a:t>on usein huonontunut</a:t>
            </a:r>
          </a:p>
          <a:p>
            <a:r>
              <a:rPr lang="fi-FI" dirty="0" smtClean="0"/>
              <a:t>usein potilas </a:t>
            </a:r>
            <a:r>
              <a:rPr lang="fi-FI" b="1" dirty="0" smtClean="0"/>
              <a:t>välttää tai kokee voimakkaan vastenmielisenä </a:t>
            </a:r>
            <a:r>
              <a:rPr lang="fi-FI" dirty="0" smtClean="0"/>
              <a:t>tehtävät, jotka vaativat </a:t>
            </a:r>
            <a:r>
              <a:rPr lang="fi-FI" b="1" dirty="0" smtClean="0"/>
              <a:t>psyykkisen ponnistelun </a:t>
            </a:r>
            <a:r>
              <a:rPr lang="fi-FI" dirty="0" smtClean="0"/>
              <a:t>ylläpitämistä, kuten esimerkiksi läksyt</a:t>
            </a:r>
          </a:p>
          <a:p>
            <a:r>
              <a:rPr lang="fi-FI" dirty="0" smtClean="0"/>
              <a:t>potilas </a:t>
            </a:r>
            <a:r>
              <a:rPr lang="fi-FI" b="1" dirty="0" smtClean="0"/>
              <a:t>kadottaa usein esineitä</a:t>
            </a:r>
            <a:r>
              <a:rPr lang="fi-FI" dirty="0" smtClean="0"/>
              <a:t>, jotka ovat tärkeitä </a:t>
            </a:r>
            <a:r>
              <a:rPr lang="fi-FI" dirty="0" err="1" smtClean="0"/>
              <a:t>tietyissä</a:t>
            </a:r>
            <a:r>
              <a:rPr lang="fi-FI" dirty="0" smtClean="0"/>
              <a:t> tehtävissä ja toiminnoissa, kuten koulutavaroita, kyniä, kirjoja, leluja tai työkaluja</a:t>
            </a:r>
          </a:p>
          <a:p>
            <a:r>
              <a:rPr lang="fi-FI" dirty="0" smtClean="0"/>
              <a:t>potilas </a:t>
            </a:r>
            <a:r>
              <a:rPr lang="fi-FI" b="1" dirty="0" smtClean="0"/>
              <a:t>häiriintyy usein helposti </a:t>
            </a:r>
            <a:r>
              <a:rPr lang="fi-FI" dirty="0" smtClean="0"/>
              <a:t>ulkopuolisista ärsykkeistä</a:t>
            </a:r>
          </a:p>
          <a:p>
            <a:r>
              <a:rPr lang="fi-FI" dirty="0" smtClean="0"/>
              <a:t>potilas on usein </a:t>
            </a:r>
            <a:r>
              <a:rPr lang="fi-FI" b="1" dirty="0" smtClean="0"/>
              <a:t>muistamaton</a:t>
            </a:r>
            <a:r>
              <a:rPr lang="fi-FI" dirty="0" smtClean="0"/>
              <a:t> päivittäisissä toiminnoissa</a:t>
            </a:r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Anita Puustjärvi 2018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92171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171700" y="120429"/>
            <a:ext cx="6377940" cy="1293028"/>
          </a:xfrm>
        </p:spPr>
        <p:txBody>
          <a:bodyPr/>
          <a:lstStyle/>
          <a:p>
            <a:r>
              <a:rPr lang="fi-FI" dirty="0" smtClean="0"/>
              <a:t>yliaktiivisuus ja impulsiivisuus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594360" y="1413457"/>
            <a:ext cx="7955280" cy="5309315"/>
          </a:xfrm>
        </p:spPr>
        <p:txBody>
          <a:bodyPr>
            <a:normAutofit fontScale="85000" lnSpcReduction="20000"/>
          </a:bodyPr>
          <a:lstStyle/>
          <a:p>
            <a:r>
              <a:rPr lang="fi-FI" dirty="0" smtClean="0"/>
              <a:t>potilas </a:t>
            </a:r>
            <a:r>
              <a:rPr lang="fi-FI" b="1" dirty="0" smtClean="0"/>
              <a:t>liikuttelee usein levottomasti käsiään tai jalkojaan </a:t>
            </a:r>
            <a:r>
              <a:rPr lang="fi-FI" dirty="0" smtClean="0"/>
              <a:t>tai </a:t>
            </a:r>
            <a:r>
              <a:rPr lang="fi-FI" b="1" dirty="0" smtClean="0"/>
              <a:t>vääntelehtii</a:t>
            </a:r>
            <a:r>
              <a:rPr lang="fi-FI" dirty="0" smtClean="0"/>
              <a:t> tuolillaan</a:t>
            </a:r>
          </a:p>
          <a:p>
            <a:r>
              <a:rPr lang="fi-FI" dirty="0" smtClean="0"/>
              <a:t>potilas </a:t>
            </a:r>
            <a:r>
              <a:rPr lang="fi-FI" b="1" dirty="0" smtClean="0"/>
              <a:t>lähtee usein liikkeelle </a:t>
            </a:r>
            <a:r>
              <a:rPr lang="fi-FI" dirty="0" smtClean="0"/>
              <a:t>luokassa tai muualla tilanteissa, missä edellytetään paikalla pysymistä</a:t>
            </a:r>
          </a:p>
          <a:p>
            <a:r>
              <a:rPr lang="fi-FI" dirty="0" smtClean="0"/>
              <a:t>potilas </a:t>
            </a:r>
            <a:r>
              <a:rPr lang="fi-FI" b="1" dirty="0" smtClean="0"/>
              <a:t>juoksentelee tai kiipeilee </a:t>
            </a:r>
            <a:r>
              <a:rPr lang="fi-FI" dirty="0" smtClean="0"/>
              <a:t>usein tilanteissa, missä se ei kuulu asiaan (nuorilla tai aikuisilla voi esiintyä pelkkänä levottomuuden tunteena)</a:t>
            </a:r>
          </a:p>
          <a:p>
            <a:r>
              <a:rPr lang="fi-FI" dirty="0" smtClean="0"/>
              <a:t>potilas on usein </a:t>
            </a:r>
            <a:r>
              <a:rPr lang="fi-FI" b="1" dirty="0" smtClean="0"/>
              <a:t>liiallisen äänekäs </a:t>
            </a:r>
            <a:r>
              <a:rPr lang="fi-FI" dirty="0" smtClean="0"/>
              <a:t>leikkiessään tai ei onnistu paneutumaan hiljaa harrastuksiin</a:t>
            </a:r>
          </a:p>
          <a:p>
            <a:r>
              <a:rPr lang="fi-FI" dirty="0" smtClean="0"/>
              <a:t>potilas on </a:t>
            </a:r>
            <a:r>
              <a:rPr lang="fi-FI" b="1" dirty="0" smtClean="0"/>
              <a:t>motorisesti jatkuvasti liian aktiivinen </a:t>
            </a:r>
            <a:r>
              <a:rPr lang="fi-FI" dirty="0" smtClean="0"/>
              <a:t>eikä aktiivisuus oleellisesti muutu sosiaalisen ympäristön mukaan tai ulkoisista vaatimuksista</a:t>
            </a:r>
          </a:p>
          <a:p>
            <a:r>
              <a:rPr lang="fi-FI" dirty="0" smtClean="0"/>
              <a:t>potilas </a:t>
            </a:r>
            <a:r>
              <a:rPr lang="fi-FI" b="1" dirty="0" smtClean="0"/>
              <a:t>vastaa</a:t>
            </a:r>
            <a:r>
              <a:rPr lang="fi-FI" dirty="0" smtClean="0"/>
              <a:t> usein jo </a:t>
            </a:r>
            <a:r>
              <a:rPr lang="fi-FI" b="1" dirty="0" smtClean="0"/>
              <a:t>ennen kuin kysymykset ovat valmiita </a:t>
            </a:r>
            <a:r>
              <a:rPr lang="fi-FI" dirty="0" smtClean="0"/>
              <a:t>ja estää vastauksellaan toisten tekemiä kysymyksiä</a:t>
            </a:r>
          </a:p>
          <a:p>
            <a:r>
              <a:rPr lang="fi-FI" dirty="0" smtClean="0"/>
              <a:t>potilas </a:t>
            </a:r>
            <a:r>
              <a:rPr lang="fi-FI" b="1" dirty="0" smtClean="0"/>
              <a:t>ei </a:t>
            </a:r>
            <a:r>
              <a:rPr lang="fi-FI" dirty="0" smtClean="0"/>
              <a:t>usein </a:t>
            </a:r>
            <a:r>
              <a:rPr lang="fi-FI" b="1" dirty="0" smtClean="0"/>
              <a:t>jaksa</a:t>
            </a:r>
            <a:r>
              <a:rPr lang="fi-FI" dirty="0" smtClean="0"/>
              <a:t> seistä jonossa tai </a:t>
            </a:r>
            <a:r>
              <a:rPr lang="fi-FI" b="1" dirty="0" smtClean="0"/>
              <a:t>odottaa vuoroaan </a:t>
            </a:r>
            <a:r>
              <a:rPr lang="fi-FI" dirty="0" smtClean="0"/>
              <a:t>peleissä tai ryhmissä</a:t>
            </a:r>
          </a:p>
          <a:p>
            <a:r>
              <a:rPr lang="fi-FI" dirty="0" smtClean="0"/>
              <a:t>potilas </a:t>
            </a:r>
            <a:r>
              <a:rPr lang="fi-FI" b="1" dirty="0" smtClean="0"/>
              <a:t>keskeyttää</a:t>
            </a:r>
            <a:r>
              <a:rPr lang="fi-FI" dirty="0" smtClean="0"/>
              <a:t> usein toiset tai on tunkeileva (esimerkiksi tunkeutuu toisten keskusteluihin ja peleihin)</a:t>
            </a:r>
          </a:p>
          <a:p>
            <a:r>
              <a:rPr lang="fi-FI" dirty="0" smtClean="0"/>
              <a:t>potilas </a:t>
            </a:r>
            <a:r>
              <a:rPr lang="fi-FI" b="1" dirty="0" smtClean="0"/>
              <a:t>puhuu usein liian paljon </a:t>
            </a:r>
            <a:r>
              <a:rPr lang="fi-FI" dirty="0" smtClean="0"/>
              <a:t>ottamatta huomioon tilanteen vaatimaa pidättyväisyyttä</a:t>
            </a:r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Anita Puustjärvi 2018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13162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872783" y="548602"/>
            <a:ext cx="8092440" cy="1089819"/>
          </a:xfrm>
        </p:spPr>
        <p:txBody>
          <a:bodyPr>
            <a:normAutofit fontScale="90000"/>
          </a:bodyPr>
          <a:lstStyle/>
          <a:p>
            <a:r>
              <a:rPr lang="fi-FI" b="1" dirty="0">
                <a:solidFill>
                  <a:schemeClr val="tx2"/>
                </a:solidFill>
              </a:rPr>
              <a:t>Y</a:t>
            </a:r>
            <a:r>
              <a:rPr lang="fi-FI" b="1" dirty="0" smtClean="0">
                <a:solidFill>
                  <a:schemeClr val="tx2"/>
                </a:solidFill>
              </a:rPr>
              <a:t>mpäristötekijöiden vaikutus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00027" y="1378425"/>
            <a:ext cx="3843940" cy="5342546"/>
          </a:xfrm>
          <a:ln>
            <a:solidFill>
              <a:schemeClr val="accent6"/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fi-FI" b="1" dirty="0" smtClean="0"/>
              <a:t>oireita </a:t>
            </a:r>
            <a:r>
              <a:rPr lang="fi-FI" b="1" dirty="0" smtClean="0">
                <a:solidFill>
                  <a:schemeClr val="accent6"/>
                </a:solidFill>
              </a:rPr>
              <a:t>voimistavat</a:t>
            </a:r>
            <a:r>
              <a:rPr lang="fi-FI" dirty="0" smtClean="0"/>
              <a:t>: </a:t>
            </a:r>
          </a:p>
          <a:p>
            <a:pPr lvl="1"/>
            <a:r>
              <a:rPr lang="fi-FI" dirty="0" smtClean="0"/>
              <a:t>ympäristön häiriötekijät</a:t>
            </a:r>
          </a:p>
          <a:p>
            <a:pPr lvl="1"/>
            <a:r>
              <a:rPr lang="fi-FI" dirty="0" smtClean="0"/>
              <a:t>suuri ryhmäkoko</a:t>
            </a:r>
          </a:p>
          <a:p>
            <a:pPr lvl="1"/>
            <a:r>
              <a:rPr lang="fi-FI" dirty="0" smtClean="0"/>
              <a:t>vapaamuotoinen tilanne</a:t>
            </a:r>
          </a:p>
          <a:p>
            <a:pPr lvl="1"/>
            <a:r>
              <a:rPr lang="fi-FI" dirty="0" smtClean="0"/>
              <a:t>yleisesti koko ryhmälle annettu ohje</a:t>
            </a:r>
          </a:p>
          <a:p>
            <a:pPr lvl="1"/>
            <a:r>
              <a:rPr lang="fi-FI" dirty="0" smtClean="0"/>
              <a:t>monimutkaiset, pitkät ohjeet</a:t>
            </a:r>
          </a:p>
          <a:p>
            <a:pPr lvl="1"/>
            <a:r>
              <a:rPr lang="fi-FI" dirty="0" smtClean="0"/>
              <a:t>pitkäkestoinen, ponnistelua vaativa työskentely</a:t>
            </a:r>
          </a:p>
          <a:p>
            <a:pPr lvl="1"/>
            <a:r>
              <a:rPr lang="fi-FI" dirty="0" smtClean="0"/>
              <a:t>toistuva, tylsäksi tai vaikeaksi koettu tekeminen</a:t>
            </a:r>
          </a:p>
          <a:p>
            <a:pPr lvl="1"/>
            <a:r>
              <a:rPr lang="fi-FI" dirty="0" smtClean="0"/>
              <a:t>palaute vasta tekemisen päätyttyä</a:t>
            </a:r>
          </a:p>
          <a:p>
            <a:pPr lvl="1"/>
            <a:r>
              <a:rPr lang="fi-FI" dirty="0" smtClean="0"/>
              <a:t>useat yhtäaikaiset, huomiota vaativat asiat</a:t>
            </a:r>
          </a:p>
          <a:p>
            <a:pPr lvl="1"/>
            <a:r>
              <a:rPr lang="fi-FI" dirty="0" smtClean="0"/>
              <a:t>odotus paikallaan pysymisestä</a:t>
            </a:r>
          </a:p>
          <a:p>
            <a:pPr lvl="1"/>
            <a:r>
              <a:rPr lang="fi-FI" dirty="0" smtClean="0"/>
              <a:t>fyysinen tai psyykkinen epämukavuus (väsymys, nälkä, jännitys)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143375" y="1378424"/>
            <a:ext cx="4821848" cy="5342545"/>
          </a:xfrm>
          <a:ln>
            <a:solidFill>
              <a:srgbClr val="00B050"/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fi-FI" b="1" dirty="0" smtClean="0"/>
              <a:t>oireita </a:t>
            </a:r>
            <a:r>
              <a:rPr lang="fi-FI" b="1" dirty="0" smtClean="0">
                <a:solidFill>
                  <a:srgbClr val="00B050"/>
                </a:solidFill>
              </a:rPr>
              <a:t>lievittävät</a:t>
            </a:r>
            <a:r>
              <a:rPr lang="fi-FI" dirty="0" smtClean="0"/>
              <a:t>:</a:t>
            </a:r>
          </a:p>
          <a:p>
            <a:pPr lvl="1"/>
            <a:r>
              <a:rPr lang="fi-FI" dirty="0" smtClean="0"/>
              <a:t>rauhallinen ympäristö, sopiva ärsyketaso </a:t>
            </a:r>
          </a:p>
          <a:p>
            <a:pPr lvl="1"/>
            <a:r>
              <a:rPr lang="fi-FI" dirty="0" smtClean="0"/>
              <a:t>pieni ryhmä, kahdenkeskisyys</a:t>
            </a:r>
          </a:p>
          <a:p>
            <a:pPr lvl="1"/>
            <a:r>
              <a:rPr lang="fi-FI" dirty="0" smtClean="0"/>
              <a:t>strukturoitu tilanne</a:t>
            </a:r>
          </a:p>
          <a:p>
            <a:pPr lvl="1"/>
            <a:r>
              <a:rPr lang="fi-FI" dirty="0" smtClean="0"/>
              <a:t>yksilölle suoraan suunnattu ohje</a:t>
            </a:r>
          </a:p>
          <a:p>
            <a:pPr lvl="1"/>
            <a:r>
              <a:rPr lang="fi-FI" dirty="0" smtClean="0"/>
              <a:t>lyhyet, yksi vaihe kerrallaan annetut ohjeet</a:t>
            </a:r>
          </a:p>
          <a:p>
            <a:pPr lvl="1"/>
            <a:r>
              <a:rPr lang="fi-FI" dirty="0" smtClean="0"/>
              <a:t>lyhyisiin jaksoihin jakautuva tekeminen, työskentely yksi asia kerrallaan</a:t>
            </a:r>
          </a:p>
          <a:p>
            <a:pPr lvl="1"/>
            <a:r>
              <a:rPr lang="fi-FI" dirty="0" smtClean="0"/>
              <a:t>mielenkiintoinen tekeminen, hyvä motivaatio</a:t>
            </a:r>
          </a:p>
          <a:p>
            <a:pPr lvl="1"/>
            <a:r>
              <a:rPr lang="fi-FI" dirty="0" smtClean="0"/>
              <a:t>välitön, oikein ajoitettu kannustava palaute</a:t>
            </a:r>
          </a:p>
          <a:p>
            <a:pPr lvl="1"/>
            <a:r>
              <a:rPr lang="fi-FI" dirty="0" smtClean="0"/>
              <a:t>vireystilan säätelyä helpottavat olosuhteet</a:t>
            </a:r>
          </a:p>
          <a:p>
            <a:pPr lvl="2"/>
            <a:r>
              <a:rPr lang="fi-FI" dirty="0" smtClean="0"/>
              <a:t>mahdollisuus lepohetkeen, välipala</a:t>
            </a:r>
          </a:p>
          <a:p>
            <a:pPr lvl="2"/>
            <a:r>
              <a:rPr lang="fi-FI" dirty="0" smtClean="0"/>
              <a:t>mahdollisuus liikehtiä häiritsemättä muita (esimerkiksi jumppapallolla istuminen, sormeiltava esine jne.)</a:t>
            </a:r>
          </a:p>
          <a:p>
            <a:pPr lvl="1"/>
            <a:r>
              <a:rPr lang="fi-FI" dirty="0" smtClean="0"/>
              <a:t>salliva, rauhoittumista tukeva ilmapiiri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242355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yöristetty suorakulmio 21"/>
          <p:cNvSpPr/>
          <p:nvPr/>
        </p:nvSpPr>
        <p:spPr>
          <a:xfrm>
            <a:off x="324806" y="3987020"/>
            <a:ext cx="2687098" cy="751679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prstClr val="black"/>
                </a:solidFill>
              </a:rPr>
              <a:t>rinnakkaisvalmiste</a:t>
            </a:r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27" name="Ellipsi 26"/>
          <p:cNvSpPr/>
          <p:nvPr/>
        </p:nvSpPr>
        <p:spPr>
          <a:xfrm>
            <a:off x="4490078" y="4111976"/>
            <a:ext cx="4581068" cy="264914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2303748" y="84403"/>
            <a:ext cx="6377940" cy="1041037"/>
          </a:xfrm>
        </p:spPr>
        <p:txBody>
          <a:bodyPr/>
          <a:lstStyle/>
          <a:p>
            <a:r>
              <a:rPr lang="fi-FI" dirty="0" smtClean="0"/>
              <a:t>ADHD-lääkkeet</a:t>
            </a:r>
            <a:endParaRPr lang="fi-FI" dirty="0"/>
          </a:p>
        </p:txBody>
      </p:sp>
      <p:sp>
        <p:nvSpPr>
          <p:cNvPr id="4" name="Ellipsi 3"/>
          <p:cNvSpPr/>
          <p:nvPr/>
        </p:nvSpPr>
        <p:spPr>
          <a:xfrm>
            <a:off x="0" y="874901"/>
            <a:ext cx="8969850" cy="338537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prstClr val="black"/>
                </a:solidFill>
              </a:rPr>
              <a:t>metyylifenidaatti</a:t>
            </a:r>
          </a:p>
        </p:txBody>
      </p:sp>
      <p:sp>
        <p:nvSpPr>
          <p:cNvPr id="5" name="Ellipsi 4"/>
          <p:cNvSpPr/>
          <p:nvPr/>
        </p:nvSpPr>
        <p:spPr>
          <a:xfrm>
            <a:off x="659288" y="1504037"/>
            <a:ext cx="2952328" cy="914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err="1">
                <a:solidFill>
                  <a:prstClr val="black"/>
                </a:solidFill>
              </a:rPr>
              <a:t>Medikinet</a:t>
            </a:r>
            <a:r>
              <a:rPr lang="fi-FI" dirty="0">
                <a:solidFill>
                  <a:prstClr val="black"/>
                </a:solidFill>
              </a:rPr>
              <a:t> CR (8-10 h</a:t>
            </a:r>
            <a:r>
              <a:rPr lang="fi-FI" dirty="0" smtClean="0">
                <a:solidFill>
                  <a:prstClr val="black"/>
                </a:solidFill>
              </a:rPr>
              <a:t>)</a:t>
            </a:r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7" name="Ellipsi 6"/>
          <p:cNvSpPr/>
          <p:nvPr/>
        </p:nvSpPr>
        <p:spPr>
          <a:xfrm>
            <a:off x="2094453" y="3197576"/>
            <a:ext cx="2592288" cy="914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err="1" smtClean="0">
                <a:solidFill>
                  <a:prstClr val="black"/>
                </a:solidFill>
              </a:rPr>
              <a:t>Ritalin</a:t>
            </a:r>
            <a:r>
              <a:rPr lang="fi-FI" dirty="0" smtClean="0">
                <a:solidFill>
                  <a:prstClr val="black"/>
                </a:solidFill>
              </a:rPr>
              <a:t> </a:t>
            </a:r>
            <a:r>
              <a:rPr lang="fi-FI" dirty="0" err="1" smtClean="0">
                <a:solidFill>
                  <a:prstClr val="black"/>
                </a:solidFill>
              </a:rPr>
              <a:t>depot</a:t>
            </a:r>
            <a:r>
              <a:rPr lang="fi-FI" dirty="0" smtClean="0">
                <a:solidFill>
                  <a:prstClr val="black"/>
                </a:solidFill>
              </a:rPr>
              <a:t> (8-10 </a:t>
            </a:r>
            <a:r>
              <a:rPr lang="fi-FI" dirty="0">
                <a:solidFill>
                  <a:prstClr val="black"/>
                </a:solidFill>
              </a:rPr>
              <a:t>h</a:t>
            </a:r>
            <a:r>
              <a:rPr lang="fi-FI" dirty="0" smtClean="0">
                <a:solidFill>
                  <a:prstClr val="black"/>
                </a:solidFill>
              </a:rPr>
              <a:t>)</a:t>
            </a:r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9" name="Ellipsi 8"/>
          <p:cNvSpPr/>
          <p:nvPr/>
        </p:nvSpPr>
        <p:spPr>
          <a:xfrm>
            <a:off x="262184" y="2418437"/>
            <a:ext cx="2952328" cy="914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err="1">
                <a:solidFill>
                  <a:prstClr val="black"/>
                </a:solidFill>
              </a:rPr>
              <a:t>Equasym</a:t>
            </a:r>
            <a:r>
              <a:rPr lang="fi-FI" dirty="0">
                <a:solidFill>
                  <a:prstClr val="black"/>
                </a:solidFill>
              </a:rPr>
              <a:t> </a:t>
            </a:r>
            <a:r>
              <a:rPr lang="fi-FI" dirty="0" err="1" smtClean="0">
                <a:solidFill>
                  <a:prstClr val="black"/>
                </a:solidFill>
              </a:rPr>
              <a:t>retard</a:t>
            </a:r>
            <a:r>
              <a:rPr lang="fi-FI" dirty="0" smtClean="0">
                <a:solidFill>
                  <a:prstClr val="black"/>
                </a:solidFill>
              </a:rPr>
              <a:t> (8-10 </a:t>
            </a:r>
            <a:r>
              <a:rPr lang="fi-FI" dirty="0">
                <a:solidFill>
                  <a:prstClr val="black"/>
                </a:solidFill>
              </a:rPr>
              <a:t>h)</a:t>
            </a:r>
          </a:p>
        </p:txBody>
      </p:sp>
      <p:sp>
        <p:nvSpPr>
          <p:cNvPr id="2" name="Kuusikulmio 1"/>
          <p:cNvSpPr/>
          <p:nvPr/>
        </p:nvSpPr>
        <p:spPr>
          <a:xfrm>
            <a:off x="2177071" y="5603909"/>
            <a:ext cx="2587965" cy="1128660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 smtClean="0">
                <a:solidFill>
                  <a:schemeClr val="tx1"/>
                </a:solidFill>
              </a:rPr>
              <a:t>guanfasiini</a:t>
            </a:r>
            <a:r>
              <a:rPr lang="fi-FI" dirty="0" smtClean="0">
                <a:solidFill>
                  <a:schemeClr val="tx1"/>
                </a:solidFill>
              </a:rPr>
              <a:t> </a:t>
            </a:r>
            <a:r>
              <a:rPr lang="fi-FI" dirty="0" err="1" smtClean="0">
                <a:solidFill>
                  <a:schemeClr val="tx1"/>
                </a:solidFill>
              </a:rPr>
              <a:t>Intuniv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smtClean="0">
                <a:solidFill>
                  <a:schemeClr val="tx1"/>
                </a:solidFill>
              </a:rPr>
              <a:t>(lapsille) (24 h)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11" name="Ellipsi 10"/>
          <p:cNvSpPr/>
          <p:nvPr/>
        </p:nvSpPr>
        <p:spPr>
          <a:xfrm>
            <a:off x="5326076" y="2549172"/>
            <a:ext cx="3481050" cy="9144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schemeClr val="tx1"/>
                </a:solidFill>
              </a:rPr>
              <a:t>rinnakkaisvalmisteet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6" name="Ellipsi 5"/>
          <p:cNvSpPr/>
          <p:nvPr/>
        </p:nvSpPr>
        <p:spPr>
          <a:xfrm>
            <a:off x="4827750" y="3125633"/>
            <a:ext cx="2750841" cy="9144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err="1">
                <a:solidFill>
                  <a:prstClr val="black"/>
                </a:solidFill>
              </a:rPr>
              <a:t>Concerta</a:t>
            </a:r>
            <a:r>
              <a:rPr lang="fi-FI" dirty="0">
                <a:solidFill>
                  <a:prstClr val="black"/>
                </a:solidFill>
              </a:rPr>
              <a:t> (10-12 h</a:t>
            </a:r>
            <a:r>
              <a:rPr lang="fi-FI" dirty="0" smtClean="0">
                <a:solidFill>
                  <a:prstClr val="black"/>
                </a:solidFill>
              </a:rPr>
              <a:t>)</a:t>
            </a:r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14" name="Alatunnisteen paikkamerkki 13"/>
          <p:cNvSpPr>
            <a:spLocks noGrp="1"/>
          </p:cNvSpPr>
          <p:nvPr>
            <p:ph type="ftr" sz="quarter" idx="11"/>
          </p:nvPr>
        </p:nvSpPr>
        <p:spPr>
          <a:xfrm>
            <a:off x="147469" y="6328467"/>
            <a:ext cx="5680710" cy="365125"/>
          </a:xfrm>
        </p:spPr>
        <p:txBody>
          <a:bodyPr/>
          <a:lstStyle/>
          <a:p>
            <a:r>
              <a:rPr lang="fi-FI" smtClean="0"/>
              <a:t>Anita Puustjärvi 2019</a:t>
            </a:r>
            <a:endParaRPr lang="fi-FI" dirty="0"/>
          </a:p>
        </p:txBody>
      </p:sp>
      <p:cxnSp>
        <p:nvCxnSpPr>
          <p:cNvPr id="16" name="Suora nuoliyhdysviiva 15"/>
          <p:cNvCxnSpPr/>
          <p:nvPr/>
        </p:nvCxnSpPr>
        <p:spPr>
          <a:xfrm flipH="1">
            <a:off x="3813175" y="4252314"/>
            <a:ext cx="15568" cy="13515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uora nuoliyhdysviiva 16"/>
          <p:cNvCxnSpPr/>
          <p:nvPr/>
        </p:nvCxnSpPr>
        <p:spPr>
          <a:xfrm flipH="1">
            <a:off x="2987824" y="4272484"/>
            <a:ext cx="805545" cy="5035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uora nuoliyhdysviiva 19"/>
          <p:cNvCxnSpPr/>
          <p:nvPr/>
        </p:nvCxnSpPr>
        <p:spPr>
          <a:xfrm>
            <a:off x="3930038" y="4252314"/>
            <a:ext cx="1257260" cy="336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uora nuoliyhdysviiva 22"/>
          <p:cNvCxnSpPr/>
          <p:nvPr/>
        </p:nvCxnSpPr>
        <p:spPr>
          <a:xfrm>
            <a:off x="3886406" y="4256954"/>
            <a:ext cx="1097718" cy="10139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lipsi 18"/>
          <p:cNvSpPr/>
          <p:nvPr/>
        </p:nvSpPr>
        <p:spPr>
          <a:xfrm>
            <a:off x="5355931" y="1393174"/>
            <a:ext cx="3162138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prstClr val="black"/>
                </a:solidFill>
              </a:rPr>
              <a:t>erityislupavalmiste</a:t>
            </a:r>
          </a:p>
          <a:p>
            <a:pPr algn="ctr"/>
            <a:r>
              <a:rPr lang="fi-FI" dirty="0" err="1" smtClean="0">
                <a:solidFill>
                  <a:prstClr val="black"/>
                </a:solidFill>
              </a:rPr>
              <a:t>tbl</a:t>
            </a:r>
            <a:r>
              <a:rPr lang="fi-FI" dirty="0" smtClean="0">
                <a:solidFill>
                  <a:prstClr val="black"/>
                </a:solidFill>
              </a:rPr>
              <a:t> </a:t>
            </a:r>
            <a:r>
              <a:rPr lang="fi-FI" dirty="0" err="1" smtClean="0">
                <a:solidFill>
                  <a:prstClr val="black"/>
                </a:solidFill>
              </a:rPr>
              <a:t>Ritalin</a:t>
            </a:r>
            <a:r>
              <a:rPr lang="fi-FI" dirty="0" smtClean="0">
                <a:solidFill>
                  <a:prstClr val="black"/>
                </a:solidFill>
              </a:rPr>
              <a:t> (4-6 </a:t>
            </a:r>
            <a:r>
              <a:rPr lang="fi-FI" dirty="0">
                <a:solidFill>
                  <a:prstClr val="black"/>
                </a:solidFill>
              </a:rPr>
              <a:t>h)</a:t>
            </a:r>
          </a:p>
        </p:txBody>
      </p:sp>
      <p:sp>
        <p:nvSpPr>
          <p:cNvPr id="21" name="Ellipsi 20"/>
          <p:cNvSpPr/>
          <p:nvPr/>
        </p:nvSpPr>
        <p:spPr>
          <a:xfrm>
            <a:off x="5355931" y="5846720"/>
            <a:ext cx="3677589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prstClr val="black"/>
                </a:solidFill>
              </a:rPr>
              <a:t>erityislupavalmiste</a:t>
            </a:r>
          </a:p>
          <a:p>
            <a:pPr algn="ctr"/>
            <a:r>
              <a:rPr lang="fi-FI" dirty="0" err="1" smtClean="0">
                <a:solidFill>
                  <a:prstClr val="black"/>
                </a:solidFill>
              </a:rPr>
              <a:t>tbl</a:t>
            </a:r>
            <a:r>
              <a:rPr lang="fi-FI" dirty="0" smtClean="0">
                <a:solidFill>
                  <a:prstClr val="black"/>
                </a:solidFill>
              </a:rPr>
              <a:t> </a:t>
            </a:r>
            <a:r>
              <a:rPr lang="fi-FI" dirty="0" err="1" smtClean="0">
                <a:solidFill>
                  <a:prstClr val="black"/>
                </a:solidFill>
              </a:rPr>
              <a:t>Dexamphetamine</a:t>
            </a:r>
            <a:r>
              <a:rPr lang="fi-FI" dirty="0" smtClean="0">
                <a:solidFill>
                  <a:prstClr val="black"/>
                </a:solidFill>
              </a:rPr>
              <a:t> </a:t>
            </a:r>
            <a:r>
              <a:rPr lang="fi-FI" dirty="0" err="1" smtClean="0">
                <a:solidFill>
                  <a:prstClr val="black"/>
                </a:solidFill>
              </a:rPr>
              <a:t>sulfate</a:t>
            </a:r>
            <a:r>
              <a:rPr lang="fi-FI" dirty="0" smtClean="0">
                <a:solidFill>
                  <a:prstClr val="black"/>
                </a:solidFill>
              </a:rPr>
              <a:t> (4-6 </a:t>
            </a:r>
            <a:r>
              <a:rPr lang="fi-FI" dirty="0">
                <a:solidFill>
                  <a:prstClr val="black"/>
                </a:solidFill>
              </a:rPr>
              <a:t>h)</a:t>
            </a:r>
          </a:p>
        </p:txBody>
      </p:sp>
      <p:sp>
        <p:nvSpPr>
          <p:cNvPr id="13" name="Ellipsi 12"/>
          <p:cNvSpPr/>
          <p:nvPr/>
        </p:nvSpPr>
        <p:spPr>
          <a:xfrm>
            <a:off x="4701444" y="5009353"/>
            <a:ext cx="3290927" cy="93516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err="1" smtClean="0">
                <a:solidFill>
                  <a:prstClr val="black"/>
                </a:solidFill>
              </a:rPr>
              <a:t>deksamfetamiini</a:t>
            </a:r>
            <a:r>
              <a:rPr lang="fi-FI" dirty="0" smtClean="0">
                <a:solidFill>
                  <a:prstClr val="black"/>
                </a:solidFill>
              </a:rPr>
              <a:t> </a:t>
            </a:r>
            <a:r>
              <a:rPr lang="fi-FI" dirty="0" err="1" smtClean="0">
                <a:solidFill>
                  <a:prstClr val="black"/>
                </a:solidFill>
              </a:rPr>
              <a:t>Attentin</a:t>
            </a:r>
            <a:r>
              <a:rPr lang="fi-FI" dirty="0" smtClean="0">
                <a:solidFill>
                  <a:prstClr val="black"/>
                </a:solidFill>
              </a:rPr>
              <a:t> (6-8 </a:t>
            </a:r>
            <a:r>
              <a:rPr lang="fi-FI" dirty="0">
                <a:solidFill>
                  <a:prstClr val="black"/>
                </a:solidFill>
              </a:rPr>
              <a:t>h)</a:t>
            </a:r>
          </a:p>
        </p:txBody>
      </p:sp>
      <p:sp>
        <p:nvSpPr>
          <p:cNvPr id="8" name="Ellipsi 7"/>
          <p:cNvSpPr/>
          <p:nvPr/>
        </p:nvSpPr>
        <p:spPr>
          <a:xfrm>
            <a:off x="3360880" y="976057"/>
            <a:ext cx="2808312" cy="9144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err="1" smtClean="0">
                <a:solidFill>
                  <a:prstClr val="black"/>
                </a:solidFill>
              </a:rPr>
              <a:t>tbl</a:t>
            </a:r>
            <a:r>
              <a:rPr lang="fi-FI" dirty="0" smtClean="0">
                <a:solidFill>
                  <a:prstClr val="black"/>
                </a:solidFill>
              </a:rPr>
              <a:t> </a:t>
            </a:r>
            <a:r>
              <a:rPr lang="fi-FI" dirty="0" err="1" smtClean="0">
                <a:solidFill>
                  <a:prstClr val="black"/>
                </a:solidFill>
              </a:rPr>
              <a:t>Medikinet</a:t>
            </a:r>
            <a:r>
              <a:rPr lang="fi-FI" dirty="0" smtClean="0">
                <a:solidFill>
                  <a:prstClr val="black"/>
                </a:solidFill>
              </a:rPr>
              <a:t> (4-6 </a:t>
            </a:r>
            <a:r>
              <a:rPr lang="fi-FI" dirty="0">
                <a:solidFill>
                  <a:prstClr val="black"/>
                </a:solidFill>
              </a:rPr>
              <a:t>h)</a:t>
            </a:r>
          </a:p>
        </p:txBody>
      </p:sp>
      <p:sp>
        <p:nvSpPr>
          <p:cNvPr id="12" name="Ellipsi 11"/>
          <p:cNvSpPr/>
          <p:nvPr/>
        </p:nvSpPr>
        <p:spPr>
          <a:xfrm>
            <a:off x="5061986" y="4199510"/>
            <a:ext cx="3730544" cy="93813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err="1" smtClean="0">
                <a:solidFill>
                  <a:prstClr val="black"/>
                </a:solidFill>
              </a:rPr>
              <a:t>lisdeksamfetamiini</a:t>
            </a:r>
            <a:r>
              <a:rPr lang="fi-FI" dirty="0" smtClean="0">
                <a:solidFill>
                  <a:prstClr val="black"/>
                </a:solidFill>
              </a:rPr>
              <a:t> </a:t>
            </a:r>
            <a:r>
              <a:rPr lang="fi-FI" dirty="0" err="1" smtClean="0">
                <a:solidFill>
                  <a:prstClr val="black"/>
                </a:solidFill>
              </a:rPr>
              <a:t>Elvanse</a:t>
            </a:r>
            <a:r>
              <a:rPr lang="fi-FI" dirty="0" smtClean="0">
                <a:solidFill>
                  <a:prstClr val="black"/>
                </a:solidFill>
              </a:rPr>
              <a:t>, </a:t>
            </a:r>
            <a:r>
              <a:rPr lang="fi-FI" dirty="0" err="1" smtClean="0">
                <a:solidFill>
                  <a:prstClr val="black"/>
                </a:solidFill>
              </a:rPr>
              <a:t>Elvanse</a:t>
            </a:r>
            <a:r>
              <a:rPr lang="fi-FI" dirty="0" smtClean="0">
                <a:solidFill>
                  <a:prstClr val="black"/>
                </a:solidFill>
              </a:rPr>
              <a:t> </a:t>
            </a:r>
            <a:r>
              <a:rPr lang="fi-FI" dirty="0" err="1" smtClean="0">
                <a:solidFill>
                  <a:prstClr val="black"/>
                </a:solidFill>
              </a:rPr>
              <a:t>Adult</a:t>
            </a:r>
            <a:r>
              <a:rPr lang="fi-FI" dirty="0" smtClean="0">
                <a:solidFill>
                  <a:prstClr val="black"/>
                </a:solidFill>
              </a:rPr>
              <a:t> </a:t>
            </a:r>
            <a:r>
              <a:rPr lang="fi-FI" dirty="0">
                <a:solidFill>
                  <a:prstClr val="black"/>
                </a:solidFill>
              </a:rPr>
              <a:t>(10-12 </a:t>
            </a:r>
            <a:r>
              <a:rPr lang="fi-FI" dirty="0" smtClean="0">
                <a:solidFill>
                  <a:prstClr val="black"/>
                </a:solidFill>
              </a:rPr>
              <a:t>h</a:t>
            </a:r>
            <a:r>
              <a:rPr lang="fi-FI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10" name="Pyöristetty suorakulmio 9"/>
          <p:cNvSpPr/>
          <p:nvPr/>
        </p:nvSpPr>
        <p:spPr>
          <a:xfrm>
            <a:off x="49673" y="4625167"/>
            <a:ext cx="3245838" cy="985334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err="1">
                <a:solidFill>
                  <a:prstClr val="black"/>
                </a:solidFill>
              </a:rPr>
              <a:t>atomoksetiini</a:t>
            </a:r>
            <a:r>
              <a:rPr lang="fi-FI" dirty="0">
                <a:solidFill>
                  <a:prstClr val="black"/>
                </a:solidFill>
              </a:rPr>
              <a:t>, </a:t>
            </a:r>
            <a:r>
              <a:rPr lang="fi-FI" dirty="0" err="1" smtClean="0">
                <a:solidFill>
                  <a:prstClr val="black"/>
                </a:solidFill>
              </a:rPr>
              <a:t>Strattera</a:t>
            </a:r>
            <a:r>
              <a:rPr lang="fi-FI" dirty="0" smtClean="0">
                <a:solidFill>
                  <a:prstClr val="black"/>
                </a:solidFill>
              </a:rPr>
              <a:t> </a:t>
            </a:r>
            <a:endParaRPr lang="fi-FI" dirty="0">
              <a:solidFill>
                <a:prstClr val="black"/>
              </a:solidFill>
            </a:endParaRPr>
          </a:p>
          <a:p>
            <a:pPr algn="ctr"/>
            <a:r>
              <a:rPr lang="fi-FI" dirty="0">
                <a:solidFill>
                  <a:prstClr val="black"/>
                </a:solidFill>
              </a:rPr>
              <a:t> (24 h</a:t>
            </a:r>
            <a:r>
              <a:rPr lang="fi-FI" dirty="0" smtClean="0">
                <a:solidFill>
                  <a:prstClr val="black"/>
                </a:solidFill>
              </a:rPr>
              <a:t>)</a:t>
            </a:r>
            <a:endParaRPr lang="fi-F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5168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90641" y="249218"/>
            <a:ext cx="6377940" cy="1293028"/>
          </a:xfrm>
        </p:spPr>
        <p:txBody>
          <a:bodyPr/>
          <a:lstStyle/>
          <a:p>
            <a:r>
              <a:rPr lang="fi-FI" dirty="0" err="1" smtClean="0"/>
              <a:t>Metyylifenidaattien</a:t>
            </a:r>
            <a:r>
              <a:rPr lang="fi-FI" dirty="0" smtClean="0"/>
              <a:t> vaikutusprofiilit</a:t>
            </a:r>
            <a:endParaRPr lang="fi-FI" dirty="0"/>
          </a:p>
        </p:txBody>
      </p:sp>
      <p:graphicFrame>
        <p:nvGraphicFramePr>
          <p:cNvPr id="16" name="Sisällön paikkamerkki 15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141668" y="1768921"/>
          <a:ext cx="8886422" cy="4953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20961" y="1258911"/>
            <a:ext cx="3907540" cy="999401"/>
          </a:xfrm>
        </p:spPr>
        <p:txBody>
          <a:bodyPr/>
          <a:lstStyle/>
          <a:p>
            <a:r>
              <a:rPr lang="fi-FI" dirty="0" smtClean="0"/>
              <a:t>IR = nopeasti vapautuva</a:t>
            </a:r>
          </a:p>
          <a:p>
            <a:r>
              <a:rPr lang="fi-FI" dirty="0" smtClean="0"/>
              <a:t>ER = hitaasti vapautuva</a:t>
            </a:r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Anita Puustjärvi 2018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739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318" y="285837"/>
            <a:ext cx="8082096" cy="1293028"/>
          </a:xfrm>
        </p:spPr>
        <p:txBody>
          <a:bodyPr/>
          <a:lstStyle/>
          <a:p>
            <a:r>
              <a:rPr lang="fi-FI" b="1" dirty="0" smtClean="0"/>
              <a:t>neuropsykiatrisista häiriöistä</a:t>
            </a:r>
            <a:endParaRPr lang="fi-FI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3638" y="1635615"/>
            <a:ext cx="8086001" cy="3090931"/>
          </a:xfrm>
        </p:spPr>
        <p:txBody>
          <a:bodyPr>
            <a:normAutofit/>
          </a:bodyPr>
          <a:lstStyle/>
          <a:p>
            <a:r>
              <a:rPr lang="fi-FI" b="1" dirty="0" smtClean="0"/>
              <a:t>neuropsykiatrisissa häiriöissä neurobiologinen ominaisuus vaikuttaa toimintakykyyn</a:t>
            </a:r>
          </a:p>
          <a:p>
            <a:pPr lvl="1"/>
            <a:r>
              <a:rPr lang="fi-FI" b="1" dirty="0" smtClean="0"/>
              <a:t>sama oire voi toisessa tilanteessa haitata ja toisessa olla vahvuus</a:t>
            </a:r>
          </a:p>
          <a:p>
            <a:r>
              <a:rPr lang="fi-FI" b="1" dirty="0" smtClean="0"/>
              <a:t>oireet </a:t>
            </a:r>
            <a:r>
              <a:rPr lang="fi-FI" b="1" dirty="0"/>
              <a:t>jatkuvat usein koko eliniän, mutta ilmenemismuoto ja haitta vaihtelee eri ikävaiheissa ja ympäristöissä/tilanteissa</a:t>
            </a:r>
          </a:p>
          <a:p>
            <a:r>
              <a:rPr lang="fi-FI" b="1" dirty="0" smtClean="0"/>
              <a:t>häiriöiden samanaikaisuus on tavallista</a:t>
            </a:r>
          </a:p>
        </p:txBody>
      </p:sp>
      <p:graphicFrame>
        <p:nvGraphicFramePr>
          <p:cNvPr id="4" name="Kaaviokuva 3"/>
          <p:cNvGraphicFramePr/>
          <p:nvPr>
            <p:extLst/>
          </p:nvPr>
        </p:nvGraphicFramePr>
        <p:xfrm>
          <a:off x="781318" y="4726546"/>
          <a:ext cx="7768322" cy="1970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27572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73487" y="940966"/>
            <a:ext cx="4570068" cy="1293028"/>
          </a:xfrm>
        </p:spPr>
        <p:txBody>
          <a:bodyPr/>
          <a:lstStyle/>
          <a:p>
            <a:r>
              <a:rPr lang="fi-FI" dirty="0" smtClean="0"/>
              <a:t>autismikirjon </a:t>
            </a:r>
            <a:br>
              <a:rPr lang="fi-FI" dirty="0" smtClean="0"/>
            </a:br>
            <a:r>
              <a:rPr lang="fi-FI" dirty="0" smtClean="0"/>
              <a:t>häiriöt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>
          <a:xfrm>
            <a:off x="92084" y="2408348"/>
            <a:ext cx="9051916" cy="4340181"/>
          </a:xfrm>
        </p:spPr>
        <p:txBody>
          <a:bodyPr>
            <a:normAutofit lnSpcReduction="10000"/>
          </a:bodyPr>
          <a:lstStyle/>
          <a:p>
            <a:r>
              <a:rPr lang="fi-FI" dirty="0" smtClean="0"/>
              <a:t>autismi, Aspergerin oireyhtymä, muut laaja-alaiset kehityshäiriöt</a:t>
            </a:r>
          </a:p>
          <a:p>
            <a:r>
              <a:rPr lang="fi-FI" dirty="0" smtClean="0"/>
              <a:t>luonteenomaista </a:t>
            </a:r>
          </a:p>
          <a:p>
            <a:pPr lvl="1"/>
            <a:r>
              <a:rPr lang="fi-FI" dirty="0" smtClean="0"/>
              <a:t>puutteet sosiaalisessa vuorovaikutuksessa ja </a:t>
            </a:r>
            <a:r>
              <a:rPr lang="fi-FI" dirty="0"/>
              <a:t>kommunikaatiossa sekä </a:t>
            </a:r>
            <a:endParaRPr lang="fi-FI" dirty="0" smtClean="0"/>
          </a:p>
          <a:p>
            <a:pPr lvl="1"/>
            <a:r>
              <a:rPr lang="fi-FI" dirty="0" smtClean="0"/>
              <a:t>rajoittuneet</a:t>
            </a:r>
            <a:r>
              <a:rPr lang="fi-FI" dirty="0"/>
              <a:t>, toistavat ja joustamattomat mallit käyttäytymisessä ja </a:t>
            </a:r>
            <a:r>
              <a:rPr lang="fi-FI" dirty="0" smtClean="0"/>
              <a:t>kiinnostuksissa</a:t>
            </a:r>
          </a:p>
          <a:p>
            <a:pPr lvl="1"/>
            <a:r>
              <a:rPr lang="fi-FI" dirty="0" smtClean="0"/>
              <a:t>joillakin yksilöillä voi olla kapea-alaisia </a:t>
            </a:r>
            <a:r>
              <a:rPr lang="fi-FI" dirty="0"/>
              <a:t>erityistaitoja, mutta ne eivät kuulu diagnostisiin </a:t>
            </a:r>
            <a:r>
              <a:rPr lang="fi-FI" dirty="0" smtClean="0"/>
              <a:t>kriteereihin</a:t>
            </a:r>
          </a:p>
          <a:p>
            <a:r>
              <a:rPr lang="fi-FI" dirty="0" smtClean="0"/>
              <a:t>yksilölliset ominaisuudet vaikuttavat oirekuvaan ja sen tunnistamiseen</a:t>
            </a:r>
          </a:p>
          <a:p>
            <a:r>
              <a:rPr lang="fi-FI" dirty="0" smtClean="0"/>
              <a:t>esiintyvyydeksi </a:t>
            </a:r>
            <a:r>
              <a:rPr lang="fi-FI" dirty="0"/>
              <a:t>on arvioitu koko autismikirjon osalta aiemmin n. 1 %, mutta uusimpien tutkimusten myötä </a:t>
            </a:r>
            <a:r>
              <a:rPr lang="fi-FI" b="1" dirty="0"/>
              <a:t>esiintyvyys näyttää olevan 1-2,5 </a:t>
            </a:r>
            <a:r>
              <a:rPr lang="fi-FI" b="1" dirty="0" smtClean="0"/>
              <a:t>%</a:t>
            </a:r>
          </a:p>
        </p:txBody>
      </p:sp>
      <p:pic>
        <p:nvPicPr>
          <p:cNvPr id="10" name="Picture 2" descr="Kuvahaun tulos haulle autis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368" y="0"/>
            <a:ext cx="3770451" cy="223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3900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Otsikko 1"/>
          <p:cNvSpPr>
            <a:spLocks noGrp="1"/>
          </p:cNvSpPr>
          <p:nvPr>
            <p:ph type="title"/>
          </p:nvPr>
        </p:nvSpPr>
        <p:spPr>
          <a:xfrm>
            <a:off x="1918951" y="137955"/>
            <a:ext cx="6584496" cy="1058435"/>
          </a:xfrm>
        </p:spPr>
        <p:txBody>
          <a:bodyPr>
            <a:normAutofit/>
          </a:bodyPr>
          <a:lstStyle/>
          <a:p>
            <a:r>
              <a:rPr lang="fi-FI" dirty="0" smtClean="0"/>
              <a:t>miten ilmenee?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5677" y="968991"/>
            <a:ext cx="5973498" cy="5751979"/>
          </a:xfrm>
        </p:spPr>
        <p:txBody>
          <a:bodyPr>
            <a:normAutofit fontScale="77500" lnSpcReduction="20000"/>
          </a:bodyPr>
          <a:lstStyle/>
          <a:p>
            <a:r>
              <a:rPr lang="fi-FI" b="1" dirty="0" smtClean="0">
                <a:solidFill>
                  <a:schemeClr val="accent1">
                    <a:lumMod val="50000"/>
                  </a:schemeClr>
                </a:solidFill>
              </a:rPr>
              <a:t>vähäinen tarve ylläpitää sosiaalisia kontakteja</a:t>
            </a:r>
            <a:endParaRPr lang="fi-FI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i-FI" b="1" dirty="0" smtClean="0">
                <a:solidFill>
                  <a:schemeClr val="accent1">
                    <a:lumMod val="50000"/>
                  </a:schemeClr>
                </a:solidFill>
              </a:rPr>
              <a:t>sosiaalinen "sokeus</a:t>
            </a:r>
            <a:r>
              <a:rPr lang="fi-FI" dirty="0" smtClean="0">
                <a:solidFill>
                  <a:schemeClr val="accent1">
                    <a:lumMod val="50000"/>
                  </a:schemeClr>
                </a:solidFill>
              </a:rPr>
              <a:t>", vaikeus ymmärtää sosiaalisia tilanteita, ”totuuden torvi”</a:t>
            </a:r>
          </a:p>
          <a:p>
            <a:r>
              <a:rPr lang="fi-FI" b="1" dirty="0" smtClean="0">
                <a:solidFill>
                  <a:schemeClr val="accent1">
                    <a:lumMod val="50000"/>
                  </a:schemeClr>
                </a:solidFill>
              </a:rPr>
              <a:t>asiakeskeisyys,</a:t>
            </a:r>
            <a:r>
              <a:rPr lang="fi-FI" dirty="0" smtClean="0">
                <a:solidFill>
                  <a:schemeClr val="accent1">
                    <a:lumMod val="50000"/>
                  </a:schemeClr>
                </a:solidFill>
              </a:rPr>
              <a:t> älyllistäminen, ”kylmä” analyyttisyys</a:t>
            </a:r>
          </a:p>
          <a:p>
            <a:r>
              <a:rPr lang="fi-FI" b="1" dirty="0" smtClean="0">
                <a:solidFill>
                  <a:schemeClr val="accent1">
                    <a:lumMod val="50000"/>
                  </a:schemeClr>
                </a:solidFill>
              </a:rPr>
              <a:t>taipumus ymmärtää vertaukset</a:t>
            </a:r>
            <a:r>
              <a:rPr lang="fi-FI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i-FI" b="1" dirty="0" smtClean="0">
                <a:solidFill>
                  <a:schemeClr val="accent1">
                    <a:lumMod val="50000"/>
                  </a:schemeClr>
                </a:solidFill>
              </a:rPr>
              <a:t>ja sanonnat konkreettisesti </a:t>
            </a:r>
            <a:r>
              <a:rPr lang="fi-FI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fi-FI" dirty="0" err="1" smtClean="0">
                <a:solidFill>
                  <a:schemeClr val="accent1">
                    <a:lumMod val="50000"/>
                  </a:schemeClr>
                </a:solidFill>
              </a:rPr>
              <a:t>semanttis</a:t>
            </a:r>
            <a:r>
              <a:rPr lang="fi-FI" dirty="0" smtClean="0">
                <a:solidFill>
                  <a:schemeClr val="accent1">
                    <a:lumMod val="50000"/>
                  </a:schemeClr>
                </a:solidFill>
              </a:rPr>
              <a:t>-pragmaattinen vaikeus)</a:t>
            </a:r>
            <a:endParaRPr lang="fi-FI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i-FI" b="1" dirty="0" smtClean="0">
                <a:solidFill>
                  <a:schemeClr val="accent1">
                    <a:lumMod val="50000"/>
                  </a:schemeClr>
                </a:solidFill>
              </a:rPr>
              <a:t>vaikeus asettua toisen asemaan, ymmärtää tilannetta toisen näkökulmasta, </a:t>
            </a:r>
            <a:r>
              <a:rPr lang="fi-FI" dirty="0" smtClean="0">
                <a:solidFill>
                  <a:schemeClr val="accent1">
                    <a:lumMod val="50000"/>
                  </a:schemeClr>
                </a:solidFill>
              </a:rPr>
              <a:t>empatian niukkuus</a:t>
            </a:r>
          </a:p>
          <a:p>
            <a:r>
              <a:rPr lang="fi-FI" b="1" dirty="0" smtClean="0">
                <a:solidFill>
                  <a:schemeClr val="accent1">
                    <a:lumMod val="50000"/>
                  </a:schemeClr>
                </a:solidFill>
              </a:rPr>
              <a:t>niukat eleet ja ilmeet</a:t>
            </a:r>
            <a:r>
              <a:rPr lang="fi-FI" dirty="0" smtClean="0">
                <a:solidFill>
                  <a:schemeClr val="accent1">
                    <a:lumMod val="50000"/>
                  </a:schemeClr>
                </a:solidFill>
              </a:rPr>
              <a:t>, katsekontaktin poikkeavuus</a:t>
            </a:r>
          </a:p>
          <a:p>
            <a:r>
              <a:rPr lang="fi-FI" b="1" dirty="0" smtClean="0">
                <a:solidFill>
                  <a:schemeClr val="accent1">
                    <a:lumMod val="50000"/>
                  </a:schemeClr>
                </a:solidFill>
              </a:rPr>
              <a:t>tunteiden ilmaisun ja tunnistamisen vaikeus</a:t>
            </a:r>
          </a:p>
          <a:p>
            <a:r>
              <a:rPr lang="fi-FI" b="1" dirty="0" smtClean="0">
                <a:solidFill>
                  <a:srgbClr val="002060"/>
                </a:solidFill>
              </a:rPr>
              <a:t>intensiiviset erityiskiinnostuksen kohteet, uppoutuminen</a:t>
            </a:r>
            <a:endParaRPr lang="fi-FI" dirty="0" smtClean="0">
              <a:solidFill>
                <a:srgbClr val="002060"/>
              </a:solidFill>
            </a:endParaRPr>
          </a:p>
          <a:p>
            <a:r>
              <a:rPr lang="fi-FI" b="1" dirty="0" smtClean="0">
                <a:solidFill>
                  <a:srgbClr val="002060"/>
                </a:solidFill>
              </a:rPr>
              <a:t>takertuminen yksityiskohtiin</a:t>
            </a:r>
            <a:r>
              <a:rPr lang="fi-FI" dirty="0" smtClean="0">
                <a:solidFill>
                  <a:srgbClr val="002060"/>
                </a:solidFill>
              </a:rPr>
              <a:t>, korostunut "rehellisyys", tarkkuus faktojen suhteen</a:t>
            </a:r>
          </a:p>
          <a:p>
            <a:r>
              <a:rPr lang="fi-FI" b="1" dirty="0" smtClean="0">
                <a:solidFill>
                  <a:srgbClr val="002060"/>
                </a:solidFill>
              </a:rPr>
              <a:t>joustamaton toimintatapa, jäykät rutiinit, jumiutuminen</a:t>
            </a:r>
          </a:p>
          <a:p>
            <a:r>
              <a:rPr lang="fi-FI" b="1" dirty="0" smtClean="0">
                <a:solidFill>
                  <a:srgbClr val="002060"/>
                </a:solidFill>
              </a:rPr>
              <a:t>stereotyyppiset toiminnot</a:t>
            </a:r>
          </a:p>
          <a:p>
            <a:pPr lvl="1"/>
            <a:r>
              <a:rPr lang="fi-FI" b="1" dirty="0" smtClean="0">
                <a:solidFill>
                  <a:srgbClr val="002060"/>
                </a:solidFill>
              </a:rPr>
              <a:t>muodollinen, kirjakielinen puhetapa</a:t>
            </a:r>
          </a:p>
          <a:p>
            <a:pPr lvl="1"/>
            <a:r>
              <a:rPr lang="fi-FI" b="1" dirty="0" err="1" smtClean="0">
                <a:solidFill>
                  <a:srgbClr val="002060"/>
                </a:solidFill>
              </a:rPr>
              <a:t>stimmaus</a:t>
            </a:r>
            <a:r>
              <a:rPr lang="fi-FI" b="1" dirty="0" smtClean="0">
                <a:solidFill>
                  <a:srgbClr val="002060"/>
                </a:solidFill>
              </a:rPr>
              <a:t> </a:t>
            </a:r>
            <a:r>
              <a:rPr lang="fi-FI" b="1" dirty="0" err="1" smtClean="0">
                <a:solidFill>
                  <a:srgbClr val="002060"/>
                </a:solidFill>
              </a:rPr>
              <a:t>ym</a:t>
            </a:r>
            <a:endParaRPr lang="fi-FI" b="1" dirty="0" smtClean="0">
              <a:solidFill>
                <a:srgbClr val="002060"/>
              </a:solidFill>
            </a:endParaRPr>
          </a:p>
          <a:p>
            <a:r>
              <a:rPr lang="fi-FI" b="1" dirty="0" smtClean="0">
                <a:solidFill>
                  <a:srgbClr val="002060"/>
                </a:solidFill>
              </a:rPr>
              <a:t>poikkeava reagointi aistimuksiin; </a:t>
            </a:r>
            <a:r>
              <a:rPr lang="fi-FI" dirty="0" smtClean="0">
                <a:solidFill>
                  <a:srgbClr val="002060"/>
                </a:solidFill>
              </a:rPr>
              <a:t>valikoiva syöminen, pukeutumiseen liittyvät ongelmat, kuormittuminen ryhmätilanteissa, aistien erikoinen käyttäminen</a:t>
            </a:r>
          </a:p>
        </p:txBody>
      </p:sp>
      <p:pic>
        <p:nvPicPr>
          <p:cNvPr id="5" name="Sisällön paikkamerkki 4" descr="sheldon ym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6099175" y="4810092"/>
            <a:ext cx="2872763" cy="1912679"/>
          </a:xfrm>
        </p:spPr>
      </p:pic>
      <p:pic>
        <p:nvPicPr>
          <p:cNvPr id="1026" name="Picture 2" descr="C:\Documents and Settings\Omistaja\Omat tiedostot\höysteitä\sil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61859" y="2638805"/>
            <a:ext cx="2110079" cy="1945962"/>
          </a:xfrm>
          <a:prstGeom prst="rect">
            <a:avLst/>
          </a:prstGeom>
          <a:noFill/>
        </p:spPr>
      </p:pic>
      <p:pic>
        <p:nvPicPr>
          <p:cNvPr id="2" name="Picture 2" descr="http://www.elonet.fi/sites/default/files/styles/large/public/tenho/kuva/fields/field_kuvatiedosto/71724_v754140e20.jpg?itok=FGvfC58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274" y="1286811"/>
            <a:ext cx="1508950" cy="181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4258100" y="6355846"/>
            <a:ext cx="2016969" cy="365125"/>
          </a:xfrm>
        </p:spPr>
        <p:txBody>
          <a:bodyPr/>
          <a:lstStyle/>
          <a:p>
            <a:r>
              <a:rPr lang="fi-FI" dirty="0" smtClean="0"/>
              <a:t>Anita Puustjärvi 2019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2830050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171700" y="287854"/>
            <a:ext cx="6377940" cy="1293028"/>
          </a:xfrm>
        </p:spPr>
        <p:txBody>
          <a:bodyPr/>
          <a:lstStyle/>
          <a:p>
            <a:r>
              <a:rPr lang="fi-FI" dirty="0" smtClean="0"/>
              <a:t>Oireiden </a:t>
            </a:r>
            <a:br>
              <a:rPr lang="fi-FI" dirty="0" smtClean="0"/>
            </a:br>
            <a:r>
              <a:rPr lang="fi-FI" dirty="0" smtClean="0"/>
              <a:t>ilmeneminen koulussa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6366" y="1782434"/>
            <a:ext cx="8461420" cy="4978973"/>
          </a:xfrm>
        </p:spPr>
        <p:txBody>
          <a:bodyPr>
            <a:normAutofit lnSpcReduction="10000"/>
          </a:bodyPr>
          <a:lstStyle/>
          <a:p>
            <a:r>
              <a:rPr lang="fi-FI" dirty="0" smtClean="0"/>
              <a:t>autismikirjon häiriö voi ilmetä</a:t>
            </a:r>
          </a:p>
          <a:p>
            <a:pPr lvl="1"/>
            <a:r>
              <a:rPr lang="fi-FI" dirty="0" smtClean="0"/>
              <a:t>intensiivisenä paneutumisena kiinnostaviin aiheisiin, mutta myös vaikeuksina löytää tai soveltaa tietoa</a:t>
            </a:r>
          </a:p>
          <a:p>
            <a:pPr lvl="1"/>
            <a:r>
              <a:rPr lang="fi-FI" dirty="0" smtClean="0"/>
              <a:t>kuormittumisena sosiaalisista tilanteista</a:t>
            </a:r>
          </a:p>
          <a:p>
            <a:pPr lvl="1"/>
            <a:r>
              <a:rPr lang="fi-FI" dirty="0" smtClean="0"/>
              <a:t>vaikeutena toimia ohjeiden ja sääntöjen mukaan</a:t>
            </a:r>
          </a:p>
          <a:p>
            <a:pPr lvl="2"/>
            <a:r>
              <a:rPr lang="fi-FI" dirty="0" smtClean="0"/>
              <a:t>sietää muutoksia ja toimia joustavasti (siirtymät, tuntien vaihtumiset, sijaiset </a:t>
            </a:r>
            <a:r>
              <a:rPr lang="fi-FI" dirty="0" err="1" smtClean="0"/>
              <a:t>jne</a:t>
            </a:r>
            <a:r>
              <a:rPr lang="fi-FI" dirty="0" smtClean="0"/>
              <a:t>)</a:t>
            </a:r>
          </a:p>
          <a:p>
            <a:pPr lvl="2"/>
            <a:r>
              <a:rPr lang="fi-FI" dirty="0" smtClean="0"/>
              <a:t>toimia sosiaalisissa tilanteissa asianmukaisella tavalla (tunnit, välitunnit, ryhmätyöt)</a:t>
            </a:r>
          </a:p>
          <a:p>
            <a:pPr lvl="1"/>
            <a:r>
              <a:rPr lang="fi-FI" dirty="0" smtClean="0"/>
              <a:t>erikoisena käyttäytymisenä</a:t>
            </a:r>
          </a:p>
          <a:p>
            <a:pPr lvl="2"/>
            <a:r>
              <a:rPr lang="fi-FI" dirty="0" smtClean="0"/>
              <a:t>joustamattomuutena, omaehtoisuutena, ”uhmakkuutena”</a:t>
            </a:r>
          </a:p>
          <a:p>
            <a:pPr lvl="2"/>
            <a:r>
              <a:rPr lang="fi-FI" dirty="0" smtClean="0"/>
              <a:t>asioiden ymmärtämisenä väärin, konkreettisesti</a:t>
            </a:r>
          </a:p>
          <a:p>
            <a:pPr lvl="2"/>
            <a:r>
              <a:rPr lang="fi-FI" dirty="0"/>
              <a:t>juuttumisena yksityiskohtiin (myös sääntöihin)</a:t>
            </a:r>
          </a:p>
          <a:p>
            <a:pPr lvl="2"/>
            <a:r>
              <a:rPr lang="fi-FI" dirty="0" smtClean="0"/>
              <a:t>”näsäviisautena”</a:t>
            </a:r>
          </a:p>
          <a:p>
            <a:pPr lvl="2"/>
            <a:r>
              <a:rPr lang="fi-FI" dirty="0" smtClean="0"/>
              <a:t>taipumuksena puuttua toisten asioihin, ohjata toisia</a:t>
            </a:r>
          </a:p>
          <a:p>
            <a:pPr lvl="2"/>
            <a:r>
              <a:rPr lang="fi-FI" dirty="0" smtClean="0"/>
              <a:t>raivokohtauksina</a:t>
            </a:r>
          </a:p>
        </p:txBody>
      </p:sp>
    </p:spTree>
    <p:extLst>
      <p:ext uri="{BB962C8B-B14F-4D97-AF65-F5344CB8AC3E}">
        <p14:creationId xmlns:p14="http://schemas.microsoft.com/office/powerpoint/2010/main" val="30478569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236730" y="276776"/>
            <a:ext cx="6377940" cy="1293028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taustasyyt: neurokognitiiviset poikkeavuudet</a:t>
            </a:r>
            <a:endParaRPr lang="fi-FI" dirty="0"/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8918145"/>
              </p:ext>
            </p:extLst>
          </p:nvPr>
        </p:nvGraphicFramePr>
        <p:xfrm>
          <a:off x="593725" y="1812702"/>
          <a:ext cx="8331334" cy="4665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Anita Puustjärvi 2019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452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Otsikko 1"/>
          <p:cNvSpPr>
            <a:spLocks noGrp="1"/>
          </p:cNvSpPr>
          <p:nvPr>
            <p:ph type="title"/>
          </p:nvPr>
        </p:nvSpPr>
        <p:spPr>
          <a:xfrm>
            <a:off x="2588653" y="648126"/>
            <a:ext cx="5821251" cy="852704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autismikirjon häiriöiden kuntoutus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64017" y="1970467"/>
            <a:ext cx="8390586" cy="4507606"/>
          </a:xfrm>
        </p:spPr>
        <p:txBody>
          <a:bodyPr>
            <a:normAutofit/>
          </a:bodyPr>
          <a:lstStyle/>
          <a:p>
            <a:r>
              <a:rPr lang="fi-FI" dirty="0" smtClean="0"/>
              <a:t>tavoitteena on toimintakyvyn tukeminen, elämänhallinnan ja selviytymistä tukevien taitojen kehittäminen</a:t>
            </a:r>
          </a:p>
          <a:p>
            <a:pPr lvl="1"/>
            <a:r>
              <a:rPr lang="fi-FI" b="1" dirty="0" smtClean="0"/>
              <a:t>ENNAKOINTI!</a:t>
            </a:r>
          </a:p>
          <a:p>
            <a:pPr lvl="1"/>
            <a:r>
              <a:rPr lang="fi-FI" dirty="0" smtClean="0"/>
              <a:t>liiallisen kuormituksen välttäminen, sopiva tauotus, sosiaalisen altistuksen sopiva annostelu</a:t>
            </a:r>
          </a:p>
          <a:p>
            <a:pPr lvl="1"/>
            <a:r>
              <a:rPr lang="fi-FI" dirty="0" smtClean="0"/>
              <a:t>arjen toimintakykyä tukevat keinot</a:t>
            </a:r>
          </a:p>
          <a:p>
            <a:pPr lvl="2"/>
            <a:r>
              <a:rPr lang="fi-FI" dirty="0" smtClean="0"/>
              <a:t>visuaalinen toiminnanohjauksen tuki</a:t>
            </a:r>
          </a:p>
          <a:p>
            <a:pPr lvl="2"/>
            <a:r>
              <a:rPr lang="fi-FI" dirty="0" smtClean="0"/>
              <a:t>toimintamallien luominen, ”ohjelmointi”</a:t>
            </a:r>
          </a:p>
          <a:p>
            <a:pPr lvl="1"/>
            <a:r>
              <a:rPr lang="fi-FI" dirty="0" smtClean="0"/>
              <a:t>vuorovaikutus-, kommunikaatio- ja tunnetaitojen kehityksen tukeminen</a:t>
            </a:r>
          </a:p>
          <a:p>
            <a:pPr lvl="1"/>
            <a:r>
              <a:rPr lang="fi-FI" dirty="0" smtClean="0"/>
              <a:t>vahvuuksien hyödyntäminen!</a:t>
            </a:r>
          </a:p>
          <a:p>
            <a:r>
              <a:rPr lang="fi-FI" dirty="0"/>
              <a:t>ei </a:t>
            </a:r>
            <a:r>
              <a:rPr lang="fi-FI" dirty="0" err="1"/>
              <a:t>täsmälääkitystä</a:t>
            </a:r>
            <a:r>
              <a:rPr lang="fi-FI" dirty="0"/>
              <a:t>, tarvittaessa käytetään oireenmukaista lääkehoitoa 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18914038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2171700" y="249218"/>
            <a:ext cx="6377940" cy="1293028"/>
          </a:xfrm>
        </p:spPr>
        <p:txBody>
          <a:bodyPr/>
          <a:lstStyle/>
          <a:p>
            <a:r>
              <a:rPr lang="fi-FI" dirty="0" smtClean="0"/>
              <a:t>kirjallisuutta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>
          <a:xfrm>
            <a:off x="594360" y="1712889"/>
            <a:ext cx="7955280" cy="4855335"/>
          </a:xfrm>
        </p:spPr>
        <p:txBody>
          <a:bodyPr>
            <a:normAutofit lnSpcReduction="10000"/>
          </a:bodyPr>
          <a:lstStyle/>
          <a:p>
            <a:r>
              <a:rPr lang="fi-FI" dirty="0" smtClean="0">
                <a:hlinkClick r:id="rId2"/>
              </a:rPr>
              <a:t>www.kaypahoito.fi</a:t>
            </a:r>
            <a:r>
              <a:rPr lang="fi-FI" dirty="0" smtClean="0"/>
              <a:t> Käytöshäiriöiden hoito</a:t>
            </a:r>
          </a:p>
          <a:p>
            <a:r>
              <a:rPr lang="fi-FI" dirty="0"/>
              <a:t>Vaativa erityinen tuki </a:t>
            </a:r>
            <a:r>
              <a:rPr lang="fi-FI" dirty="0" err="1"/>
              <a:t>esi</a:t>
            </a:r>
            <a:r>
              <a:rPr lang="fi-FI" dirty="0"/>
              <a:t>- ja perusopetuksessa. Kehittämisryhmän loppuraportti Opetus- ja kulttuuriministeriön julkaisuja 2017:34 s </a:t>
            </a:r>
            <a:r>
              <a:rPr lang="fi-FI" dirty="0" smtClean="0"/>
              <a:t>38-41</a:t>
            </a:r>
          </a:p>
          <a:p>
            <a:r>
              <a:rPr lang="fi-FI" dirty="0" smtClean="0"/>
              <a:t>Esteille hyvästit! Opas </a:t>
            </a:r>
            <a:r>
              <a:rPr lang="fi-FI" dirty="0"/>
              <a:t>autismikirjon sekä </a:t>
            </a:r>
            <a:r>
              <a:rPr lang="fi-FI" dirty="0" err="1"/>
              <a:t>adhd-</a:t>
            </a:r>
            <a:r>
              <a:rPr lang="fi-FI" dirty="0"/>
              <a:t> ja </a:t>
            </a:r>
            <a:r>
              <a:rPr lang="fi-FI" dirty="0" err="1"/>
              <a:t>Tourette</a:t>
            </a:r>
            <a:r>
              <a:rPr lang="fi-FI" dirty="0"/>
              <a:t>-oireisten lasten kasvattajille (</a:t>
            </a:r>
            <a:r>
              <a:rPr lang="fi-FI" dirty="0" err="1"/>
              <a:t>toim</a:t>
            </a:r>
            <a:r>
              <a:rPr lang="fi-FI" dirty="0"/>
              <a:t> Oksanen ja </a:t>
            </a:r>
            <a:r>
              <a:rPr lang="fi-FI" dirty="0" err="1"/>
              <a:t>Soilasvaara</a:t>
            </a:r>
            <a:r>
              <a:rPr lang="fi-FI" dirty="0"/>
              <a:t>), Autismisäätiö 2019</a:t>
            </a:r>
            <a:endParaRPr lang="fi-FI" dirty="0" smtClean="0"/>
          </a:p>
          <a:p>
            <a:r>
              <a:rPr lang="fi-FI" dirty="0" smtClean="0"/>
              <a:t>Parikka </a:t>
            </a:r>
            <a:r>
              <a:rPr lang="fi-FI" dirty="0"/>
              <a:t>J, Halonen-</a:t>
            </a:r>
            <a:r>
              <a:rPr lang="fi-FI" dirty="0" err="1"/>
              <a:t>Malliarakis</a:t>
            </a:r>
            <a:r>
              <a:rPr lang="fi-FI" dirty="0"/>
              <a:t> N, </a:t>
            </a:r>
            <a:r>
              <a:rPr lang="fi-FI" dirty="0" err="1"/>
              <a:t>Puustjärvi</a:t>
            </a:r>
            <a:r>
              <a:rPr lang="fi-FI" dirty="0"/>
              <a:t> A. Vaikeudesta voimaksi. Neuropsykiatriset häiriöt ja niiden huomioiminen koulussa. </a:t>
            </a:r>
            <a:r>
              <a:rPr lang="fi-FI" dirty="0" err="1"/>
              <a:t>Finnlectura</a:t>
            </a:r>
            <a:r>
              <a:rPr lang="fi-FI" dirty="0"/>
              <a:t> </a:t>
            </a:r>
            <a:r>
              <a:rPr lang="fi-FI" dirty="0" smtClean="0"/>
              <a:t>2017</a:t>
            </a:r>
          </a:p>
          <a:p>
            <a:r>
              <a:rPr lang="fi-FI" dirty="0" err="1"/>
              <a:t>Puustjärvi</a:t>
            </a:r>
            <a:r>
              <a:rPr lang="fi-FI" dirty="0"/>
              <a:t> A. Luoma I. ”Mutta onko tämä lapsi koulukuntoinen?” Koulunkäyntikyvyn arviointi ja tukeminen. Suomen Lääkärilehti 2019: </a:t>
            </a:r>
            <a:r>
              <a:rPr lang="fi-FI" dirty="0" smtClean="0"/>
              <a:t>3:114-119</a:t>
            </a:r>
          </a:p>
          <a:p>
            <a:r>
              <a:rPr lang="fi-FI" dirty="0" err="1"/>
              <a:t>Puustjärvi</a:t>
            </a:r>
            <a:r>
              <a:rPr lang="fi-FI" dirty="0"/>
              <a:t> A, Repokari L. Lasten käytöshäiriöihin tulee puuttua ajoissa. Suomen Lääkärilehti 2017;21: 1364-1367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51575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2158821" y="352249"/>
            <a:ext cx="6804875" cy="1293028"/>
          </a:xfrm>
        </p:spPr>
        <p:txBody>
          <a:bodyPr>
            <a:normAutofit/>
          </a:bodyPr>
          <a:lstStyle/>
          <a:p>
            <a:r>
              <a:rPr lang="fi-FI" dirty="0" smtClean="0"/>
              <a:t> </a:t>
            </a:r>
            <a:endParaRPr lang="fi-FI" dirty="0"/>
          </a:p>
        </p:txBody>
      </p:sp>
      <p:graphicFrame>
        <p:nvGraphicFramePr>
          <p:cNvPr id="5" name="Sisällön paikkamerkki 4"/>
          <p:cNvGraphicFramePr>
            <a:graphicFrameLocks noGrp="1"/>
          </p:cNvGraphicFramePr>
          <p:nvPr>
            <p:ph idx="1"/>
            <p:extLst/>
          </p:nvPr>
        </p:nvGraphicFramePr>
        <p:xfrm>
          <a:off x="450760" y="811368"/>
          <a:ext cx="8073757" cy="544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Alatunnisteen paikkamerkki 1"/>
          <p:cNvSpPr>
            <a:spLocks noGrp="1"/>
          </p:cNvSpPr>
          <p:nvPr>
            <p:ph type="ftr" sz="quarter" idx="11"/>
          </p:nvPr>
        </p:nvSpPr>
        <p:spPr>
          <a:xfrm>
            <a:off x="247113" y="6032310"/>
            <a:ext cx="3086100" cy="573345"/>
          </a:xfrm>
        </p:spPr>
        <p:txBody>
          <a:bodyPr/>
          <a:lstStyle/>
          <a:p>
            <a:r>
              <a:rPr lang="fi-FI" dirty="0" smtClean="0">
                <a:solidFill>
                  <a:prstClr val="black">
                    <a:tint val="75000"/>
                  </a:prstClr>
                </a:solidFill>
              </a:rPr>
              <a:t>Anita </a:t>
            </a:r>
            <a:r>
              <a:rPr lang="fi-FI" dirty="0" err="1" smtClean="0">
                <a:solidFill>
                  <a:prstClr val="black">
                    <a:tint val="75000"/>
                  </a:prstClr>
                </a:solidFill>
              </a:rPr>
              <a:t>Puustjärvi</a:t>
            </a:r>
            <a:r>
              <a:rPr lang="fi-FI" dirty="0" smtClean="0">
                <a:solidFill>
                  <a:prstClr val="black">
                    <a:tint val="75000"/>
                  </a:prstClr>
                </a:solidFill>
              </a:rPr>
              <a:t> 2018 (julkaistu kirjassa ADHD-käsikirja, PS-kustannus 2018, muokattu)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0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Otsikko 1"/>
          <p:cNvSpPr>
            <a:spLocks noGrp="1"/>
          </p:cNvSpPr>
          <p:nvPr>
            <p:ph type="title"/>
          </p:nvPr>
        </p:nvSpPr>
        <p:spPr>
          <a:xfrm>
            <a:off x="2171700" y="326491"/>
            <a:ext cx="6377940" cy="1293028"/>
          </a:xfrm>
        </p:spPr>
        <p:txBody>
          <a:bodyPr>
            <a:normAutofit fontScale="90000"/>
          </a:bodyPr>
          <a:lstStyle/>
          <a:p>
            <a:r>
              <a:rPr lang="fi-FI" b="1" dirty="0" smtClean="0"/>
              <a:t>neuropsykiatristen häiriöiden taustatekijät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57578" y="1631437"/>
            <a:ext cx="4533364" cy="4906971"/>
          </a:xfrm>
        </p:spPr>
        <p:txBody>
          <a:bodyPr>
            <a:normAutofit fontScale="92500" lnSpcReduction="10000"/>
          </a:bodyPr>
          <a:lstStyle/>
          <a:p>
            <a:r>
              <a:rPr lang="fi-FI" b="1" dirty="0" smtClean="0"/>
              <a:t>monitekijäinen prosessi, johon vaikuttavat</a:t>
            </a:r>
          </a:p>
          <a:p>
            <a:pPr lvl="1"/>
            <a:r>
              <a:rPr lang="fi-FI" b="1" dirty="0" smtClean="0"/>
              <a:t>perimä: 1) vanhemmilta saatu perimä, 2) sattumanvaraisesti syntyvät DNA:n kopioitumisvirheet</a:t>
            </a:r>
          </a:p>
          <a:p>
            <a:pPr lvl="1"/>
            <a:r>
              <a:rPr lang="fi-FI" b="1" dirty="0" smtClean="0"/>
              <a:t>muut aivojen rakenteeseen vaikuttavat tapahtumat </a:t>
            </a:r>
          </a:p>
          <a:p>
            <a:pPr lvl="1"/>
            <a:r>
              <a:rPr lang="fi-FI" b="1" dirty="0" smtClean="0"/>
              <a:t>ympäristötekijät ja kokemukset (mm. stressi, vuorovaikutus), muokkaavat taitojen kehitystä ja oirekuvaa ja siten vaikuttavat toimintakykyyn</a:t>
            </a:r>
          </a:p>
          <a:p>
            <a:r>
              <a:rPr lang="fi-FI" b="1" dirty="0" smtClean="0"/>
              <a:t>aivojen rakenteessa ja toiminnassa on poikkeavuutta, joka vaikuttaa taitojen oppimiseen ja toimintakykyyn</a:t>
            </a:r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Anita Puustjärvi 2018</a:t>
            </a:r>
            <a:endParaRPr lang="fi-FI"/>
          </a:p>
        </p:txBody>
      </p:sp>
      <p:pic>
        <p:nvPicPr>
          <p:cNvPr id="8" name="Sisällön paikkamerkki 4" descr="ADHD aivo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7100" y="1931830"/>
            <a:ext cx="3821224" cy="3872174"/>
          </a:xfrm>
          <a:prstGeom prst="rect">
            <a:avLst/>
          </a:prstGeom>
        </p:spPr>
      </p:pic>
      <p:sp>
        <p:nvSpPr>
          <p:cNvPr id="9" name="Otsikko 2"/>
          <p:cNvSpPr txBox="1">
            <a:spLocks/>
          </p:cNvSpPr>
          <p:nvPr/>
        </p:nvSpPr>
        <p:spPr>
          <a:xfrm>
            <a:off x="4254354" y="5986478"/>
            <a:ext cx="4714995" cy="714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1400" dirty="0" smtClean="0">
                <a:solidFill>
                  <a:prstClr val="black"/>
                </a:solidFill>
              </a:rPr>
              <a:t>Purper-Ouakil D, </a:t>
            </a:r>
            <a:r>
              <a:rPr lang="fi-FI" sz="1400" dirty="0" err="1" smtClean="0">
                <a:solidFill>
                  <a:prstClr val="black"/>
                </a:solidFill>
              </a:rPr>
              <a:t>Ramoz</a:t>
            </a:r>
            <a:r>
              <a:rPr lang="fi-FI" sz="1400" dirty="0" smtClean="0">
                <a:solidFill>
                  <a:prstClr val="black"/>
                </a:solidFill>
              </a:rPr>
              <a:t> N, </a:t>
            </a:r>
            <a:r>
              <a:rPr lang="fi-FI" sz="1400" dirty="0" err="1" smtClean="0">
                <a:solidFill>
                  <a:prstClr val="black"/>
                </a:solidFill>
              </a:rPr>
              <a:t>Lepagnol-Bestel</a:t>
            </a:r>
            <a:r>
              <a:rPr lang="fi-FI" sz="1400" dirty="0" smtClean="0">
                <a:solidFill>
                  <a:prstClr val="black"/>
                </a:solidFill>
              </a:rPr>
              <a:t> AM, et al. </a:t>
            </a:r>
            <a:r>
              <a:rPr lang="fi-FI" sz="1400" dirty="0" err="1" smtClean="0">
                <a:solidFill>
                  <a:prstClr val="black"/>
                </a:solidFill>
              </a:rPr>
              <a:t>Neurobiology</a:t>
            </a:r>
            <a:r>
              <a:rPr lang="fi-FI" sz="1400" dirty="0" smtClean="0">
                <a:solidFill>
                  <a:prstClr val="black"/>
                </a:solidFill>
              </a:rPr>
              <a:t> of </a:t>
            </a:r>
            <a:r>
              <a:rPr lang="fi-FI" sz="1400" dirty="0" err="1" smtClean="0">
                <a:solidFill>
                  <a:prstClr val="black"/>
                </a:solidFill>
              </a:rPr>
              <a:t>attention</a:t>
            </a:r>
            <a:r>
              <a:rPr lang="fi-FI" sz="1400" dirty="0" smtClean="0">
                <a:solidFill>
                  <a:prstClr val="black"/>
                </a:solidFill>
              </a:rPr>
              <a:t> </a:t>
            </a:r>
            <a:r>
              <a:rPr lang="fi-FI" sz="1400" dirty="0" err="1" smtClean="0">
                <a:solidFill>
                  <a:prstClr val="black"/>
                </a:solidFill>
              </a:rPr>
              <a:t>deficit</a:t>
            </a:r>
            <a:r>
              <a:rPr lang="fi-FI" sz="1400" dirty="0" smtClean="0">
                <a:solidFill>
                  <a:prstClr val="black"/>
                </a:solidFill>
              </a:rPr>
              <a:t>/</a:t>
            </a:r>
            <a:r>
              <a:rPr lang="fi-FI" sz="1400" dirty="0" err="1" smtClean="0">
                <a:solidFill>
                  <a:prstClr val="black"/>
                </a:solidFill>
              </a:rPr>
              <a:t>hyperactivity</a:t>
            </a:r>
            <a:r>
              <a:rPr lang="fi-FI" sz="1400" dirty="0" smtClean="0">
                <a:solidFill>
                  <a:prstClr val="black"/>
                </a:solidFill>
              </a:rPr>
              <a:t> </a:t>
            </a:r>
            <a:r>
              <a:rPr lang="fi-FI" sz="1400" dirty="0" err="1" smtClean="0">
                <a:solidFill>
                  <a:prstClr val="black"/>
                </a:solidFill>
              </a:rPr>
              <a:t>disorder</a:t>
            </a:r>
            <a:r>
              <a:rPr lang="fi-FI" sz="1400" dirty="0" smtClean="0">
                <a:solidFill>
                  <a:prstClr val="black"/>
                </a:solidFill>
              </a:rPr>
              <a:t>. </a:t>
            </a:r>
            <a:r>
              <a:rPr lang="fi-FI" sz="1400" dirty="0" err="1" smtClean="0">
                <a:solidFill>
                  <a:prstClr val="black"/>
                </a:solidFill>
              </a:rPr>
              <a:t>Pediatr</a:t>
            </a:r>
            <a:r>
              <a:rPr lang="fi-FI" sz="1400" dirty="0" smtClean="0">
                <a:solidFill>
                  <a:prstClr val="black"/>
                </a:solidFill>
              </a:rPr>
              <a:t> </a:t>
            </a:r>
            <a:r>
              <a:rPr lang="fi-FI" sz="1400" dirty="0" err="1" smtClean="0">
                <a:solidFill>
                  <a:prstClr val="black"/>
                </a:solidFill>
              </a:rPr>
              <a:t>Res</a:t>
            </a:r>
            <a:r>
              <a:rPr lang="fi-FI" sz="1400" dirty="0" smtClean="0">
                <a:solidFill>
                  <a:prstClr val="black"/>
                </a:solidFill>
              </a:rPr>
              <a:t> 2011; 69: 69R-76R.</a:t>
            </a:r>
            <a:endParaRPr lang="fi-FI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97945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duodecim.fi/xmedia/duo/duo98095b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9" t="4006" r="591" b="1794"/>
          <a:stretch/>
        </p:blipFill>
        <p:spPr bwMode="auto">
          <a:xfrm>
            <a:off x="4743557" y="3155323"/>
            <a:ext cx="4194381" cy="274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1939878" y="210582"/>
            <a:ext cx="6998060" cy="1566703"/>
          </a:xfrm>
        </p:spPr>
        <p:txBody>
          <a:bodyPr/>
          <a:lstStyle/>
          <a:p>
            <a:r>
              <a:rPr lang="fi-FI" b="1" dirty="0" smtClean="0"/>
              <a:t>aivojen kehityksestä</a:t>
            </a:r>
            <a:endParaRPr lang="fi-FI" b="1" dirty="0"/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274587" y="1661375"/>
            <a:ext cx="4670900" cy="4997001"/>
          </a:xfrm>
        </p:spPr>
        <p:txBody>
          <a:bodyPr>
            <a:normAutofit lnSpcReduction="10000"/>
          </a:bodyPr>
          <a:lstStyle/>
          <a:p>
            <a:r>
              <a:rPr lang="fi-FI" dirty="0" smtClean="0">
                <a:solidFill>
                  <a:srgbClr val="C00000"/>
                </a:solidFill>
              </a:rPr>
              <a:t>otsalohko</a:t>
            </a:r>
            <a:r>
              <a:rPr lang="fi-FI" dirty="0" smtClean="0"/>
              <a:t>n </a:t>
            </a:r>
            <a:r>
              <a:rPr lang="fi-FI" dirty="0"/>
              <a:t>hitaan kypsymisen vuoksi lasten ja nuorten kyky säädellä tunneilmaisujaan, hillitä käyttäytymistään ja arvioida tekojensa seurauksia on </a:t>
            </a:r>
            <a:r>
              <a:rPr lang="fi-FI" dirty="0" smtClean="0"/>
              <a:t>puutteellinen</a:t>
            </a:r>
          </a:p>
          <a:p>
            <a:r>
              <a:rPr lang="fi-FI" dirty="0" smtClean="0"/>
              <a:t>aikuisen </a:t>
            </a:r>
            <a:r>
              <a:rPr lang="fi-FI" dirty="0"/>
              <a:t>tiedonkäsittelykyky saavutetaan </a:t>
            </a:r>
            <a:r>
              <a:rPr lang="fi-FI" dirty="0">
                <a:solidFill>
                  <a:srgbClr val="C00000"/>
                </a:solidFill>
              </a:rPr>
              <a:t>ärsykkeiden karsimisen</a:t>
            </a:r>
            <a:r>
              <a:rPr lang="fi-FI" dirty="0"/>
              <a:t> osalta noin 14-vuotiaana, </a:t>
            </a:r>
            <a:r>
              <a:rPr lang="fi-FI" dirty="0">
                <a:solidFill>
                  <a:srgbClr val="C00000"/>
                </a:solidFill>
              </a:rPr>
              <a:t>prosessointinopeudessa</a:t>
            </a:r>
            <a:r>
              <a:rPr lang="fi-FI" dirty="0"/>
              <a:t> noin 15-vuotiaana ja </a:t>
            </a:r>
            <a:r>
              <a:rPr lang="fi-FI" dirty="0">
                <a:solidFill>
                  <a:srgbClr val="C00000"/>
                </a:solidFill>
              </a:rPr>
              <a:t>työmuistissa</a:t>
            </a:r>
            <a:r>
              <a:rPr lang="fi-FI" dirty="0"/>
              <a:t> noin 19 vuoden </a:t>
            </a:r>
            <a:r>
              <a:rPr lang="fi-FI" dirty="0" smtClean="0"/>
              <a:t>iässä</a:t>
            </a:r>
          </a:p>
          <a:p>
            <a:r>
              <a:rPr lang="fi-FI" dirty="0">
                <a:hlinkClick r:id="rId3"/>
              </a:rPr>
              <a:t>https://issuu.com/universityofjyvaskyla/docs/lapsen_aivojen_ja_tunnes__</a:t>
            </a:r>
            <a:r>
              <a:rPr lang="fi-FI" dirty="0" smtClean="0">
                <a:hlinkClick r:id="rId3"/>
              </a:rPr>
              <a:t>telyn_keh</a:t>
            </a:r>
            <a:r>
              <a:rPr lang="fi-FI" dirty="0" smtClean="0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10915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i 6"/>
          <p:cNvSpPr/>
          <p:nvPr/>
        </p:nvSpPr>
        <p:spPr>
          <a:xfrm>
            <a:off x="128221" y="968486"/>
            <a:ext cx="8770512" cy="571841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Ellipsi 4"/>
          <p:cNvSpPr/>
          <p:nvPr/>
        </p:nvSpPr>
        <p:spPr>
          <a:xfrm>
            <a:off x="455767" y="2429302"/>
            <a:ext cx="6354466" cy="4012441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i-FI" b="1" dirty="0" err="1" smtClean="0">
                <a:solidFill>
                  <a:srgbClr val="002060"/>
                </a:solidFill>
              </a:rPr>
              <a:t>Ns</a:t>
            </a:r>
            <a:r>
              <a:rPr lang="fi-FI" b="1" dirty="0" smtClean="0">
                <a:solidFill>
                  <a:srgbClr val="002060"/>
                </a:solidFill>
              </a:rPr>
              <a:t> kylmät </a:t>
            </a:r>
          </a:p>
          <a:p>
            <a:r>
              <a:rPr lang="fi-FI" b="1" dirty="0" smtClean="0">
                <a:solidFill>
                  <a:srgbClr val="002060"/>
                </a:solidFill>
              </a:rPr>
              <a:t>toiminnanohjauksen taidot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 smtClean="0">
                <a:solidFill>
                  <a:srgbClr val="002060"/>
                </a:solidFill>
              </a:rPr>
              <a:t>aloitekyky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 smtClean="0">
                <a:solidFill>
                  <a:srgbClr val="002060"/>
                </a:solidFill>
              </a:rPr>
              <a:t>suunnittelukyky </a:t>
            </a:r>
            <a:endParaRPr lang="fi-FI" b="1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>
                <a:solidFill>
                  <a:srgbClr val="002060"/>
                </a:solidFill>
              </a:rPr>
              <a:t>toiminnan säätely </a:t>
            </a:r>
            <a:endParaRPr lang="fi-FI" b="1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 smtClean="0">
                <a:solidFill>
                  <a:srgbClr val="002060"/>
                </a:solidFill>
              </a:rPr>
              <a:t>toimintaprosessin ohjaus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 smtClean="0">
                <a:solidFill>
                  <a:srgbClr val="002060"/>
                </a:solidFill>
              </a:rPr>
              <a:t>toiminnan </a:t>
            </a:r>
            <a:r>
              <a:rPr lang="fi-FI" b="1" dirty="0">
                <a:solidFill>
                  <a:srgbClr val="002060"/>
                </a:solidFill>
              </a:rPr>
              <a:t>arviointi, </a:t>
            </a:r>
            <a:endParaRPr lang="fi-FI" b="1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 smtClean="0">
                <a:solidFill>
                  <a:srgbClr val="002060"/>
                </a:solidFill>
              </a:rPr>
              <a:t>tarkkaavuuden säätely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 smtClean="0">
                <a:solidFill>
                  <a:srgbClr val="002060"/>
                </a:solidFill>
              </a:rPr>
              <a:t>vireystilan säätely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 smtClean="0">
                <a:solidFill>
                  <a:srgbClr val="002060"/>
                </a:solidFill>
              </a:rPr>
              <a:t>ajantaju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 smtClean="0">
                <a:solidFill>
                  <a:srgbClr val="002060"/>
                </a:solidFill>
              </a:rPr>
              <a:t>kokemuksista oppiminen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629381" y="321972"/>
            <a:ext cx="6377940" cy="1293028"/>
          </a:xfrm>
        </p:spPr>
        <p:txBody>
          <a:bodyPr>
            <a:normAutofit/>
          </a:bodyPr>
          <a:lstStyle/>
          <a:p>
            <a:r>
              <a:rPr lang="fi-FI" sz="3600" b="1" dirty="0" smtClean="0"/>
              <a:t>toiminnanohjauksen osa-alueet</a:t>
            </a:r>
            <a:endParaRPr lang="fi-FI" sz="3600" b="1" dirty="0"/>
          </a:p>
        </p:txBody>
      </p:sp>
      <p:sp>
        <p:nvSpPr>
          <p:cNvPr id="6" name="Ellipsi 5"/>
          <p:cNvSpPr/>
          <p:nvPr/>
        </p:nvSpPr>
        <p:spPr>
          <a:xfrm>
            <a:off x="4385257" y="2872782"/>
            <a:ext cx="4462818" cy="261111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i-FI" b="1" dirty="0" err="1" smtClean="0">
                <a:solidFill>
                  <a:srgbClr val="FF0000"/>
                </a:solidFill>
              </a:rPr>
              <a:t>ns</a:t>
            </a:r>
            <a:r>
              <a:rPr lang="fi-FI" b="1" dirty="0" smtClean="0">
                <a:solidFill>
                  <a:srgbClr val="FF0000"/>
                </a:solidFill>
              </a:rPr>
              <a:t> kuumat toiminnanohjauksen taidot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 smtClean="0">
                <a:solidFill>
                  <a:srgbClr val="FF0000"/>
                </a:solidFill>
              </a:rPr>
              <a:t>motivaation </a:t>
            </a:r>
            <a:r>
              <a:rPr lang="fi-FI" b="1" dirty="0">
                <a:solidFill>
                  <a:srgbClr val="FF0000"/>
                </a:solidFill>
              </a:rPr>
              <a:t>säätely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>
                <a:solidFill>
                  <a:srgbClr val="FF0000"/>
                </a:solidFill>
              </a:rPr>
              <a:t>tunteiden hallinta ja säätely </a:t>
            </a:r>
            <a:endParaRPr lang="fi-FI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 smtClean="0">
                <a:solidFill>
                  <a:srgbClr val="FF0000"/>
                </a:solidFill>
              </a:rPr>
              <a:t>puheen </a:t>
            </a:r>
            <a:r>
              <a:rPr lang="fi-FI" b="1" dirty="0">
                <a:solidFill>
                  <a:srgbClr val="FF0000"/>
                </a:solidFill>
              </a:rPr>
              <a:t>ja käyttäytymisen säätely</a:t>
            </a:r>
          </a:p>
        </p:txBody>
      </p:sp>
      <p:sp>
        <p:nvSpPr>
          <p:cNvPr id="4" name="Ellipsi 3"/>
          <p:cNvSpPr/>
          <p:nvPr/>
        </p:nvSpPr>
        <p:spPr>
          <a:xfrm>
            <a:off x="1937983" y="1100984"/>
            <a:ext cx="5364338" cy="20827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i-FI" b="1" dirty="0" smtClean="0">
                <a:solidFill>
                  <a:prstClr val="black"/>
                </a:solidFill>
              </a:rPr>
              <a:t>toiminnanohjauksen perustoiminnot: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 smtClean="0">
                <a:solidFill>
                  <a:prstClr val="black"/>
                </a:solidFill>
              </a:rPr>
              <a:t>inhibitiokyky/impulssikontrolli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 smtClean="0">
                <a:solidFill>
                  <a:prstClr val="black"/>
                </a:solidFill>
              </a:rPr>
              <a:t>työmuisti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 smtClean="0">
                <a:solidFill>
                  <a:prstClr val="black"/>
                </a:solidFill>
              </a:rPr>
              <a:t>kognitiivinen joustavuus</a:t>
            </a:r>
          </a:p>
        </p:txBody>
      </p:sp>
    </p:spTree>
    <p:extLst>
      <p:ext uri="{BB962C8B-B14F-4D97-AF65-F5344CB8AC3E}">
        <p14:creationId xmlns:p14="http://schemas.microsoft.com/office/powerpoint/2010/main" val="1924222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öristetty suorakulmio 1"/>
          <p:cNvSpPr/>
          <p:nvPr/>
        </p:nvSpPr>
        <p:spPr>
          <a:xfrm>
            <a:off x="3773510" y="3842698"/>
            <a:ext cx="2147713" cy="37348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impulsiivisuus</a:t>
            </a:r>
            <a:endParaRPr lang="fi-FI" dirty="0"/>
          </a:p>
        </p:txBody>
      </p:sp>
      <p:sp>
        <p:nvSpPr>
          <p:cNvPr id="3" name="Pyöristetty suorakulmio 2"/>
          <p:cNvSpPr/>
          <p:nvPr/>
        </p:nvSpPr>
        <p:spPr>
          <a:xfrm>
            <a:off x="3643935" y="2986638"/>
            <a:ext cx="2419955" cy="41442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tarkkaamattomuus</a:t>
            </a:r>
            <a:endParaRPr lang="fi-FI" dirty="0"/>
          </a:p>
        </p:txBody>
      </p:sp>
      <p:sp>
        <p:nvSpPr>
          <p:cNvPr id="4" name="Pyöristetty suorakulmio 3"/>
          <p:cNvSpPr/>
          <p:nvPr/>
        </p:nvSpPr>
        <p:spPr>
          <a:xfrm>
            <a:off x="3062908" y="3405800"/>
            <a:ext cx="2147713" cy="37348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yli- tai alivilkkaus</a:t>
            </a:r>
            <a:endParaRPr lang="fi-FI" dirty="0"/>
          </a:p>
        </p:txBody>
      </p:sp>
      <p:sp>
        <p:nvSpPr>
          <p:cNvPr id="5" name="Pyöristetty suorakulmio 4"/>
          <p:cNvSpPr/>
          <p:nvPr/>
        </p:nvSpPr>
        <p:spPr>
          <a:xfrm>
            <a:off x="709749" y="2862604"/>
            <a:ext cx="2147713" cy="3734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aistiyliherkkyys</a:t>
            </a:r>
            <a:endParaRPr lang="fi-FI" dirty="0"/>
          </a:p>
        </p:txBody>
      </p:sp>
      <p:sp>
        <p:nvSpPr>
          <p:cNvPr id="6" name="Pyöristetty suorakulmio 5"/>
          <p:cNvSpPr/>
          <p:nvPr/>
        </p:nvSpPr>
        <p:spPr>
          <a:xfrm>
            <a:off x="446328" y="3734176"/>
            <a:ext cx="2147713" cy="3734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aistialiherkkyys</a:t>
            </a:r>
            <a:endParaRPr lang="fi-FI" dirty="0"/>
          </a:p>
        </p:txBody>
      </p:sp>
      <p:sp>
        <p:nvSpPr>
          <p:cNvPr id="7" name="Pyöristetty suorakulmio 6"/>
          <p:cNvSpPr/>
          <p:nvPr/>
        </p:nvSpPr>
        <p:spPr>
          <a:xfrm>
            <a:off x="178247" y="3298390"/>
            <a:ext cx="2147713" cy="3734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aistimushakuisuus</a:t>
            </a:r>
            <a:endParaRPr lang="fi-FI" dirty="0"/>
          </a:p>
        </p:txBody>
      </p:sp>
      <p:sp>
        <p:nvSpPr>
          <p:cNvPr id="8" name="Pyöristetty suorakulmio 7"/>
          <p:cNvSpPr/>
          <p:nvPr/>
        </p:nvSpPr>
        <p:spPr>
          <a:xfrm>
            <a:off x="878411" y="4227666"/>
            <a:ext cx="2458838" cy="3734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motoriset vaikeudet</a:t>
            </a:r>
            <a:endParaRPr lang="fi-FI" dirty="0"/>
          </a:p>
        </p:txBody>
      </p:sp>
      <p:sp>
        <p:nvSpPr>
          <p:cNvPr id="9" name="Pyöristetty suorakulmio 8"/>
          <p:cNvSpPr/>
          <p:nvPr/>
        </p:nvSpPr>
        <p:spPr>
          <a:xfrm>
            <a:off x="6066739" y="1528963"/>
            <a:ext cx="2147713" cy="37348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joustamattomuus</a:t>
            </a:r>
            <a:endParaRPr lang="fi-FI" dirty="0"/>
          </a:p>
        </p:txBody>
      </p:sp>
      <p:sp>
        <p:nvSpPr>
          <p:cNvPr id="10" name="Pyöristetty suorakulmio 9"/>
          <p:cNvSpPr/>
          <p:nvPr/>
        </p:nvSpPr>
        <p:spPr>
          <a:xfrm>
            <a:off x="2325960" y="740577"/>
            <a:ext cx="2167946" cy="58069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huomio kiinnittyy yksityiskohtiin</a:t>
            </a:r>
            <a:endParaRPr lang="fi-FI" dirty="0"/>
          </a:p>
        </p:txBody>
      </p:sp>
      <p:sp>
        <p:nvSpPr>
          <p:cNvPr id="11" name="Pyöristetty suorakulmio 10"/>
          <p:cNvSpPr/>
          <p:nvPr/>
        </p:nvSpPr>
        <p:spPr>
          <a:xfrm>
            <a:off x="1332022" y="2142474"/>
            <a:ext cx="3541213" cy="61596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vaikeudet sosiaalisissa tilanteissa</a:t>
            </a:r>
            <a:endParaRPr lang="fi-FI" dirty="0"/>
          </a:p>
        </p:txBody>
      </p:sp>
      <p:sp>
        <p:nvSpPr>
          <p:cNvPr id="12" name="Pyöristetty suorakulmio 11"/>
          <p:cNvSpPr/>
          <p:nvPr/>
        </p:nvSpPr>
        <p:spPr>
          <a:xfrm>
            <a:off x="793646" y="1407903"/>
            <a:ext cx="2895099" cy="67457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erityiset mielenkiinnon kohteet</a:t>
            </a:r>
            <a:endParaRPr lang="fi-FI" dirty="0"/>
          </a:p>
        </p:txBody>
      </p:sp>
      <p:sp>
        <p:nvSpPr>
          <p:cNvPr id="13" name="Pyöristetty suorakulmio 12"/>
          <p:cNvSpPr/>
          <p:nvPr/>
        </p:nvSpPr>
        <p:spPr>
          <a:xfrm>
            <a:off x="3903297" y="1436964"/>
            <a:ext cx="2147713" cy="55748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niukat ilmeet ja eleet</a:t>
            </a:r>
            <a:endParaRPr lang="fi-FI" dirty="0"/>
          </a:p>
        </p:txBody>
      </p:sp>
      <p:sp>
        <p:nvSpPr>
          <p:cNvPr id="14" name="Pyöristetty suorakulmio 13"/>
          <p:cNvSpPr/>
          <p:nvPr/>
        </p:nvSpPr>
        <p:spPr>
          <a:xfrm>
            <a:off x="4672391" y="829641"/>
            <a:ext cx="2147713" cy="50542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poikkeava puhetapa</a:t>
            </a:r>
            <a:endParaRPr lang="fi-FI" dirty="0"/>
          </a:p>
        </p:txBody>
      </p:sp>
      <p:sp>
        <p:nvSpPr>
          <p:cNvPr id="15" name="Pyöristetty suorakulmio 14"/>
          <p:cNvSpPr/>
          <p:nvPr/>
        </p:nvSpPr>
        <p:spPr>
          <a:xfrm>
            <a:off x="4990033" y="1958591"/>
            <a:ext cx="2147713" cy="78516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sosiaalisen kontaktin erilaisuus</a:t>
            </a:r>
            <a:endParaRPr lang="fi-FI" dirty="0"/>
          </a:p>
        </p:txBody>
      </p:sp>
      <p:sp>
        <p:nvSpPr>
          <p:cNvPr id="16" name="Pyöristetty suorakulmio 15"/>
          <p:cNvSpPr/>
          <p:nvPr/>
        </p:nvSpPr>
        <p:spPr>
          <a:xfrm>
            <a:off x="1639680" y="4749291"/>
            <a:ext cx="2707203" cy="69989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toiminnanohjauksen ongelmat</a:t>
            </a:r>
            <a:endParaRPr lang="fi-FI" dirty="0"/>
          </a:p>
        </p:txBody>
      </p:sp>
      <p:sp>
        <p:nvSpPr>
          <p:cNvPr id="17" name="Pyöristetty suorakulmio 16"/>
          <p:cNvSpPr/>
          <p:nvPr/>
        </p:nvSpPr>
        <p:spPr>
          <a:xfrm>
            <a:off x="6624363" y="2817824"/>
            <a:ext cx="2147713" cy="37348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tic-oireet</a:t>
            </a:r>
            <a:endParaRPr lang="fi-FI" dirty="0"/>
          </a:p>
        </p:txBody>
      </p:sp>
      <p:sp>
        <p:nvSpPr>
          <p:cNvPr id="18" name="Pyöristetty suorakulmio 17"/>
          <p:cNvSpPr/>
          <p:nvPr/>
        </p:nvSpPr>
        <p:spPr>
          <a:xfrm>
            <a:off x="4672391" y="4426648"/>
            <a:ext cx="2147713" cy="693313"/>
          </a:xfrm>
          <a:prstGeom prst="round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puheen tuoton ongelmat</a:t>
            </a:r>
            <a:endParaRPr lang="fi-FI" dirty="0"/>
          </a:p>
        </p:txBody>
      </p:sp>
      <p:sp>
        <p:nvSpPr>
          <p:cNvPr id="19" name="Pyöristetty suorakulmio 18"/>
          <p:cNvSpPr/>
          <p:nvPr/>
        </p:nvSpPr>
        <p:spPr>
          <a:xfrm>
            <a:off x="6475602" y="5167876"/>
            <a:ext cx="2147713" cy="693313"/>
          </a:xfrm>
          <a:prstGeom prst="round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puheen ymmärtämisen ongelmat</a:t>
            </a:r>
            <a:endParaRPr lang="fi-FI" dirty="0"/>
          </a:p>
        </p:txBody>
      </p:sp>
      <p:sp>
        <p:nvSpPr>
          <p:cNvPr id="20" name="Pyöristetty suorakulmio 19"/>
          <p:cNvSpPr/>
          <p:nvPr/>
        </p:nvSpPr>
        <p:spPr>
          <a:xfrm>
            <a:off x="6290798" y="3453339"/>
            <a:ext cx="2147713" cy="693313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kouluongelmat</a:t>
            </a:r>
            <a:endParaRPr lang="fi-FI" dirty="0"/>
          </a:p>
        </p:txBody>
      </p:sp>
      <p:sp>
        <p:nvSpPr>
          <p:cNvPr id="21" name="Pyöristetty suorakulmio 20"/>
          <p:cNvSpPr/>
          <p:nvPr/>
        </p:nvSpPr>
        <p:spPr>
          <a:xfrm>
            <a:off x="6717714" y="177229"/>
            <a:ext cx="2147713" cy="693313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käytösoireet</a:t>
            </a:r>
            <a:endParaRPr lang="fi-FI" dirty="0"/>
          </a:p>
        </p:txBody>
      </p:sp>
      <p:sp>
        <p:nvSpPr>
          <p:cNvPr id="22" name="Pyöristetty suorakulmio 21"/>
          <p:cNvSpPr/>
          <p:nvPr/>
        </p:nvSpPr>
        <p:spPr>
          <a:xfrm>
            <a:off x="845568" y="5742775"/>
            <a:ext cx="2147713" cy="693313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raivokohtaukset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2982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Tiivistymisjuova">
  <a:themeElements>
    <a:clrScheme name="Tiivistymisjuova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Tiivistymisjuova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iivistymisjuova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ppt/theme/theme2.xml><?xml version="1.0" encoding="utf-8"?>
<a:theme xmlns:a="http://schemas.openxmlformats.org/drawingml/2006/main" name="Tiivistymisjuova">
  <a:themeElements>
    <a:clrScheme name="Tiivistymisjuova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Tiivistymisjuova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iivistymisjuova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Tiivistymisjuova</Template>
  <TotalTime>205</TotalTime>
  <Words>3100</Words>
  <Application>Microsoft Office PowerPoint</Application>
  <PresentationFormat>Näytössä katseltava diaesitys (4:3)</PresentationFormat>
  <Paragraphs>560</Paragraphs>
  <Slides>45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45</vt:i4>
      </vt:variant>
    </vt:vector>
  </HeadingPairs>
  <TitlesOfParts>
    <vt:vector size="51" baseType="lpstr">
      <vt:lpstr>Arial</vt:lpstr>
      <vt:lpstr>Calibri</vt:lpstr>
      <vt:lpstr>Century Gothic</vt:lpstr>
      <vt:lpstr>3_Tiivistymisjuova</vt:lpstr>
      <vt:lpstr>Tiivistymisjuova</vt:lpstr>
      <vt:lpstr>Office-teema</vt:lpstr>
      <vt:lpstr>Mitä opettajan tulisi tietää neuropsykiatrisista häiriöistä?</vt:lpstr>
      <vt:lpstr>millä eväillä kouluun?</vt:lpstr>
      <vt:lpstr>koulusuoriutumiseen  vaikuttavia seikkoja</vt:lpstr>
      <vt:lpstr>neuropsykiatrisista häiriöistä</vt:lpstr>
      <vt:lpstr> </vt:lpstr>
      <vt:lpstr>neuropsykiatristen häiriöiden taustatekijät</vt:lpstr>
      <vt:lpstr>aivojen kehityksestä</vt:lpstr>
      <vt:lpstr>toiminnanohjauksen osa-alueet</vt:lpstr>
      <vt:lpstr>PowerPoint-esitys</vt:lpstr>
      <vt:lpstr>diagnosointi</vt:lpstr>
      <vt:lpstr>kuntoutuksen  ja hoidon periaatteet</vt:lpstr>
      <vt:lpstr>hoidon keskeiset elementit</vt:lpstr>
      <vt:lpstr>PowerPoint-esitys</vt:lpstr>
      <vt:lpstr>Ympäristön muokkaus ja toivottuun käyttäytymiseen ohjaaminen</vt:lpstr>
      <vt:lpstr>toimintakyvyn tukeminen</vt:lpstr>
      <vt:lpstr>toiminnanohjauksen taitojen kehittyminen (alkuperäiskuva Tarja Seppälä 2017, muokattu)</vt:lpstr>
      <vt:lpstr>hoito on vain yksi osa kokonaisuutta </vt:lpstr>
      <vt:lpstr>aistitiedon käsittelystä</vt:lpstr>
      <vt:lpstr>PowerPoint-esitys</vt:lpstr>
      <vt:lpstr>aistimusten  erottelun vaikeudet</vt:lpstr>
      <vt:lpstr>aistipohjaiset motoriikan häiriöt</vt:lpstr>
      <vt:lpstr>aistitiedon  säätelyn vaikeudet I</vt:lpstr>
      <vt:lpstr>aistitiedon  säätelyn vaikeudet II</vt:lpstr>
      <vt:lpstr>aistitiedon  säätelyn vaikeudet III</vt:lpstr>
      <vt:lpstr>aistisäätelyvaikeuksien hoidon periaatteet</vt:lpstr>
      <vt:lpstr>mitä ovat tic-oireet?</vt:lpstr>
      <vt:lpstr>millaisia ovat motoriset tic-oireet?</vt:lpstr>
      <vt:lpstr>millaisia ovat äänelliset tic-oireet?</vt:lpstr>
      <vt:lpstr>onko muitakin  tic-oireita?</vt:lpstr>
      <vt:lpstr>erilaiset tic-häiriöt</vt:lpstr>
      <vt:lpstr>touretten oireyhtymä</vt:lpstr>
      <vt:lpstr>tic-oireiden hoito</vt:lpstr>
      <vt:lpstr>https://www.youtube.com/watch?v=A1ZhZWb4bpc </vt:lpstr>
      <vt:lpstr>ADHD</vt:lpstr>
      <vt:lpstr>tarkkaavuuden ongelmat</vt:lpstr>
      <vt:lpstr>yliaktiivisuus ja impulsiivisuus</vt:lpstr>
      <vt:lpstr>Ympäristötekijöiden vaikutus </vt:lpstr>
      <vt:lpstr>ADHD-lääkkeet</vt:lpstr>
      <vt:lpstr>Metyylifenidaattien vaikutusprofiilit</vt:lpstr>
      <vt:lpstr>autismikirjon  häiriöt</vt:lpstr>
      <vt:lpstr>miten ilmenee?</vt:lpstr>
      <vt:lpstr>Oireiden  ilmeneminen koulussa</vt:lpstr>
      <vt:lpstr>taustasyyt: neurokognitiiviset poikkeavuudet</vt:lpstr>
      <vt:lpstr>autismikirjon häiriöiden kuntoutus</vt:lpstr>
      <vt:lpstr>kirjallisuutta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Mitä opettajan tulisi tietää neuropsykiatrisista häiriöistä?</dc:title>
  <dc:creator>Anita Puustjärvi</dc:creator>
  <cp:lastModifiedBy>Anita Puustjärvi</cp:lastModifiedBy>
  <cp:revision>35</cp:revision>
  <dcterms:created xsi:type="dcterms:W3CDTF">2019-09-03T19:05:05Z</dcterms:created>
  <dcterms:modified xsi:type="dcterms:W3CDTF">2019-09-19T18:07:48Z</dcterms:modified>
</cp:coreProperties>
</file>