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7" r:id="rId5"/>
    <p:sldId id="262" r:id="rId6"/>
    <p:sldId id="268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BA0D"/>
    <a:srgbClr val="898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valokuva, vanha, teksti, kirja&#10;&#10;Kuvaus luotu automaattisesti">
            <a:extLst>
              <a:ext uri="{FF2B5EF4-FFF2-40B4-BE49-F238E27FC236}">
                <a16:creationId xmlns:a16="http://schemas.microsoft.com/office/drawing/2014/main" id="{5221580B-ED05-4694-A7B4-98B28ADBD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0135" r="4737" b="8652"/>
          <a:stretch/>
        </p:blipFill>
        <p:spPr>
          <a:xfrm>
            <a:off x="0" y="1531088"/>
            <a:ext cx="9144000" cy="5326912"/>
          </a:xfrm>
          <a:prstGeom prst="rect">
            <a:avLst/>
          </a:prstGeom>
        </p:spPr>
      </p:pic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167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Vimmaisen kehityksen vuosisata</a:t>
            </a: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79613"/>
            <a:ext cx="9144000" cy="368300"/>
          </a:xfrm>
          <a:prstGeom prst="rect">
            <a:avLst/>
          </a:prstGeom>
          <a:solidFill>
            <a:srgbClr val="FFBA0D">
              <a:alpha val="62000"/>
            </a:srgbClr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fi-FI" sz="1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Sivut</a:t>
            </a: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78-84 </a:t>
            </a:r>
            <a:endParaRPr lang="fi-FI" altLang="fi-FI" sz="1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844" y="1"/>
            <a:ext cx="8326506" cy="1302026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Itsevaltiuden aika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88844" y="1200694"/>
            <a:ext cx="5029200" cy="4976269"/>
          </a:xfrm>
        </p:spPr>
        <p:txBody>
          <a:bodyPr>
            <a:noAutofit/>
          </a:bodyPr>
          <a:lstStyle/>
          <a:p>
            <a:r>
              <a:rPr lang="fi-FI" sz="2400" dirty="0"/>
              <a:t>Kaarle XI:stä tuli 1680–1682 itsevaltias valtiopäivien aatelittomien säätyjen tahdosta.</a:t>
            </a:r>
          </a:p>
          <a:p>
            <a:r>
              <a:rPr lang="fi-FI" sz="2400" dirty="0"/>
              <a:t>Kuningas aloitti ns. ison reduktion, jossa suuri osa aatelistolle myönnetyistä läänityksistä palautettiin valtion valvontaan.</a:t>
            </a:r>
          </a:p>
          <a:p>
            <a:r>
              <a:rPr lang="fi-FI" sz="2400"/>
              <a:t>Valtiontalous </a:t>
            </a:r>
            <a:r>
              <a:rPr lang="fi-FI" sz="2400" dirty="0"/>
              <a:t>koheni, ja aatelisvallan uhka väistyi.</a:t>
            </a:r>
          </a:p>
          <a:p>
            <a:r>
              <a:rPr lang="fi-FI" sz="2400" dirty="0"/>
              <a:t>Itsevaltiuden aika päättyi 1718 kuningas Kaarle XII:n kuoltua. Häntä pidettiin  syypäänä Ruotsin suuressa Pohjan sodassa kärsimään tappioon.   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8" name="Kuva 7" descr="Kuva, joka sisältää kohteen pistooli, ase&#10;&#10;Kuvaus luotu automaattisesti">
            <a:extLst>
              <a:ext uri="{FF2B5EF4-FFF2-40B4-BE49-F238E27FC236}">
                <a16:creationId xmlns:a16="http://schemas.microsoft.com/office/drawing/2014/main" id="{466F519B-9985-4BFB-8677-3DB14709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4" y="4880113"/>
            <a:ext cx="3679469" cy="1783316"/>
          </a:xfrm>
          <a:prstGeom prst="rect">
            <a:avLst/>
          </a:prstGeom>
        </p:spPr>
      </p:pic>
      <p:pic>
        <p:nvPicPr>
          <p:cNvPr id="10" name="Kuva 9" descr="Kuva, joka sisältää kohteen seinä, sisä, lattia, rakennus&#10;&#10;Kuvaus luotu automaattisesti">
            <a:extLst>
              <a:ext uri="{FF2B5EF4-FFF2-40B4-BE49-F238E27FC236}">
                <a16:creationId xmlns:a16="http://schemas.microsoft.com/office/drawing/2014/main" id="{A6D6F130-1F47-431F-BDAA-DE4782636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07" y="1200694"/>
            <a:ext cx="2481943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2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Hallintokoneisto Euroopan huippua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Ruotsi kehittyi 1600-luvulla yhdeksi Euroopan parhaiten johdetuista valtioista.  </a:t>
            </a:r>
          </a:p>
          <a:p>
            <a:r>
              <a:rPr lang="fi-FI" sz="2400" dirty="0"/>
              <a:t>Muiden muassa hallintoa, oikeuslaitosta ja sotalaitosta uudistettiin.</a:t>
            </a:r>
          </a:p>
          <a:p>
            <a:r>
              <a:rPr lang="fi-FI" sz="2400" dirty="0"/>
              <a:t>Uudistukset edesauttoivat Ruotsin nousua suurvallaksi.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Uudistusten myötä valtion ote alamaisista tiukkeni.</a:t>
            </a:r>
          </a:p>
          <a:p>
            <a:r>
              <a:rPr lang="fi-FI" sz="2400" dirty="0"/>
              <a:t>Valtio kykeni entistä tehokkaammin keräämään resursseja suurvaltapolitiikan tueksi (esim. verot, sotaväenotot)</a:t>
            </a:r>
          </a:p>
          <a:p>
            <a:r>
              <a:rPr lang="fi-FI" sz="2400" dirty="0"/>
              <a:t>Toisaalta oikeusturva parani. Jokaisen oli noudatettava lakia ja valtion määräyksiä.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963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8052" y="365126"/>
            <a:ext cx="8429260" cy="662781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Hallinnon tehostuminen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6688" y="1027907"/>
            <a:ext cx="4702086" cy="5158409"/>
          </a:xfrm>
        </p:spPr>
        <p:txBody>
          <a:bodyPr>
            <a:noAutofit/>
          </a:bodyPr>
          <a:lstStyle/>
          <a:p>
            <a:r>
              <a:rPr lang="fi-FI" sz="2400" dirty="0"/>
              <a:t>Tukholmaan perustettiin joukko keskusvirastoja, joihin pyrittiin saamaan eri alojen parhaita asiantuntijoita.</a:t>
            </a:r>
          </a:p>
          <a:p>
            <a:r>
              <a:rPr lang="fi-FI" sz="2400" dirty="0"/>
              <a:t>Uudet hovioikeudet valvoivat paikallistason lainkäyttöä.</a:t>
            </a:r>
          </a:p>
          <a:p>
            <a:r>
              <a:rPr lang="fi-FI" sz="2400" dirty="0"/>
              <a:t>Hallinto perustui kirjallisiin dokumentteihin.</a:t>
            </a:r>
          </a:p>
          <a:p>
            <a:r>
              <a:rPr lang="fi-FI" sz="2400" dirty="0"/>
              <a:t>Myös virkatehtävät määriteltiin selkeästi.</a:t>
            </a:r>
          </a:p>
          <a:p>
            <a:r>
              <a:rPr lang="fi-FI" sz="2400" dirty="0"/>
              <a:t>Vaikka korkeimmat virat oli varattu aatelisille, hallinto tarjosi etenemismahdollisuuksia myös kyvykkäille aatelittomille.</a:t>
            </a:r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FBD68700-3461-48F3-AB5F-C19C07FD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7" y="1796445"/>
            <a:ext cx="4132194" cy="2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00A7AB8-1051-4995-8DBA-3C5EF8664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58431"/>
            <a:ext cx="8178799" cy="55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7565" y="365126"/>
            <a:ext cx="8174935" cy="956779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Sotalaitoksen uudistaminen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7566" y="1321905"/>
            <a:ext cx="4939748" cy="4860234"/>
          </a:xfrm>
        </p:spPr>
        <p:txBody>
          <a:bodyPr>
            <a:noAutofit/>
          </a:bodyPr>
          <a:lstStyle/>
          <a:p>
            <a:r>
              <a:rPr lang="fi-FI" sz="2400" dirty="0"/>
              <a:t>Koska 1600-luvun Ruotsi oli verraten köyhä, palkkasotilaisiin turvautuminen oli mahdotonta.</a:t>
            </a:r>
          </a:p>
          <a:p>
            <a:r>
              <a:rPr lang="fi-FI" sz="2400" dirty="0"/>
              <a:t>1600-luvun mittaan kehitettiin halvempi ruotujärjestelmä, jossa muutama talonpoikaistila yhdessä (ruotu) varusti armeijaan sotilaan.</a:t>
            </a:r>
          </a:p>
          <a:p>
            <a:r>
              <a:rPr lang="fi-FI" sz="2400" dirty="0"/>
              <a:t>Ratsutilojen tehtävä oli hankkia armeijaan ratsumies hevosineen ja varusteineen. Vastineeksi nämä ”rusthollit” saivat verovapauden.</a:t>
            </a:r>
          </a:p>
          <a:p>
            <a:r>
              <a:rPr lang="fi-FI" sz="2400" dirty="0"/>
              <a:t>Armeijaa kehitettiin muutenkin (esim. tykistön uudistaminen).</a:t>
            </a:r>
          </a:p>
          <a:p>
            <a:endParaRPr lang="fi-FI" sz="2400" dirty="0"/>
          </a:p>
        </p:txBody>
      </p:sp>
      <p:pic>
        <p:nvPicPr>
          <p:cNvPr id="8" name="Kuva 7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85FCD4B-D1A1-4EE8-B3EE-1F605A382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80" y="1947478"/>
            <a:ext cx="3731794" cy="2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BE1CC38A-E8B0-49BE-80D6-1986835E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4" y="643466"/>
            <a:ext cx="70076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8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563" y="365127"/>
            <a:ext cx="8035787" cy="563700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+mn-lt"/>
              </a:rPr>
              <a:t> </a:t>
            </a:r>
            <a:r>
              <a:rPr lang="fi-FI" sz="2800" b="1" dirty="0">
                <a:latin typeface="+mn-lt"/>
              </a:rPr>
              <a:t>Kreivin aika Suomessa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9563" y="928826"/>
            <a:ext cx="481799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Valtakunnassa toimeenpannut uudistukset koskivat myös Suomea. </a:t>
            </a:r>
          </a:p>
          <a:p>
            <a:pPr marL="0" indent="0">
              <a:buNone/>
            </a:pPr>
            <a:r>
              <a:rPr lang="fi-FI" sz="2400" dirty="0"/>
              <a:t>Turkuun perustettiin hovioikeus vuonna 1623. </a:t>
            </a:r>
          </a:p>
          <a:p>
            <a:pPr marL="0" indent="0">
              <a:buNone/>
            </a:pPr>
            <a:r>
              <a:rPr lang="fi-FI" sz="2400" dirty="0"/>
              <a:t>Kruunu antoi lupia rautaruukkien perustamiseen (esim. Fiskars)</a:t>
            </a:r>
          </a:p>
          <a:p>
            <a:pPr marL="0" indent="0">
              <a:buNone/>
            </a:pPr>
            <a:r>
              <a:rPr lang="fi-FI" sz="2400" dirty="0"/>
              <a:t>Suomen kenraalikuvernööriksi nimitetyn kreivi Pietari Brahen toimesta:</a:t>
            </a:r>
          </a:p>
          <a:p>
            <a:r>
              <a:rPr lang="fi-FI" sz="2400" dirty="0"/>
              <a:t>perustettiin uusia kaupunkeja (esim. Kristiinankaupunki)</a:t>
            </a:r>
          </a:p>
          <a:p>
            <a:r>
              <a:rPr lang="fi-FI" sz="2400" dirty="0"/>
              <a:t>kehitettiin koulutusta (esim. Turun akatemia)</a:t>
            </a:r>
          </a:p>
          <a:p>
            <a:r>
              <a:rPr lang="fi-FI" sz="2400" dirty="0"/>
              <a:t>postilaitos ulotettiin Suomeen.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solidFill>
                  <a:srgbClr val="0070C0"/>
                </a:solidFill>
              </a:rPr>
              <a:t> </a:t>
            </a:r>
          </a:p>
          <a:p>
            <a:endParaRPr lang="fi-FI" sz="2400" dirty="0">
              <a:solidFill>
                <a:srgbClr val="0070C0"/>
              </a:solidFill>
            </a:endParaRPr>
          </a:p>
          <a:p>
            <a:endParaRPr lang="fi-FI" sz="2400" dirty="0">
              <a:solidFill>
                <a:srgbClr val="0070C0"/>
              </a:solidFill>
            </a:endParaRPr>
          </a:p>
        </p:txBody>
      </p:sp>
      <p:pic>
        <p:nvPicPr>
          <p:cNvPr id="9" name="Kuva 8" descr="Kuva, joka sisältää kohteen henkilö, sisä, ikkuna, nainen&#10;&#10;Kuvaus luotu automaattisesti">
            <a:extLst>
              <a:ext uri="{FF2B5EF4-FFF2-40B4-BE49-F238E27FC236}">
                <a16:creationId xmlns:a16="http://schemas.microsoft.com/office/drawing/2014/main" id="{A393EE06-394D-4D0D-A614-6AD72278C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28" y="1557004"/>
            <a:ext cx="3313909" cy="40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8175" y="365127"/>
            <a:ext cx="4249797" cy="867326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Valtiontalouden kriisi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98175" y="1232452"/>
            <a:ext cx="4870173" cy="4944511"/>
          </a:xfrm>
        </p:spPr>
        <p:txBody>
          <a:bodyPr>
            <a:noAutofit/>
          </a:bodyPr>
          <a:lstStyle/>
          <a:p>
            <a:r>
              <a:rPr lang="fi-FI" sz="2400" dirty="0"/>
              <a:t>Sodat ja aateliston vallan kasvu ajoivat Ruotsin talouden kriisiin kuningatar Kristiinan hallituskaudella.</a:t>
            </a:r>
          </a:p>
          <a:p>
            <a:r>
              <a:rPr lang="fi-FI" sz="2400" dirty="0"/>
              <a:t>Kruunun palveluksessa kunnostautuneita aatelisia palkittiin suurin läänityksin. Valtion verotulot vähenivät vastaavasti.</a:t>
            </a:r>
          </a:p>
          <a:p>
            <a:r>
              <a:rPr lang="fi-FI" sz="2400" dirty="0"/>
              <a:t>Alemmat säädyt syyttivät aatelistoa valtiontalouden ongelmista.</a:t>
            </a:r>
          </a:p>
          <a:p>
            <a:r>
              <a:rPr lang="fi-FI" sz="2400" dirty="0"/>
              <a:t>Alemmat säädyt tukivat valtiopäivillä kuninkaan vallan kasvattamista aateliston vastapainoksi.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044ECF5-4DB1-475A-9C99-A74A2EEB81CD}"/>
              </a:ext>
            </a:extLst>
          </p:cNvPr>
          <p:cNvSpPr/>
          <p:nvPr/>
        </p:nvSpPr>
        <p:spPr>
          <a:xfrm>
            <a:off x="538506" y="4036816"/>
            <a:ext cx="8018932" cy="2456057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suurvalta-ajan talous</a:t>
            </a:r>
          </a:p>
          <a:p>
            <a:r>
              <a:rPr lang="fi-FI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 Ruotsin valtion tuloja ja menoja kuvaava dokumenttia </a:t>
            </a:r>
          </a:p>
          <a:p>
            <a:r>
              <a:rPr lang="fi-FI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vastaa kysymyksiin oppikirjan sivujen 78–84 avulla.</a:t>
            </a:r>
          </a:p>
          <a:p>
            <a:pPr marL="179388" lvl="0" indent="-179388"/>
            <a:r>
              <a:rPr lang="fi-FI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Mitä olennaisia muutoksia kahden tarkasteluvuoden menoissa ja tuloissa on tapahtunut?</a:t>
            </a:r>
          </a:p>
          <a:p>
            <a:pPr marL="179388" lvl="0" indent="-179388"/>
            <a:r>
              <a:rPr lang="fi-FI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Miten selität tapahtuneet muutokset?</a:t>
            </a:r>
          </a:p>
          <a:p>
            <a:pPr marL="179388" lvl="0" indent="-179388"/>
            <a:r>
              <a:rPr lang="fi-FI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Laadi havaintojesi pohjalta lista toimenpidesuosituksia säädyille ja kuninkaalle valtiontalouden kohentamiseksi.</a:t>
            </a:r>
            <a:endParaRPr lang="fi-FI" dirty="0"/>
          </a:p>
        </p:txBody>
      </p:sp>
      <p:pic>
        <p:nvPicPr>
          <p:cNvPr id="9" name="Kuva 8" descr="Asiakirja">
            <a:extLst>
              <a:ext uri="{FF2B5EF4-FFF2-40B4-BE49-F238E27FC236}">
                <a16:creationId xmlns:a16="http://schemas.microsoft.com/office/drawing/2014/main" id="{0FDAED42-40C6-4B30-8A0E-86F04773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252" y="4046755"/>
            <a:ext cx="729349" cy="786813"/>
          </a:xfrm>
          <a:prstGeom prst="rect">
            <a:avLst/>
          </a:prstGeom>
        </p:spPr>
      </p:pic>
      <p:pic>
        <p:nvPicPr>
          <p:cNvPr id="13" name="Kuva 12" descr="Kuva, joka sisältää kohteen valokuva, vanha, teksti, ulko&#10;&#10;Kuvaus luotu automaattisesti">
            <a:extLst>
              <a:ext uri="{FF2B5EF4-FFF2-40B4-BE49-F238E27FC236}">
                <a16:creationId xmlns:a16="http://schemas.microsoft.com/office/drawing/2014/main" id="{9DE91A25-101D-463A-8FC6-118CF4EA8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23" y="1526696"/>
            <a:ext cx="3483802" cy="22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371584-10B6-41E5-BC0E-B5F2EE07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667"/>
            <a:ext cx="9144000" cy="537633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CBDAF1A-3AC8-4D61-A564-A63C8235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0" y="250372"/>
            <a:ext cx="2111829" cy="3073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5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386</Words>
  <Application>Microsoft Office PowerPoint</Application>
  <PresentationFormat>Näytössä katseltava diaesitys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Office-teema</vt:lpstr>
      <vt:lpstr>8. Vimmaisen kehityksen vuosisata</vt:lpstr>
      <vt:lpstr>Hallintokoneisto Euroopan huippua </vt:lpstr>
      <vt:lpstr>Hallinnon tehostuminen</vt:lpstr>
      <vt:lpstr>PowerPoint-esitys</vt:lpstr>
      <vt:lpstr>Sotalaitoksen uudistaminen</vt:lpstr>
      <vt:lpstr>PowerPoint-esitys</vt:lpstr>
      <vt:lpstr> Kreivin aika Suomessa </vt:lpstr>
      <vt:lpstr>Valtiontalouden kriisi</vt:lpstr>
      <vt:lpstr>PowerPoint-esitys</vt:lpstr>
      <vt:lpstr>Itsevaltiuden aika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Vimmaisen kehityksen vuosisata</dc:title>
  <dc:creator>Minna Sallanen</dc:creator>
  <cp:lastModifiedBy>Minna Sallanen</cp:lastModifiedBy>
  <cp:revision>2</cp:revision>
  <dcterms:created xsi:type="dcterms:W3CDTF">2019-08-13T09:04:21Z</dcterms:created>
  <dcterms:modified xsi:type="dcterms:W3CDTF">2019-08-13T09:10:39Z</dcterms:modified>
</cp:coreProperties>
</file>