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3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8" autoAdjust="0"/>
    <p:restoredTop sz="94660"/>
  </p:normalViewPr>
  <p:slideViewPr>
    <p:cSldViewPr snapToGrid="0">
      <p:cViewPr varScale="1">
        <p:scale>
          <a:sx n="30" d="100"/>
          <a:sy n="30" d="100"/>
        </p:scale>
        <p:origin x="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35292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26128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3370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Yhteiskuntaopin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Lakitiedon </a:t>
            </a:r>
            <a:r>
              <a:rPr lang="fi-FI"/>
              <a:t>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Yhteiskuntaoppi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Lakitiedon 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b="1" dirty="0"/>
              <a:t>Lue tehtävä </a:t>
            </a:r>
            <a:r>
              <a:rPr lang="fi-FI" dirty="0"/>
              <a:t>aluksi huolellisesti ja luo siitä itsellesi </a:t>
            </a:r>
            <a:r>
              <a:rPr lang="fi-FI" b="1" dirty="0"/>
              <a:t>kokonaiskuva.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Kirjoita </a:t>
            </a:r>
            <a:r>
              <a:rPr lang="fi-FI" b="1" dirty="0"/>
              <a:t>alustava jäsentely </a:t>
            </a:r>
            <a:r>
              <a:rPr lang="fi-FI" dirty="0"/>
              <a:t>tai </a:t>
            </a:r>
            <a:r>
              <a:rPr lang="fi-FI" b="1" dirty="0"/>
              <a:t>laadi käsitekartaksi </a:t>
            </a:r>
            <a:r>
              <a:rPr lang="fi-FI" dirty="0"/>
              <a:t>tehtävään liittyvät </a:t>
            </a:r>
            <a:r>
              <a:rPr lang="fi-FI" b="1" dirty="0"/>
              <a:t>oikeudelliset ongelmat</a:t>
            </a:r>
            <a:r>
              <a:rPr lang="fi-FI" dirty="0"/>
              <a:t>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Pohdi seuraavaksi ongelmiin sovellettavia oikeudellisia ratkaisuja.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Määrittele vastauksen avainkäsitteet. Käytä vastauksessasi mahdollisimman täsmällisesti kieltä ja tarvittavia oikeudellisia käsitteitä. Varsinkin kiitettävässä vastauksessa käsitteet tulee hallita.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Lakitiedon 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Huomaa, että ratkaiset tehtävää nimenomaan oikeudellisesta näkökulmasta etkä arkiajattelun, mielipiteiden tai tunteiden pohjalta.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Kun kirjoitat vastaustasi, perustele ratkaisusi sekä järkevästi että oikeudellisesti.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Muista keskittyä pelkästään olennaisiin tietoihin, koska täten osoitat hallitsevasi asian.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Selvennä asiaa tarvittaessa havainnollisin esimerkein.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580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Lakitiedon 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b="1" dirty="0"/>
              <a:t>Käsitteiden määrittely </a:t>
            </a:r>
            <a:r>
              <a:rPr lang="fi-FI" dirty="0"/>
              <a:t>on hyvä tehdä tiiviisti ja </a:t>
            </a:r>
            <a:r>
              <a:rPr lang="fi-FI" b="1" dirty="0"/>
              <a:t>esimerkein havainnollistamalla.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Asioiden </a:t>
            </a:r>
            <a:r>
              <a:rPr lang="fi-FI" b="1" dirty="0"/>
              <a:t>vertailemisen</a:t>
            </a:r>
            <a:r>
              <a:rPr lang="fi-FI" dirty="0"/>
              <a:t> on oltava </a:t>
            </a:r>
            <a:r>
              <a:rPr lang="fi-FI" b="1" dirty="0"/>
              <a:t>nimenomaan vertailemista </a:t>
            </a:r>
            <a:r>
              <a:rPr lang="fi-FI" dirty="0"/>
              <a:t>sekä </a:t>
            </a:r>
            <a:r>
              <a:rPr lang="fi-FI" b="1" dirty="0"/>
              <a:t>erojen ja yhtäläisyyksien osoittamista, </a:t>
            </a:r>
            <a:r>
              <a:rPr lang="fi-FI" dirty="0"/>
              <a:t>ei pelkkää asioiden </a:t>
            </a:r>
            <a:r>
              <a:rPr lang="fi-FI" b="1" dirty="0"/>
              <a:t>yksittäistä kuvaamista</a:t>
            </a:r>
            <a:r>
              <a:rPr lang="fi-FI" dirty="0"/>
              <a:t>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Jos kysymyksessä </a:t>
            </a:r>
            <a:r>
              <a:rPr lang="fi-FI" b="1" dirty="0"/>
              <a:t>pyydetään perusteluja</a:t>
            </a:r>
            <a:r>
              <a:rPr lang="fi-FI" dirty="0"/>
              <a:t>, on tärkeää tarkastella asiaa </a:t>
            </a:r>
            <a:r>
              <a:rPr lang="fi-FI" b="1" dirty="0"/>
              <a:t>monelta kannalta</a:t>
            </a:r>
            <a:r>
              <a:rPr lang="fi-FI" dirty="0"/>
              <a:t>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814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Lakitiedon tehtävään vastaaminen</a:t>
            </a:r>
            <a:endParaRPr lang="fi-FI" dirty="0"/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Asian </a:t>
            </a:r>
            <a:r>
              <a:rPr lang="fi-FI" b="1" dirty="0"/>
              <a:t>arvioiminen</a:t>
            </a:r>
            <a:r>
              <a:rPr lang="fi-FI" dirty="0"/>
              <a:t> edellyttää myös </a:t>
            </a:r>
            <a:r>
              <a:rPr lang="fi-FI" b="1" dirty="0"/>
              <a:t>oman kannan </a:t>
            </a:r>
            <a:r>
              <a:rPr lang="fi-FI" dirty="0"/>
              <a:t>perustelua </a:t>
            </a:r>
            <a:r>
              <a:rPr lang="fi-FI" b="1" dirty="0"/>
              <a:t>oikeudellisin käsittein</a:t>
            </a:r>
            <a:r>
              <a:rPr lang="fi-FI" dirty="0"/>
              <a:t>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Muista myös, että </a:t>
            </a:r>
            <a:r>
              <a:rPr lang="fi-FI" b="1" dirty="0"/>
              <a:t>kiitettävässä vastauksessa </a:t>
            </a:r>
            <a:r>
              <a:rPr lang="fi-FI" dirty="0"/>
              <a:t>ratkaisua on käsiteltävä </a:t>
            </a:r>
            <a:r>
              <a:rPr lang="fi-FI" b="1" dirty="0"/>
              <a:t>monipuolisesti</a:t>
            </a:r>
            <a:r>
              <a:rPr lang="fi-FI" dirty="0"/>
              <a:t> ja tapauksesta riippuen eri näkökulmista </a:t>
            </a:r>
            <a:r>
              <a:rPr lang="fi-FI" b="1" dirty="0"/>
              <a:t>arvioiden</a:t>
            </a:r>
            <a:r>
              <a:rPr lang="fi-FI" dirty="0"/>
              <a:t>, </a:t>
            </a:r>
            <a:r>
              <a:rPr lang="fi-FI" b="1" dirty="0"/>
              <a:t>vertaillen</a:t>
            </a:r>
            <a:r>
              <a:rPr lang="fi-FI" dirty="0"/>
              <a:t> tai </a:t>
            </a:r>
            <a:r>
              <a:rPr lang="fi-FI" b="1" dirty="0"/>
              <a:t>pohdiskellen</a:t>
            </a:r>
            <a:r>
              <a:rPr lang="fi-FI" dirty="0"/>
              <a:t>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382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230</Words>
  <Application>Microsoft Office PowerPoint</Application>
  <PresentationFormat>Mukautettu</PresentationFormat>
  <Paragraphs>28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Yhteiskuntaopin koe ja siinä menestyminen  Lakitiedon tehtävään vastaaminen</vt:lpstr>
      <vt:lpstr>Lakitiedon tehtävään vastaaminen</vt:lpstr>
      <vt:lpstr>Lakitiedon tehtävään vastaaminen</vt:lpstr>
      <vt:lpstr>Lakitiedon tehtävään vastaaminen</vt:lpstr>
      <vt:lpstr>Lakitiedon tehtävään vastaaminen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Lakitiedon tehtävä</dc:title>
  <dc:creator>Mika Kortelainen</dc:creator>
  <cp:lastModifiedBy>Janne Leiviskä</cp:lastModifiedBy>
  <cp:revision>21</cp:revision>
  <dcterms:modified xsi:type="dcterms:W3CDTF">2026-01-15T08:26:46Z</dcterms:modified>
</cp:coreProperties>
</file>