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269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66" r:id="rId17"/>
    <p:sldId id="268" r:id="rId18"/>
    <p:sldId id="272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A2E7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Tumma tyyli 2 - Korostus 5/Korostu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FC468-01E8-4C1D-B3CF-4C4A6825660C}" type="datetimeFigureOut">
              <a:rPr lang="fi-FI" smtClean="0"/>
              <a:t>25.5.2022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6160D-C8F6-481C-8785-1063670138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6299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A6160D-C8F6-481C-8785-106367013834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16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25.5.2022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25.5.2022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25.5.2022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25.5.2022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25.5.2022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25.5.2022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25.5.2022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25.5.2022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25.5.2022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25.5.2022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3291-AE0A-4DF8-8C19-73C16B6D7548}" type="datetimeFigureOut">
              <a:rPr lang="fi-FI" smtClean="0"/>
              <a:t>25.5.2022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43291-AE0A-4DF8-8C19-73C16B6D7548}" type="datetimeFigureOut">
              <a:rPr lang="fi-FI" smtClean="0"/>
              <a:t>25.5.2022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55E43-5242-4E8C-A0FE-65961A0E1B6E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2457466"/>
          </a:xfrm>
        </p:spPr>
        <p:txBody>
          <a:bodyPr>
            <a:normAutofit/>
          </a:bodyPr>
          <a:lstStyle/>
          <a:p>
            <a:r>
              <a:rPr lang="fi-FI" i="1" dirty="0">
                <a:cs typeface="Calibri"/>
              </a:rPr>
              <a:t>Pennalan koulu</a:t>
            </a:r>
            <a:r>
              <a:rPr lang="fi-FI" dirty="0">
                <a:cs typeface="Calibri"/>
              </a:rPr>
              <a:t/>
            </a:r>
            <a:br>
              <a:rPr lang="fi-FI" dirty="0">
                <a:cs typeface="Calibri"/>
              </a:rPr>
            </a:br>
            <a:r>
              <a:rPr lang="fi-FI" dirty="0">
                <a:cs typeface="Calibri"/>
              </a:rPr>
              <a:t>itsearviointiraportti</a:t>
            </a:r>
            <a:br>
              <a:rPr lang="fi-FI" dirty="0">
                <a:cs typeface="Calibri"/>
              </a:rPr>
            </a:br>
            <a:r>
              <a:rPr lang="fi-FI" dirty="0">
                <a:cs typeface="Calibri"/>
              </a:rPr>
              <a:t>lukuvuosi </a:t>
            </a:r>
            <a:r>
              <a:rPr lang="fi-FI" i="1" dirty="0">
                <a:cs typeface="Calibri"/>
              </a:rPr>
              <a:t>21-22</a:t>
            </a:r>
            <a:endParaRPr lang="fi-FI" i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/>
          </a:p>
          <a:p>
            <a:endParaRPr lang="fi-FI"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>
            <a:normAutofit/>
          </a:bodyPr>
          <a:lstStyle/>
          <a:p>
            <a:r>
              <a:rPr lang="fi-FI" dirty="0"/>
              <a:t>Arviointialue 8:</a:t>
            </a:r>
            <a:endParaRPr lang="fi-FI" sz="3600" dirty="0"/>
          </a:p>
        </p:txBody>
      </p:sp>
      <p:sp>
        <p:nvSpPr>
          <p:cNvPr id="7" name="Tekstikehys 6"/>
          <p:cNvSpPr txBox="1"/>
          <p:nvPr/>
        </p:nvSpPr>
        <p:spPr>
          <a:xfrm>
            <a:off x="571472" y="1643050"/>
            <a:ext cx="3929090" cy="4524315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>
              <a:cs typeface="Calibri"/>
            </a:endParaRPr>
          </a:p>
          <a:p>
            <a:pPr marL="342900" indent="-342900" algn="ctr">
              <a:buFontTx/>
              <a:buChar char="-"/>
            </a:pPr>
            <a:r>
              <a:rPr lang="fi-FI" sz="2400" dirty="0"/>
              <a:t>Koululla on halu toteuttaa retkiä</a:t>
            </a:r>
          </a:p>
          <a:p>
            <a:pPr marL="342900" indent="-342900" algn="ctr">
              <a:buFontTx/>
              <a:buChar char="-"/>
            </a:pPr>
            <a:r>
              <a:rPr lang="fi-FI" sz="2400" dirty="0"/>
              <a:t>KEKE ja ympäristökasvatus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</p:txBody>
      </p:sp>
      <p:sp>
        <p:nvSpPr>
          <p:cNvPr id="8" name="Tekstikehys 7"/>
          <p:cNvSpPr txBox="1"/>
          <p:nvPr/>
        </p:nvSpPr>
        <p:spPr>
          <a:xfrm>
            <a:off x="4972022" y="1643050"/>
            <a:ext cx="3614736" cy="5262979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/>
          </a:p>
          <a:p>
            <a:pPr algn="ctr"/>
            <a:r>
              <a:rPr lang="fi-FI" sz="2400" dirty="0"/>
              <a:t>TVT-laitteisto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Arviointialue 9: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571472" y="1643050"/>
            <a:ext cx="3929090" cy="5262979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>
              <a:cs typeface="Calibri"/>
            </a:endParaRPr>
          </a:p>
          <a:p>
            <a:pPr marL="342900" indent="-342900" algn="ctr">
              <a:buFontTx/>
              <a:buChar char="-"/>
            </a:pPr>
            <a:r>
              <a:rPr lang="fi-FI" sz="2400" dirty="0"/>
              <a:t>Turvallinen olo</a:t>
            </a:r>
          </a:p>
          <a:p>
            <a:pPr marL="342900" indent="-342900" algn="ctr">
              <a:buFontTx/>
              <a:buChar char="-"/>
            </a:pPr>
            <a:r>
              <a:rPr lang="fi-FI" sz="2400" dirty="0"/>
              <a:t>Suunnitelmallisuus</a:t>
            </a:r>
          </a:p>
          <a:p>
            <a:pPr marL="342900" indent="-342900" algn="ctr">
              <a:buFontTx/>
              <a:buChar char="-"/>
            </a:pPr>
            <a:r>
              <a:rPr lang="fi-FI" sz="2400" dirty="0"/>
              <a:t>Puutteisiin puututaan nopeasti</a:t>
            </a:r>
          </a:p>
          <a:p>
            <a:pPr marL="342900" indent="-342900" algn="ctr">
              <a:buFontTx/>
              <a:buChar char="-"/>
            </a:pPr>
            <a:r>
              <a:rPr lang="fi-FI" sz="2400" dirty="0"/>
              <a:t>Otetaan palautetta vastaan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</p:txBody>
      </p:sp>
      <p:sp>
        <p:nvSpPr>
          <p:cNvPr id="8" name="Tekstikehys 7"/>
          <p:cNvSpPr txBox="1"/>
          <p:nvPr/>
        </p:nvSpPr>
        <p:spPr>
          <a:xfrm>
            <a:off x="4786314" y="1643050"/>
            <a:ext cx="3929090" cy="4893647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endParaRPr lang="fi-FI" sz="2400" dirty="0"/>
          </a:p>
          <a:p>
            <a:pPr algn="ctr"/>
            <a:endParaRPr lang="fi-FI" sz="12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Arviointialue 10: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571472" y="1643050"/>
            <a:ext cx="4000528" cy="4154984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>
              <a:cs typeface="Calibri"/>
            </a:endParaRPr>
          </a:p>
          <a:p>
            <a:pPr algn="ctr"/>
            <a:r>
              <a:rPr lang="fi-FI" sz="2400" dirty="0"/>
              <a:t>- Luotettavaa ja asiantuntevaa johtamista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</p:txBody>
      </p:sp>
      <p:sp>
        <p:nvSpPr>
          <p:cNvPr id="8" name="Tekstikehys 7"/>
          <p:cNvSpPr txBox="1"/>
          <p:nvPr/>
        </p:nvSpPr>
        <p:spPr>
          <a:xfrm>
            <a:off x="4786314" y="1643051"/>
            <a:ext cx="3786214" cy="4708981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endParaRPr lang="fi-FI" sz="2400" dirty="0"/>
          </a:p>
          <a:p>
            <a:pPr algn="ctr"/>
            <a:endParaRPr lang="fi-FI" sz="12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71359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LUKUVUODELLE 2022- 2023 </a:t>
            </a:r>
            <a:br>
              <a:rPr lang="fi-FI" dirty="0"/>
            </a:br>
            <a:r>
              <a:rPr lang="fi-FI" dirty="0"/>
              <a:t>keskeiset kehittämistavoitteet ovat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Tavoite 1</a:t>
            </a:r>
            <a:r>
              <a:rPr lang="fi-FI" dirty="0" smtClean="0"/>
              <a:t>:</a:t>
            </a:r>
          </a:p>
          <a:p>
            <a:pPr marL="0" indent="0">
              <a:buNone/>
            </a:pPr>
            <a:r>
              <a:rPr lang="fi-FI" dirty="0" smtClean="0"/>
              <a:t>Oppimisen tuen kehittäminen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Tavoite 2</a:t>
            </a:r>
            <a:r>
              <a:rPr lang="fi-FI" dirty="0" smtClean="0"/>
              <a:t>: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Arvioinnin kehittäminen</a:t>
            </a:r>
          </a:p>
          <a:p>
            <a:pPr marL="0" indent="0">
              <a:buNone/>
            </a:pPr>
            <a:r>
              <a:rPr lang="fi-FI" dirty="0" smtClean="0"/>
              <a:t>*arviointiperusteiden avaaminen oppilaille ja huoltajille</a:t>
            </a:r>
            <a:endParaRPr lang="fi-FI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5328592" cy="706090"/>
          </a:xfrm>
        </p:spPr>
        <p:txBody>
          <a:bodyPr>
            <a:normAutofit fontScale="90000"/>
          </a:bodyPr>
          <a:lstStyle/>
          <a:p>
            <a:r>
              <a:rPr lang="fi-FI"/>
              <a:t>Kehittämistoimenpiteet</a:t>
            </a:r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664964"/>
              </p:ext>
            </p:extLst>
          </p:nvPr>
        </p:nvGraphicFramePr>
        <p:xfrm>
          <a:off x="314735" y="1511161"/>
          <a:ext cx="8476840" cy="125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6167">
                  <a:extLst>
                    <a:ext uri="{9D8B030D-6E8A-4147-A177-3AD203B41FA5}">
                      <a16:colId xmlns:a16="http://schemas.microsoft.com/office/drawing/2014/main" xmlns="" val="1069021772"/>
                    </a:ext>
                  </a:extLst>
                </a:gridCol>
                <a:gridCol w="2914689">
                  <a:extLst>
                    <a:ext uri="{9D8B030D-6E8A-4147-A177-3AD203B41FA5}">
                      <a16:colId xmlns:a16="http://schemas.microsoft.com/office/drawing/2014/main" xmlns="" val="1912311471"/>
                    </a:ext>
                  </a:extLst>
                </a:gridCol>
                <a:gridCol w="2118007">
                  <a:extLst>
                    <a:ext uri="{9D8B030D-6E8A-4147-A177-3AD203B41FA5}">
                      <a16:colId xmlns:a16="http://schemas.microsoft.com/office/drawing/2014/main" xmlns="" val="845066819"/>
                    </a:ext>
                  </a:extLst>
                </a:gridCol>
                <a:gridCol w="1277977">
                  <a:extLst>
                    <a:ext uri="{9D8B030D-6E8A-4147-A177-3AD203B41FA5}">
                      <a16:colId xmlns:a16="http://schemas.microsoft.com/office/drawing/2014/main" xmlns="" val="255698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Tavoitteet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Toimenpiteet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Ajankohta, määräaika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Vastuuhenkilöt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76197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1: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73925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2: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22386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195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90079E3C-EFC9-4622-B441-6A9CFE7B0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cs typeface="Calibri"/>
              </a:rPr>
              <a:t>Toisen koulun opettajan havainnot CAF-päivän</a:t>
            </a:r>
            <a:br>
              <a:rPr lang="fi-FI" sz="3200" dirty="0">
                <a:cs typeface="Calibri"/>
              </a:rPr>
            </a:br>
            <a:r>
              <a:rPr lang="fi-FI" sz="3200" dirty="0">
                <a:cs typeface="Calibri"/>
              </a:rPr>
              <a:t>itsearvioinnin toteutuksesta (vertaisarviointi)</a:t>
            </a:r>
            <a:endParaRPr lang="fi-FI" sz="32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3E66D510-E7D4-4709-BF11-BE2FB94B1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038350"/>
            <a:ext cx="4038600" cy="454501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1. Arviointiryhmällä selkeä on käsitys miksi itsearviointi tehdään ja mikä on itsearvioinnin tavoite.</a:t>
            </a:r>
            <a:endParaRPr lang="fi-FI" dirty="0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2. Arviointiryhmässä on edustettuna kaikki koulun ammattiryhmät. 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3. Itsearvioinnissa hyödynnetään asiakirjoja ja tietoa. </a:t>
            </a:r>
            <a:r>
              <a:rPr lang="fi-FI" sz="2600" dirty="0">
                <a:cs typeface="Calibri"/>
              </a:rPr>
              <a:t>(</a:t>
            </a:r>
            <a:r>
              <a:rPr lang="fi-FI" sz="2600" i="1" dirty="0">
                <a:cs typeface="Calibri"/>
              </a:rPr>
              <a:t>Arviointi pohjautui vain materiaaleista saatuun tietoon</a:t>
            </a:r>
            <a:r>
              <a:rPr lang="fi-FI" sz="2600" dirty="0">
                <a:cs typeface="Calibri"/>
              </a:rPr>
              <a:t>) </a:t>
            </a:r>
            <a:endParaRPr lang="fi-FI" sz="2600" dirty="0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4. Arviointitilaisuudessa kaikki osapuolet saavat ilmaista näkemyksensä.</a:t>
            </a:r>
            <a:endParaRPr lang="fi-FI" dirty="0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5. Koulu seuraa itsearvioinnissa sovittujen kehittämistoimenpiteiden edistymistä.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xmlns="" id="{758EC653-9D0C-42BD-AD34-B864E42F22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b="1" dirty="0"/>
              <a:t>Havainnoijan arviot: </a:t>
            </a:r>
            <a:endParaRPr lang="fi-FI" sz="1800" dirty="0"/>
          </a:p>
          <a:p>
            <a:pPr marL="0" indent="0">
              <a:buNone/>
            </a:pPr>
            <a:endParaRPr lang="fi-FI" sz="1800" b="1" dirty="0"/>
          </a:p>
        </p:txBody>
      </p:sp>
    </p:spTree>
    <p:extLst>
      <p:ext uri="{BB962C8B-B14F-4D97-AF65-F5344CB8AC3E}">
        <p14:creationId xmlns:p14="http://schemas.microsoft.com/office/powerpoint/2010/main" val="3643463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E66E567-5AF7-4ADB-BAB7-862697C7F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76388"/>
            <a:ext cx="7024778" cy="1728817"/>
          </a:xfrm>
        </p:spPr>
        <p:txBody>
          <a:bodyPr/>
          <a:lstStyle/>
          <a:p>
            <a:r>
              <a:rPr lang="fi-FI">
                <a:cs typeface="Calibri"/>
              </a:rPr>
              <a:t>CAF-prosessin kuvaus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1C041771-1ED9-4A7B-8F74-86761454A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8429" y="2448463"/>
            <a:ext cx="6400800" cy="426885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Valmistautuminen: </a:t>
            </a:r>
            <a:r>
              <a:rPr lang="fi-FI" sz="2400" b="1" dirty="0">
                <a:solidFill>
                  <a:srgbClr val="000000"/>
                </a:solidFill>
                <a:cs typeface="Calibri"/>
              </a:rPr>
              <a:t>Kutsut ja materiaalien lähettäminen osallistujille ja sidosryhmille, tilan ja tarjoilun varaaminen, kyselyt</a:t>
            </a:r>
            <a:endParaRPr lang="fi-FI" b="1" dirty="0">
              <a:solidFill>
                <a:srgbClr val="000000"/>
              </a:solidFill>
              <a:cs typeface="Calibri"/>
            </a:endParaRPr>
          </a:p>
          <a:p>
            <a:pPr algn="l"/>
            <a:endParaRPr lang="fi-FI" sz="1800" dirty="0"/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Osallistujat: </a:t>
            </a:r>
            <a:r>
              <a:rPr lang="fi-FI" sz="2000" b="1" dirty="0">
                <a:solidFill>
                  <a:srgbClr val="000000"/>
                </a:solidFill>
                <a:cs typeface="Calibri"/>
              </a:rPr>
              <a:t>Huoltajat: Piia Menna ja Maija </a:t>
            </a:r>
            <a:r>
              <a:rPr lang="fi-FI" sz="2000" b="1" dirty="0" err="1">
                <a:solidFill>
                  <a:srgbClr val="000000"/>
                </a:solidFill>
                <a:cs typeface="Calibri"/>
              </a:rPr>
              <a:t>Siihola</a:t>
            </a:r>
            <a:r>
              <a:rPr lang="fi-FI" sz="2000" b="1" dirty="0">
                <a:solidFill>
                  <a:srgbClr val="000000"/>
                </a:solidFill>
                <a:cs typeface="Calibri"/>
              </a:rPr>
              <a:t>, koulunkäynninohjaaja: Mira Hallenberg, oppilasedustajat: Katri Koivisto ja Frans Räsänen, rehtori: Tuomo Karjalainen, laatuvastaavat: Merja Salonen ja Jouko Valkonen</a:t>
            </a:r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Aikataulu</a:t>
            </a:r>
            <a:r>
              <a:rPr lang="fi-FI" dirty="0">
                <a:solidFill>
                  <a:srgbClr val="000000"/>
                </a:solidFill>
                <a:cs typeface="Calibri"/>
              </a:rPr>
              <a:t>: </a:t>
            </a:r>
            <a:r>
              <a:rPr lang="fi-FI" sz="2200" b="1" dirty="0">
                <a:solidFill>
                  <a:srgbClr val="000000"/>
                </a:solidFill>
                <a:cs typeface="Calibri"/>
              </a:rPr>
              <a:t>Pennalan koulu, torstai 21.4. klo 8.15 – 14.00</a:t>
            </a:r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Vertaisarviointi: -</a:t>
            </a:r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Tulosten tiedottaminen</a:t>
            </a:r>
            <a:r>
              <a:rPr lang="fi-FI" b="1" dirty="0">
                <a:solidFill>
                  <a:schemeClr val="tx1"/>
                </a:solidFill>
                <a:cs typeface="Calibri"/>
              </a:rPr>
              <a:t>: </a:t>
            </a:r>
            <a:r>
              <a:rPr lang="fi-FI" sz="2200" b="1" dirty="0">
                <a:solidFill>
                  <a:schemeClr val="tx1"/>
                </a:solidFill>
                <a:cs typeface="Calibri"/>
              </a:rPr>
              <a:t>Raportit osallistujille, opetustoimen laatuvastaavalle, rehtorille</a:t>
            </a:r>
          </a:p>
        </p:txBody>
      </p:sp>
    </p:spTree>
    <p:extLst>
      <p:ext uri="{BB962C8B-B14F-4D97-AF65-F5344CB8AC3E}">
        <p14:creationId xmlns:p14="http://schemas.microsoft.com/office/powerpoint/2010/main" val="776159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Arviointialue 1: </a:t>
            </a:r>
          </a:p>
        </p:txBody>
      </p:sp>
      <p:sp>
        <p:nvSpPr>
          <p:cNvPr id="9" name="Tekstikehys 8"/>
          <p:cNvSpPr txBox="1"/>
          <p:nvPr/>
        </p:nvSpPr>
        <p:spPr>
          <a:xfrm>
            <a:off x="571472" y="1643051"/>
            <a:ext cx="3863368" cy="6740307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/>
          </a:p>
          <a:p>
            <a:pPr marL="342900" indent="-342900" algn="ctr">
              <a:buFontTx/>
              <a:buChar char="-"/>
            </a:pPr>
            <a:r>
              <a:rPr lang="fi-FI" sz="2400" dirty="0"/>
              <a:t>Kouluttautumiseen kannustetaan</a:t>
            </a:r>
          </a:p>
          <a:p>
            <a:pPr marL="342900" indent="-342900" algn="ctr">
              <a:buFontTx/>
              <a:buChar char="-"/>
            </a:pPr>
            <a:r>
              <a:rPr lang="fi-FI" sz="2400" dirty="0"/>
              <a:t>Työhyvinvoinnista keskustellaan avoimesti</a:t>
            </a:r>
          </a:p>
          <a:p>
            <a:pPr marL="342900" indent="-342900" algn="ctr">
              <a:buFontTx/>
              <a:buChar char="-"/>
            </a:pPr>
            <a:r>
              <a:rPr lang="fi-FI" sz="2400" dirty="0" err="1"/>
              <a:t>Tyhy</a:t>
            </a:r>
            <a:r>
              <a:rPr lang="fi-FI" sz="2400" dirty="0"/>
              <a:t>-tiimi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  <p:sp>
        <p:nvSpPr>
          <p:cNvPr id="10" name="Tekstikehys 9"/>
          <p:cNvSpPr txBox="1"/>
          <p:nvPr/>
        </p:nvSpPr>
        <p:spPr>
          <a:xfrm>
            <a:off x="4786314" y="1643050"/>
            <a:ext cx="3929090" cy="4893647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endParaRPr lang="fi-FI" sz="2400" dirty="0"/>
          </a:p>
          <a:p>
            <a:pPr algn="ctr"/>
            <a:r>
              <a:rPr lang="fi-FI" sz="2400" dirty="0"/>
              <a:t>- Kiireettömyyden luominen työyhteisöön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Arviointialue 2:</a:t>
            </a:r>
          </a:p>
        </p:txBody>
      </p:sp>
      <p:sp>
        <p:nvSpPr>
          <p:cNvPr id="9" name="Tekstikehys 8"/>
          <p:cNvSpPr txBox="1"/>
          <p:nvPr/>
        </p:nvSpPr>
        <p:spPr>
          <a:xfrm>
            <a:off x="571472" y="1643050"/>
            <a:ext cx="3929090" cy="6001643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/>
          </a:p>
          <a:p>
            <a:pPr marL="342900" indent="-342900" algn="ctr">
              <a:buFontTx/>
              <a:buChar char="-"/>
            </a:pPr>
            <a:r>
              <a:rPr lang="fi-FI" sz="2400" dirty="0">
                <a:cs typeface="Calibri"/>
              </a:rPr>
              <a:t>Arviointimestarit-koulutuksiin on osallistunut opettajia</a:t>
            </a:r>
          </a:p>
          <a:p>
            <a:pPr marL="342900" indent="-342900" algn="ctr">
              <a:buFontTx/>
              <a:buChar char="-"/>
            </a:pPr>
            <a:r>
              <a:rPr lang="fi-FI" sz="2400" dirty="0">
                <a:cs typeface="Calibri"/>
              </a:rPr>
              <a:t>Henkilöstöllä on ollut sisäistä koulutusta asiasta 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  <p:sp>
        <p:nvSpPr>
          <p:cNvPr id="10" name="Tekstikehys 9"/>
          <p:cNvSpPr txBox="1"/>
          <p:nvPr/>
        </p:nvSpPr>
        <p:spPr>
          <a:xfrm>
            <a:off x="4933950" y="1643053"/>
            <a:ext cx="3038475" cy="6001643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endParaRPr lang="fi-FI" sz="2400" dirty="0"/>
          </a:p>
          <a:p>
            <a:pPr algn="ctr"/>
            <a:r>
              <a:rPr lang="fi-FI" sz="2400" dirty="0">
                <a:cs typeface="Calibri"/>
              </a:rPr>
              <a:t>- Arviointi-prosessia on jatkettava, prosessi kesken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Arviointialue 3:</a:t>
            </a:r>
          </a:p>
        </p:txBody>
      </p:sp>
      <p:sp>
        <p:nvSpPr>
          <p:cNvPr id="8" name="Tekstikehys 7"/>
          <p:cNvSpPr txBox="1"/>
          <p:nvPr/>
        </p:nvSpPr>
        <p:spPr>
          <a:xfrm>
            <a:off x="545122" y="1273772"/>
            <a:ext cx="3560153" cy="6740307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>
              <a:cs typeface="Calibri"/>
            </a:endParaRPr>
          </a:p>
          <a:p>
            <a:pPr marL="342900" indent="-342900" algn="ctr">
              <a:buFontTx/>
              <a:buChar char="-"/>
            </a:pPr>
            <a:r>
              <a:rPr lang="fi-FI" sz="2400" dirty="0"/>
              <a:t>Henkilöstö on uudistushenkistä ja valmiina kokeilemaan uutta</a:t>
            </a:r>
          </a:p>
          <a:p>
            <a:pPr marL="342900" indent="-342900" algn="ctr">
              <a:buFontTx/>
              <a:buChar char="-"/>
            </a:pPr>
            <a:r>
              <a:rPr lang="fi-FI" sz="2400" dirty="0"/>
              <a:t>Toiminta on avointa</a:t>
            </a:r>
          </a:p>
          <a:p>
            <a:pPr marL="342900" indent="-342900" algn="ctr">
              <a:buFontTx/>
              <a:buChar char="-"/>
            </a:pPr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  <p:sp>
        <p:nvSpPr>
          <p:cNvPr id="9" name="Tekstikehys 8"/>
          <p:cNvSpPr txBox="1"/>
          <p:nvPr/>
        </p:nvSpPr>
        <p:spPr>
          <a:xfrm>
            <a:off x="4805364" y="1316624"/>
            <a:ext cx="3452811" cy="5262979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r>
              <a:rPr lang="fi-FI" sz="2400" dirty="0"/>
              <a:t>- Laaja-alaisten asioiden tuominen opiskeluun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Arviointialue 4: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1152525" y="1643052"/>
            <a:ext cx="3205162" cy="6001643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>
              <a:cs typeface="Calibri"/>
            </a:endParaRPr>
          </a:p>
          <a:p>
            <a:pPr algn="ctr"/>
            <a:r>
              <a:rPr lang="fi-FI" sz="2400" dirty="0"/>
              <a:t>- Myönteisyys uusien asioiden, välineiden ja tapojen tuomiseen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  <p:sp>
        <p:nvSpPr>
          <p:cNvPr id="8" name="Tekstikehys 7"/>
          <p:cNvSpPr txBox="1"/>
          <p:nvPr/>
        </p:nvSpPr>
        <p:spPr>
          <a:xfrm>
            <a:off x="5057774" y="1643050"/>
            <a:ext cx="3657629" cy="5262979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endParaRPr lang="fi-FI" sz="2400" dirty="0">
              <a:cs typeface="Calibri"/>
            </a:endParaRPr>
          </a:p>
          <a:p>
            <a:pPr algn="ctr"/>
            <a:r>
              <a:rPr lang="fi-FI" sz="2400" dirty="0"/>
              <a:t>- Tähän olisi kohdennettava lisää resurssia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Arviointialue 5: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571472" y="1643050"/>
            <a:ext cx="3929090" cy="4893647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marL="342900" indent="-342900" algn="ctr">
              <a:buFontTx/>
              <a:buChar char="-"/>
            </a:pPr>
            <a:r>
              <a:rPr lang="fi-FI" sz="2400" dirty="0"/>
              <a:t>Vähäiset resurssit suunniteltu hyvin</a:t>
            </a:r>
          </a:p>
          <a:p>
            <a:pPr marL="342900" indent="-342900" algn="ctr">
              <a:buFontTx/>
              <a:buChar char="-"/>
            </a:pPr>
            <a:r>
              <a:rPr lang="fi-FI" sz="2400" dirty="0"/>
              <a:t>Suunnitteluun kannustetaan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  <p:sp>
        <p:nvSpPr>
          <p:cNvPr id="8" name="Tekstikehys 7"/>
          <p:cNvSpPr txBox="1"/>
          <p:nvPr/>
        </p:nvSpPr>
        <p:spPr>
          <a:xfrm>
            <a:off x="4786314" y="1643051"/>
            <a:ext cx="3671886" cy="4893647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  <a:p>
            <a:pPr algn="ctr"/>
            <a:r>
              <a:rPr lang="fi-FI" sz="2400" dirty="0"/>
              <a:t>- Tukeen tarvitaan lisää resurssia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Arviointialue 6: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642910" y="1643051"/>
            <a:ext cx="3929090" cy="5262979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>
              <a:cs typeface="Calibri"/>
            </a:endParaRPr>
          </a:p>
          <a:p>
            <a:pPr marL="342900" indent="-342900" algn="ctr">
              <a:buFontTx/>
              <a:buChar char="-"/>
            </a:pPr>
            <a:r>
              <a:rPr lang="fi-FI" sz="2400" dirty="0"/>
              <a:t>Työyhteisössä voi vaikuttaa mielipiteillään ja niitä kuunnellaan</a:t>
            </a:r>
          </a:p>
          <a:p>
            <a:pPr marL="342900" indent="-342900" algn="ctr">
              <a:buFontTx/>
              <a:buChar char="-"/>
            </a:pPr>
            <a:r>
              <a:rPr lang="fi-FI" sz="2400" dirty="0"/>
              <a:t>Me - henki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r>
              <a:rPr lang="fi-FI" sz="2400" dirty="0">
                <a:cs typeface="Calibri"/>
              </a:rPr>
              <a:t>-</a:t>
            </a:r>
          </a:p>
        </p:txBody>
      </p:sp>
      <p:sp>
        <p:nvSpPr>
          <p:cNvPr id="8" name="Tekstikehys 7"/>
          <p:cNvSpPr txBox="1"/>
          <p:nvPr/>
        </p:nvSpPr>
        <p:spPr>
          <a:xfrm>
            <a:off x="4786314" y="1643051"/>
            <a:ext cx="3548061" cy="5632311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/>
          </a:p>
          <a:p>
            <a:pPr algn="ctr"/>
            <a:r>
              <a:rPr lang="fi-FI" sz="2400" dirty="0"/>
              <a:t>- Oppilaskunnan toiminnan kehittäminen etäaikana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Arviointialue 7: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457200" y="1417638"/>
            <a:ext cx="3929090" cy="6370975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/>
          </a:p>
          <a:p>
            <a:pPr marL="342900" indent="-342900" algn="ctr">
              <a:buFontTx/>
              <a:buChar char="-"/>
            </a:pPr>
            <a:r>
              <a:rPr lang="fi-FI" sz="2400" dirty="0"/>
              <a:t>Toimiva vanhempainyhdistys</a:t>
            </a:r>
          </a:p>
          <a:p>
            <a:pPr marL="342900" indent="-342900" algn="ctr">
              <a:buFontTx/>
              <a:buChar char="-"/>
            </a:pPr>
            <a:r>
              <a:rPr lang="fi-FI" sz="2400" dirty="0"/>
              <a:t>Viestintä selkeää, johdonmukaista ja ajantasaista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>
              <a:cs typeface="Calibri"/>
            </a:endParaRPr>
          </a:p>
          <a:p>
            <a:pPr algn="ctr"/>
            <a:endParaRPr lang="fi-FI" sz="2400" dirty="0">
              <a:cs typeface="Calibri"/>
            </a:endParaRPr>
          </a:p>
        </p:txBody>
      </p:sp>
      <p:sp>
        <p:nvSpPr>
          <p:cNvPr id="8" name="Tekstikehys 7"/>
          <p:cNvSpPr txBox="1"/>
          <p:nvPr/>
        </p:nvSpPr>
        <p:spPr>
          <a:xfrm>
            <a:off x="4786314" y="1643050"/>
            <a:ext cx="3929090" cy="3416320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endParaRPr lang="fi-FI" sz="2400" dirty="0"/>
          </a:p>
          <a:p>
            <a:pPr algn="ctr"/>
            <a:r>
              <a:rPr lang="fi-FI" sz="2400" dirty="0"/>
              <a:t>- Vanhempainyhdistyksen tunnetuksi tekeminen</a:t>
            </a:r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  <a:p>
            <a:pPr algn="ctr"/>
            <a:endParaRPr lang="fi-FI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5AEFF4743DE84BBDE8AF06A4D63297" ma:contentTypeVersion="32" ma:contentTypeDescription="Create a new document." ma:contentTypeScope="" ma:versionID="b7af7af31e0568b404b89046cc3458c9">
  <xsd:schema xmlns:xsd="http://www.w3.org/2001/XMLSchema" xmlns:xs="http://www.w3.org/2001/XMLSchema" xmlns:p="http://schemas.microsoft.com/office/2006/metadata/properties" xmlns:ns3="00544589-e2c8-41c7-9b68-ec4b06bd366f" xmlns:ns4="c7f95d8f-3ebd-45de-aa75-6315760a11a3" targetNamespace="http://schemas.microsoft.com/office/2006/metadata/properties" ma:root="true" ma:fieldsID="d5ea9b5d97edc84368d61c5d3999395e" ns3:_="" ns4:_="">
    <xsd:import namespace="00544589-e2c8-41c7-9b68-ec4b06bd366f"/>
    <xsd:import namespace="c7f95d8f-3ebd-45de-aa75-6315760a11a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Self_Registration_Enabled0" minOccurs="0"/>
                <xsd:element ref="ns4:Template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TeamsChannelId" minOccurs="0"/>
                <xsd:element ref="ns4:MediaServiceLocation" minOccurs="0"/>
                <xsd:element ref="ns4:IsNotebookLocked" minOccurs="0"/>
                <xsd:element ref="ns4:MediaServiceEventHashCode" minOccurs="0"/>
                <xsd:element ref="ns4:MediaServiceGenerationTime" minOccurs="0"/>
                <xsd:element ref="ns4:Math_Settings" minOccurs="0"/>
                <xsd:element ref="ns4:Distribution_Groups" minOccurs="0"/>
                <xsd:element ref="ns4:LMS_Mappin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544589-e2c8-41c7-9b68-ec4b06bd366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f95d8f-3ebd-45de-aa75-6315760a11a3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5" nillable="true" ma:displayName="Culture Name" ma:internalName="CultureName">
      <xsd:simpleType>
        <xsd:restriction base="dms:Text"/>
      </xsd:simpleType>
    </xsd:element>
    <xsd:element name="AppVersion" ma:index="16" nillable="true" ma:displayName="App Version" ma:internalName="AppVersion">
      <xsd:simpleType>
        <xsd:restriction base="dms:Text"/>
      </xsd:simpleType>
    </xsd:element>
    <xsd:element name="Teachers" ma:index="1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2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Self_Registration_Enabled0" ma:index="25" nillable="true" ma:displayName="Self Registration Enabled" ma:internalName="Self_Registration_Enabled0">
      <xsd:simpleType>
        <xsd:restriction base="dms:Boolean"/>
      </xsd:simpleType>
    </xsd:element>
    <xsd:element name="Templates" ma:index="26" nillable="true" ma:displayName="Templates" ma:internalName="Templates">
      <xsd:simpleType>
        <xsd:restriction base="dms:Note">
          <xsd:maxLength value="255"/>
        </xsd:restriction>
      </xsd:simpleType>
    </xsd:element>
    <xsd:element name="MediaServiceMetadata" ma:index="27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9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0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MediaServiceLocation" ma:index="33" nillable="true" ma:displayName="MediaServiceLocation" ma:internalName="MediaServiceLocation" ma:readOnly="true">
      <xsd:simpleType>
        <xsd:restriction base="dms:Text"/>
      </xsd:simpleType>
    </xsd:element>
    <xsd:element name="IsNotebookLocked" ma:index="34" nillable="true" ma:displayName="Is Notebook Locked" ma:internalName="IsNotebookLocked">
      <xsd:simpleType>
        <xsd:restriction base="dms:Boolean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6" nillable="true" ma:displayName="MediaServiceGenerationTime" ma:hidden="true" ma:internalName="MediaServiceGenerationTime" ma:readOnly="true">
      <xsd:simpleType>
        <xsd:restriction base="dms:Text"/>
      </xsd:simpleType>
    </xsd:element>
    <xsd:element name="Math_Settings" ma:index="37" nillable="true" ma:displayName="Math Settings" ma:internalName="Math_Settings">
      <xsd:simpleType>
        <xsd:restriction base="dms:Text"/>
      </xsd:simpleType>
    </xsd:element>
    <xsd:element name="Distribution_Groups" ma:index="38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9" nillable="true" ma:displayName="LMS Mappings" ma:internalName="LMS_Mapping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0 xmlns="c7f95d8f-3ebd-45de-aa75-6315760a11a3" xsi:nil="true"/>
    <Owner xmlns="c7f95d8f-3ebd-45de-aa75-6315760a11a3">
      <UserInfo>
        <DisplayName/>
        <AccountId xsi:nil="true"/>
        <AccountType/>
      </UserInfo>
    </Owner>
    <Teachers xmlns="c7f95d8f-3ebd-45de-aa75-6315760a11a3">
      <UserInfo>
        <DisplayName/>
        <AccountId xsi:nil="true"/>
        <AccountType/>
      </UserInfo>
    </Teachers>
    <Student_Groups xmlns="c7f95d8f-3ebd-45de-aa75-6315760a11a3">
      <UserInfo>
        <DisplayName/>
        <AccountId xsi:nil="true"/>
        <AccountType/>
      </UserInfo>
    </Student_Groups>
    <Distribution_Groups xmlns="c7f95d8f-3ebd-45de-aa75-6315760a11a3" xsi:nil="true"/>
    <DefaultSectionNames xmlns="c7f95d8f-3ebd-45de-aa75-6315760a11a3" xsi:nil="true"/>
    <Has_Teacher_Only_SectionGroup xmlns="c7f95d8f-3ebd-45de-aa75-6315760a11a3" xsi:nil="true"/>
    <Invited_Students xmlns="c7f95d8f-3ebd-45de-aa75-6315760a11a3" xsi:nil="true"/>
    <TeamsChannelId xmlns="c7f95d8f-3ebd-45de-aa75-6315760a11a3" xsi:nil="true"/>
    <Is_Collaboration_Space_Locked xmlns="c7f95d8f-3ebd-45de-aa75-6315760a11a3" xsi:nil="true"/>
    <Self_Registration_Enabled xmlns="c7f95d8f-3ebd-45de-aa75-6315760a11a3" xsi:nil="true"/>
    <FolderType xmlns="c7f95d8f-3ebd-45de-aa75-6315760a11a3" xsi:nil="true"/>
    <CultureName xmlns="c7f95d8f-3ebd-45de-aa75-6315760a11a3" xsi:nil="true"/>
    <Invited_Teachers xmlns="c7f95d8f-3ebd-45de-aa75-6315760a11a3" xsi:nil="true"/>
    <IsNotebookLocked xmlns="c7f95d8f-3ebd-45de-aa75-6315760a11a3" xsi:nil="true"/>
    <LMS_Mappings xmlns="c7f95d8f-3ebd-45de-aa75-6315760a11a3" xsi:nil="true"/>
    <Math_Settings xmlns="c7f95d8f-3ebd-45de-aa75-6315760a11a3" xsi:nil="true"/>
    <AppVersion xmlns="c7f95d8f-3ebd-45de-aa75-6315760a11a3" xsi:nil="true"/>
    <Templates xmlns="c7f95d8f-3ebd-45de-aa75-6315760a11a3" xsi:nil="true"/>
    <NotebookType xmlns="c7f95d8f-3ebd-45de-aa75-6315760a11a3" xsi:nil="true"/>
    <Students xmlns="c7f95d8f-3ebd-45de-aa75-6315760a11a3">
      <UserInfo>
        <DisplayName/>
        <AccountId xsi:nil="true"/>
        <AccountType/>
      </UserInfo>
    </Students>
  </documentManagement>
</p:properties>
</file>

<file path=customXml/itemProps1.xml><?xml version="1.0" encoding="utf-8"?>
<ds:datastoreItem xmlns:ds="http://schemas.openxmlformats.org/officeDocument/2006/customXml" ds:itemID="{AFDF212B-F03C-4E36-88DF-C06610E4C0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61AD2D-FD25-42A1-94B6-87506BF448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544589-e2c8-41c7-9b68-ec4b06bd366f"/>
    <ds:schemaRef ds:uri="c7f95d8f-3ebd-45de-aa75-6315760a11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E59F08-A7DB-4286-9324-1723FB8DCBA9}">
  <ds:schemaRefs>
    <ds:schemaRef ds:uri="http://purl.org/dc/terms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c7f95d8f-3ebd-45de-aa75-6315760a11a3"/>
    <ds:schemaRef ds:uri="00544589-e2c8-41c7-9b68-ec4b06bd366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347</Words>
  <Application>Microsoft Office PowerPoint</Application>
  <PresentationFormat>Näytössä katseltava diaesitys (4:3)</PresentationFormat>
  <Paragraphs>260</Paragraphs>
  <Slides>15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Office-teema</vt:lpstr>
      <vt:lpstr>Pennalan koulu itsearviointiraportti lukuvuosi 21-22</vt:lpstr>
      <vt:lpstr>CAF-prosessin kuvaus</vt:lpstr>
      <vt:lpstr>Arviointialue 1: </vt:lpstr>
      <vt:lpstr>Arviointialue 2:</vt:lpstr>
      <vt:lpstr>Arviointialue 3:</vt:lpstr>
      <vt:lpstr>Arviointialue 4:</vt:lpstr>
      <vt:lpstr>Arviointialue 5:</vt:lpstr>
      <vt:lpstr>Arviointialue 6:</vt:lpstr>
      <vt:lpstr>Arviointialue 7:</vt:lpstr>
      <vt:lpstr>Arviointialue 8:</vt:lpstr>
      <vt:lpstr>Arviointialue 9:</vt:lpstr>
      <vt:lpstr>Arviointialue 10:</vt:lpstr>
      <vt:lpstr>LUKUVUODELLE 2022- 2023  keskeiset kehittämistavoitteet ovat</vt:lpstr>
      <vt:lpstr>Kehittämistoimenpiteet</vt:lpstr>
      <vt:lpstr>Toisen koulun opettajan havainnot CAF-päivän itsearvioinnin toteutuksesta (vertaisarviointi)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Koulun itsearviointiraportti</dc:title>
  <dc:creator>Silaste Samu</dc:creator>
  <cp:lastModifiedBy>Tuomo Karjalainen</cp:lastModifiedBy>
  <cp:revision>112</cp:revision>
  <dcterms:modified xsi:type="dcterms:W3CDTF">2022-05-25T06:34:00Z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0x010100AA5AEFF4743DE84BBDE8AF06A4D63297</vt:lpwstr>
  </property>
  <property fmtid="{D5CDD505-2E9C-101B-9397-08002B2CF9AE}" pid="3" name="AuthorIds_UIVersion_15360">
    <vt:lpwstr>15</vt:lpwstr>
  </property>
  <property fmtid="{D5CDD505-2E9C-101B-9397-08002B2CF9AE}" pid="4" name="AuthorIds_UIVersion_15872">
    <vt:lpwstr>15</vt:lpwstr>
  </property>
  <property fmtid="{D5CDD505-2E9C-101B-9397-08002B2CF9AE}" pid="5" name="AuthorIds_UIVersion_16384">
    <vt:lpwstr>15</vt:lpwstr>
  </property>
</Properties>
</file>