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335" r:id="rId2"/>
    <p:sldId id="284" r:id="rId3"/>
    <p:sldId id="285" r:id="rId4"/>
    <p:sldId id="286" r:id="rId5"/>
    <p:sldId id="289" r:id="rId6"/>
    <p:sldId id="304" r:id="rId7"/>
    <p:sldId id="306" r:id="rId8"/>
    <p:sldId id="345" r:id="rId9"/>
    <p:sldId id="346" r:id="rId10"/>
    <p:sldId id="343" r:id="rId11"/>
    <p:sldId id="294" r:id="rId12"/>
    <p:sldId id="311" r:id="rId13"/>
    <p:sldId id="347" r:id="rId14"/>
    <p:sldId id="368" r:id="rId15"/>
    <p:sldId id="307" r:id="rId16"/>
    <p:sldId id="348" r:id="rId17"/>
    <p:sldId id="349" r:id="rId18"/>
    <p:sldId id="350" r:id="rId19"/>
    <p:sldId id="369" r:id="rId20"/>
    <p:sldId id="370" r:id="rId21"/>
    <p:sldId id="320" r:id="rId22"/>
    <p:sldId id="287" r:id="rId23"/>
    <p:sldId id="309" r:id="rId24"/>
    <p:sldId id="367" r:id="rId25"/>
    <p:sldId id="342" r:id="rId26"/>
    <p:sldId id="340" r:id="rId27"/>
    <p:sldId id="327" r:id="rId28"/>
  </p:sldIdLst>
  <p:sldSz cx="9144000" cy="6858000" type="screen4x3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98"/>
    <p:restoredTop sz="94658"/>
  </p:normalViewPr>
  <p:slideViewPr>
    <p:cSldViewPr snapToGrid="0" snapToObjects="1">
      <p:cViewPr varScale="1">
        <p:scale>
          <a:sx n="120" d="100"/>
          <a:sy n="120" d="100"/>
        </p:scale>
        <p:origin x="92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22C85-8EC2-AD45-A2DE-D9CE022AAF3E}" type="datetimeFigureOut">
              <a:rPr lang="fi-FI" smtClean="0"/>
              <a:t>4.9.2025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7E212D-C473-A145-8083-FFB47C41AED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662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E212D-C473-A145-8083-FFB47C41AEDA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4812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E212D-C473-A145-8083-FFB47C41AEDA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7214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E212D-C473-A145-8083-FFB47C41AEDA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4934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E212D-C473-A145-8083-FFB47C41AEDA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059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E212D-C473-A145-8083-FFB47C41AEDA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2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E212D-C473-A145-8083-FFB47C41AEDA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8197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E212D-C473-A145-8083-FFB47C41AEDA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77266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noProof="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E212D-C473-A145-8083-FFB47C41AEDA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38982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7F4D2-0E06-314E-89B1-9B55B7DF11F4}" type="slidenum">
              <a:rPr lang="fi-FI" smtClean="0"/>
              <a:t>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0047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4.9.2025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9233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4.9.2025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3248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4.9.2025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1134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4.9.2025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2630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4.9.2025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7590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4.9.2025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0553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4.9.2025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2379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4.9.2025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238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4.9.2025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5316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4.9.2025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8210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4.9.2025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1134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068CD-6312-3D41-9969-91C46E1C8889}" type="datetimeFigureOut">
              <a:rPr lang="fi-FI" smtClean="0"/>
              <a:t>4.9.2025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7268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www.youtube.com/watch?v=QbKw0_v2clo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yNC4bfZ5U0" TargetMode="External"/><Relationship Id="rId2" Type="http://schemas.openxmlformats.org/officeDocument/2006/relationships/hyperlink" Target="https://www.youtube.com/watch?v=EYbCE1udazw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www.youtube.com/watch?v=-hha1bAtV5c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s://www.youtube.com/watch?v=PB2OegI6wvI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b="1" dirty="0"/>
              <a:t>5.2.2 SCHEMA THEORY  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IB </a:t>
            </a:r>
            <a:r>
              <a:rPr lang="fi-FI" dirty="0" err="1"/>
              <a:t>Psychology</a:t>
            </a:r>
            <a:r>
              <a:rPr lang="fi-FI" dirty="0"/>
              <a:t> LAJM</a:t>
            </a:r>
          </a:p>
        </p:txBody>
      </p:sp>
    </p:spTree>
    <p:extLst>
      <p:ext uri="{BB962C8B-B14F-4D97-AF65-F5344CB8AC3E}">
        <p14:creationId xmlns:p14="http://schemas.microsoft.com/office/powerpoint/2010/main" val="366391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57EB984-A8C5-7E45-98F5-6AE3C4AA3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5D2213-35EA-E747-B62B-7937FE605DB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Teacher will divide the class in two groups</a:t>
            </a:r>
          </a:p>
          <a:p>
            <a:r>
              <a:rPr lang="en-GB" dirty="0"/>
              <a:t>Both groups will given a stimulus material</a:t>
            </a:r>
          </a:p>
          <a:p>
            <a:r>
              <a:rPr lang="en-GB" dirty="0"/>
              <a:t>Both groups will do a </a:t>
            </a:r>
            <a:r>
              <a:rPr lang="en-GB" dirty="0" err="1"/>
              <a:t>Kahoot</a:t>
            </a:r>
            <a:r>
              <a:rPr lang="en-GB" dirty="0"/>
              <a:t>! separately</a:t>
            </a:r>
          </a:p>
          <a:p>
            <a:endParaRPr lang="en-GB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305AEA72-75FB-4D42-92BB-9B00507A7E6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751" y="2534597"/>
            <a:ext cx="3302000" cy="2362200"/>
          </a:xfrm>
        </p:spPr>
      </p:pic>
    </p:spTree>
    <p:extLst>
      <p:ext uri="{BB962C8B-B14F-4D97-AF65-F5344CB8AC3E}">
        <p14:creationId xmlns:p14="http://schemas.microsoft.com/office/powerpoint/2010/main" val="2982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5.2.2 </a:t>
            </a:r>
            <a:r>
              <a:rPr lang="fi-FI" dirty="0" err="1"/>
              <a:t>Schema</a:t>
            </a:r>
            <a:r>
              <a:rPr lang="fi-FI" dirty="0"/>
              <a:t> </a:t>
            </a:r>
            <a:r>
              <a:rPr lang="fi-FI" dirty="0" err="1"/>
              <a:t>Theory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095" y="4406267"/>
            <a:ext cx="2069420" cy="1302037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095" y="1515611"/>
            <a:ext cx="2071615" cy="1630361"/>
          </a:xfrm>
          <a:prstGeom prst="rect">
            <a:avLst/>
          </a:prstGeom>
        </p:spPr>
      </p:pic>
      <p:grpSp>
        <p:nvGrpSpPr>
          <p:cNvPr id="10" name="Ryhmitä 9"/>
          <p:cNvGrpSpPr/>
          <p:nvPr/>
        </p:nvGrpSpPr>
        <p:grpSpPr>
          <a:xfrm>
            <a:off x="847285" y="1962913"/>
            <a:ext cx="1865062" cy="3509872"/>
            <a:chOff x="847285" y="1962913"/>
            <a:chExt cx="1865062" cy="3509872"/>
          </a:xfrm>
        </p:grpSpPr>
        <p:sp>
          <p:nvSpPr>
            <p:cNvPr id="6" name="Ylänuoli 5"/>
            <p:cNvSpPr/>
            <p:nvPr/>
          </p:nvSpPr>
          <p:spPr>
            <a:xfrm>
              <a:off x="1099459" y="1962913"/>
              <a:ext cx="1360714" cy="2133600"/>
            </a:xfrm>
            <a:prstGeom prst="upArrow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" name="Tekstiruutu 7"/>
            <p:cNvSpPr txBox="1"/>
            <p:nvPr/>
          </p:nvSpPr>
          <p:spPr>
            <a:xfrm>
              <a:off x="847285" y="4641788"/>
              <a:ext cx="1865062" cy="830997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fi-FI" sz="2400" b="1" dirty="0"/>
                <a:t>BOTTOM-UP </a:t>
              </a:r>
              <a:br>
                <a:rPr lang="fi-FI" sz="2400" b="1" dirty="0"/>
              </a:br>
              <a:r>
                <a:rPr lang="fi-FI" sz="2400" b="1" dirty="0"/>
                <a:t>PROCESSING</a:t>
              </a:r>
            </a:p>
          </p:txBody>
        </p:sp>
      </p:grpSp>
      <p:grpSp>
        <p:nvGrpSpPr>
          <p:cNvPr id="11" name="Ryhmitä 10"/>
          <p:cNvGrpSpPr/>
          <p:nvPr/>
        </p:nvGrpSpPr>
        <p:grpSpPr>
          <a:xfrm>
            <a:off x="6455091" y="1783217"/>
            <a:ext cx="1809406" cy="3496355"/>
            <a:chOff x="6455091" y="1783217"/>
            <a:chExt cx="1809406" cy="3496355"/>
          </a:xfrm>
        </p:grpSpPr>
        <p:sp>
          <p:nvSpPr>
            <p:cNvPr id="7" name="Ylänuoli 6"/>
            <p:cNvSpPr/>
            <p:nvPr/>
          </p:nvSpPr>
          <p:spPr>
            <a:xfrm rot="10800000">
              <a:off x="6679437" y="3145972"/>
              <a:ext cx="1360714" cy="2133600"/>
            </a:xfrm>
            <a:prstGeom prst="upArrow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Tekstiruutu 8"/>
            <p:cNvSpPr txBox="1"/>
            <p:nvPr/>
          </p:nvSpPr>
          <p:spPr>
            <a:xfrm>
              <a:off x="6455091" y="1783217"/>
              <a:ext cx="1809406" cy="830997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fi-FI" sz="2400" b="1" dirty="0"/>
                <a:t>TOP-DOWN </a:t>
              </a:r>
              <a:br>
                <a:rPr lang="fi-FI" sz="2400" b="1" dirty="0"/>
              </a:br>
              <a:r>
                <a:rPr lang="fi-FI" sz="2400" b="1" dirty="0"/>
                <a:t>PROCESSING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25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5.2.2 </a:t>
            </a:r>
            <a:r>
              <a:rPr lang="fi-FI" dirty="0" err="1"/>
              <a:t>Schema</a:t>
            </a:r>
            <a:r>
              <a:rPr lang="fi-FI" dirty="0"/>
              <a:t> </a:t>
            </a:r>
            <a:r>
              <a:rPr lang="fi-FI" dirty="0" err="1"/>
              <a:t>Theory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>
          <a:xfrm>
            <a:off x="457200" y="1600199"/>
            <a:ext cx="4038600" cy="4525963"/>
          </a:xfrm>
        </p:spPr>
        <p:txBody>
          <a:bodyPr/>
          <a:lstStyle/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Pattern recognition</a:t>
            </a:r>
          </a:p>
          <a:p>
            <a:pPr lvl="1"/>
            <a:r>
              <a:rPr lang="en-GB" dirty="0"/>
              <a:t>Matching the current sensory input to schemas in memory</a:t>
            </a:r>
          </a:p>
          <a:p>
            <a:endParaRPr lang="en-GB" dirty="0"/>
          </a:p>
          <a:p>
            <a:pPr lvl="1"/>
            <a:endParaRPr lang="en-GB" dirty="0"/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275204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E44CD5-69CC-2548-A967-684A495AD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CFF0A2-FB7F-F546-AF5C-6AC3DEEDBD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Watch the following </a:t>
            </a:r>
            <a:r>
              <a:rPr lang="en-GB" dirty="0">
                <a:hlinkClick r:id="rId2"/>
              </a:rPr>
              <a:t>video clip</a:t>
            </a:r>
            <a:r>
              <a:rPr lang="en-GB" dirty="0"/>
              <a:t> experience </a:t>
            </a:r>
            <a:r>
              <a:rPr lang="en-GB" i="1" dirty="0"/>
              <a:t>pattern recognition </a:t>
            </a:r>
            <a:r>
              <a:rPr lang="en-GB" dirty="0"/>
              <a:t>in action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908E0C02-08A5-C84E-9A46-B095AD5497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70205" y="1600122"/>
            <a:ext cx="3246547" cy="4328730"/>
          </a:xfrm>
        </p:spPr>
      </p:pic>
    </p:spTree>
    <p:extLst>
      <p:ext uri="{BB962C8B-B14F-4D97-AF65-F5344CB8AC3E}">
        <p14:creationId xmlns:p14="http://schemas.microsoft.com/office/powerpoint/2010/main" val="184818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2491BC3-8AE9-B35E-095B-0F244601F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78E0CC2-E117-CEF2-D604-2EDB074CFDF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noProof="0" dirty="0"/>
              <a:t>Read the teacher’s supplementary material on schema theory</a:t>
            </a:r>
          </a:p>
          <a:p>
            <a:pPr lvl="1"/>
            <a:r>
              <a:rPr lang="en-GB" noProof="0" dirty="0"/>
              <a:t>Make short notes, amend the ones you already have on schema theory</a:t>
            </a:r>
          </a:p>
          <a:p>
            <a:pPr lvl="1"/>
            <a:r>
              <a:rPr lang="en-GB" noProof="0" dirty="0"/>
              <a:t>What new did you learn from the material?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01525F4-3E2A-EB1B-A18C-418B7A5C05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199" y="1600200"/>
            <a:ext cx="4166191" cy="4525963"/>
          </a:xfrm>
        </p:spPr>
        <p:txBody>
          <a:bodyPr/>
          <a:lstStyle/>
          <a:p>
            <a:r>
              <a:rPr lang="en-GB" noProof="0" dirty="0"/>
              <a:t>Watch </a:t>
            </a:r>
            <a:r>
              <a:rPr lang="en-GB" noProof="0" dirty="0">
                <a:hlinkClick r:id="rId2"/>
              </a:rPr>
              <a:t>this eduactional video </a:t>
            </a:r>
            <a:r>
              <a:rPr lang="en-GB" noProof="0" dirty="0"/>
              <a:t>on Piaget’s schemas</a:t>
            </a:r>
          </a:p>
          <a:p>
            <a:pPr lvl="1"/>
            <a:r>
              <a:rPr lang="en-GB" noProof="0" dirty="0"/>
              <a:t>What new did you learn from the video?</a:t>
            </a:r>
          </a:p>
          <a:p>
            <a:r>
              <a:rPr lang="en-GB" noProof="0" dirty="0"/>
              <a:t>Watch </a:t>
            </a:r>
            <a:r>
              <a:rPr lang="en-GB" noProof="0" dirty="0">
                <a:hlinkClick r:id="rId3"/>
              </a:rPr>
              <a:t>this short documentary </a:t>
            </a:r>
            <a:r>
              <a:rPr lang="en-GB" noProof="0" dirty="0"/>
              <a:t>on Woolworth’s fire in 1979</a:t>
            </a:r>
          </a:p>
          <a:p>
            <a:pPr lvl="1"/>
            <a:r>
              <a:rPr lang="en-GB" noProof="0" dirty="0"/>
              <a:t>How can you apply schema theory here?</a:t>
            </a:r>
          </a:p>
        </p:txBody>
      </p:sp>
    </p:spTree>
    <p:extLst>
      <p:ext uri="{BB962C8B-B14F-4D97-AF65-F5344CB8AC3E}">
        <p14:creationId xmlns:p14="http://schemas.microsoft.com/office/powerpoint/2010/main" val="273599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5.2.2 </a:t>
            </a:r>
            <a:r>
              <a:rPr lang="fi-FI" dirty="0" err="1"/>
              <a:t>Schema</a:t>
            </a:r>
            <a:r>
              <a:rPr lang="fi-FI" dirty="0"/>
              <a:t> </a:t>
            </a:r>
            <a:r>
              <a:rPr lang="fi-FI" dirty="0" err="1"/>
              <a:t>Theory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r>
              <a:rPr lang="en-GB" b="1" dirty="0"/>
              <a:t>Theory of reconstructive memory</a:t>
            </a:r>
          </a:p>
          <a:p>
            <a:pPr lvl="1"/>
            <a:r>
              <a:rPr lang="en-GB" dirty="0"/>
              <a:t>Memory is </a:t>
            </a:r>
            <a:r>
              <a:rPr lang="en-GB" i="1" dirty="0"/>
              <a:t>an active process</a:t>
            </a:r>
            <a:endParaRPr lang="en-GB" dirty="0"/>
          </a:p>
          <a:p>
            <a:pPr lvl="1"/>
            <a:r>
              <a:rPr lang="en-GB" dirty="0"/>
              <a:t>Memory is </a:t>
            </a:r>
            <a:r>
              <a:rPr lang="en-GB" b="1" dirty="0"/>
              <a:t>NOT</a:t>
            </a:r>
            <a:r>
              <a:rPr lang="en-GB" dirty="0"/>
              <a:t> exact, it is distorted by existing schemas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15034"/>
            <a:ext cx="4038600" cy="4096294"/>
          </a:xfrm>
        </p:spPr>
      </p:pic>
    </p:spTree>
    <p:extLst>
      <p:ext uri="{BB962C8B-B14F-4D97-AF65-F5344CB8AC3E}">
        <p14:creationId xmlns:p14="http://schemas.microsoft.com/office/powerpoint/2010/main" val="122941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71C406E-90CF-0B4D-92DB-6A79919CF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F586156-6DFD-0D44-ADAE-93B3F2E694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Watch the </a:t>
            </a:r>
            <a:r>
              <a:rPr lang="en-GB" dirty="0">
                <a:hlinkClick r:id="rId2"/>
              </a:rPr>
              <a:t>instructional video</a:t>
            </a:r>
            <a:r>
              <a:rPr lang="en-GB" dirty="0"/>
              <a:t> about </a:t>
            </a:r>
            <a:r>
              <a:rPr lang="en-GB" b="1" dirty="0"/>
              <a:t>Loftus and Palmer (1974) </a:t>
            </a:r>
            <a:r>
              <a:rPr lang="en-GB" dirty="0"/>
              <a:t>study</a:t>
            </a:r>
          </a:p>
          <a:p>
            <a:endParaRPr lang="en-GB" dirty="0"/>
          </a:p>
          <a:p>
            <a:r>
              <a:rPr lang="en-GB" dirty="0"/>
              <a:t>Focus on the gist of the study; what is the most important conclusion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1E3D1778-E309-944C-935E-E639E948373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8" y="2218619"/>
            <a:ext cx="4114799" cy="3287242"/>
          </a:xfrm>
        </p:spPr>
      </p:pic>
    </p:spTree>
    <p:extLst>
      <p:ext uri="{BB962C8B-B14F-4D97-AF65-F5344CB8AC3E}">
        <p14:creationId xmlns:p14="http://schemas.microsoft.com/office/powerpoint/2010/main" val="399342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C0D413-B17B-FF4E-9902-F39B760C3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5.2.2 </a:t>
            </a:r>
            <a:r>
              <a:rPr lang="fi-FI" dirty="0" err="1"/>
              <a:t>Schema</a:t>
            </a:r>
            <a:r>
              <a:rPr lang="fi-FI" dirty="0"/>
              <a:t> </a:t>
            </a:r>
            <a:r>
              <a:rPr lang="fi-FI" dirty="0" err="1"/>
              <a:t>Theory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1998743-5D31-9F4E-BF17-20C33189BAA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Loftus and Palmer suggested that the findings could be interpreted in two ways</a:t>
            </a:r>
          </a:p>
          <a:p>
            <a:pPr lvl="1"/>
            <a:r>
              <a:rPr lang="en-GB" b="1" dirty="0"/>
              <a:t>Response bias</a:t>
            </a:r>
            <a:r>
              <a:rPr lang="en-GB" dirty="0"/>
              <a:t>: the verb biases the response to a higher estimate</a:t>
            </a:r>
          </a:p>
          <a:p>
            <a:pPr lvl="1"/>
            <a:r>
              <a:rPr lang="en-GB" b="1" dirty="0"/>
              <a:t>Memory change</a:t>
            </a:r>
            <a:r>
              <a:rPr lang="en-GB" dirty="0"/>
              <a:t>: the verb causes an actual change in the memory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262E5040-B91F-9042-B977-E4865DC99B8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2" y="2282358"/>
            <a:ext cx="4038598" cy="3161645"/>
          </a:xfrm>
        </p:spPr>
      </p:pic>
      <p:sp>
        <p:nvSpPr>
          <p:cNvPr id="6" name="Nuoli oikealle 5">
            <a:extLst>
              <a:ext uri="{FF2B5EF4-FFF2-40B4-BE49-F238E27FC236}">
                <a16:creationId xmlns:a16="http://schemas.microsoft.com/office/drawing/2014/main" id="{C182284F-1B83-0444-AD37-5241297FC0D7}"/>
              </a:ext>
            </a:extLst>
          </p:cNvPr>
          <p:cNvSpPr/>
          <p:nvPr/>
        </p:nvSpPr>
        <p:spPr>
          <a:xfrm>
            <a:off x="334295" y="4815348"/>
            <a:ext cx="693174" cy="707923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958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51A279-40CC-0442-BD17-FB98B0A4A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0D9DCF3-CF9E-D148-A3B5-DD033AD749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r>
              <a:rPr lang="en-GB" dirty="0"/>
              <a:t>Read </a:t>
            </a:r>
            <a:r>
              <a:rPr lang="en-GB" i="1" dirty="0"/>
              <a:t>”Memories and external factors” </a:t>
            </a:r>
            <a:r>
              <a:rPr lang="en-GB" dirty="0"/>
              <a:t>from </a:t>
            </a:r>
            <a:r>
              <a:rPr lang="en-GB" dirty="0" err="1">
                <a:highlight>
                  <a:srgbClr val="FFFF00"/>
                </a:highlight>
              </a:rPr>
              <a:t>Kognity</a:t>
            </a:r>
            <a:r>
              <a:rPr lang="en-GB" dirty="0">
                <a:highlight>
                  <a:srgbClr val="FFFF00"/>
                </a:highlight>
              </a:rPr>
              <a:t> 5.2.2 </a:t>
            </a:r>
            <a:r>
              <a:rPr lang="en-GB" dirty="0"/>
              <a:t>and </a:t>
            </a:r>
            <a:r>
              <a:rPr lang="en-GB" b="1" dirty="0"/>
              <a:t>Loftus and Palmer (1974)</a:t>
            </a:r>
            <a:r>
              <a:rPr lang="en-GB" dirty="0"/>
              <a:t>, </a:t>
            </a:r>
            <a:r>
              <a:rPr lang="en-GB" b="1" dirty="0"/>
              <a:t>Paterson and Kemp (2006) </a:t>
            </a:r>
            <a:r>
              <a:rPr lang="en-GB" dirty="0"/>
              <a:t>and </a:t>
            </a:r>
            <a:r>
              <a:rPr lang="en-GB" b="1" dirty="0"/>
              <a:t>Loftus and Pickrell (1995) </a:t>
            </a:r>
            <a:r>
              <a:rPr lang="en-GB" dirty="0"/>
              <a:t>from </a:t>
            </a:r>
            <a:r>
              <a:rPr lang="en-GB" dirty="0" err="1">
                <a:highlight>
                  <a:srgbClr val="FFFF00"/>
                </a:highlight>
              </a:rPr>
              <a:t>Kognity</a:t>
            </a:r>
            <a:r>
              <a:rPr lang="en-GB" dirty="0">
                <a:highlight>
                  <a:srgbClr val="FFFF00"/>
                </a:highlight>
              </a:rPr>
              <a:t> 5.2.11</a:t>
            </a:r>
          </a:p>
          <a:p>
            <a:pPr lvl="1"/>
            <a:r>
              <a:rPr lang="en-GB" dirty="0"/>
              <a:t>How do external factors influence our memories?</a:t>
            </a:r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48C6E825-29BF-2BC9-D1A2-CE85720E94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529563"/>
            <a:ext cx="4038600" cy="2667237"/>
          </a:xfrm>
        </p:spPr>
      </p:pic>
    </p:spTree>
    <p:extLst>
      <p:ext uri="{BB962C8B-B14F-4D97-AF65-F5344CB8AC3E}">
        <p14:creationId xmlns:p14="http://schemas.microsoft.com/office/powerpoint/2010/main" val="57310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D053667-1834-1F21-53A3-89C2DF6E5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50D9880-C51D-6358-8E56-55A49F7B80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774558" cy="4525963"/>
          </a:xfrm>
        </p:spPr>
        <p:txBody>
          <a:bodyPr>
            <a:normAutofit/>
          </a:bodyPr>
          <a:lstStyle/>
          <a:p>
            <a:r>
              <a:rPr lang="en-GB" noProof="0" dirty="0"/>
              <a:t>How do </a:t>
            </a:r>
            <a:r>
              <a:rPr lang="en-GB" b="1" noProof="0" dirty="0"/>
              <a:t>bias</a:t>
            </a:r>
            <a:r>
              <a:rPr lang="en-GB" noProof="0" dirty="0"/>
              <a:t> and </a:t>
            </a:r>
            <a:r>
              <a:rPr lang="en-GB" b="1" noProof="0" dirty="0"/>
              <a:t>responsibility</a:t>
            </a:r>
            <a:r>
              <a:rPr lang="en-GB" noProof="0" dirty="0"/>
              <a:t> connect with the research you have just studied?</a:t>
            </a:r>
          </a:p>
          <a:p>
            <a:r>
              <a:rPr lang="en-GB" noProof="0" dirty="0"/>
              <a:t>How can you apply these concepts and schema theory in </a:t>
            </a:r>
            <a:br>
              <a:rPr lang="en-GB" noProof="0" dirty="0"/>
            </a:br>
            <a:r>
              <a:rPr lang="en-GB" b="1" noProof="0" dirty="0"/>
              <a:t>real-life</a:t>
            </a:r>
            <a:r>
              <a:rPr lang="en-GB" noProof="0" dirty="0"/>
              <a:t>?</a:t>
            </a:r>
          </a:p>
          <a:p>
            <a:pPr lvl="1"/>
            <a:r>
              <a:rPr lang="en-GB" noProof="0" dirty="0"/>
              <a:t>Find examples</a:t>
            </a:r>
          </a:p>
        </p:txBody>
      </p:sp>
      <p:pic>
        <p:nvPicPr>
          <p:cNvPr id="6" name="Sisällön paikkamerkki 5" descr="Kuva, joka sisältää kohteen teksti, kuvakaappaus, ympyrä, Fontti&#10;&#10;Tekoälyllä luotu sisältö voi olla virheellistä.">
            <a:extLst>
              <a:ext uri="{FF2B5EF4-FFF2-40B4-BE49-F238E27FC236}">
                <a16:creationId xmlns:a16="http://schemas.microsoft.com/office/drawing/2014/main" id="{BC1E0BD0-5D42-A0BE-A1B0-9BF85D9AF9E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114704" y="1306669"/>
            <a:ext cx="4909519" cy="4525963"/>
          </a:xfrm>
        </p:spPr>
      </p:pic>
      <p:sp>
        <p:nvSpPr>
          <p:cNvPr id="8" name="Ellipsi 7">
            <a:extLst>
              <a:ext uri="{FF2B5EF4-FFF2-40B4-BE49-F238E27FC236}">
                <a16:creationId xmlns:a16="http://schemas.microsoft.com/office/drawing/2014/main" id="{E812F30F-A667-9F9B-7A6B-3AE221CBDBA6}"/>
              </a:ext>
            </a:extLst>
          </p:cNvPr>
          <p:cNvSpPr/>
          <p:nvPr/>
        </p:nvSpPr>
        <p:spPr>
          <a:xfrm>
            <a:off x="6261119" y="1749650"/>
            <a:ext cx="616688" cy="203773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Ellipsi 8">
            <a:extLst>
              <a:ext uri="{FF2B5EF4-FFF2-40B4-BE49-F238E27FC236}">
                <a16:creationId xmlns:a16="http://schemas.microsoft.com/office/drawing/2014/main" id="{D842062F-07FA-C5AD-E2A3-DB9A86AC8590}"/>
              </a:ext>
            </a:extLst>
          </p:cNvPr>
          <p:cNvSpPr/>
          <p:nvPr/>
        </p:nvSpPr>
        <p:spPr>
          <a:xfrm>
            <a:off x="6143456" y="2571325"/>
            <a:ext cx="852014" cy="203773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757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REVIEW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What were meant by </a:t>
            </a:r>
            <a:r>
              <a:rPr lang="en-GB" b="1" dirty="0"/>
              <a:t>schemas</a:t>
            </a:r>
            <a:r>
              <a:rPr lang="en-GB" dirty="0"/>
              <a:t>?</a:t>
            </a:r>
          </a:p>
          <a:p>
            <a:r>
              <a:rPr lang="en-GB" dirty="0"/>
              <a:t>What could be </a:t>
            </a:r>
            <a:r>
              <a:rPr lang="en-GB" i="1" dirty="0"/>
              <a:t>examples</a:t>
            </a:r>
            <a:r>
              <a:rPr lang="en-GB" dirty="0"/>
              <a:t> of different schemas? </a:t>
            </a:r>
          </a:p>
          <a:p>
            <a:r>
              <a:rPr lang="en-GB" dirty="0"/>
              <a:t>How do schemas </a:t>
            </a:r>
            <a:r>
              <a:rPr lang="en-GB" i="1" dirty="0"/>
              <a:t>influence</a:t>
            </a:r>
            <a:r>
              <a:rPr lang="en-GB" dirty="0"/>
              <a:t> our behaviour?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214848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9E3F36-0B8E-0792-7AF3-72E03C93E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36B52E-71E6-D3CD-AE08-EA76D288A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17C295E-0820-9023-037B-DFD390598F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774558" cy="4525963"/>
          </a:xfrm>
        </p:spPr>
        <p:txBody>
          <a:bodyPr>
            <a:normAutofit/>
          </a:bodyPr>
          <a:lstStyle/>
          <a:p>
            <a:r>
              <a:rPr lang="en-GB" noProof="0" dirty="0"/>
              <a:t>How does </a:t>
            </a:r>
            <a:r>
              <a:rPr lang="en-GB" b="1" noProof="0" dirty="0"/>
              <a:t>change</a:t>
            </a:r>
            <a:r>
              <a:rPr lang="en-GB" noProof="0" dirty="0"/>
              <a:t> relate to schema theory?</a:t>
            </a:r>
          </a:p>
          <a:p>
            <a:pPr lvl="1"/>
            <a:r>
              <a:rPr lang="en-GB" noProof="0" dirty="0"/>
              <a:t>What is changings when schemas are changing?</a:t>
            </a:r>
          </a:p>
          <a:p>
            <a:pPr lvl="1"/>
            <a:r>
              <a:rPr lang="en-GB" dirty="0"/>
              <a:t>How does this change influence our behaviour?</a:t>
            </a:r>
            <a:endParaRPr lang="en-GB" noProof="0" dirty="0"/>
          </a:p>
        </p:txBody>
      </p:sp>
      <p:pic>
        <p:nvPicPr>
          <p:cNvPr id="6" name="Sisällön paikkamerkki 5" descr="Kuva, joka sisältää kohteen teksti, kuvakaappaus, ympyrä, Fontti&#10;&#10;Tekoälyllä luotu sisältö voi olla virheellistä.">
            <a:extLst>
              <a:ext uri="{FF2B5EF4-FFF2-40B4-BE49-F238E27FC236}">
                <a16:creationId xmlns:a16="http://schemas.microsoft.com/office/drawing/2014/main" id="{1C3B356D-8393-963C-147A-5F4EBFF434D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114704" y="1306669"/>
            <a:ext cx="4909519" cy="4525963"/>
          </a:xfrm>
        </p:spPr>
      </p:pic>
      <p:sp>
        <p:nvSpPr>
          <p:cNvPr id="9" name="Ellipsi 8">
            <a:extLst>
              <a:ext uri="{FF2B5EF4-FFF2-40B4-BE49-F238E27FC236}">
                <a16:creationId xmlns:a16="http://schemas.microsoft.com/office/drawing/2014/main" id="{82A93D54-5264-EAA0-E226-18D53F7EEACF}"/>
              </a:ext>
            </a:extLst>
          </p:cNvPr>
          <p:cNvSpPr/>
          <p:nvPr/>
        </p:nvSpPr>
        <p:spPr>
          <a:xfrm>
            <a:off x="6143456" y="2090540"/>
            <a:ext cx="852014" cy="203773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82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03914" cy="4525963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Watch Elizabeth Loftus TED-talk </a:t>
            </a:r>
            <a:r>
              <a:rPr lang="en-GB" i="1" dirty="0">
                <a:hlinkClick r:id="rId2"/>
              </a:rPr>
              <a:t>“How reliable is our memory?”</a:t>
            </a:r>
            <a:endParaRPr lang="en-GB" i="1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10885"/>
            <a:ext cx="4038600" cy="4504592"/>
          </a:xfrm>
        </p:spPr>
      </p:pic>
    </p:spTree>
    <p:extLst>
      <p:ext uri="{BB962C8B-B14F-4D97-AF65-F5344CB8AC3E}">
        <p14:creationId xmlns:p14="http://schemas.microsoft.com/office/powerpoint/2010/main" val="158617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038600" cy="4968414"/>
          </a:xfrm>
        </p:spPr>
        <p:txBody>
          <a:bodyPr>
            <a:normAutofit/>
          </a:bodyPr>
          <a:lstStyle/>
          <a:p>
            <a:r>
              <a:rPr lang="en-GB" dirty="0"/>
              <a:t>What are the </a:t>
            </a:r>
            <a:r>
              <a:rPr lang="en-GB" dirty="0">
                <a:solidFill>
                  <a:srgbClr val="00B050"/>
                </a:solidFill>
              </a:rPr>
              <a:t>pros</a:t>
            </a:r>
            <a:r>
              <a:rPr lang="en-GB" dirty="0"/>
              <a:t> and the </a:t>
            </a:r>
            <a:r>
              <a:rPr lang="en-GB" dirty="0">
                <a:solidFill>
                  <a:srgbClr val="FF0000"/>
                </a:solidFill>
              </a:rPr>
              <a:t>cons</a:t>
            </a:r>
            <a:r>
              <a:rPr lang="en-GB" dirty="0"/>
              <a:t> of schemas?</a:t>
            </a:r>
          </a:p>
          <a:p>
            <a:pPr lvl="1"/>
            <a:r>
              <a:rPr lang="en-GB" dirty="0"/>
              <a:t>How do they facilitate and/or complicate the way we process information and guide our behaviour?</a:t>
            </a:r>
          </a:p>
          <a:p>
            <a:r>
              <a:rPr lang="en-GB" dirty="0"/>
              <a:t>What are the </a:t>
            </a:r>
            <a:r>
              <a:rPr lang="en-GB" i="1" dirty="0"/>
              <a:t>strengths</a:t>
            </a:r>
            <a:r>
              <a:rPr lang="en-GB" dirty="0"/>
              <a:t> and </a:t>
            </a:r>
            <a:r>
              <a:rPr lang="en-GB" i="1" dirty="0"/>
              <a:t>limitations</a:t>
            </a:r>
            <a:r>
              <a:rPr lang="en-GB" dirty="0"/>
              <a:t> of schema theory?</a:t>
            </a:r>
          </a:p>
          <a:p>
            <a:pPr lvl="1"/>
            <a:r>
              <a:rPr lang="en-GB" dirty="0"/>
              <a:t>Do a TEACUP analysis</a:t>
            </a:r>
          </a:p>
          <a:p>
            <a:pPr lvl="1"/>
            <a:endParaRPr lang="en-GB" dirty="0"/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2" y="2555645"/>
            <a:ext cx="4038600" cy="2692400"/>
          </a:xfrm>
        </p:spPr>
      </p:pic>
    </p:spTree>
    <p:extLst>
      <p:ext uri="{BB962C8B-B14F-4D97-AF65-F5344CB8AC3E}">
        <p14:creationId xmlns:p14="http://schemas.microsoft.com/office/powerpoint/2010/main" val="294575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Is human memory reliable?</a:t>
            </a:r>
          </a:p>
          <a:p>
            <a:pPr lvl="1"/>
            <a:r>
              <a:rPr lang="en-GB" dirty="0"/>
              <a:t>On what basis it is?</a:t>
            </a:r>
          </a:p>
          <a:p>
            <a:pPr lvl="1"/>
            <a:r>
              <a:rPr lang="en-GB" dirty="0"/>
              <a:t>On what basis it is not?</a:t>
            </a:r>
          </a:p>
          <a:p>
            <a:pPr lvl="1"/>
            <a:r>
              <a:rPr lang="en-GB" dirty="0"/>
              <a:t>Can you trust your memory?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14142"/>
            <a:ext cx="4038600" cy="2932023"/>
          </a:xfrm>
        </p:spPr>
      </p:pic>
    </p:spTree>
    <p:extLst>
      <p:ext uri="{BB962C8B-B14F-4D97-AF65-F5344CB8AC3E}">
        <p14:creationId xmlns:p14="http://schemas.microsoft.com/office/powerpoint/2010/main" val="136000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2C273A-2F35-7C43-BFD3-5B8D9E0CC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TOK-LINK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F180E66-2580-844B-B545-455375507A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417638"/>
            <a:ext cx="4604658" cy="4708525"/>
          </a:xfrm>
        </p:spPr>
        <p:txBody>
          <a:bodyPr>
            <a:normAutofit/>
          </a:bodyPr>
          <a:lstStyle/>
          <a:p>
            <a:r>
              <a:rPr lang="en-GB" dirty="0"/>
              <a:t>How do the following KQs relate to the contents we just covered?</a:t>
            </a:r>
          </a:p>
          <a:p>
            <a:pPr lvl="1"/>
            <a:r>
              <a:rPr lang="en-GB" dirty="0"/>
              <a:t>What features of knowledge have an impact on its reliability?</a:t>
            </a:r>
          </a:p>
          <a:p>
            <a:pPr lvl="1"/>
            <a:r>
              <a:rPr lang="en-GB" dirty="0"/>
              <a:t>What constraints are there on the pursuit of knowledge?</a:t>
            </a:r>
          </a:p>
          <a:p>
            <a:pPr lvl="1"/>
            <a:r>
              <a:rPr lang="en-GB" dirty="0"/>
              <a:t>To what extent is certainty attainable?</a:t>
            </a:r>
          </a:p>
        </p:txBody>
      </p:sp>
      <p:pic>
        <p:nvPicPr>
          <p:cNvPr id="8" name="Sisällön paikkamerkki 5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B0018B74-981C-C148-9F06-3C6943F5273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67985" y="2560638"/>
            <a:ext cx="3990958" cy="2353375"/>
          </a:xfr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D0BEAD47-4A64-2340-8809-4FBB2052266B}"/>
              </a:ext>
            </a:extLst>
          </p:cNvPr>
          <p:cNvSpPr txBox="1"/>
          <p:nvPr/>
        </p:nvSpPr>
        <p:spPr>
          <a:xfrm>
            <a:off x="334494" y="5621514"/>
            <a:ext cx="8475012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fi-FI" sz="2800" b="1" i="1" dirty="0"/>
              <a:t>DISCUSS</a:t>
            </a:r>
            <a:r>
              <a:rPr lang="fi-FI" sz="2800" b="1" dirty="0"/>
              <a:t> AND </a:t>
            </a:r>
            <a:r>
              <a:rPr lang="fi-FI" sz="2800" b="1" i="1" dirty="0"/>
              <a:t>EXPLORE</a:t>
            </a:r>
            <a:r>
              <a:rPr lang="fi-FI" sz="2800" b="1" dirty="0"/>
              <a:t> THESE KNOWLEDGE QUESTIONS</a:t>
            </a:r>
          </a:p>
        </p:txBody>
      </p:sp>
    </p:spTree>
    <p:extLst>
      <p:ext uri="{BB962C8B-B14F-4D97-AF65-F5344CB8AC3E}">
        <p14:creationId xmlns:p14="http://schemas.microsoft.com/office/powerpoint/2010/main" val="95264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Sources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err="1"/>
              <a:t>Crane</a:t>
            </a:r>
            <a:r>
              <a:rPr lang="fi-FI" dirty="0"/>
              <a:t>, J. &amp; </a:t>
            </a:r>
            <a:r>
              <a:rPr lang="fi-FI" dirty="0" err="1"/>
              <a:t>Hannibal</a:t>
            </a:r>
            <a:r>
              <a:rPr lang="fi-FI" dirty="0"/>
              <a:t>, J. (2009). </a:t>
            </a:r>
            <a:r>
              <a:rPr lang="fi-FI" i="1" dirty="0" err="1"/>
              <a:t>Psychology</a:t>
            </a:r>
            <a:r>
              <a:rPr lang="fi-FI" i="1" dirty="0"/>
              <a:t> Course Companion. </a:t>
            </a:r>
            <a:r>
              <a:rPr lang="fi-FI" dirty="0"/>
              <a:t>Oxford: Oxford </a:t>
            </a:r>
            <a:r>
              <a:rPr lang="fi-FI" dirty="0" err="1"/>
              <a:t>University</a:t>
            </a:r>
            <a:r>
              <a:rPr lang="fi-FI" dirty="0"/>
              <a:t> Press.</a:t>
            </a:r>
          </a:p>
          <a:p>
            <a:r>
              <a:rPr lang="fi-FI" dirty="0"/>
              <a:t>Gray, P. &amp; </a:t>
            </a:r>
            <a:r>
              <a:rPr lang="fi-FI" dirty="0" err="1"/>
              <a:t>Bjorklund</a:t>
            </a:r>
            <a:r>
              <a:rPr lang="fi-FI" dirty="0"/>
              <a:t>, D. (2014). </a:t>
            </a:r>
            <a:r>
              <a:rPr lang="fi-FI" i="1" dirty="0" err="1"/>
              <a:t>Psychology</a:t>
            </a:r>
            <a:r>
              <a:rPr lang="fi-FI" i="1" dirty="0"/>
              <a:t> (7th edition)</a:t>
            </a:r>
            <a:r>
              <a:rPr lang="fi-FI" dirty="0"/>
              <a:t>. New York: Worth </a:t>
            </a:r>
            <a:r>
              <a:rPr lang="fi-FI" dirty="0" err="1"/>
              <a:t>Publishers</a:t>
            </a:r>
            <a:r>
              <a:rPr lang="fi-FI" dirty="0"/>
              <a:t>.</a:t>
            </a:r>
          </a:p>
          <a:p>
            <a:r>
              <a:rPr lang="fi-FI" dirty="0" err="1"/>
              <a:t>Kognity</a:t>
            </a:r>
            <a:endParaRPr lang="fi-FI" dirty="0"/>
          </a:p>
          <a:p>
            <a:r>
              <a:rPr lang="fi-FI" dirty="0"/>
              <a:t>Popov, A., Parker, L. &amp; </a:t>
            </a:r>
            <a:r>
              <a:rPr lang="fi-FI" dirty="0" err="1"/>
              <a:t>Seath</a:t>
            </a:r>
            <a:r>
              <a:rPr lang="fi-FI" dirty="0"/>
              <a:t>, D. (2017).</a:t>
            </a:r>
            <a:r>
              <a:rPr lang="fi-FI" i="1" dirty="0"/>
              <a:t> IB </a:t>
            </a:r>
            <a:r>
              <a:rPr lang="fi-FI" i="1" dirty="0" err="1"/>
              <a:t>Psychology</a:t>
            </a:r>
            <a:r>
              <a:rPr lang="fi-FI" i="1" dirty="0"/>
              <a:t> Course Companion </a:t>
            </a:r>
            <a:r>
              <a:rPr lang="fi-FI" dirty="0"/>
              <a:t>(2nd Edition)</a:t>
            </a:r>
            <a:r>
              <a:rPr lang="fi-FI" i="1" dirty="0"/>
              <a:t>.</a:t>
            </a:r>
            <a:r>
              <a:rPr lang="fi-FI" dirty="0"/>
              <a:t> Oxford: Oxford </a:t>
            </a:r>
            <a:r>
              <a:rPr lang="fi-FI" dirty="0" err="1"/>
              <a:t>University</a:t>
            </a:r>
            <a:r>
              <a:rPr lang="fi-FI" dirty="0"/>
              <a:t> Press.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000294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85D71A3-7698-AB4C-8991-9FD75127B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Picture </a:t>
            </a:r>
            <a:r>
              <a:rPr lang="fi-FI" dirty="0" err="1"/>
              <a:t>sources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B7CC212-9B74-5A46-AC2B-7A489B340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fi-FI" dirty="0"/>
              <a:t>Milk </a:t>
            </a:r>
            <a:r>
              <a:rPr lang="fi-FI" dirty="0" err="1"/>
              <a:t>carton</a:t>
            </a:r>
            <a:r>
              <a:rPr lang="fi-FI" dirty="0"/>
              <a:t> &lt;http://</a:t>
            </a:r>
            <a:r>
              <a:rPr lang="fi-FI" dirty="0" err="1"/>
              <a:t>www.smallworlds.com</a:t>
            </a:r>
            <a:r>
              <a:rPr lang="fi-FI" dirty="0"/>
              <a:t>/forum/</a:t>
            </a:r>
            <a:r>
              <a:rPr lang="fi-FI" dirty="0" err="1"/>
              <a:t>archive</a:t>
            </a:r>
            <a:r>
              <a:rPr lang="fi-FI" dirty="0"/>
              <a:t>/</a:t>
            </a:r>
            <a:r>
              <a:rPr lang="fi-FI" dirty="0" err="1"/>
              <a:t>index.php</a:t>
            </a:r>
            <a:r>
              <a:rPr lang="fi-FI" dirty="0"/>
              <a:t>/t-1274171.html&gt; </a:t>
            </a:r>
            <a:r>
              <a:rPr lang="fi-FI" dirty="0" err="1"/>
              <a:t>Accessed</a:t>
            </a:r>
            <a:r>
              <a:rPr lang="fi-FI" dirty="0"/>
              <a:t> 23rd of November 2017.</a:t>
            </a:r>
          </a:p>
          <a:p>
            <a:r>
              <a:rPr lang="fi-FI" dirty="0" err="1"/>
              <a:t>Schema</a:t>
            </a:r>
            <a:r>
              <a:rPr lang="fi-FI" dirty="0"/>
              <a:t> of sport </a:t>
            </a:r>
            <a:r>
              <a:rPr lang="fi-FI" dirty="0" err="1"/>
              <a:t>cars</a:t>
            </a:r>
            <a:r>
              <a:rPr lang="fi-FI" dirty="0"/>
              <a:t> &lt;http://</a:t>
            </a:r>
            <a:r>
              <a:rPr lang="fi-FI" dirty="0" err="1"/>
              <a:t>mercercognitivepsychology.pbworks.com</a:t>
            </a:r>
            <a:r>
              <a:rPr lang="fi-FI" dirty="0"/>
              <a:t>/w/</a:t>
            </a:r>
            <a:r>
              <a:rPr lang="fi-FI" dirty="0" err="1"/>
              <a:t>page</a:t>
            </a:r>
            <a:r>
              <a:rPr lang="fi-FI" dirty="0"/>
              <a:t>/61207282/</a:t>
            </a:r>
            <a:r>
              <a:rPr lang="fi-FI" dirty="0" err="1"/>
              <a:t>Schemas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11th of November 2015.</a:t>
            </a:r>
          </a:p>
          <a:p>
            <a:r>
              <a:rPr lang="fi-FI" dirty="0" err="1"/>
              <a:t>Bartlett</a:t>
            </a:r>
            <a:r>
              <a:rPr lang="fi-FI" dirty="0"/>
              <a:t> </a:t>
            </a:r>
            <a:r>
              <a:rPr lang="fi-FI" dirty="0" err="1"/>
              <a:t>serial</a:t>
            </a:r>
            <a:r>
              <a:rPr lang="fi-FI" dirty="0"/>
              <a:t> </a:t>
            </a:r>
            <a:r>
              <a:rPr lang="fi-FI" dirty="0" err="1"/>
              <a:t>reproduction</a:t>
            </a:r>
            <a:r>
              <a:rPr lang="fi-FI" dirty="0"/>
              <a:t> </a:t>
            </a:r>
            <a:r>
              <a:rPr lang="fi-FI" dirty="0" err="1"/>
              <a:t>figures</a:t>
            </a:r>
            <a:r>
              <a:rPr lang="fi-FI" dirty="0"/>
              <a:t> 1 &lt;http://</a:t>
            </a:r>
            <a:r>
              <a:rPr lang="fi-FI" dirty="0" err="1"/>
              <a:t>www.psychsummaries.com</a:t>
            </a:r>
            <a:r>
              <a:rPr lang="fi-FI" dirty="0"/>
              <a:t>/2011/11/bartlett-1932-and-war-of-ghosts.html&gt; </a:t>
            </a:r>
            <a:r>
              <a:rPr lang="fi-FI" dirty="0" err="1"/>
              <a:t>Accessed</a:t>
            </a:r>
            <a:r>
              <a:rPr lang="fi-FI" dirty="0"/>
              <a:t> 27th of November 2017.</a:t>
            </a:r>
          </a:p>
          <a:p>
            <a:r>
              <a:rPr lang="fi-FI" dirty="0" err="1"/>
              <a:t>Bartlett</a:t>
            </a:r>
            <a:r>
              <a:rPr lang="fi-FI" dirty="0"/>
              <a:t> </a:t>
            </a:r>
            <a:r>
              <a:rPr lang="fi-FI" dirty="0" err="1"/>
              <a:t>serial</a:t>
            </a:r>
            <a:r>
              <a:rPr lang="fi-FI" dirty="0"/>
              <a:t> </a:t>
            </a:r>
            <a:r>
              <a:rPr lang="fi-FI" dirty="0" err="1"/>
              <a:t>reproduction</a:t>
            </a:r>
            <a:r>
              <a:rPr lang="fi-FI" dirty="0"/>
              <a:t> </a:t>
            </a:r>
            <a:r>
              <a:rPr lang="fi-FI" dirty="0" err="1"/>
              <a:t>figures</a:t>
            </a:r>
            <a:r>
              <a:rPr lang="fi-FI" dirty="0"/>
              <a:t> 2 &lt;http://</a:t>
            </a:r>
            <a:r>
              <a:rPr lang="fi-FI" dirty="0" err="1"/>
              <a:t>psycnet.apa.org</a:t>
            </a:r>
            <a:r>
              <a:rPr lang="fi-FI" dirty="0"/>
              <a:t>/</a:t>
            </a:r>
            <a:r>
              <a:rPr lang="fi-FI" dirty="0" err="1"/>
              <a:t>fulltext</a:t>
            </a:r>
            <a:r>
              <a:rPr lang="fi-FI" dirty="0"/>
              <a:t>/2014-16777-001.html&gt; </a:t>
            </a:r>
            <a:r>
              <a:rPr lang="fi-FI" dirty="0" err="1"/>
              <a:t>Accessed</a:t>
            </a:r>
            <a:r>
              <a:rPr lang="fi-FI" dirty="0"/>
              <a:t> 27th of November 2017.</a:t>
            </a:r>
          </a:p>
          <a:p>
            <a:r>
              <a:rPr lang="fi-FI" dirty="0" err="1"/>
              <a:t>Groceries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www.groceryshoppingbusiness.com</a:t>
            </a:r>
            <a:r>
              <a:rPr lang="fi-FI" dirty="0"/>
              <a:t>/</a:t>
            </a:r>
            <a:r>
              <a:rPr lang="fi-FI" dirty="0" err="1"/>
              <a:t>hello-world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6th of November 2018.</a:t>
            </a:r>
          </a:p>
          <a:p>
            <a:r>
              <a:rPr lang="fi-FI" dirty="0"/>
              <a:t>Depression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www.docsopinion.com</a:t>
            </a:r>
            <a:r>
              <a:rPr lang="fi-FI" dirty="0"/>
              <a:t>/2018/02/25/depression-</a:t>
            </a:r>
            <a:r>
              <a:rPr lang="fi-FI" dirty="0" err="1"/>
              <a:t>symptoms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6th of November 2018.</a:t>
            </a:r>
          </a:p>
          <a:p>
            <a:r>
              <a:rPr lang="fi-FI" dirty="0" err="1"/>
              <a:t>Kahoot</a:t>
            </a:r>
            <a:r>
              <a:rPr lang="fi-FI" dirty="0"/>
              <a:t>! &lt;http://</a:t>
            </a:r>
            <a:r>
              <a:rPr lang="fi-FI" dirty="0" err="1"/>
              <a:t>www.psi-solutions.org</a:t>
            </a:r>
            <a:r>
              <a:rPr lang="fi-FI" dirty="0"/>
              <a:t>/</a:t>
            </a:r>
            <a:r>
              <a:rPr lang="fi-FI" dirty="0" err="1"/>
              <a:t>kahoot</a:t>
            </a:r>
            <a:r>
              <a:rPr lang="fi-FI" dirty="0"/>
              <a:t>-it/&gt; </a:t>
            </a:r>
            <a:r>
              <a:rPr lang="fi-FI" dirty="0" err="1"/>
              <a:t>Accessed</a:t>
            </a:r>
            <a:r>
              <a:rPr lang="fi-FI" dirty="0"/>
              <a:t> 24th of </a:t>
            </a:r>
            <a:r>
              <a:rPr lang="fi-FI" dirty="0" err="1"/>
              <a:t>January</a:t>
            </a:r>
            <a:r>
              <a:rPr lang="fi-FI" dirty="0"/>
              <a:t> 2016.</a:t>
            </a:r>
          </a:p>
          <a:p>
            <a:r>
              <a:rPr lang="fi-FI" dirty="0"/>
              <a:t>Brain &lt;http://</a:t>
            </a:r>
            <a:r>
              <a:rPr lang="fi-FI" dirty="0" err="1"/>
              <a:t>cliparting.com</a:t>
            </a:r>
            <a:r>
              <a:rPr lang="fi-FI" dirty="0"/>
              <a:t>/free-brain-clipart-4926/&gt; </a:t>
            </a:r>
            <a:r>
              <a:rPr lang="fi-FI" dirty="0" err="1"/>
              <a:t>Accessed</a:t>
            </a:r>
            <a:r>
              <a:rPr lang="fi-FI" dirty="0"/>
              <a:t> 23rd of November 2017. </a:t>
            </a:r>
          </a:p>
          <a:p>
            <a:r>
              <a:rPr lang="fi-FI" dirty="0" err="1"/>
              <a:t>Eye</a:t>
            </a:r>
            <a:r>
              <a:rPr lang="fi-FI" dirty="0"/>
              <a:t> </a:t>
            </a:r>
            <a:r>
              <a:rPr lang="fi-FI" dirty="0" err="1"/>
              <a:t>drawing</a:t>
            </a:r>
            <a:r>
              <a:rPr lang="fi-FI" dirty="0"/>
              <a:t> &lt;http://</a:t>
            </a:r>
            <a:r>
              <a:rPr lang="fi-FI" dirty="0" err="1"/>
              <a:t>www.clipartpanda.com</a:t>
            </a:r>
            <a:r>
              <a:rPr lang="fi-FI" dirty="0"/>
              <a:t>/</a:t>
            </a:r>
            <a:r>
              <a:rPr lang="fi-FI" dirty="0" err="1"/>
              <a:t>clipart_images</a:t>
            </a:r>
            <a:r>
              <a:rPr lang="fi-FI" dirty="0"/>
              <a:t>/blue-eye-clip-art-image-1399516&gt; </a:t>
            </a:r>
            <a:r>
              <a:rPr lang="fi-FI" dirty="0" err="1"/>
              <a:t>Accessed</a:t>
            </a:r>
            <a:r>
              <a:rPr lang="fi-FI" dirty="0"/>
              <a:t> 23rd of November 2017.</a:t>
            </a:r>
          </a:p>
          <a:p>
            <a:r>
              <a:rPr lang="fi-FI" dirty="0" err="1"/>
              <a:t>Face</a:t>
            </a:r>
            <a:r>
              <a:rPr lang="fi-FI" dirty="0"/>
              <a:t> in </a:t>
            </a:r>
            <a:r>
              <a:rPr lang="fi-FI" dirty="0" err="1"/>
              <a:t>trees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://8tracks.com/</a:t>
            </a:r>
            <a:r>
              <a:rPr lang="fi-FI" dirty="0" err="1"/>
              <a:t>theperksofbeingme</a:t>
            </a:r>
            <a:r>
              <a:rPr lang="fi-FI" dirty="0"/>
              <a:t>/</a:t>
            </a:r>
            <a:r>
              <a:rPr lang="fi-FI" dirty="0" err="1"/>
              <a:t>confusing</a:t>
            </a:r>
            <a:r>
              <a:rPr lang="fi-FI" dirty="0"/>
              <a:t>-</a:t>
            </a:r>
            <a:r>
              <a:rPr lang="fi-FI" dirty="0" err="1"/>
              <a:t>thoughts</a:t>
            </a:r>
            <a:r>
              <a:rPr lang="fi-FI" dirty="0"/>
              <a:t>-on-a-</a:t>
            </a:r>
            <a:r>
              <a:rPr lang="fi-FI" dirty="0" err="1"/>
              <a:t>chilly</a:t>
            </a:r>
            <a:r>
              <a:rPr lang="fi-FI" dirty="0"/>
              <a:t>-</a:t>
            </a:r>
            <a:r>
              <a:rPr lang="fi-FI" dirty="0" err="1"/>
              <a:t>afternoon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27th of November 2017.</a:t>
            </a:r>
          </a:p>
          <a:p>
            <a:r>
              <a:rPr lang="fi-FI" dirty="0"/>
              <a:t>Chaplin &lt;http://</a:t>
            </a:r>
            <a:r>
              <a:rPr lang="fi-FI" dirty="0" err="1"/>
              <a:t>www.allposters.fi</a:t>
            </a:r>
            <a:r>
              <a:rPr lang="fi-FI" dirty="0"/>
              <a:t>/-sp/Charlie-Chaplin-1925-posters_i5099494_.htm&gt; </a:t>
            </a:r>
            <a:r>
              <a:rPr lang="fi-FI" dirty="0" err="1"/>
              <a:t>Accessed</a:t>
            </a:r>
            <a:r>
              <a:rPr lang="fi-FI" dirty="0"/>
              <a:t> 6th of November 2018.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473549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Picture </a:t>
            </a:r>
            <a:r>
              <a:rPr lang="fi-FI" dirty="0" err="1"/>
              <a:t>sources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i-FI" dirty="0"/>
              <a:t>Memory </a:t>
            </a:r>
            <a:r>
              <a:rPr lang="fi-FI" dirty="0" err="1"/>
              <a:t>wheel</a:t>
            </a:r>
            <a:r>
              <a:rPr lang="fi-FI" dirty="0"/>
              <a:t> </a:t>
            </a:r>
            <a:r>
              <a:rPr lang="fi-FI" dirty="0" err="1"/>
              <a:t>head</a:t>
            </a:r>
            <a:r>
              <a:rPr lang="fi-FI" dirty="0"/>
              <a:t> &lt;http://</a:t>
            </a:r>
            <a:r>
              <a:rPr lang="fi-FI" dirty="0" err="1"/>
              <a:t>exclusive.multibriefs.com</a:t>
            </a:r>
            <a:r>
              <a:rPr lang="fi-FI" dirty="0"/>
              <a:t>/</a:t>
            </a:r>
            <a:r>
              <a:rPr lang="fi-FI" dirty="0" err="1"/>
              <a:t>content</a:t>
            </a:r>
            <a:r>
              <a:rPr lang="fi-FI" dirty="0"/>
              <a:t>/</a:t>
            </a:r>
            <a:r>
              <a:rPr lang="fi-FI" dirty="0" err="1"/>
              <a:t>working</a:t>
            </a:r>
            <a:r>
              <a:rPr lang="fi-FI" dirty="0"/>
              <a:t>-</a:t>
            </a:r>
            <a:r>
              <a:rPr lang="fi-FI" dirty="0" err="1"/>
              <a:t>memory</a:t>
            </a:r>
            <a:r>
              <a:rPr lang="fi-FI" dirty="0"/>
              <a:t>-in-</a:t>
            </a:r>
            <a:r>
              <a:rPr lang="fi-FI" dirty="0" err="1"/>
              <a:t>english</a:t>
            </a:r>
            <a:r>
              <a:rPr lang="fi-FI" dirty="0"/>
              <a:t>-</a:t>
            </a:r>
            <a:r>
              <a:rPr lang="fi-FI" dirty="0" err="1"/>
              <a:t>language-development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24th of November 2015.</a:t>
            </a:r>
          </a:p>
          <a:p>
            <a:r>
              <a:rPr lang="fi-FI" dirty="0" err="1"/>
              <a:t>Loftus</a:t>
            </a:r>
            <a:r>
              <a:rPr lang="fi-FI" dirty="0"/>
              <a:t> &amp; </a:t>
            </a:r>
            <a:r>
              <a:rPr lang="fi-FI" dirty="0" err="1"/>
              <a:t>Palmer</a:t>
            </a:r>
            <a:r>
              <a:rPr lang="fi-FI" dirty="0"/>
              <a:t> 1 &amp; 2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www.simplypsychology.org</a:t>
            </a:r>
            <a:r>
              <a:rPr lang="fi-FI" dirty="0"/>
              <a:t>/</a:t>
            </a:r>
            <a:r>
              <a:rPr lang="fi-FI" dirty="0" err="1"/>
              <a:t>loftus-palmer.html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27th of November 2017.</a:t>
            </a:r>
          </a:p>
          <a:p>
            <a:r>
              <a:rPr lang="fi-FI" dirty="0" err="1"/>
              <a:t>Mall</a:t>
            </a:r>
            <a:r>
              <a:rPr lang="fi-FI" dirty="0"/>
              <a:t> </a:t>
            </a:r>
            <a:r>
              <a:rPr lang="fi-FI" dirty="0" err="1"/>
              <a:t>picture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Kognity</a:t>
            </a:r>
            <a:r>
              <a:rPr lang="fi-FI" dirty="0"/>
              <a:t> 5.2.2</a:t>
            </a:r>
          </a:p>
          <a:p>
            <a:r>
              <a:rPr lang="fi-FI" dirty="0"/>
              <a:t>IB </a:t>
            </a:r>
            <a:r>
              <a:rPr lang="fi-FI" dirty="0" err="1"/>
              <a:t>Psychology</a:t>
            </a:r>
            <a:r>
              <a:rPr lang="fi-FI" dirty="0"/>
              <a:t> </a:t>
            </a:r>
            <a:r>
              <a:rPr lang="fi-FI" dirty="0" err="1"/>
              <a:t>syllabus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2025 Guide</a:t>
            </a:r>
          </a:p>
          <a:p>
            <a:r>
              <a:rPr lang="fi-FI" dirty="0"/>
              <a:t>Elizabeth </a:t>
            </a:r>
            <a:r>
              <a:rPr lang="fi-FI" dirty="0" err="1"/>
              <a:t>Loftus</a:t>
            </a:r>
            <a:r>
              <a:rPr lang="fi-FI" dirty="0"/>
              <a:t> &lt;http://</a:t>
            </a:r>
            <a:r>
              <a:rPr lang="fi-FI" dirty="0" err="1"/>
              <a:t>www.law.uci.edu</a:t>
            </a:r>
            <a:r>
              <a:rPr lang="fi-FI" dirty="0"/>
              <a:t>/</a:t>
            </a:r>
            <a:r>
              <a:rPr lang="fi-FI" dirty="0" err="1"/>
              <a:t>faculty</a:t>
            </a:r>
            <a:r>
              <a:rPr lang="fi-FI" dirty="0"/>
              <a:t>/</a:t>
            </a:r>
            <a:r>
              <a:rPr lang="fi-FI" dirty="0" err="1"/>
              <a:t>full-time</a:t>
            </a:r>
            <a:r>
              <a:rPr lang="fi-FI" dirty="0"/>
              <a:t>/</a:t>
            </a:r>
            <a:r>
              <a:rPr lang="fi-FI" dirty="0" err="1"/>
              <a:t>loftus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30th of November 2017.</a:t>
            </a:r>
          </a:p>
          <a:p>
            <a:r>
              <a:rPr lang="fi-FI" dirty="0" err="1"/>
              <a:t>Information</a:t>
            </a:r>
            <a:r>
              <a:rPr lang="fi-FI" dirty="0"/>
              <a:t> &lt;http://</a:t>
            </a:r>
            <a:r>
              <a:rPr lang="fi-FI" dirty="0" err="1"/>
              <a:t>www.aiim.org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23rd of November 2017.</a:t>
            </a:r>
          </a:p>
          <a:p>
            <a:r>
              <a:rPr lang="fi-FI" dirty="0"/>
              <a:t>Dali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fi.wikipedia.org</a:t>
            </a:r>
            <a:r>
              <a:rPr lang="fi-FI" dirty="0"/>
              <a:t>/wiki/</a:t>
            </a:r>
            <a:r>
              <a:rPr lang="fi-FI" dirty="0" err="1"/>
              <a:t>Muiston_pysyvyys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25th of November 2015.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10001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5.2.2 </a:t>
            </a:r>
            <a:r>
              <a:rPr lang="fi-FI" dirty="0" err="1"/>
              <a:t>Schema</a:t>
            </a:r>
            <a:r>
              <a:rPr lang="fi-FI" dirty="0"/>
              <a:t> </a:t>
            </a:r>
            <a:r>
              <a:rPr lang="fi-FI" dirty="0" err="1"/>
              <a:t>Theory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r>
              <a:rPr lang="en-GB" b="1" dirty="0"/>
              <a:t>Cognitive schemas</a:t>
            </a:r>
          </a:p>
          <a:p>
            <a:pPr lvl="1"/>
            <a:r>
              <a:rPr lang="en-GB" dirty="0"/>
              <a:t>Mental representations</a:t>
            </a:r>
          </a:p>
          <a:p>
            <a:pPr lvl="1"/>
            <a:r>
              <a:rPr lang="en-GB" dirty="0"/>
              <a:t>Patterns of knowledge</a:t>
            </a:r>
          </a:p>
        </p:txBody>
      </p:sp>
      <p:pic>
        <p:nvPicPr>
          <p:cNvPr id="6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632" y="2178050"/>
            <a:ext cx="3505200" cy="2501900"/>
          </a:xfrm>
        </p:spPr>
      </p:pic>
    </p:spTree>
    <p:extLst>
      <p:ext uri="{BB962C8B-B14F-4D97-AF65-F5344CB8AC3E}">
        <p14:creationId xmlns:p14="http://schemas.microsoft.com/office/powerpoint/2010/main" val="72519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5.2.2 </a:t>
            </a:r>
            <a:r>
              <a:rPr lang="fi-FI" dirty="0" err="1"/>
              <a:t>Schema</a:t>
            </a:r>
            <a:r>
              <a:rPr lang="fi-FI" dirty="0"/>
              <a:t> </a:t>
            </a:r>
            <a:r>
              <a:rPr lang="fi-FI" dirty="0" err="1"/>
              <a:t>Theory</a:t>
            </a:r>
            <a:endParaRPr lang="fi-FI" dirty="0"/>
          </a:p>
        </p:txBody>
      </p:sp>
      <p:sp>
        <p:nvSpPr>
          <p:cNvPr id="6" name="Tekstiruutu 5"/>
          <p:cNvSpPr txBox="1"/>
          <p:nvPr/>
        </p:nvSpPr>
        <p:spPr>
          <a:xfrm>
            <a:off x="1344732" y="4667736"/>
            <a:ext cx="1293944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i-FI" sz="2400" b="1" dirty="0"/>
              <a:t>SCHEMA</a:t>
            </a:r>
          </a:p>
        </p:txBody>
      </p:sp>
      <p:sp>
        <p:nvSpPr>
          <p:cNvPr id="7" name="Tekstiruutu 6"/>
          <p:cNvSpPr txBox="1"/>
          <p:nvPr/>
        </p:nvSpPr>
        <p:spPr>
          <a:xfrm>
            <a:off x="3390181" y="2246775"/>
            <a:ext cx="2156808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fi-FI" sz="2400" b="1" dirty="0"/>
              <a:t>ENVIRONMENT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6143998" y="4667736"/>
            <a:ext cx="1791261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fi-FI" sz="2400" b="1" dirty="0"/>
              <a:t>PERCEPTION</a:t>
            </a:r>
          </a:p>
        </p:txBody>
      </p:sp>
      <p:grpSp>
        <p:nvGrpSpPr>
          <p:cNvPr id="16" name="Ryhmitä 15"/>
          <p:cNvGrpSpPr/>
          <p:nvPr/>
        </p:nvGrpSpPr>
        <p:grpSpPr>
          <a:xfrm>
            <a:off x="3603171" y="4593770"/>
            <a:ext cx="1730829" cy="1122247"/>
            <a:chOff x="3592285" y="4800598"/>
            <a:chExt cx="1730829" cy="1122247"/>
          </a:xfrm>
        </p:grpSpPr>
        <p:sp>
          <p:nvSpPr>
            <p:cNvPr id="9" name="Nuoli oikealle 8"/>
            <p:cNvSpPr/>
            <p:nvPr/>
          </p:nvSpPr>
          <p:spPr>
            <a:xfrm>
              <a:off x="3592285" y="4800598"/>
              <a:ext cx="1730829" cy="6096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3" name="Tekstiruutu 12"/>
            <p:cNvSpPr txBox="1"/>
            <p:nvPr/>
          </p:nvSpPr>
          <p:spPr>
            <a:xfrm>
              <a:off x="3933966" y="5522735"/>
              <a:ext cx="10474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2000" dirty="0"/>
                <a:t>DIRECTS</a:t>
              </a:r>
            </a:p>
          </p:txBody>
        </p:sp>
      </p:grpSp>
      <p:grpSp>
        <p:nvGrpSpPr>
          <p:cNvPr id="17" name="Ryhmitä 16"/>
          <p:cNvGrpSpPr/>
          <p:nvPr/>
        </p:nvGrpSpPr>
        <p:grpSpPr>
          <a:xfrm>
            <a:off x="5900936" y="2685265"/>
            <a:ext cx="1849266" cy="1730829"/>
            <a:chOff x="6075107" y="2893181"/>
            <a:chExt cx="1849266" cy="1730829"/>
          </a:xfrm>
        </p:grpSpPr>
        <p:sp>
          <p:nvSpPr>
            <p:cNvPr id="11" name="Nuoli oikealle 10"/>
            <p:cNvSpPr/>
            <p:nvPr/>
          </p:nvSpPr>
          <p:spPr>
            <a:xfrm rot="14122967">
              <a:off x="5514492" y="3453796"/>
              <a:ext cx="1730829" cy="6096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4" name="Tekstiruutu 13"/>
            <p:cNvSpPr txBox="1"/>
            <p:nvPr/>
          </p:nvSpPr>
          <p:spPr>
            <a:xfrm>
              <a:off x="6818878" y="3403565"/>
              <a:ext cx="110549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i-FI" sz="2000" dirty="0"/>
                <a:t>SELECTS</a:t>
              </a:r>
            </a:p>
            <a:p>
              <a:pPr algn="ctr"/>
              <a:r>
                <a:rPr lang="fi-FI" sz="2000" dirty="0"/>
                <a:t>TARGETS</a:t>
              </a:r>
            </a:p>
          </p:txBody>
        </p:sp>
      </p:grpSp>
      <p:grpSp>
        <p:nvGrpSpPr>
          <p:cNvPr id="18" name="Ryhmitä 17"/>
          <p:cNvGrpSpPr/>
          <p:nvPr/>
        </p:nvGrpSpPr>
        <p:grpSpPr>
          <a:xfrm>
            <a:off x="1169282" y="2779218"/>
            <a:ext cx="1860067" cy="1730829"/>
            <a:chOff x="1158396" y="2986046"/>
            <a:chExt cx="1860067" cy="1730829"/>
          </a:xfrm>
        </p:grpSpPr>
        <p:sp>
          <p:nvSpPr>
            <p:cNvPr id="10" name="Nuoli oikealle 9"/>
            <p:cNvSpPr/>
            <p:nvPr/>
          </p:nvSpPr>
          <p:spPr>
            <a:xfrm rot="7482078">
              <a:off x="1848248" y="3546661"/>
              <a:ext cx="1730829" cy="6096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Tekstiruutu 14"/>
            <p:cNvSpPr txBox="1"/>
            <p:nvPr/>
          </p:nvSpPr>
          <p:spPr>
            <a:xfrm>
              <a:off x="1158396" y="3557453"/>
              <a:ext cx="11986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2000" dirty="0"/>
                <a:t>CHANGES</a:t>
              </a:r>
            </a:p>
          </p:txBody>
        </p:sp>
      </p:grpSp>
      <p:sp>
        <p:nvSpPr>
          <p:cNvPr id="3" name="Tekstiruutu 2"/>
          <p:cNvSpPr txBox="1"/>
          <p:nvPr/>
        </p:nvSpPr>
        <p:spPr>
          <a:xfrm>
            <a:off x="3572954" y="3235606"/>
            <a:ext cx="1791261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i-FI" sz="2400" b="1" dirty="0"/>
              <a:t>CYCLE OF </a:t>
            </a:r>
            <a:br>
              <a:rPr lang="fi-FI" sz="2400" b="1" dirty="0"/>
            </a:br>
            <a:r>
              <a:rPr lang="fi-FI" sz="2400" b="1" dirty="0"/>
              <a:t>PERCEPTION</a:t>
            </a:r>
          </a:p>
        </p:txBody>
      </p:sp>
    </p:spTree>
    <p:extLst>
      <p:ext uri="{BB962C8B-B14F-4D97-AF65-F5344CB8AC3E}">
        <p14:creationId xmlns:p14="http://schemas.microsoft.com/office/powerpoint/2010/main" val="204646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5.2.2 </a:t>
            </a:r>
            <a:r>
              <a:rPr lang="fi-FI" dirty="0" err="1"/>
              <a:t>Schema</a:t>
            </a:r>
            <a:r>
              <a:rPr lang="fi-FI" dirty="0"/>
              <a:t> </a:t>
            </a:r>
            <a:r>
              <a:rPr lang="fi-FI" dirty="0" err="1"/>
              <a:t>Theory</a:t>
            </a:r>
            <a:endParaRPr lang="fi-FI" dirty="0"/>
          </a:p>
        </p:txBody>
      </p:sp>
      <p:sp>
        <p:nvSpPr>
          <p:cNvPr id="7" name="Tekstiruutu 6"/>
          <p:cNvSpPr txBox="1"/>
          <p:nvPr/>
        </p:nvSpPr>
        <p:spPr>
          <a:xfrm>
            <a:off x="593511" y="3265711"/>
            <a:ext cx="1580304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i-FI" sz="2400" b="1" dirty="0"/>
              <a:t>ENCODING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7051149" y="3265710"/>
            <a:ext cx="1548565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i-FI" sz="2400" b="1" dirty="0"/>
              <a:t>RETRIEVAL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3880977" y="3265710"/>
            <a:ext cx="1382045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i-FI" sz="2400" b="1" dirty="0"/>
              <a:t>STORAGE</a:t>
            </a:r>
          </a:p>
        </p:txBody>
      </p:sp>
      <p:sp>
        <p:nvSpPr>
          <p:cNvPr id="12" name="Nuoli oikealle 11"/>
          <p:cNvSpPr/>
          <p:nvPr/>
        </p:nvSpPr>
        <p:spPr>
          <a:xfrm>
            <a:off x="2445010" y="3311485"/>
            <a:ext cx="1164771" cy="370114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Nuoli oikealle 12"/>
          <p:cNvSpPr/>
          <p:nvPr/>
        </p:nvSpPr>
        <p:spPr>
          <a:xfrm>
            <a:off x="5574700" y="3311476"/>
            <a:ext cx="1164771" cy="370114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/>
          <p:cNvSpPr txBox="1"/>
          <p:nvPr/>
        </p:nvSpPr>
        <p:spPr>
          <a:xfrm>
            <a:off x="1581693" y="2133720"/>
            <a:ext cx="5980612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i-FI" sz="2400" b="1" dirty="0"/>
              <a:t>THREE MAIN STAGES IN MEMORY PROCESSES</a:t>
            </a:r>
          </a:p>
        </p:txBody>
      </p:sp>
      <p:sp>
        <p:nvSpPr>
          <p:cNvPr id="15" name="Tekstiruutu 14"/>
          <p:cNvSpPr txBox="1"/>
          <p:nvPr/>
        </p:nvSpPr>
        <p:spPr>
          <a:xfrm>
            <a:off x="1991837" y="4397681"/>
            <a:ext cx="5160323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i-FI" sz="2400" b="1" dirty="0"/>
              <a:t>SCHEMA PROCESSING CAN INFLUENCE </a:t>
            </a:r>
            <a:br>
              <a:rPr lang="fi-FI" sz="2400" b="1" dirty="0"/>
            </a:br>
            <a:r>
              <a:rPr lang="fi-FI" sz="2400" b="1" dirty="0"/>
              <a:t>MEMORY AT ALL STAGES</a:t>
            </a:r>
          </a:p>
        </p:txBody>
      </p:sp>
    </p:spTree>
    <p:extLst>
      <p:ext uri="{BB962C8B-B14F-4D97-AF65-F5344CB8AC3E}">
        <p14:creationId xmlns:p14="http://schemas.microsoft.com/office/powerpoint/2010/main" val="25919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5.2.2 </a:t>
            </a:r>
            <a:r>
              <a:rPr lang="fi-FI" dirty="0" err="1"/>
              <a:t>Schema</a:t>
            </a:r>
            <a:r>
              <a:rPr lang="fi-FI" dirty="0"/>
              <a:t> </a:t>
            </a:r>
            <a:r>
              <a:rPr lang="fi-FI" dirty="0" err="1"/>
              <a:t>Theory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b="1" dirty="0"/>
              <a:t>Bartlett (1932)</a:t>
            </a:r>
          </a:p>
          <a:p>
            <a:pPr lvl="1"/>
            <a:r>
              <a:rPr lang="en-GB" dirty="0"/>
              <a:t>Studied the reliability of memory with </a:t>
            </a:r>
            <a:r>
              <a:rPr lang="en-GB" b="1" dirty="0"/>
              <a:t>serial reproduction </a:t>
            </a:r>
            <a:r>
              <a:rPr lang="en-GB" dirty="0"/>
              <a:t>of Native American legend </a:t>
            </a:r>
            <a:r>
              <a:rPr lang="en-GB" i="1" dirty="0"/>
              <a:t>“The War of Ghosts”</a:t>
            </a:r>
          </a:p>
          <a:p>
            <a:pPr lvl="1"/>
            <a:endParaRPr lang="en-GB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524" y="1600200"/>
            <a:ext cx="3815952" cy="4525963"/>
          </a:xfrm>
        </p:spPr>
      </p:pic>
    </p:spTree>
    <p:extLst>
      <p:ext uri="{BB962C8B-B14F-4D97-AF65-F5344CB8AC3E}">
        <p14:creationId xmlns:p14="http://schemas.microsoft.com/office/powerpoint/2010/main" val="59100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5.2.2 </a:t>
            </a:r>
            <a:r>
              <a:rPr lang="fi-FI" dirty="0" err="1"/>
              <a:t>Schema</a:t>
            </a:r>
            <a:r>
              <a:rPr lang="fi-FI" dirty="0"/>
              <a:t> </a:t>
            </a:r>
            <a:r>
              <a:rPr lang="fi-FI" dirty="0" err="1"/>
              <a:t>Theory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Effort after meaning</a:t>
            </a:r>
          </a:p>
          <a:p>
            <a:pPr lvl="1"/>
            <a:r>
              <a:rPr lang="en-GB" dirty="0"/>
              <a:t>Attempt to match unfamiliar ideas into a familiar framework 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281" y="1600200"/>
            <a:ext cx="2634437" cy="4525963"/>
          </a:xfrm>
        </p:spPr>
      </p:pic>
    </p:spTree>
    <p:extLst>
      <p:ext uri="{BB962C8B-B14F-4D97-AF65-F5344CB8AC3E}">
        <p14:creationId xmlns:p14="http://schemas.microsoft.com/office/powerpoint/2010/main" val="197904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D46612A-9FC1-6A4B-96D9-37289BDA5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5.2.2 </a:t>
            </a:r>
            <a:r>
              <a:rPr lang="fi-FI" dirty="0" err="1"/>
              <a:t>Schema</a:t>
            </a:r>
            <a:r>
              <a:rPr lang="fi-FI" dirty="0"/>
              <a:t> </a:t>
            </a:r>
            <a:r>
              <a:rPr lang="fi-FI" dirty="0" err="1"/>
              <a:t>Theory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082EA88-09E2-C84A-9B79-BAC2BDA9751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b="1" dirty="0"/>
              <a:t>Social schemas</a:t>
            </a:r>
          </a:p>
          <a:p>
            <a:pPr lvl="1"/>
            <a:r>
              <a:rPr lang="en-GB" dirty="0"/>
              <a:t>Schemas about groups of people</a:t>
            </a:r>
          </a:p>
          <a:p>
            <a:pPr lvl="1"/>
            <a:r>
              <a:rPr lang="en-GB" dirty="0"/>
              <a:t>E.g. </a:t>
            </a:r>
            <a:r>
              <a:rPr lang="en-GB" i="1" dirty="0"/>
              <a:t>stereotypes</a:t>
            </a:r>
          </a:p>
          <a:p>
            <a:endParaRPr lang="en-GB" b="1" dirty="0"/>
          </a:p>
          <a:p>
            <a:r>
              <a:rPr lang="en-GB" b="1" dirty="0"/>
              <a:t>Scripts</a:t>
            </a:r>
          </a:p>
          <a:p>
            <a:pPr lvl="1"/>
            <a:r>
              <a:rPr lang="en-GB" dirty="0"/>
              <a:t>Schemas about sequences or events</a:t>
            </a:r>
          </a:p>
          <a:p>
            <a:pPr lvl="1"/>
            <a:r>
              <a:rPr lang="en-GB" dirty="0"/>
              <a:t>E.g. grocery shopping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DD74F48A-3318-1546-B2F9-F8972F36092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58846" y="1600200"/>
            <a:ext cx="3017308" cy="4525963"/>
          </a:xfrm>
        </p:spPr>
      </p:pic>
    </p:spTree>
    <p:extLst>
      <p:ext uri="{BB962C8B-B14F-4D97-AF65-F5344CB8AC3E}">
        <p14:creationId xmlns:p14="http://schemas.microsoft.com/office/powerpoint/2010/main" val="398246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413D769-B6AA-5447-ABFC-7945D17B1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5.2.2 </a:t>
            </a:r>
            <a:r>
              <a:rPr lang="fi-FI" dirty="0" err="1"/>
              <a:t>Schema</a:t>
            </a:r>
            <a:r>
              <a:rPr lang="fi-FI" dirty="0"/>
              <a:t> </a:t>
            </a:r>
            <a:r>
              <a:rPr lang="fi-FI" dirty="0" err="1"/>
              <a:t>Theory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36AA526-EE74-7242-8590-388FB03C71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endParaRPr lang="en-GB" dirty="0"/>
          </a:p>
          <a:p>
            <a:r>
              <a:rPr lang="en-GB" b="1" dirty="0"/>
              <a:t>Self-schemas</a:t>
            </a:r>
          </a:p>
          <a:p>
            <a:pPr lvl="1"/>
            <a:r>
              <a:rPr lang="en-GB" dirty="0"/>
              <a:t>Schemas about ourselves</a:t>
            </a:r>
          </a:p>
          <a:p>
            <a:pPr lvl="1"/>
            <a:r>
              <a:rPr lang="en-GB" i="1" dirty="0"/>
              <a:t>”I wish I was different”</a:t>
            </a:r>
          </a:p>
          <a:p>
            <a:pPr lvl="1"/>
            <a:r>
              <a:rPr lang="en-GB" i="1" dirty="0"/>
              <a:t>”People don’t notice me”</a:t>
            </a:r>
          </a:p>
          <a:p>
            <a:pPr lvl="1"/>
            <a:r>
              <a:rPr lang="en-GB" i="1" dirty="0"/>
              <a:t>”No matter how hard I try I will fail for sure”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75F26717-ACAB-0D40-9FAB-CBB208D6B03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999243"/>
            <a:ext cx="4038600" cy="2859514"/>
          </a:xfrm>
        </p:spPr>
      </p:pic>
    </p:spTree>
    <p:extLst>
      <p:ext uri="{BB962C8B-B14F-4D97-AF65-F5344CB8AC3E}">
        <p14:creationId xmlns:p14="http://schemas.microsoft.com/office/powerpoint/2010/main" val="61187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16390</TotalTime>
  <Words>1070</Words>
  <Application>Microsoft Macintosh PowerPoint</Application>
  <PresentationFormat>Näytössä katseltava diaesitys (4:3)</PresentationFormat>
  <Paragraphs>160</Paragraphs>
  <Slides>27</Slides>
  <Notes>9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27</vt:i4>
      </vt:variant>
    </vt:vector>
  </HeadingPairs>
  <TitlesOfParts>
    <vt:vector size="30" baseType="lpstr">
      <vt:lpstr>Arial</vt:lpstr>
      <vt:lpstr>Calibri</vt:lpstr>
      <vt:lpstr>Office-teema</vt:lpstr>
      <vt:lpstr>5.2.2 SCHEMA THEORY  </vt:lpstr>
      <vt:lpstr>REVIEW</vt:lpstr>
      <vt:lpstr>5.2.2 Schema Theory</vt:lpstr>
      <vt:lpstr>5.2.2 Schema Theory</vt:lpstr>
      <vt:lpstr>5.2.2 Schema Theory</vt:lpstr>
      <vt:lpstr>5.2.2 Schema Theory</vt:lpstr>
      <vt:lpstr>5.2.2 Schema Theory</vt:lpstr>
      <vt:lpstr>5.2.2 Schema Theory</vt:lpstr>
      <vt:lpstr>5.2.2 Schema Theory</vt:lpstr>
      <vt:lpstr>TASK</vt:lpstr>
      <vt:lpstr>5.2.2 Schema Theory</vt:lpstr>
      <vt:lpstr>5.2.2 Schema Theory</vt:lpstr>
      <vt:lpstr>TASK</vt:lpstr>
      <vt:lpstr>TASK</vt:lpstr>
      <vt:lpstr>5.2.2 Schema Theory</vt:lpstr>
      <vt:lpstr>TASK</vt:lpstr>
      <vt:lpstr>5.2.2 Schema Theory</vt:lpstr>
      <vt:lpstr>TASK</vt:lpstr>
      <vt:lpstr>TASK</vt:lpstr>
      <vt:lpstr>TASK</vt:lpstr>
      <vt:lpstr>TASK</vt:lpstr>
      <vt:lpstr>TASK</vt:lpstr>
      <vt:lpstr>TASK</vt:lpstr>
      <vt:lpstr>TOK-LINK</vt:lpstr>
      <vt:lpstr>Sources</vt:lpstr>
      <vt:lpstr>Picture sources</vt:lpstr>
      <vt:lpstr>Picture sources</vt:lpstr>
    </vt:vector>
  </TitlesOfParts>
  <Company>Voionmaa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 TARKKAAVAISUUS</dc:title>
  <dc:creator>Markus Lajunen</dc:creator>
  <cp:lastModifiedBy>Lajunen Markus</cp:lastModifiedBy>
  <cp:revision>369</cp:revision>
  <dcterms:created xsi:type="dcterms:W3CDTF">2016-01-27T06:20:57Z</dcterms:created>
  <dcterms:modified xsi:type="dcterms:W3CDTF">2025-09-04T08:25:30Z</dcterms:modified>
</cp:coreProperties>
</file>