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Masters/slideMaster8.xml" ContentType="application/vnd.openxmlformats-officedocument.presentationml.slideMaster+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Layouts/slideLayout32.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Masters/slideMaster7.xml" ContentType="application/vnd.openxmlformats-officedocument.presentationml.slideMaster+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Masters/slideMaster6.xml" ContentType="application/vnd.openxmlformats-officedocument.presentationml.slideMaster+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Masters/slideMaster5.xml" ContentType="application/vnd.openxmlformats-officedocument.presentationml.slideMaster+xml"/>
  <Override PartName="/ppt/slides/slide10.xml" ContentType="application/vnd.openxmlformats-officedocument.presentationml.slide+xml"/>
  <Override PartName="/ppt/slideMasters/slideMaster10.xml" ContentType="application/vnd.openxmlformats-officedocument.presentationml.slideMaster+xml"/>
  <Override PartName="/docProps/app.xml" ContentType="application/vnd.openxmlformats-officedocument.extended-properties+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Default Extension="jpeg" ContentType="image/jpeg"/>
  <Override PartName="/ppt/viewProps.xml" ContentType="application/vnd.openxmlformats-officedocument.presentationml.viewProps+xml"/>
  <Override PartName="/ppt/slideLayouts/slideLayout35.xml" ContentType="application/vnd.openxmlformats-officedocument.presentationml.slideLayout+xml"/>
  <Override PartName="/ppt/theme/theme9.xml" ContentType="application/vnd.openxmlformats-officedocument.theme+xml"/>
  <Override PartName="/ppt/theme/theme11.xml" ContentType="application/vnd.openxmlformats-officedocument.them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theme/theme8.xml" ContentType="application/vnd.openxmlformats-officedocument.theme+xml"/>
  <Override PartName="/ppt/theme/theme10.xml" ContentType="application/vnd.openxmlformats-officedocument.them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Masters/slideMaster9.xml" ContentType="application/vnd.openxmlformats-officedocument.presentationml.slideMaster+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7" r:id="rId2"/>
    <p:sldMasterId id="2147483679" r:id="rId3"/>
    <p:sldMasterId id="2147483681" r:id="rId4"/>
    <p:sldMasterId id="2147483683" r:id="rId5"/>
    <p:sldMasterId id="2147483685" r:id="rId6"/>
    <p:sldMasterId id="2147483687" r:id="rId7"/>
    <p:sldMasterId id="2147483689" r:id="rId8"/>
    <p:sldMasterId id="2147483691" r:id="rId9"/>
    <p:sldMasterId id="2147483706" r:id="rId10"/>
  </p:sldMasterIdLst>
  <p:notesMasterIdLst>
    <p:notesMasterId r:id="rId32"/>
  </p:notesMasterIdLst>
  <p:sldIdLst>
    <p:sldId id="256" r:id="rId11"/>
    <p:sldId id="257" r:id="rId12"/>
    <p:sldId id="258" r:id="rId13"/>
    <p:sldId id="260" r:id="rId14"/>
    <p:sldId id="261" r:id="rId15"/>
    <p:sldId id="262" r:id="rId16"/>
    <p:sldId id="263" r:id="rId17"/>
    <p:sldId id="264" r:id="rId18"/>
    <p:sldId id="259" r:id="rId19"/>
    <p:sldId id="265" r:id="rId20"/>
    <p:sldId id="266" r:id="rId21"/>
    <p:sldId id="267" r:id="rId22"/>
    <p:sldId id="268" r:id="rId23"/>
    <p:sldId id="269" r:id="rId24"/>
    <p:sldId id="270" r:id="rId25"/>
    <p:sldId id="271" r:id="rId26"/>
    <p:sldId id="273" r:id="rId27"/>
    <p:sldId id="275" r:id="rId28"/>
    <p:sldId id="276" r:id="rId29"/>
    <p:sldId id="277"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7389" autoAdjust="0"/>
  </p:normalViewPr>
  <p:slideViewPr>
    <p:cSldViewPr snapToGrid="0" snapToObjects="1">
      <p:cViewPr varScale="1">
        <p:scale>
          <a:sx n="89" d="100"/>
          <a:sy n="89" d="100"/>
        </p:scale>
        <p:origin x="-144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491CA-11C8-6F44-BC8C-E6F78049F294}" type="datetimeFigureOut">
              <a:rPr lang="en-US" smtClean="0"/>
              <a:pPr/>
              <a:t>10/30/12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C6034-E9E1-254B-887A-5839DE86541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445473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C6034-E9E1-254B-887A-5839DE865416}" type="slidenum">
              <a:rPr lang="en-US" smtClean="0"/>
              <a:pPr/>
              <a:t>2</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409713202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9E3679CA-190D-4A24-A261-9A216E84A6F6}" type="slidenum">
              <a:rPr lang="en-GB" smtClean="0">
                <a:solidFill>
                  <a:prstClr val="black"/>
                </a:solidFill>
              </a:rPr>
              <a:pPr/>
              <a:t>4</a:t>
            </a:fld>
            <a:endParaRPr lang="en-GB" smtClean="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653C6034-E9E1-254B-887A-5839DE86541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fi-FI"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10/30/12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10/30/12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i-FI"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10/30/12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i-FI"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10/30/12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fi-FI"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i-FI"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10/30/12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fi-FI"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i-FI"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i-FI"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10/30/12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fi-FI"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10/30/12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pPr/>
              <a:t>10/30/12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en-US"/>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537F0CB-1BB6-47E8-AC27-AD7EEC72886D}" type="datetime1">
              <a:rPr lang="fi-FI">
                <a:solidFill>
                  <a:srgbClr val="000000"/>
                </a:solidFill>
              </a:rPr>
              <a:pPr>
                <a:defRPr/>
              </a:pPr>
              <a:t>10/30/12</a:t>
            </a:fld>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i-FI">
                <a:solidFill>
                  <a:srgbClr val="000000"/>
                </a:solidFill>
              </a:rPr>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045B2148-EAEE-4D40-8C89-63AD8D6CE1EF}"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8A1224C-35E0-4984-99FE-9F757CCFE4B6}" type="datetime1">
              <a:rPr lang="fi-FI">
                <a:solidFill>
                  <a:srgbClr val="000000"/>
                </a:solidFill>
              </a:rPr>
              <a:pPr>
                <a:defRPr/>
              </a:pPr>
              <a:t>10/30/12</a:t>
            </a:fld>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i-FI">
                <a:solidFill>
                  <a:srgbClr val="000000"/>
                </a:solidFill>
              </a:rPr>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8D35EF4B-33A6-4AD5-9DF3-52FBA29FD02B}"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8A1224C-35E0-4984-99FE-9F757CCFE4B6}" type="datetime1">
              <a:rPr lang="fi-FI">
                <a:solidFill>
                  <a:srgbClr val="000000"/>
                </a:solidFill>
              </a:rPr>
              <a:pPr>
                <a:defRPr/>
              </a:pPr>
              <a:t>10/30/12</a:t>
            </a:fld>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i-FI">
                <a:solidFill>
                  <a:srgbClr val="000000"/>
                </a:solidFill>
              </a:rPr>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8D35EF4B-33A6-4AD5-9DF3-52FBA29FD02B}"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10/30/12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8A1224C-35E0-4984-99FE-9F757CCFE4B6}" type="datetime1">
              <a:rPr lang="fi-FI">
                <a:solidFill>
                  <a:srgbClr val="000000"/>
                </a:solidFill>
              </a:rPr>
              <a:pPr>
                <a:defRPr/>
              </a:pPr>
              <a:t>10/30/12</a:t>
            </a:fld>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i-FI">
                <a:solidFill>
                  <a:srgbClr val="000000"/>
                </a:solidFill>
              </a:rPr>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8D35EF4B-33A6-4AD5-9DF3-52FBA29FD02B}"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8A1224C-35E0-4984-99FE-9F757CCFE4B6}" type="datetime1">
              <a:rPr lang="fi-FI">
                <a:solidFill>
                  <a:srgbClr val="000000"/>
                </a:solidFill>
              </a:rPr>
              <a:pPr>
                <a:defRPr/>
              </a:pPr>
              <a:t>10/30/12</a:t>
            </a:fld>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i-FI">
                <a:solidFill>
                  <a:srgbClr val="000000"/>
                </a:solidFill>
              </a:rPr>
              <a:t>Esityksen nimi / Tekijä</a:t>
            </a:r>
          </a:p>
        </p:txBody>
      </p:sp>
      <p:sp>
        <p:nvSpPr>
          <p:cNvPr id="6" name="Rectangle 6"/>
          <p:cNvSpPr>
            <a:spLocks noGrp="1" noChangeArrowheads="1"/>
          </p:cNvSpPr>
          <p:nvPr>
            <p:ph type="sldNum" sz="quarter" idx="12"/>
          </p:nvPr>
        </p:nvSpPr>
        <p:spPr>
          <a:ln/>
        </p:spPr>
        <p:txBody>
          <a:bodyPr/>
          <a:lstStyle>
            <a:lvl1pPr>
              <a:defRPr/>
            </a:lvl1pPr>
          </a:lstStyle>
          <a:p>
            <a:pPr>
              <a:defRPr/>
            </a:pPr>
            <a:fld id="{8D35EF4B-33A6-4AD5-9DF3-52FBA29FD02B}"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6" name="Otsikon paikkamerkki 1"/>
          <p:cNvSpPr>
            <a:spLocks noGrp="1"/>
          </p:cNvSpPr>
          <p:nvPr>
            <p:ph type="title"/>
          </p:nvPr>
        </p:nvSpPr>
        <p:spPr>
          <a:xfrm>
            <a:off x="457200" y="642918"/>
            <a:ext cx="8229600" cy="774720"/>
          </a:xfrm>
          <a:prstGeom prst="rect">
            <a:avLst/>
          </a:prstGeom>
        </p:spPr>
        <p:txBody>
          <a:bodyPr/>
          <a:lstStyle/>
          <a:p>
            <a:r>
              <a:rPr lang="fi-FI" smtClean="0"/>
              <a:t>Muokkaa perustyyl. napsautt.</a:t>
            </a:r>
            <a:endParaRPr lang="fi-FI" dirty="0"/>
          </a:p>
        </p:txBody>
      </p:sp>
      <p:sp>
        <p:nvSpPr>
          <p:cNvPr id="4" name="Alatunnisteen paikkamerkki 4"/>
          <p:cNvSpPr>
            <a:spLocks noGrp="1"/>
          </p:cNvSpPr>
          <p:nvPr>
            <p:ph type="ftr" sz="quarter" idx="10"/>
          </p:nvPr>
        </p:nvSpPr>
        <p:spPr/>
        <p:txBody>
          <a:bodyPr/>
          <a:lstStyle>
            <a:lvl1pPr>
              <a:defRPr/>
            </a:lvl1pPr>
          </a:lstStyle>
          <a:p>
            <a:pPr>
              <a:defRPr/>
            </a:pPr>
            <a:r>
              <a:rPr lang="fi-FI">
                <a:solidFill>
                  <a:srgbClr val="4F4F4F">
                    <a:tint val="75000"/>
                  </a:srgbClr>
                </a:solidFill>
              </a:rPr>
              <a:t>Jukka Lerkkanen</a:t>
            </a:r>
            <a:endParaRPr lang="fi-FI" dirty="0">
              <a:solidFill>
                <a:srgbClr val="4F4F4F">
                  <a:tint val="75000"/>
                </a:srgbClr>
              </a:solidFill>
            </a:endParaRPr>
          </a:p>
        </p:txBody>
      </p:sp>
      <p:sp>
        <p:nvSpPr>
          <p:cNvPr id="5" name="Päivämäärän paikkamerkki 8"/>
          <p:cNvSpPr>
            <a:spLocks noGrp="1"/>
          </p:cNvSpPr>
          <p:nvPr>
            <p:ph type="dt" sz="half" idx="11"/>
          </p:nvPr>
        </p:nvSpPr>
        <p:spPr/>
        <p:txBody>
          <a:bodyPr/>
          <a:lstStyle>
            <a:lvl1pPr>
              <a:defRPr/>
            </a:lvl1pPr>
          </a:lstStyle>
          <a:p>
            <a:pPr>
              <a:defRPr/>
            </a:pPr>
            <a:r>
              <a:rPr lang="fi-FI">
                <a:solidFill>
                  <a:srgbClr val="4F4F4F">
                    <a:tint val="75000"/>
                  </a:srgbClr>
                </a:solidFill>
              </a:rPr>
              <a:t>1.11.2012</a:t>
            </a:r>
            <a:endParaRPr lang="fi-FI" dirty="0">
              <a:solidFill>
                <a:srgbClr val="4F4F4F">
                  <a:tint val="75000"/>
                </a:srgbClr>
              </a:solidFill>
            </a:endParaRPr>
          </a:p>
        </p:txBody>
      </p:sp>
      <p:sp>
        <p:nvSpPr>
          <p:cNvPr id="6" name="Dian numeron paikkamerkki 5"/>
          <p:cNvSpPr>
            <a:spLocks noGrp="1"/>
          </p:cNvSpPr>
          <p:nvPr>
            <p:ph type="sldNum" sz="quarter" idx="12"/>
          </p:nvPr>
        </p:nvSpPr>
        <p:spPr/>
        <p:txBody>
          <a:bodyPr/>
          <a:lstStyle>
            <a:lvl1pPr>
              <a:defRPr/>
            </a:lvl1pPr>
          </a:lstStyle>
          <a:p>
            <a:fld id="{4A61E842-5988-9741-A1C8-9C98DE3C73FD}" type="slidenum">
              <a:rPr lang="fi-FI"/>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6" name="Otsikon paikkamerkki 1"/>
          <p:cNvSpPr>
            <a:spLocks noGrp="1"/>
          </p:cNvSpPr>
          <p:nvPr>
            <p:ph type="title"/>
          </p:nvPr>
        </p:nvSpPr>
        <p:spPr>
          <a:xfrm>
            <a:off x="457200" y="642918"/>
            <a:ext cx="8229600" cy="774720"/>
          </a:xfrm>
          <a:prstGeom prst="rect">
            <a:avLst/>
          </a:prstGeom>
        </p:spPr>
        <p:txBody>
          <a:bodyPr/>
          <a:lstStyle/>
          <a:p>
            <a:r>
              <a:rPr lang="fi-FI" smtClean="0"/>
              <a:t>Muokkaa perustyyl. napsautt.</a:t>
            </a:r>
            <a:endParaRPr lang="fi-FI" dirty="0"/>
          </a:p>
        </p:txBody>
      </p:sp>
      <p:sp>
        <p:nvSpPr>
          <p:cNvPr id="4" name="Alatunnisteen paikkamerkki 4"/>
          <p:cNvSpPr>
            <a:spLocks noGrp="1"/>
          </p:cNvSpPr>
          <p:nvPr>
            <p:ph type="ftr" sz="quarter" idx="10"/>
          </p:nvPr>
        </p:nvSpPr>
        <p:spPr/>
        <p:txBody>
          <a:bodyPr/>
          <a:lstStyle>
            <a:lvl1pPr>
              <a:defRPr/>
            </a:lvl1pPr>
          </a:lstStyle>
          <a:p>
            <a:pPr>
              <a:defRPr/>
            </a:pPr>
            <a:r>
              <a:rPr lang="fi-FI">
                <a:solidFill>
                  <a:srgbClr val="4F4F4F">
                    <a:tint val="75000"/>
                  </a:srgbClr>
                </a:solidFill>
              </a:rPr>
              <a:t>Jukka Lerkkanen</a:t>
            </a:r>
            <a:endParaRPr lang="fi-FI" dirty="0">
              <a:solidFill>
                <a:srgbClr val="4F4F4F">
                  <a:tint val="75000"/>
                </a:srgbClr>
              </a:solidFill>
            </a:endParaRPr>
          </a:p>
        </p:txBody>
      </p:sp>
      <p:sp>
        <p:nvSpPr>
          <p:cNvPr id="5" name="Päivämäärän paikkamerkki 8"/>
          <p:cNvSpPr>
            <a:spLocks noGrp="1"/>
          </p:cNvSpPr>
          <p:nvPr>
            <p:ph type="dt" sz="half" idx="11"/>
          </p:nvPr>
        </p:nvSpPr>
        <p:spPr/>
        <p:txBody>
          <a:bodyPr/>
          <a:lstStyle>
            <a:lvl1pPr>
              <a:defRPr/>
            </a:lvl1pPr>
          </a:lstStyle>
          <a:p>
            <a:pPr>
              <a:defRPr/>
            </a:pPr>
            <a:r>
              <a:rPr lang="fi-FI">
                <a:solidFill>
                  <a:srgbClr val="4F4F4F">
                    <a:tint val="75000"/>
                  </a:srgbClr>
                </a:solidFill>
              </a:rPr>
              <a:t>1.11.2012</a:t>
            </a:r>
            <a:endParaRPr lang="fi-FI" dirty="0">
              <a:solidFill>
                <a:srgbClr val="4F4F4F">
                  <a:tint val="75000"/>
                </a:srgbClr>
              </a:solidFill>
            </a:endParaRPr>
          </a:p>
        </p:txBody>
      </p:sp>
      <p:sp>
        <p:nvSpPr>
          <p:cNvPr id="6" name="Dian numeron paikkamerkki 5"/>
          <p:cNvSpPr>
            <a:spLocks noGrp="1"/>
          </p:cNvSpPr>
          <p:nvPr>
            <p:ph type="sldNum" sz="quarter" idx="12"/>
          </p:nvPr>
        </p:nvSpPr>
        <p:spPr/>
        <p:txBody>
          <a:bodyPr/>
          <a:lstStyle>
            <a:lvl1pPr>
              <a:defRPr/>
            </a:lvl1pPr>
          </a:lstStyle>
          <a:p>
            <a:fld id="{4A61E842-5988-9741-A1C8-9C98DE3C73FD}" type="slidenum">
              <a:rPr lang="fi-FI"/>
              <a:pPr/>
              <a:t>‹#›</a:t>
            </a:fld>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i-FI"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10/30/12</a:t>
            </a:fld>
            <a:endParaRPr lang="en-US">
              <a:solidFill>
                <a:prstClr val="white"/>
              </a:solidFill>
            </a:endParaRPr>
          </a:p>
        </p:txBody>
      </p:sp>
      <p:sp>
        <p:nvSpPr>
          <p:cNvPr id="5" name="Footer Placeholder 4"/>
          <p:cNvSpPr>
            <a:spLocks noGrp="1"/>
          </p:cNvSpPr>
          <p:nvPr>
            <p:ph type="ftr" sz="quarter" idx="11"/>
          </p:nvPr>
        </p:nvSpPr>
        <p:spPr>
          <a:xfrm>
            <a:off x="7238999" y="6356350"/>
            <a:ext cx="1446213" cy="365125"/>
          </a:xfrm>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solidFill>
                  <a:prstClr val="white"/>
                </a:solidFill>
              </a:rPr>
              <a:pPr/>
              <a:t>‹#›</a:t>
            </a:fld>
            <a:endParaRPr lang="en-US">
              <a:solidFill>
                <a:prstClr val="white"/>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6C4199-5050-49E0-B6D8-C8CCA11A4149}"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AE739-80D3-4702-A4A0-8E73577B1461}"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960F57-FBC7-44ED-9294-20FCF30B055B}"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61A426-1520-44D6-BEE3-8B22933BC26C}"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D9EC87-41D2-4A9D-9D34-DF869DD57C48}"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i-FI"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10/30/12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26C250-D5FD-44F7-9CB6-244FF734C1A4}"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E754B2-44B6-46AB-B943-392F45F9146B}"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B32EED-548C-4B06-AC87-5E8A08603572}"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047D44-D88A-4D78-85D5-8106E1190BF7}"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3CEECA-E483-425E-992D-A734A949089F}"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B91BFC-628E-42CE-82DD-E47FAE0FBABE}"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457200" y="274638"/>
            <a:ext cx="8229600" cy="58515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D77329-367C-40E3-96F3-4D706922B8C9}" type="slidenum">
              <a:rPr lang="fi-FI">
                <a:solidFill>
                  <a:srgbClr val="000000"/>
                </a:solidFill>
              </a:rPr>
              <a:pPr>
                <a:defRPr/>
              </a:pPr>
              <a:t>‹#›</a:t>
            </a:fld>
            <a:endParaRPr lang="fi-FI">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10/30/12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10/30/12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10/30/12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10/30/12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10/30/12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10/30/12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10.xml"/><Relationship Id="rId14" Type="http://schemas.openxmlformats.org/officeDocument/2006/relationships/image" Target="../media/image11.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2.xml"/><Relationship Id="rId3"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 Id="rId3"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4.xml"/><Relationship Id="rId3"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5.xml"/><Relationship Id="rId3"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6.xml"/><Relationship Id="rId3"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2.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3.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i-FI"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pPr/>
              <a:t>10/30/12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fi-FI">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fi-FI">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09AD3BB-060A-41B8-B458-6187A93EA837}" type="slidenum">
              <a:rPr lang="fi-FI">
                <a:solidFill>
                  <a:srgbClr val="000000"/>
                </a:solidFill>
              </a:rPr>
              <a:pPr fontAlgn="base">
                <a:spcBef>
                  <a:spcPct val="0"/>
                </a:spcBef>
                <a:spcAft>
                  <a:spcPct val="0"/>
                </a:spcAft>
                <a:defRPr/>
              </a:pPr>
              <a:t>‹#›</a:t>
            </a:fld>
            <a:endParaRPr lang="fi-FI">
              <a:solidFill>
                <a:srgbClr val="00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rtl="0" eaLnBrk="0" fontAlgn="base" hangingPunct="0">
        <a:spcBef>
          <a:spcPct val="0"/>
        </a:spcBef>
        <a:spcAft>
          <a:spcPct val="0"/>
        </a:spcAft>
        <a:defRPr sz="4000">
          <a:solidFill>
            <a:srgbClr val="10A9E2"/>
          </a:solidFill>
          <a:latin typeface="+mj-lt"/>
          <a:ea typeface="+mj-ea"/>
          <a:cs typeface="+mj-cs"/>
        </a:defRPr>
      </a:lvl1pPr>
      <a:lvl2pPr algn="ctr" rtl="0" eaLnBrk="0" fontAlgn="base" hangingPunct="0">
        <a:spcBef>
          <a:spcPct val="0"/>
        </a:spcBef>
        <a:spcAft>
          <a:spcPct val="0"/>
        </a:spcAft>
        <a:defRPr sz="4000">
          <a:solidFill>
            <a:srgbClr val="10A9E2"/>
          </a:solidFill>
          <a:latin typeface="Arial" charset="0"/>
        </a:defRPr>
      </a:lvl2pPr>
      <a:lvl3pPr algn="ctr" rtl="0" eaLnBrk="0" fontAlgn="base" hangingPunct="0">
        <a:spcBef>
          <a:spcPct val="0"/>
        </a:spcBef>
        <a:spcAft>
          <a:spcPct val="0"/>
        </a:spcAft>
        <a:defRPr sz="4000">
          <a:solidFill>
            <a:srgbClr val="10A9E2"/>
          </a:solidFill>
          <a:latin typeface="Arial" charset="0"/>
        </a:defRPr>
      </a:lvl3pPr>
      <a:lvl4pPr algn="ctr" rtl="0" eaLnBrk="0" fontAlgn="base" hangingPunct="0">
        <a:spcBef>
          <a:spcPct val="0"/>
        </a:spcBef>
        <a:spcAft>
          <a:spcPct val="0"/>
        </a:spcAft>
        <a:defRPr sz="4000">
          <a:solidFill>
            <a:srgbClr val="10A9E2"/>
          </a:solidFill>
          <a:latin typeface="Arial" charset="0"/>
        </a:defRPr>
      </a:lvl4pPr>
      <a:lvl5pPr algn="ctr" rtl="0" eaLnBrk="0" fontAlgn="base" hangingPunct="0">
        <a:spcBef>
          <a:spcPct val="0"/>
        </a:spcBef>
        <a:spcAft>
          <a:spcPct val="0"/>
        </a:spcAft>
        <a:defRPr sz="4000">
          <a:solidFill>
            <a:srgbClr val="10A9E2"/>
          </a:solidFill>
          <a:latin typeface="Arial" charset="0"/>
        </a:defRPr>
      </a:lvl5pPr>
      <a:lvl6pPr marL="457200" algn="ctr" rtl="0" fontAlgn="base">
        <a:spcBef>
          <a:spcPct val="0"/>
        </a:spcBef>
        <a:spcAft>
          <a:spcPct val="0"/>
        </a:spcAft>
        <a:defRPr sz="4000">
          <a:solidFill>
            <a:srgbClr val="10A9E2"/>
          </a:solidFill>
          <a:latin typeface="Arial" charset="0"/>
        </a:defRPr>
      </a:lvl6pPr>
      <a:lvl7pPr marL="914400" algn="ctr" rtl="0" fontAlgn="base">
        <a:spcBef>
          <a:spcPct val="0"/>
        </a:spcBef>
        <a:spcAft>
          <a:spcPct val="0"/>
        </a:spcAft>
        <a:defRPr sz="4000">
          <a:solidFill>
            <a:srgbClr val="10A9E2"/>
          </a:solidFill>
          <a:latin typeface="Arial" charset="0"/>
        </a:defRPr>
      </a:lvl7pPr>
      <a:lvl8pPr marL="1371600" algn="ctr" rtl="0" fontAlgn="base">
        <a:spcBef>
          <a:spcPct val="0"/>
        </a:spcBef>
        <a:spcAft>
          <a:spcPct val="0"/>
        </a:spcAft>
        <a:defRPr sz="4000">
          <a:solidFill>
            <a:srgbClr val="10A9E2"/>
          </a:solidFill>
          <a:latin typeface="Arial" charset="0"/>
        </a:defRPr>
      </a:lvl8pPr>
      <a:lvl9pPr marL="1828800" algn="ctr" rtl="0" fontAlgn="base">
        <a:spcBef>
          <a:spcPct val="0"/>
        </a:spcBef>
        <a:spcAft>
          <a:spcPct val="0"/>
        </a:spcAft>
        <a:defRPr sz="4000">
          <a:solidFill>
            <a:srgbClr val="10A9E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fld id="{2A9EE368-8F7A-49E8-B808-2BC139F93354}" type="datetime1">
              <a:rPr lang="fi-FI">
                <a:solidFill>
                  <a:srgbClr val="000000"/>
                </a:solidFill>
              </a:rPr>
              <a:pPr fontAlgn="base">
                <a:spcBef>
                  <a:spcPct val="0"/>
                </a:spcBef>
                <a:spcAft>
                  <a:spcPct val="0"/>
                </a:spcAft>
                <a:defRPr/>
              </a:pPr>
              <a:t>10/30/12</a:t>
            </a:fld>
            <a:endParaRPr lang="fi-FI">
              <a:solidFill>
                <a:srgbClr val="000000"/>
              </a:solidFill>
            </a:endParaRPr>
          </a:p>
        </p:txBody>
      </p:sp>
      <p:sp>
        <p:nvSpPr>
          <p:cNvPr id="1029"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r>
              <a:rPr lang="fi-FI">
                <a:solidFill>
                  <a:srgbClr val="000000"/>
                </a:solidFill>
              </a:rPr>
              <a:t>Esityksen nimi / Tekijä</a:t>
            </a:r>
          </a:p>
        </p:txBody>
      </p:sp>
      <p:sp>
        <p:nvSpPr>
          <p:cNvPr id="1030"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defRPr>
            </a:lvl1pPr>
          </a:lstStyle>
          <a:p>
            <a:pPr fontAlgn="base">
              <a:spcBef>
                <a:spcPct val="0"/>
              </a:spcBef>
              <a:spcAft>
                <a:spcPct val="0"/>
              </a:spcAft>
              <a:defRPr/>
            </a:pPr>
            <a:fld id="{B25BC3D5-67A5-4FC5-9CCB-8E60B321FFD8}" type="slidenum">
              <a:rPr lang="fi-FI">
                <a:solidFill>
                  <a:srgbClr val="000000"/>
                </a:solidFill>
              </a:rPr>
              <a:pPr fontAlgn="base">
                <a:spcBef>
                  <a:spcPct val="0"/>
                </a:spcBef>
                <a:spcAft>
                  <a:spcPct val="0"/>
                </a:spcAft>
                <a:defRPr/>
              </a:pPr>
              <a:t>‹#›</a:t>
            </a:fld>
            <a:endParaRPr lang="fi-FI">
              <a:solidFill>
                <a:srgbClr val="000000"/>
              </a:solidFill>
            </a:endParaRPr>
          </a:p>
        </p:txBody>
      </p:sp>
      <p:sp>
        <p:nvSpPr>
          <p:cNvPr id="1032" name="Rectangle 8"/>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sp>
        <p:nvSpPr>
          <p:cNvPr id="1034" name="Rectangle 10"/>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pic>
        <p:nvPicPr>
          <p:cNvPr id="1033" name="Kuva 9" descr="UEF_eng_vaaka_1_black.jpg"/>
          <p:cNvPicPr>
            <a:picLocks noChangeAspect="1"/>
          </p:cNvPicPr>
          <p:nvPr/>
        </p:nvPicPr>
        <p:blipFill>
          <a:blip r:embed="rId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hf hdr="0"/>
  <p:txStyles>
    <p:titleStyle>
      <a:lvl1pPr algn="l" rtl="0" eaLnBrk="1" fontAlgn="base" hangingPunct="1">
        <a:lnSpc>
          <a:spcPts val="3400"/>
        </a:lnSpc>
        <a:spcBef>
          <a:spcPct val="0"/>
        </a:spcBef>
        <a:spcAft>
          <a:spcPct val="0"/>
        </a:spcAft>
        <a:defRPr sz="2800" b="1">
          <a:solidFill>
            <a:schemeClr val="tx2"/>
          </a:solidFill>
          <a:latin typeface="+mj-lt"/>
          <a:ea typeface="+mj-ea"/>
          <a:cs typeface="+mj-cs"/>
        </a:defRPr>
      </a:lvl1pPr>
      <a:lvl2pPr algn="l" rtl="0" eaLnBrk="1" fontAlgn="base" hangingPunct="1">
        <a:lnSpc>
          <a:spcPts val="3400"/>
        </a:lnSpc>
        <a:spcBef>
          <a:spcPct val="0"/>
        </a:spcBef>
        <a:spcAft>
          <a:spcPct val="0"/>
        </a:spcAft>
        <a:defRPr sz="2800" b="1">
          <a:solidFill>
            <a:schemeClr val="tx2"/>
          </a:solidFill>
          <a:latin typeface="Palatino Linotype" pitchFamily="18" charset="0"/>
        </a:defRPr>
      </a:lvl2pPr>
      <a:lvl3pPr algn="l" rtl="0" eaLnBrk="1" fontAlgn="base" hangingPunct="1">
        <a:lnSpc>
          <a:spcPts val="3400"/>
        </a:lnSpc>
        <a:spcBef>
          <a:spcPct val="0"/>
        </a:spcBef>
        <a:spcAft>
          <a:spcPct val="0"/>
        </a:spcAft>
        <a:defRPr sz="2800" b="1">
          <a:solidFill>
            <a:schemeClr val="tx2"/>
          </a:solidFill>
          <a:latin typeface="Palatino Linotype" pitchFamily="18" charset="0"/>
        </a:defRPr>
      </a:lvl3pPr>
      <a:lvl4pPr algn="l" rtl="0" eaLnBrk="1" fontAlgn="base" hangingPunct="1">
        <a:lnSpc>
          <a:spcPts val="3400"/>
        </a:lnSpc>
        <a:spcBef>
          <a:spcPct val="0"/>
        </a:spcBef>
        <a:spcAft>
          <a:spcPct val="0"/>
        </a:spcAft>
        <a:defRPr sz="2800" b="1">
          <a:solidFill>
            <a:schemeClr val="tx2"/>
          </a:solidFill>
          <a:latin typeface="Palatino Linotype" pitchFamily="18" charset="0"/>
        </a:defRPr>
      </a:lvl4pPr>
      <a:lvl5pPr algn="l" rtl="0" eaLnBrk="1" fontAlgn="base" hangingPunct="1">
        <a:lnSpc>
          <a:spcPts val="3400"/>
        </a:lnSpc>
        <a:spcBef>
          <a:spcPct val="0"/>
        </a:spcBef>
        <a:spcAft>
          <a:spcPct val="0"/>
        </a:spcAft>
        <a:defRPr sz="2800" b="1">
          <a:solidFill>
            <a:schemeClr val="tx2"/>
          </a:solidFill>
          <a:latin typeface="Palatino Linotype" pitchFamily="18" charset="0"/>
        </a:defRPr>
      </a:lvl5pPr>
      <a:lvl6pPr marL="457200" algn="l" rtl="0" eaLnBrk="1" fontAlgn="base" hangingPunct="1">
        <a:lnSpc>
          <a:spcPts val="3400"/>
        </a:lnSpc>
        <a:spcBef>
          <a:spcPct val="0"/>
        </a:spcBef>
        <a:spcAft>
          <a:spcPct val="0"/>
        </a:spcAft>
        <a:defRPr sz="2800" b="1">
          <a:solidFill>
            <a:schemeClr val="tx2"/>
          </a:solidFill>
          <a:latin typeface="Palatino Linotype" pitchFamily="18" charset="0"/>
        </a:defRPr>
      </a:lvl6pPr>
      <a:lvl7pPr marL="914400" algn="l" rtl="0" eaLnBrk="1" fontAlgn="base" hangingPunct="1">
        <a:lnSpc>
          <a:spcPts val="3400"/>
        </a:lnSpc>
        <a:spcBef>
          <a:spcPct val="0"/>
        </a:spcBef>
        <a:spcAft>
          <a:spcPct val="0"/>
        </a:spcAft>
        <a:defRPr sz="2800" b="1">
          <a:solidFill>
            <a:schemeClr val="tx2"/>
          </a:solidFill>
          <a:latin typeface="Palatino Linotype" pitchFamily="18" charset="0"/>
        </a:defRPr>
      </a:lvl7pPr>
      <a:lvl8pPr marL="1371600" algn="l" rtl="0" eaLnBrk="1" fontAlgn="base" hangingPunct="1">
        <a:lnSpc>
          <a:spcPts val="3400"/>
        </a:lnSpc>
        <a:spcBef>
          <a:spcPct val="0"/>
        </a:spcBef>
        <a:spcAft>
          <a:spcPct val="0"/>
        </a:spcAft>
        <a:defRPr sz="2800" b="1">
          <a:solidFill>
            <a:schemeClr val="tx2"/>
          </a:solidFill>
          <a:latin typeface="Palatino Linotype" pitchFamily="18" charset="0"/>
        </a:defRPr>
      </a:lvl8pPr>
      <a:lvl9pPr marL="1828800" algn="l" rtl="0" eaLnBrk="1" fontAlgn="base" hangingPunct="1">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1" fontAlgn="base" hangingPunct="1">
        <a:spcBef>
          <a:spcPct val="0"/>
        </a:spcBef>
        <a:spcAft>
          <a:spcPct val="30000"/>
        </a:spcAft>
        <a:buChar char="•"/>
        <a:defRPr sz="2000">
          <a:solidFill>
            <a:schemeClr val="tx1"/>
          </a:solidFill>
          <a:latin typeface="+mn-lt"/>
          <a:ea typeface="+mn-ea"/>
          <a:cs typeface="+mn-cs"/>
        </a:defRPr>
      </a:lvl1pPr>
      <a:lvl2pPr marL="627063" indent="-265113" algn="l" rtl="0" eaLnBrk="1" fontAlgn="base" hangingPunct="1">
        <a:spcBef>
          <a:spcPct val="0"/>
        </a:spcBef>
        <a:spcAft>
          <a:spcPct val="30000"/>
        </a:spcAft>
        <a:buChar char="–"/>
        <a:defRPr>
          <a:solidFill>
            <a:schemeClr val="tx1"/>
          </a:solidFill>
          <a:latin typeface="+mn-lt"/>
        </a:defRPr>
      </a:lvl2pPr>
      <a:lvl3pPr marL="984250" indent="-177800" algn="l" rtl="0" eaLnBrk="1" fontAlgn="base" hangingPunct="1">
        <a:spcBef>
          <a:spcPct val="0"/>
        </a:spcBef>
        <a:spcAft>
          <a:spcPct val="30000"/>
        </a:spcAft>
        <a:buChar char="•"/>
        <a:defRPr sz="1600">
          <a:solidFill>
            <a:schemeClr val="tx1"/>
          </a:solidFill>
          <a:latin typeface="+mn-lt"/>
        </a:defRPr>
      </a:lvl3pPr>
      <a:lvl4pPr marL="1338263" indent="-174625" algn="l" rtl="0" eaLnBrk="1" fontAlgn="base" hangingPunct="1">
        <a:spcBef>
          <a:spcPct val="0"/>
        </a:spcBef>
        <a:spcAft>
          <a:spcPct val="30000"/>
        </a:spcAft>
        <a:buChar char="–"/>
        <a:defRPr sz="1400">
          <a:solidFill>
            <a:schemeClr val="tx1"/>
          </a:solidFill>
          <a:latin typeface="+mn-lt"/>
        </a:defRPr>
      </a:lvl4pPr>
      <a:lvl5pPr marL="1706563" indent="-188913" algn="l" rtl="0" eaLnBrk="1" fontAlgn="base" hangingPunct="1">
        <a:spcBef>
          <a:spcPct val="0"/>
        </a:spcBef>
        <a:spcAft>
          <a:spcPct val="30000"/>
        </a:spcAft>
        <a:buChar char="»"/>
        <a:defRPr sz="1400">
          <a:solidFill>
            <a:schemeClr val="tx1"/>
          </a:solidFill>
          <a:latin typeface="+mn-lt"/>
        </a:defRPr>
      </a:lvl5pPr>
      <a:lvl6pPr marL="2163763" indent="-188913" algn="l" rtl="0" eaLnBrk="1" fontAlgn="base" hangingPunct="1">
        <a:spcBef>
          <a:spcPct val="0"/>
        </a:spcBef>
        <a:spcAft>
          <a:spcPct val="30000"/>
        </a:spcAft>
        <a:buChar char="»"/>
        <a:defRPr sz="1400">
          <a:solidFill>
            <a:schemeClr val="tx1"/>
          </a:solidFill>
          <a:latin typeface="+mn-lt"/>
        </a:defRPr>
      </a:lvl6pPr>
      <a:lvl7pPr marL="2620963" indent="-188913" algn="l" rtl="0" eaLnBrk="1" fontAlgn="base" hangingPunct="1">
        <a:spcBef>
          <a:spcPct val="0"/>
        </a:spcBef>
        <a:spcAft>
          <a:spcPct val="30000"/>
        </a:spcAft>
        <a:buChar char="»"/>
        <a:defRPr sz="1400">
          <a:solidFill>
            <a:schemeClr val="tx1"/>
          </a:solidFill>
          <a:latin typeface="+mn-lt"/>
        </a:defRPr>
      </a:lvl7pPr>
      <a:lvl8pPr marL="3078163" indent="-188913" algn="l" rtl="0" eaLnBrk="1" fontAlgn="base" hangingPunct="1">
        <a:spcBef>
          <a:spcPct val="0"/>
        </a:spcBef>
        <a:spcAft>
          <a:spcPct val="30000"/>
        </a:spcAft>
        <a:buChar char="»"/>
        <a:defRPr sz="1400">
          <a:solidFill>
            <a:schemeClr val="tx1"/>
          </a:solidFill>
          <a:latin typeface="+mn-lt"/>
        </a:defRPr>
      </a:lvl8pPr>
      <a:lvl9pPr marL="3535363" indent="-188913"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title style</a:t>
            </a:r>
          </a:p>
        </p:txBody>
      </p:sp>
      <p:sp>
        <p:nvSpPr>
          <p:cNvPr id="3075"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92164"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fld id="{C696FF25-5495-46C0-9EB3-EE471D395F69}" type="datetime1">
              <a:rPr lang="fi-FI">
                <a:solidFill>
                  <a:srgbClr val="000000"/>
                </a:solidFill>
              </a:rPr>
              <a:pPr fontAlgn="base">
                <a:spcBef>
                  <a:spcPct val="0"/>
                </a:spcBef>
                <a:spcAft>
                  <a:spcPct val="0"/>
                </a:spcAft>
                <a:defRPr/>
              </a:pPr>
              <a:t>10/30/12</a:t>
            </a:fld>
            <a:endParaRPr lang="fi-FI">
              <a:solidFill>
                <a:srgbClr val="000000"/>
              </a:solidFill>
            </a:endParaRPr>
          </a:p>
        </p:txBody>
      </p:sp>
      <p:sp>
        <p:nvSpPr>
          <p:cNvPr id="92165"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r>
              <a:rPr lang="fi-FI">
                <a:solidFill>
                  <a:srgbClr val="000000"/>
                </a:solidFill>
              </a:rPr>
              <a:t>Esityksen nimi / Tekijä</a:t>
            </a:r>
          </a:p>
        </p:txBody>
      </p:sp>
      <p:sp>
        <p:nvSpPr>
          <p:cNvPr id="92166"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defRPr>
            </a:lvl1pPr>
          </a:lstStyle>
          <a:p>
            <a:pPr fontAlgn="base">
              <a:spcBef>
                <a:spcPct val="0"/>
              </a:spcBef>
              <a:spcAft>
                <a:spcPct val="0"/>
              </a:spcAft>
              <a:defRPr/>
            </a:pPr>
            <a:fld id="{ACAE9F88-93A1-4622-93D0-B6E9710BA9F5}" type="slidenum">
              <a:rPr lang="fi-FI">
                <a:solidFill>
                  <a:srgbClr val="000000"/>
                </a:solidFill>
              </a:rPr>
              <a:pPr fontAlgn="base">
                <a:spcBef>
                  <a:spcPct val="0"/>
                </a:spcBef>
                <a:spcAft>
                  <a:spcPct val="0"/>
                </a:spcAft>
                <a:defRPr/>
              </a:pPr>
              <a:t>‹#›</a:t>
            </a:fld>
            <a:endParaRPr lang="fi-FI">
              <a:solidFill>
                <a:srgbClr val="000000"/>
              </a:solidFill>
            </a:endParaRPr>
          </a:p>
        </p:txBody>
      </p:sp>
      <p:sp>
        <p:nvSpPr>
          <p:cNvPr id="92167"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sp>
        <p:nvSpPr>
          <p:cNvPr id="92169"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pic>
        <p:nvPicPr>
          <p:cNvPr id="3081" name="Kuva 9" descr="UEF_eng_vaaka_1_black.jpg"/>
          <p:cNvPicPr>
            <a:picLocks noChangeAspect="1"/>
          </p:cNvPicPr>
          <p:nvPr/>
        </p:nvPicPr>
        <p:blipFill>
          <a:blip r:embed="rId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Lst>
  <p:hf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5738" algn="l" rtl="0" eaLnBrk="0" fontAlgn="base" hangingPunct="0">
        <a:spcBef>
          <a:spcPct val="0"/>
        </a:spcBef>
        <a:spcAft>
          <a:spcPct val="30000"/>
        </a:spcAft>
        <a:buChar char="»"/>
        <a:defRPr sz="1400">
          <a:solidFill>
            <a:schemeClr val="tx1"/>
          </a:solidFill>
          <a:latin typeface="+mn-lt"/>
        </a:defRPr>
      </a:lvl5pPr>
      <a:lvl6pPr marL="2163763" indent="-185738" algn="l" rtl="0" fontAlgn="base">
        <a:spcBef>
          <a:spcPct val="0"/>
        </a:spcBef>
        <a:spcAft>
          <a:spcPct val="30000"/>
        </a:spcAft>
        <a:buChar char="»"/>
        <a:defRPr sz="1400">
          <a:solidFill>
            <a:schemeClr val="tx1"/>
          </a:solidFill>
          <a:latin typeface="+mn-lt"/>
        </a:defRPr>
      </a:lvl6pPr>
      <a:lvl7pPr marL="2620963" indent="-185738" algn="l" rtl="0" fontAlgn="base">
        <a:spcBef>
          <a:spcPct val="0"/>
        </a:spcBef>
        <a:spcAft>
          <a:spcPct val="30000"/>
        </a:spcAft>
        <a:buChar char="»"/>
        <a:defRPr sz="1400">
          <a:solidFill>
            <a:schemeClr val="tx1"/>
          </a:solidFill>
          <a:latin typeface="+mn-lt"/>
        </a:defRPr>
      </a:lvl7pPr>
      <a:lvl8pPr marL="3078163" indent="-185738" algn="l" rtl="0" fontAlgn="base">
        <a:spcBef>
          <a:spcPct val="0"/>
        </a:spcBef>
        <a:spcAft>
          <a:spcPct val="30000"/>
        </a:spcAft>
        <a:buChar char="»"/>
        <a:defRPr sz="1400">
          <a:solidFill>
            <a:schemeClr val="tx1"/>
          </a:solidFill>
          <a:latin typeface="+mn-lt"/>
        </a:defRPr>
      </a:lvl8pPr>
      <a:lvl9pPr marL="3535363" indent="-185738"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title style</a:t>
            </a:r>
          </a:p>
        </p:txBody>
      </p:sp>
      <p:sp>
        <p:nvSpPr>
          <p:cNvPr id="3075"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92164"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fld id="{C696FF25-5495-46C0-9EB3-EE471D395F69}" type="datetime1">
              <a:rPr lang="fi-FI">
                <a:solidFill>
                  <a:srgbClr val="000000"/>
                </a:solidFill>
              </a:rPr>
              <a:pPr fontAlgn="base">
                <a:spcBef>
                  <a:spcPct val="0"/>
                </a:spcBef>
                <a:spcAft>
                  <a:spcPct val="0"/>
                </a:spcAft>
                <a:defRPr/>
              </a:pPr>
              <a:t>10/30/12</a:t>
            </a:fld>
            <a:endParaRPr lang="fi-FI">
              <a:solidFill>
                <a:srgbClr val="000000"/>
              </a:solidFill>
            </a:endParaRPr>
          </a:p>
        </p:txBody>
      </p:sp>
      <p:sp>
        <p:nvSpPr>
          <p:cNvPr id="92165"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r>
              <a:rPr lang="fi-FI">
                <a:solidFill>
                  <a:srgbClr val="000000"/>
                </a:solidFill>
              </a:rPr>
              <a:t>Esityksen nimi / Tekijä</a:t>
            </a:r>
          </a:p>
        </p:txBody>
      </p:sp>
      <p:sp>
        <p:nvSpPr>
          <p:cNvPr id="92166"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defRPr>
            </a:lvl1pPr>
          </a:lstStyle>
          <a:p>
            <a:pPr fontAlgn="base">
              <a:spcBef>
                <a:spcPct val="0"/>
              </a:spcBef>
              <a:spcAft>
                <a:spcPct val="0"/>
              </a:spcAft>
              <a:defRPr/>
            </a:pPr>
            <a:fld id="{ACAE9F88-93A1-4622-93D0-B6E9710BA9F5}" type="slidenum">
              <a:rPr lang="fi-FI">
                <a:solidFill>
                  <a:srgbClr val="000000"/>
                </a:solidFill>
              </a:rPr>
              <a:pPr fontAlgn="base">
                <a:spcBef>
                  <a:spcPct val="0"/>
                </a:spcBef>
                <a:spcAft>
                  <a:spcPct val="0"/>
                </a:spcAft>
                <a:defRPr/>
              </a:pPr>
              <a:t>‹#›</a:t>
            </a:fld>
            <a:endParaRPr lang="fi-FI">
              <a:solidFill>
                <a:srgbClr val="000000"/>
              </a:solidFill>
            </a:endParaRPr>
          </a:p>
        </p:txBody>
      </p:sp>
      <p:sp>
        <p:nvSpPr>
          <p:cNvPr id="92167"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sp>
        <p:nvSpPr>
          <p:cNvPr id="92169"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pic>
        <p:nvPicPr>
          <p:cNvPr id="3081" name="Kuva 9" descr="UEF_eng_vaaka_1_black.jpg"/>
          <p:cNvPicPr>
            <a:picLocks noChangeAspect="1"/>
          </p:cNvPicPr>
          <p:nvPr/>
        </p:nvPicPr>
        <p:blipFill>
          <a:blip r:embed="rId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Lst>
  <p:hf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5738" algn="l" rtl="0" eaLnBrk="0" fontAlgn="base" hangingPunct="0">
        <a:spcBef>
          <a:spcPct val="0"/>
        </a:spcBef>
        <a:spcAft>
          <a:spcPct val="30000"/>
        </a:spcAft>
        <a:buChar char="»"/>
        <a:defRPr sz="1400">
          <a:solidFill>
            <a:schemeClr val="tx1"/>
          </a:solidFill>
          <a:latin typeface="+mn-lt"/>
        </a:defRPr>
      </a:lvl5pPr>
      <a:lvl6pPr marL="2163763" indent="-185738" algn="l" rtl="0" fontAlgn="base">
        <a:spcBef>
          <a:spcPct val="0"/>
        </a:spcBef>
        <a:spcAft>
          <a:spcPct val="30000"/>
        </a:spcAft>
        <a:buChar char="»"/>
        <a:defRPr sz="1400">
          <a:solidFill>
            <a:schemeClr val="tx1"/>
          </a:solidFill>
          <a:latin typeface="+mn-lt"/>
        </a:defRPr>
      </a:lvl6pPr>
      <a:lvl7pPr marL="2620963" indent="-185738" algn="l" rtl="0" fontAlgn="base">
        <a:spcBef>
          <a:spcPct val="0"/>
        </a:spcBef>
        <a:spcAft>
          <a:spcPct val="30000"/>
        </a:spcAft>
        <a:buChar char="»"/>
        <a:defRPr sz="1400">
          <a:solidFill>
            <a:schemeClr val="tx1"/>
          </a:solidFill>
          <a:latin typeface="+mn-lt"/>
        </a:defRPr>
      </a:lvl7pPr>
      <a:lvl8pPr marL="3078163" indent="-185738" algn="l" rtl="0" fontAlgn="base">
        <a:spcBef>
          <a:spcPct val="0"/>
        </a:spcBef>
        <a:spcAft>
          <a:spcPct val="30000"/>
        </a:spcAft>
        <a:buChar char="»"/>
        <a:defRPr sz="1400">
          <a:solidFill>
            <a:schemeClr val="tx1"/>
          </a:solidFill>
          <a:latin typeface="+mn-lt"/>
        </a:defRPr>
      </a:lvl8pPr>
      <a:lvl9pPr marL="3535363" indent="-185738"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title style</a:t>
            </a:r>
          </a:p>
        </p:txBody>
      </p:sp>
      <p:sp>
        <p:nvSpPr>
          <p:cNvPr id="3075"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92164"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fld id="{C696FF25-5495-46C0-9EB3-EE471D395F69}" type="datetime1">
              <a:rPr lang="fi-FI">
                <a:solidFill>
                  <a:srgbClr val="000000"/>
                </a:solidFill>
              </a:rPr>
              <a:pPr fontAlgn="base">
                <a:spcBef>
                  <a:spcPct val="0"/>
                </a:spcBef>
                <a:spcAft>
                  <a:spcPct val="0"/>
                </a:spcAft>
                <a:defRPr/>
              </a:pPr>
              <a:t>10/30/12</a:t>
            </a:fld>
            <a:endParaRPr lang="fi-FI">
              <a:solidFill>
                <a:srgbClr val="000000"/>
              </a:solidFill>
            </a:endParaRPr>
          </a:p>
        </p:txBody>
      </p:sp>
      <p:sp>
        <p:nvSpPr>
          <p:cNvPr id="92165"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r>
              <a:rPr lang="fi-FI">
                <a:solidFill>
                  <a:srgbClr val="000000"/>
                </a:solidFill>
              </a:rPr>
              <a:t>Esityksen nimi / Tekijä</a:t>
            </a:r>
          </a:p>
        </p:txBody>
      </p:sp>
      <p:sp>
        <p:nvSpPr>
          <p:cNvPr id="92166"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defRPr>
            </a:lvl1pPr>
          </a:lstStyle>
          <a:p>
            <a:pPr fontAlgn="base">
              <a:spcBef>
                <a:spcPct val="0"/>
              </a:spcBef>
              <a:spcAft>
                <a:spcPct val="0"/>
              </a:spcAft>
              <a:defRPr/>
            </a:pPr>
            <a:fld id="{ACAE9F88-93A1-4622-93D0-B6E9710BA9F5}" type="slidenum">
              <a:rPr lang="fi-FI">
                <a:solidFill>
                  <a:srgbClr val="000000"/>
                </a:solidFill>
              </a:rPr>
              <a:pPr fontAlgn="base">
                <a:spcBef>
                  <a:spcPct val="0"/>
                </a:spcBef>
                <a:spcAft>
                  <a:spcPct val="0"/>
                </a:spcAft>
                <a:defRPr/>
              </a:pPr>
              <a:t>‹#›</a:t>
            </a:fld>
            <a:endParaRPr lang="fi-FI">
              <a:solidFill>
                <a:srgbClr val="000000"/>
              </a:solidFill>
            </a:endParaRPr>
          </a:p>
        </p:txBody>
      </p:sp>
      <p:sp>
        <p:nvSpPr>
          <p:cNvPr id="92167"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sp>
        <p:nvSpPr>
          <p:cNvPr id="92169"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pic>
        <p:nvPicPr>
          <p:cNvPr id="3081" name="Kuva 9" descr="UEF_eng_vaaka_1_black.jpg"/>
          <p:cNvPicPr>
            <a:picLocks noChangeAspect="1"/>
          </p:cNvPicPr>
          <p:nvPr/>
        </p:nvPicPr>
        <p:blipFill>
          <a:blip r:embed="rId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Lst>
  <p:hf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5738" algn="l" rtl="0" eaLnBrk="0" fontAlgn="base" hangingPunct="0">
        <a:spcBef>
          <a:spcPct val="0"/>
        </a:spcBef>
        <a:spcAft>
          <a:spcPct val="30000"/>
        </a:spcAft>
        <a:buChar char="»"/>
        <a:defRPr sz="1400">
          <a:solidFill>
            <a:schemeClr val="tx1"/>
          </a:solidFill>
          <a:latin typeface="+mn-lt"/>
        </a:defRPr>
      </a:lvl5pPr>
      <a:lvl6pPr marL="2163763" indent="-185738" algn="l" rtl="0" fontAlgn="base">
        <a:spcBef>
          <a:spcPct val="0"/>
        </a:spcBef>
        <a:spcAft>
          <a:spcPct val="30000"/>
        </a:spcAft>
        <a:buChar char="»"/>
        <a:defRPr sz="1400">
          <a:solidFill>
            <a:schemeClr val="tx1"/>
          </a:solidFill>
          <a:latin typeface="+mn-lt"/>
        </a:defRPr>
      </a:lvl6pPr>
      <a:lvl7pPr marL="2620963" indent="-185738" algn="l" rtl="0" fontAlgn="base">
        <a:spcBef>
          <a:spcPct val="0"/>
        </a:spcBef>
        <a:spcAft>
          <a:spcPct val="30000"/>
        </a:spcAft>
        <a:buChar char="»"/>
        <a:defRPr sz="1400">
          <a:solidFill>
            <a:schemeClr val="tx1"/>
          </a:solidFill>
          <a:latin typeface="+mn-lt"/>
        </a:defRPr>
      </a:lvl7pPr>
      <a:lvl8pPr marL="3078163" indent="-185738" algn="l" rtl="0" fontAlgn="base">
        <a:spcBef>
          <a:spcPct val="0"/>
        </a:spcBef>
        <a:spcAft>
          <a:spcPct val="30000"/>
        </a:spcAft>
        <a:buChar char="»"/>
        <a:defRPr sz="1400">
          <a:solidFill>
            <a:schemeClr val="tx1"/>
          </a:solidFill>
          <a:latin typeface="+mn-lt"/>
        </a:defRPr>
      </a:lvl8pPr>
      <a:lvl9pPr marL="3535363" indent="-185738"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19138" y="657225"/>
            <a:ext cx="799306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title style</a:t>
            </a:r>
          </a:p>
        </p:txBody>
      </p:sp>
      <p:sp>
        <p:nvSpPr>
          <p:cNvPr id="3075" name="Rectangle 3"/>
          <p:cNvSpPr>
            <a:spLocks noGrp="1" noChangeArrowheads="1"/>
          </p:cNvSpPr>
          <p:nvPr>
            <p:ph type="body" idx="1"/>
          </p:nvPr>
        </p:nvSpPr>
        <p:spPr bwMode="auto">
          <a:xfrm>
            <a:off x="719138" y="1844675"/>
            <a:ext cx="7993062"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92164" name="Rectangle 4"/>
          <p:cNvSpPr>
            <a:spLocks noGrp="1" noChangeArrowheads="1"/>
          </p:cNvSpPr>
          <p:nvPr>
            <p:ph type="dt" sz="half" idx="2"/>
          </p:nvPr>
        </p:nvSpPr>
        <p:spPr bwMode="auto">
          <a:xfrm>
            <a:off x="7488238" y="6381750"/>
            <a:ext cx="874712"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fld id="{C696FF25-5495-46C0-9EB3-EE471D395F69}" type="datetime1">
              <a:rPr lang="fi-FI">
                <a:solidFill>
                  <a:srgbClr val="000000"/>
                </a:solidFill>
              </a:rPr>
              <a:pPr fontAlgn="base">
                <a:spcBef>
                  <a:spcPct val="0"/>
                </a:spcBef>
                <a:spcAft>
                  <a:spcPct val="0"/>
                </a:spcAft>
                <a:defRPr/>
              </a:pPr>
              <a:t>10/30/12</a:t>
            </a:fld>
            <a:endParaRPr lang="fi-FI">
              <a:solidFill>
                <a:srgbClr val="000000"/>
              </a:solidFill>
            </a:endParaRPr>
          </a:p>
        </p:txBody>
      </p:sp>
      <p:sp>
        <p:nvSpPr>
          <p:cNvPr id="92165" name="Rectangle 5"/>
          <p:cNvSpPr>
            <a:spLocks noGrp="1" noChangeArrowheads="1"/>
          </p:cNvSpPr>
          <p:nvPr>
            <p:ph type="ftr" sz="quarter" idx="3"/>
          </p:nvPr>
        </p:nvSpPr>
        <p:spPr bwMode="auto">
          <a:xfrm>
            <a:off x="3052763" y="6381750"/>
            <a:ext cx="4435475"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lvl1pPr>
          </a:lstStyle>
          <a:p>
            <a:pPr fontAlgn="base">
              <a:spcBef>
                <a:spcPct val="0"/>
              </a:spcBef>
              <a:spcAft>
                <a:spcPct val="0"/>
              </a:spcAft>
              <a:defRPr/>
            </a:pPr>
            <a:r>
              <a:rPr lang="fi-FI">
                <a:solidFill>
                  <a:srgbClr val="000000"/>
                </a:solidFill>
              </a:rPr>
              <a:t>Esityksen nimi / Tekijä</a:t>
            </a:r>
          </a:p>
        </p:txBody>
      </p:sp>
      <p:sp>
        <p:nvSpPr>
          <p:cNvPr id="92166" name="Rectangle 6"/>
          <p:cNvSpPr>
            <a:spLocks noGrp="1" noChangeArrowheads="1"/>
          </p:cNvSpPr>
          <p:nvPr>
            <p:ph type="sldNum" sz="quarter" idx="4"/>
          </p:nvPr>
        </p:nvSpPr>
        <p:spPr bwMode="auto">
          <a:xfrm>
            <a:off x="8351838" y="6381750"/>
            <a:ext cx="360362"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00" b="1">
                <a:latin typeface="Arial" charset="0"/>
              </a:defRPr>
            </a:lvl1pPr>
          </a:lstStyle>
          <a:p>
            <a:pPr fontAlgn="base">
              <a:spcBef>
                <a:spcPct val="0"/>
              </a:spcBef>
              <a:spcAft>
                <a:spcPct val="0"/>
              </a:spcAft>
              <a:defRPr/>
            </a:pPr>
            <a:fld id="{ACAE9F88-93A1-4622-93D0-B6E9710BA9F5}" type="slidenum">
              <a:rPr lang="fi-FI">
                <a:solidFill>
                  <a:srgbClr val="000000"/>
                </a:solidFill>
              </a:rPr>
              <a:pPr fontAlgn="base">
                <a:spcBef>
                  <a:spcPct val="0"/>
                </a:spcBef>
                <a:spcAft>
                  <a:spcPct val="0"/>
                </a:spcAft>
                <a:defRPr/>
              </a:pPr>
              <a:t>‹#›</a:t>
            </a:fld>
            <a:endParaRPr lang="fi-FI">
              <a:solidFill>
                <a:srgbClr val="000000"/>
              </a:solidFill>
            </a:endParaRPr>
          </a:p>
        </p:txBody>
      </p:sp>
      <p:sp>
        <p:nvSpPr>
          <p:cNvPr id="92167" name="Rectangle 7"/>
          <p:cNvSpPr>
            <a:spLocks noChangeArrowheads="1"/>
          </p:cNvSpPr>
          <p:nvPr/>
        </p:nvSpPr>
        <p:spPr bwMode="auto">
          <a:xfrm>
            <a:off x="431800" y="6075363"/>
            <a:ext cx="8277225" cy="53975"/>
          </a:xfrm>
          <a:prstGeom prst="rect">
            <a:avLst/>
          </a:prstGeom>
          <a:solidFill>
            <a:srgbClr val="92C9D7"/>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sp>
        <p:nvSpPr>
          <p:cNvPr id="92169" name="Rectangle 9"/>
          <p:cNvSpPr>
            <a:spLocks noChangeArrowheads="1"/>
          </p:cNvSpPr>
          <p:nvPr/>
        </p:nvSpPr>
        <p:spPr bwMode="auto">
          <a:xfrm>
            <a:off x="431800" y="368300"/>
            <a:ext cx="8277225" cy="53975"/>
          </a:xfrm>
          <a:prstGeom prst="rect">
            <a:avLst/>
          </a:prstGeom>
          <a:solidFill>
            <a:srgbClr val="F17391"/>
          </a:solidFill>
          <a:ln w="9525">
            <a:noFill/>
            <a:miter lim="800000"/>
            <a:headEnd/>
            <a:tailEnd/>
          </a:ln>
          <a:effectLst/>
        </p:spPr>
        <p:txBody>
          <a:bodyPr wrap="none" anchor="ctr"/>
          <a:lstStyle/>
          <a:p>
            <a:pPr fontAlgn="base">
              <a:spcBef>
                <a:spcPct val="0"/>
              </a:spcBef>
              <a:spcAft>
                <a:spcPct val="0"/>
              </a:spcAft>
              <a:defRPr/>
            </a:pPr>
            <a:endParaRPr lang="en-US" sz="1400">
              <a:solidFill>
                <a:srgbClr val="000000"/>
              </a:solidFill>
            </a:endParaRPr>
          </a:p>
        </p:txBody>
      </p:sp>
      <p:pic>
        <p:nvPicPr>
          <p:cNvPr id="3081" name="Kuva 9" descr="UEF_eng_vaaka_1_black.jpg"/>
          <p:cNvPicPr>
            <a:picLocks noChangeAspect="1"/>
          </p:cNvPicPr>
          <p:nvPr/>
        </p:nvPicPr>
        <p:blipFill>
          <a:blip r:embed="rId3" cstate="print"/>
          <a:srcRect/>
          <a:stretch>
            <a:fillRect/>
          </a:stretch>
        </p:blipFill>
        <p:spPr bwMode="auto">
          <a:xfrm>
            <a:off x="409575" y="6170613"/>
            <a:ext cx="1570038"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Lst>
  <p:hf hdr="0"/>
  <p:txStyles>
    <p:titleStyle>
      <a:lvl1pPr algn="l" rtl="0" eaLnBrk="0" fontAlgn="base" hangingPunct="0">
        <a:lnSpc>
          <a:spcPts val="3400"/>
        </a:lnSpc>
        <a:spcBef>
          <a:spcPct val="0"/>
        </a:spcBef>
        <a:spcAft>
          <a:spcPct val="0"/>
        </a:spcAft>
        <a:defRPr sz="2800" b="1">
          <a:solidFill>
            <a:schemeClr val="tx2"/>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har char="•"/>
        <a:defRPr sz="2000">
          <a:solidFill>
            <a:schemeClr val="tx1"/>
          </a:solidFill>
          <a:latin typeface="+mn-lt"/>
          <a:ea typeface="+mn-ea"/>
          <a:cs typeface="+mn-cs"/>
        </a:defRPr>
      </a:lvl1pPr>
      <a:lvl2pPr marL="627063" indent="-265113" algn="l" rtl="0" eaLnBrk="0" fontAlgn="base" hangingPunct="0">
        <a:spcBef>
          <a:spcPct val="0"/>
        </a:spcBef>
        <a:spcAft>
          <a:spcPct val="30000"/>
        </a:spcAft>
        <a:buChar char="–"/>
        <a:defRPr>
          <a:solidFill>
            <a:schemeClr val="tx1"/>
          </a:solidFill>
          <a:latin typeface="+mn-lt"/>
        </a:defRPr>
      </a:lvl2pPr>
      <a:lvl3pPr marL="984250" indent="-177800" algn="l" rtl="0" eaLnBrk="0" fontAlgn="base" hangingPunct="0">
        <a:spcBef>
          <a:spcPct val="0"/>
        </a:spcBef>
        <a:spcAft>
          <a:spcPct val="30000"/>
        </a:spcAft>
        <a:buChar char="•"/>
        <a:defRPr sz="1600">
          <a:solidFill>
            <a:schemeClr val="tx1"/>
          </a:solidFill>
          <a:latin typeface="+mn-lt"/>
        </a:defRPr>
      </a:lvl3pPr>
      <a:lvl4pPr marL="1341438" indent="-177800" algn="l" rtl="0" eaLnBrk="0" fontAlgn="base" hangingPunct="0">
        <a:spcBef>
          <a:spcPct val="0"/>
        </a:spcBef>
        <a:spcAft>
          <a:spcPct val="30000"/>
        </a:spcAft>
        <a:buChar char="–"/>
        <a:defRPr sz="1400">
          <a:solidFill>
            <a:schemeClr val="tx1"/>
          </a:solidFill>
          <a:latin typeface="+mn-lt"/>
        </a:defRPr>
      </a:lvl4pPr>
      <a:lvl5pPr marL="1706563" indent="-185738" algn="l" rtl="0" eaLnBrk="0" fontAlgn="base" hangingPunct="0">
        <a:spcBef>
          <a:spcPct val="0"/>
        </a:spcBef>
        <a:spcAft>
          <a:spcPct val="30000"/>
        </a:spcAft>
        <a:buChar char="»"/>
        <a:defRPr sz="1400">
          <a:solidFill>
            <a:schemeClr val="tx1"/>
          </a:solidFill>
          <a:latin typeface="+mn-lt"/>
        </a:defRPr>
      </a:lvl5pPr>
      <a:lvl6pPr marL="2163763" indent="-185738" algn="l" rtl="0" fontAlgn="base">
        <a:spcBef>
          <a:spcPct val="0"/>
        </a:spcBef>
        <a:spcAft>
          <a:spcPct val="30000"/>
        </a:spcAft>
        <a:buChar char="»"/>
        <a:defRPr sz="1400">
          <a:solidFill>
            <a:schemeClr val="tx1"/>
          </a:solidFill>
          <a:latin typeface="+mn-lt"/>
        </a:defRPr>
      </a:lvl6pPr>
      <a:lvl7pPr marL="2620963" indent="-185738" algn="l" rtl="0" fontAlgn="base">
        <a:spcBef>
          <a:spcPct val="0"/>
        </a:spcBef>
        <a:spcAft>
          <a:spcPct val="30000"/>
        </a:spcAft>
        <a:buChar char="»"/>
        <a:defRPr sz="1400">
          <a:solidFill>
            <a:schemeClr val="tx1"/>
          </a:solidFill>
          <a:latin typeface="+mn-lt"/>
        </a:defRPr>
      </a:lvl7pPr>
      <a:lvl8pPr marL="3078163" indent="-185738" algn="l" rtl="0" fontAlgn="base">
        <a:spcBef>
          <a:spcPct val="0"/>
        </a:spcBef>
        <a:spcAft>
          <a:spcPct val="30000"/>
        </a:spcAft>
        <a:buChar char="»"/>
        <a:defRPr sz="1400">
          <a:solidFill>
            <a:schemeClr val="tx1"/>
          </a:solidFill>
          <a:latin typeface="+mn-lt"/>
        </a:defRPr>
      </a:lvl8pPr>
      <a:lvl9pPr marL="3535363" indent="-185738"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Kuva 16" descr="powerpoint_ylakulma2.jpg"/>
          <p:cNvPicPr>
            <a:picLocks noChangeAspect="1"/>
          </p:cNvPicPr>
          <p:nvPr/>
        </p:nvPicPr>
        <p:blipFill>
          <a:blip r:embed="rId3" cstate="print"/>
          <a:srcRect/>
          <a:stretch>
            <a:fillRect/>
          </a:stretch>
        </p:blipFill>
        <p:spPr bwMode="auto">
          <a:xfrm>
            <a:off x="6878638" y="0"/>
            <a:ext cx="2265362" cy="660400"/>
          </a:xfrm>
          <a:prstGeom prst="rect">
            <a:avLst/>
          </a:prstGeom>
          <a:noFill/>
          <a:ln w="9525">
            <a:noFill/>
            <a:miter lim="800000"/>
            <a:headEnd/>
            <a:tailEnd/>
          </a:ln>
        </p:spPr>
      </p:pic>
      <p:sp>
        <p:nvSpPr>
          <p:cNvPr id="2" name="Otsikon paikkamerkki 1"/>
          <p:cNvSpPr>
            <a:spLocks noGrp="1"/>
          </p:cNvSpPr>
          <p:nvPr>
            <p:ph type="title"/>
          </p:nvPr>
        </p:nvSpPr>
        <p:spPr>
          <a:xfrm>
            <a:off x="457200" y="642938"/>
            <a:ext cx="8229600" cy="774700"/>
          </a:xfrm>
          <a:prstGeom prst="rect">
            <a:avLst/>
          </a:prstGeom>
        </p:spPr>
        <p:txBody>
          <a:bodyPr vert="horz" lIns="91440" tIns="45720" rIns="91440" bIns="45720" rtlCol="0" anchor="ctr">
            <a:normAutofit/>
          </a:bodyPr>
          <a:lstStyle/>
          <a:p>
            <a:endParaRPr lang="fi-FI" dirty="0"/>
          </a:p>
        </p:txBody>
      </p:sp>
      <p:sp>
        <p:nvSpPr>
          <p:cNvPr id="1028"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Alatunnisteen paikkamerkki 4"/>
          <p:cNvSpPr>
            <a:spLocks noGrp="1"/>
          </p:cNvSpPr>
          <p:nvPr>
            <p:ph type="ftr" sz="quarter" idx="3"/>
          </p:nvPr>
        </p:nvSpPr>
        <p:spPr>
          <a:xfrm>
            <a:off x="2719388" y="6356350"/>
            <a:ext cx="39243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i-FI">
                <a:solidFill>
                  <a:srgbClr val="4F4F4F">
                    <a:tint val="75000"/>
                  </a:srgbClr>
                </a:solidFill>
              </a:rPr>
              <a:t>Jukka Lerkkanen</a:t>
            </a:r>
            <a:endParaRPr lang="fi-FI" dirty="0">
              <a:solidFill>
                <a:srgbClr val="4F4F4F">
                  <a:tint val="75000"/>
                </a:srgbClr>
              </a:solidFill>
            </a:endParaRPr>
          </a:p>
        </p:txBody>
      </p:sp>
      <p:sp>
        <p:nvSpPr>
          <p:cNvPr id="13" name="Päivämäärän paikkamerkki 8"/>
          <p:cNvSpPr>
            <a:spLocks noGrp="1"/>
          </p:cNvSpPr>
          <p:nvPr>
            <p:ph type="dt" sz="half" idx="2"/>
          </p:nvPr>
        </p:nvSpPr>
        <p:spPr>
          <a:xfrm>
            <a:off x="6727825" y="6356350"/>
            <a:ext cx="141605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i-FI">
                <a:solidFill>
                  <a:srgbClr val="4F4F4F">
                    <a:tint val="75000"/>
                  </a:srgbClr>
                </a:solidFill>
              </a:rPr>
              <a:t>1.11.2012</a:t>
            </a:r>
            <a:endParaRPr lang="fi-FI" dirty="0">
              <a:solidFill>
                <a:srgbClr val="4F4F4F">
                  <a:tint val="75000"/>
                </a:srgbClr>
              </a:solidFill>
            </a:endParaRPr>
          </a:p>
        </p:txBody>
      </p:sp>
      <p:sp>
        <p:nvSpPr>
          <p:cNvPr id="14" name="Dian numeron paikkamerkki 5"/>
          <p:cNvSpPr>
            <a:spLocks noGrp="1"/>
          </p:cNvSpPr>
          <p:nvPr>
            <p:ph type="sldNum" sz="quarter" idx="4"/>
          </p:nvPr>
        </p:nvSpPr>
        <p:spPr>
          <a:xfrm>
            <a:off x="8215313" y="6350000"/>
            <a:ext cx="519112" cy="365125"/>
          </a:xfrm>
          <a:prstGeom prst="rect">
            <a:avLst/>
          </a:prstGeom>
        </p:spPr>
        <p:txBody>
          <a:bodyPr vert="horz" wrap="square" lIns="91440" tIns="45720" rIns="91440" bIns="45720" numCol="1" anchor="t" anchorCtr="0" compatLnSpc="1">
            <a:prstTxWarp prst="textNoShape">
              <a:avLst/>
            </a:prstTxWarp>
          </a:bodyPr>
          <a:lstStyle>
            <a:lvl1pPr algn="ctr">
              <a:lnSpc>
                <a:spcPct val="150000"/>
              </a:lnSpc>
              <a:defRPr sz="1200">
                <a:solidFill>
                  <a:srgbClr val="959595"/>
                </a:solidFill>
                <a:latin typeface="Calibri" pitchFamily="1" charset="0"/>
              </a:defRPr>
            </a:lvl1pPr>
          </a:lstStyle>
          <a:p>
            <a:pPr fontAlgn="base">
              <a:spcBef>
                <a:spcPct val="0"/>
              </a:spcBef>
              <a:spcAft>
                <a:spcPct val="0"/>
              </a:spcAft>
            </a:pPr>
            <a:fld id="{BAA11678-0B6A-9D4E-8EAF-224DF0896691}" type="slidenum">
              <a:rPr lang="fi-FI"/>
              <a:pPr fontAlgn="base">
                <a:spcBef>
                  <a:spcPct val="0"/>
                </a:spcBef>
                <a:spcAft>
                  <a:spcPct val="0"/>
                </a:spcAft>
              </a:pPr>
              <a:t>‹#›</a:t>
            </a:fld>
            <a:endParaRPr lang="fi-FI"/>
          </a:p>
        </p:txBody>
      </p:sp>
      <p:sp>
        <p:nvSpPr>
          <p:cNvPr id="11" name="Suorakulmio 10"/>
          <p:cNvSpPr/>
          <p:nvPr/>
        </p:nvSpPr>
        <p:spPr>
          <a:xfrm>
            <a:off x="0" y="0"/>
            <a:ext cx="9144000" cy="685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033" name="Kuva 15" descr="jamk_logo_powerpoint.jpg"/>
          <p:cNvPicPr>
            <a:picLocks noChangeAspect="1"/>
          </p:cNvPicPr>
          <p:nvPr userDrawn="1"/>
        </p:nvPicPr>
        <p:blipFill>
          <a:blip r:embed="rId4" cstate="print"/>
          <a:srcRect/>
          <a:stretch>
            <a:fillRect/>
          </a:stretch>
        </p:blipFill>
        <p:spPr bwMode="auto">
          <a:xfrm>
            <a:off x="142875" y="6156325"/>
            <a:ext cx="2692400" cy="558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Lst>
  <p:hf hdr="0"/>
  <p:txStyles>
    <p:titleStyle>
      <a:lvl1pPr algn="ctr" rtl="0" eaLnBrk="0" fontAlgn="base" hangingPunct="0">
        <a:spcBef>
          <a:spcPct val="0"/>
        </a:spcBef>
        <a:spcAft>
          <a:spcPct val="0"/>
        </a:spcAft>
        <a:defRPr sz="3200" kern="1200" cap="all">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1" charset="0"/>
        <a:buChar char="–"/>
        <a:defRPr sz="16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1" charset="0"/>
        <a:buChar char="•"/>
        <a:defRPr sz="16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Kuva 16" descr="powerpoint_ylakulma2.jpg"/>
          <p:cNvPicPr>
            <a:picLocks noChangeAspect="1"/>
          </p:cNvPicPr>
          <p:nvPr/>
        </p:nvPicPr>
        <p:blipFill>
          <a:blip r:embed="rId3" cstate="print"/>
          <a:srcRect/>
          <a:stretch>
            <a:fillRect/>
          </a:stretch>
        </p:blipFill>
        <p:spPr bwMode="auto">
          <a:xfrm>
            <a:off x="6878638" y="0"/>
            <a:ext cx="2265362" cy="660400"/>
          </a:xfrm>
          <a:prstGeom prst="rect">
            <a:avLst/>
          </a:prstGeom>
          <a:noFill/>
          <a:ln w="9525">
            <a:noFill/>
            <a:miter lim="800000"/>
            <a:headEnd/>
            <a:tailEnd/>
          </a:ln>
        </p:spPr>
      </p:pic>
      <p:sp>
        <p:nvSpPr>
          <p:cNvPr id="2" name="Otsikon paikkamerkki 1"/>
          <p:cNvSpPr>
            <a:spLocks noGrp="1"/>
          </p:cNvSpPr>
          <p:nvPr>
            <p:ph type="title"/>
          </p:nvPr>
        </p:nvSpPr>
        <p:spPr>
          <a:xfrm>
            <a:off x="457200" y="642938"/>
            <a:ext cx="8229600" cy="774700"/>
          </a:xfrm>
          <a:prstGeom prst="rect">
            <a:avLst/>
          </a:prstGeom>
        </p:spPr>
        <p:txBody>
          <a:bodyPr vert="horz" lIns="91440" tIns="45720" rIns="91440" bIns="45720" rtlCol="0" anchor="ctr">
            <a:normAutofit/>
          </a:bodyPr>
          <a:lstStyle/>
          <a:p>
            <a:endParaRPr lang="fi-FI" dirty="0"/>
          </a:p>
        </p:txBody>
      </p:sp>
      <p:sp>
        <p:nvSpPr>
          <p:cNvPr id="1028"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Alatunnisteen paikkamerkki 4"/>
          <p:cNvSpPr>
            <a:spLocks noGrp="1"/>
          </p:cNvSpPr>
          <p:nvPr>
            <p:ph type="ftr" sz="quarter" idx="3"/>
          </p:nvPr>
        </p:nvSpPr>
        <p:spPr>
          <a:xfrm>
            <a:off x="2719388" y="6356350"/>
            <a:ext cx="39243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i-FI">
                <a:solidFill>
                  <a:srgbClr val="4F4F4F">
                    <a:tint val="75000"/>
                  </a:srgbClr>
                </a:solidFill>
              </a:rPr>
              <a:t>Jukka Lerkkanen</a:t>
            </a:r>
            <a:endParaRPr lang="fi-FI" dirty="0">
              <a:solidFill>
                <a:srgbClr val="4F4F4F">
                  <a:tint val="75000"/>
                </a:srgbClr>
              </a:solidFill>
            </a:endParaRPr>
          </a:p>
        </p:txBody>
      </p:sp>
      <p:sp>
        <p:nvSpPr>
          <p:cNvPr id="13" name="Päivämäärän paikkamerkki 8"/>
          <p:cNvSpPr>
            <a:spLocks noGrp="1"/>
          </p:cNvSpPr>
          <p:nvPr>
            <p:ph type="dt" sz="half" idx="2"/>
          </p:nvPr>
        </p:nvSpPr>
        <p:spPr>
          <a:xfrm>
            <a:off x="6727825" y="6356350"/>
            <a:ext cx="141605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i-FI">
                <a:solidFill>
                  <a:srgbClr val="4F4F4F">
                    <a:tint val="75000"/>
                  </a:srgbClr>
                </a:solidFill>
              </a:rPr>
              <a:t>1.11.2012</a:t>
            </a:r>
            <a:endParaRPr lang="fi-FI" dirty="0">
              <a:solidFill>
                <a:srgbClr val="4F4F4F">
                  <a:tint val="75000"/>
                </a:srgbClr>
              </a:solidFill>
            </a:endParaRPr>
          </a:p>
        </p:txBody>
      </p:sp>
      <p:sp>
        <p:nvSpPr>
          <p:cNvPr id="14" name="Dian numeron paikkamerkki 5"/>
          <p:cNvSpPr>
            <a:spLocks noGrp="1"/>
          </p:cNvSpPr>
          <p:nvPr>
            <p:ph type="sldNum" sz="quarter" idx="4"/>
          </p:nvPr>
        </p:nvSpPr>
        <p:spPr>
          <a:xfrm>
            <a:off x="8215313" y="6350000"/>
            <a:ext cx="519112" cy="365125"/>
          </a:xfrm>
          <a:prstGeom prst="rect">
            <a:avLst/>
          </a:prstGeom>
        </p:spPr>
        <p:txBody>
          <a:bodyPr vert="horz" wrap="square" lIns="91440" tIns="45720" rIns="91440" bIns="45720" numCol="1" anchor="t" anchorCtr="0" compatLnSpc="1">
            <a:prstTxWarp prst="textNoShape">
              <a:avLst/>
            </a:prstTxWarp>
          </a:bodyPr>
          <a:lstStyle>
            <a:lvl1pPr algn="ctr">
              <a:lnSpc>
                <a:spcPct val="150000"/>
              </a:lnSpc>
              <a:defRPr sz="1200">
                <a:solidFill>
                  <a:srgbClr val="959595"/>
                </a:solidFill>
                <a:latin typeface="Calibri" pitchFamily="1" charset="0"/>
              </a:defRPr>
            </a:lvl1pPr>
          </a:lstStyle>
          <a:p>
            <a:pPr fontAlgn="base">
              <a:spcBef>
                <a:spcPct val="0"/>
              </a:spcBef>
              <a:spcAft>
                <a:spcPct val="0"/>
              </a:spcAft>
            </a:pPr>
            <a:fld id="{BAA11678-0B6A-9D4E-8EAF-224DF0896691}" type="slidenum">
              <a:rPr lang="fi-FI"/>
              <a:pPr fontAlgn="base">
                <a:spcBef>
                  <a:spcPct val="0"/>
                </a:spcBef>
                <a:spcAft>
                  <a:spcPct val="0"/>
                </a:spcAft>
              </a:pPr>
              <a:t>‹#›</a:t>
            </a:fld>
            <a:endParaRPr lang="fi-FI"/>
          </a:p>
        </p:txBody>
      </p:sp>
      <p:sp>
        <p:nvSpPr>
          <p:cNvPr id="11" name="Suorakulmio 10"/>
          <p:cNvSpPr/>
          <p:nvPr/>
        </p:nvSpPr>
        <p:spPr>
          <a:xfrm>
            <a:off x="0" y="0"/>
            <a:ext cx="9144000" cy="6858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033" name="Kuva 15" descr="jamk_logo_powerpoint.jpg"/>
          <p:cNvPicPr>
            <a:picLocks noChangeAspect="1"/>
          </p:cNvPicPr>
          <p:nvPr userDrawn="1"/>
        </p:nvPicPr>
        <p:blipFill>
          <a:blip r:embed="rId4" cstate="print"/>
          <a:srcRect/>
          <a:stretch>
            <a:fillRect/>
          </a:stretch>
        </p:blipFill>
        <p:spPr bwMode="auto">
          <a:xfrm>
            <a:off x="142875" y="6156325"/>
            <a:ext cx="2692400" cy="558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Lst>
  <p:hf hdr="0"/>
  <p:txStyles>
    <p:titleStyle>
      <a:lvl1pPr algn="ctr" rtl="0" eaLnBrk="0" fontAlgn="base" hangingPunct="0">
        <a:spcBef>
          <a:spcPct val="0"/>
        </a:spcBef>
        <a:spcAft>
          <a:spcPct val="0"/>
        </a:spcAft>
        <a:defRPr sz="3200" kern="1200" cap="all">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1" charset="0"/>
        <a:buChar char="–"/>
        <a:defRPr sz="16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1" charset="0"/>
        <a:buChar char="•"/>
        <a:defRPr sz="16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i-FI"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solidFill>
                  <a:prstClr val="black">
                    <a:lumMod val="50000"/>
                    <a:lumOff val="50000"/>
                  </a:prstClr>
                </a:solidFill>
              </a:rPr>
              <a:pPr/>
              <a:t>10/30/12</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hyperlink" Target="mailto:Merja.niemi-pynttari@salmia.fi" TargetMode="External"/><Relationship Id="rId4" Type="http://schemas.openxmlformats.org/officeDocument/2006/relationships/hyperlink" Target="mailto:marjatta.vanhalakka-ruoho@uef.fi" TargetMode="External"/><Relationship Id="rId5" Type="http://schemas.openxmlformats.org/officeDocument/2006/relationships/hyperlink" Target="mailto:jaana.h.kettunen@jyu.fi" TargetMode="Externa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hyperlink" Target="mailto:jukka.lerkkanen@jamk.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4619008" y="6088792"/>
            <a:ext cx="3135312" cy="631494"/>
          </a:xfrm>
          <a:prstGeom prst="rect">
            <a:avLst/>
          </a:prstGeom>
        </p:spPr>
      </p:pic>
      <p:sp>
        <p:nvSpPr>
          <p:cNvPr id="2" name="Title 1"/>
          <p:cNvSpPr>
            <a:spLocks noGrp="1"/>
          </p:cNvSpPr>
          <p:nvPr>
            <p:ph type="ctrTitle"/>
          </p:nvPr>
        </p:nvSpPr>
        <p:spPr/>
        <p:txBody>
          <a:bodyPr/>
          <a:lstStyle/>
          <a:p>
            <a:r>
              <a:rPr lang="en-US" sz="4400" b="1" i="1" dirty="0" smtClean="0"/>
              <a:t>Career Counseling and Guidance programs among </a:t>
            </a:r>
            <a:br>
              <a:rPr lang="en-US" sz="4400" b="1" i="1" dirty="0" smtClean="0"/>
            </a:br>
            <a:r>
              <a:rPr lang="en-US" sz="4400" b="1" i="1" dirty="0" smtClean="0"/>
              <a:t>Finnish VALA partners</a:t>
            </a:r>
            <a:endParaRPr lang="en-US" sz="4400" b="1" i="1" dirty="0"/>
          </a:p>
        </p:txBody>
      </p:sp>
      <p:sp>
        <p:nvSpPr>
          <p:cNvPr id="9" name="Subtitle 8"/>
          <p:cNvSpPr>
            <a:spLocks noGrp="1"/>
          </p:cNvSpPr>
          <p:nvPr>
            <p:ph type="subTitle" idx="1"/>
          </p:nvPr>
        </p:nvSpPr>
        <p:spPr/>
        <p:txBody>
          <a:bodyPr/>
          <a:lstStyle/>
          <a:p>
            <a:endParaRPr lang="fi-FI" dirty="0" smtClean="0"/>
          </a:p>
          <a:p>
            <a:r>
              <a:rPr lang="fi-FI" dirty="0" smtClean="0"/>
              <a:t>1</a:t>
            </a:r>
            <a:r>
              <a:rPr lang="fi-FI" dirty="0" smtClean="0"/>
              <a:t>.11.2012</a:t>
            </a:r>
            <a:endParaRPr lang="fi-FI" dirty="0" smtClean="0"/>
          </a:p>
          <a:p>
            <a:r>
              <a:rPr lang="fi-FI" dirty="0" err="1" smtClean="0"/>
              <a:t>Nordic</a:t>
            </a:r>
            <a:r>
              <a:rPr lang="fi-FI" dirty="0" smtClean="0"/>
              <a:t> </a:t>
            </a:r>
            <a:r>
              <a:rPr lang="fi-FI" dirty="0" err="1" smtClean="0"/>
              <a:t>Network</a:t>
            </a:r>
            <a:r>
              <a:rPr lang="fi-FI" dirty="0" smtClean="0"/>
              <a:t> </a:t>
            </a:r>
            <a:r>
              <a:rPr lang="fi-FI" dirty="0" err="1" smtClean="0"/>
              <a:t>meeting</a:t>
            </a:r>
            <a:r>
              <a:rPr lang="fi-FI" dirty="0" smtClean="0"/>
              <a:t>, Reykjavik</a:t>
            </a:r>
            <a:endParaRPr lang="fi-FI" dirty="0"/>
          </a:p>
        </p:txBody>
      </p:sp>
      <p:pic>
        <p:nvPicPr>
          <p:cNvPr id="4" name="Picture 3"/>
          <p:cNvPicPr>
            <a:picLocks noChangeAspect="1"/>
          </p:cNvPicPr>
          <p:nvPr/>
        </p:nvPicPr>
        <p:blipFill>
          <a:blip r:embed="rId3" cstate="print"/>
          <a:stretch>
            <a:fillRect/>
          </a:stretch>
        </p:blipFill>
        <p:spPr>
          <a:xfrm>
            <a:off x="7271758" y="5666574"/>
            <a:ext cx="1872242" cy="1191426"/>
          </a:xfrm>
          <a:prstGeom prst="rect">
            <a:avLst/>
          </a:prstGeom>
        </p:spPr>
      </p:pic>
      <p:pic>
        <p:nvPicPr>
          <p:cNvPr id="5" name="Picture 4"/>
          <p:cNvPicPr>
            <a:picLocks noChangeAspect="1"/>
          </p:cNvPicPr>
          <p:nvPr/>
        </p:nvPicPr>
        <p:blipFill>
          <a:blip r:embed="rId4" cstate="print"/>
          <a:stretch>
            <a:fillRect/>
          </a:stretch>
        </p:blipFill>
        <p:spPr>
          <a:xfrm>
            <a:off x="163727" y="5963477"/>
            <a:ext cx="2073450" cy="756809"/>
          </a:xfrm>
          <a:prstGeom prst="rect">
            <a:avLst/>
          </a:prstGeom>
        </p:spPr>
      </p:pic>
      <p:pic>
        <p:nvPicPr>
          <p:cNvPr id="6" name="Picture 5"/>
          <p:cNvPicPr>
            <a:picLocks noChangeAspect="1"/>
          </p:cNvPicPr>
          <p:nvPr/>
        </p:nvPicPr>
        <p:blipFill>
          <a:blip r:embed="rId5" cstate="print"/>
          <a:stretch>
            <a:fillRect/>
          </a:stretch>
        </p:blipFill>
        <p:spPr>
          <a:xfrm>
            <a:off x="2120037" y="6088792"/>
            <a:ext cx="2359575" cy="761153"/>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162286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isällön paikkamerkki 1"/>
          <p:cNvSpPr>
            <a:spLocks noGrp="1"/>
          </p:cNvSpPr>
          <p:nvPr>
            <p:ph idx="1"/>
          </p:nvPr>
        </p:nvSpPr>
        <p:spPr/>
        <p:txBody>
          <a:bodyPr/>
          <a:lstStyle/>
          <a:p>
            <a:pPr eaLnBrk="1" hangingPunct="1"/>
            <a:r>
              <a:rPr lang="en-GB" sz="2400"/>
              <a:t>A </a:t>
            </a:r>
            <a:r>
              <a:rPr lang="en-GB" sz="2400" b="1"/>
              <a:t>post-graduate programme aimed at qualified teachers </a:t>
            </a:r>
            <a:r>
              <a:rPr lang="en-GB" sz="2400"/>
              <a:t>wishing to specialise in the field of study counselling and guidance. The programme comprises </a:t>
            </a:r>
            <a:r>
              <a:rPr lang="en-GB" sz="2400" b="1"/>
              <a:t>60 ECTS credits </a:t>
            </a:r>
            <a:r>
              <a:rPr lang="en-GB" sz="2400"/>
              <a:t>and is organised </a:t>
            </a:r>
            <a:r>
              <a:rPr lang="en-GB" sz="2400" b="1"/>
              <a:t>in Finnish </a:t>
            </a:r>
            <a:r>
              <a:rPr lang="en-GB" sz="2400"/>
              <a:t>as multi-mode education during three semesters.</a:t>
            </a:r>
          </a:p>
          <a:p>
            <a:pPr eaLnBrk="1" hangingPunct="1"/>
            <a:r>
              <a:rPr lang="en-GB" sz="2400"/>
              <a:t>The education provides a </a:t>
            </a:r>
            <a:r>
              <a:rPr lang="en-GB" sz="2400" b="1"/>
              <a:t>comprehensive qualification</a:t>
            </a:r>
            <a:r>
              <a:rPr lang="en-GB" sz="2400"/>
              <a:t> for study counselling in the various forms of education, depending on prior education. The objectives and implementation are based on the rapidly changing needs of working life and of the operating environment</a:t>
            </a:r>
            <a:r>
              <a:rPr lang="en-GB"/>
              <a:t>.  </a:t>
            </a:r>
            <a:r>
              <a:rPr lang="en-GB" b="1"/>
              <a:t> </a:t>
            </a:r>
            <a:r>
              <a:rPr lang="en-GB"/>
              <a:t/>
            </a:r>
            <a:br>
              <a:rPr lang="en-GB"/>
            </a:br>
            <a:endParaRPr lang="en-GB"/>
          </a:p>
          <a:p>
            <a:pPr eaLnBrk="1" hangingPunct="1"/>
            <a:endParaRPr lang="en-GB"/>
          </a:p>
        </p:txBody>
      </p:sp>
      <p:sp>
        <p:nvSpPr>
          <p:cNvPr id="3" name="Otsikko 2"/>
          <p:cNvSpPr>
            <a:spLocks noGrp="1"/>
          </p:cNvSpPr>
          <p:nvPr>
            <p:ph type="title"/>
          </p:nvPr>
        </p:nvSpPr>
        <p:spPr>
          <a:xfrm>
            <a:off x="457200" y="642938"/>
            <a:ext cx="8229600" cy="774700"/>
          </a:xfrm>
        </p:spPr>
        <p:txBody>
          <a:bodyPr wrap="square" numCol="1" anchorCtr="0" compatLnSpc="1">
            <a:prstTxWarp prst="textNoShape">
              <a:avLst/>
            </a:prstTxWarp>
            <a:normAutofit fontScale="90000"/>
          </a:bodyPr>
          <a:lstStyle/>
          <a:p>
            <a:pPr eaLnBrk="1" hangingPunct="1"/>
            <a:r>
              <a:rPr lang="fi-FI" sz="2900" cap="none"/>
              <a:t>STUDY COUNSELLOR EDUCATION </a:t>
            </a:r>
            <a:br>
              <a:rPr lang="fi-FI" sz="2900" cap="none"/>
            </a:br>
            <a:endParaRPr lang="en-GB" sz="2900" cap="none"/>
          </a:p>
        </p:txBody>
      </p:sp>
      <p:sp>
        <p:nvSpPr>
          <p:cNvPr id="4" name="Alatunnisteen paikkamerkki 3"/>
          <p:cNvSpPr>
            <a:spLocks noGrp="1"/>
          </p:cNvSpPr>
          <p:nvPr>
            <p:ph type="ftr" sz="quarter" idx="10"/>
          </p:nvPr>
        </p:nvSpPr>
        <p:spPr/>
        <p:txBody>
          <a:bodyPr/>
          <a:lstStyle/>
          <a:p>
            <a:pPr>
              <a:defRPr/>
            </a:pPr>
            <a:r>
              <a:rPr lang="fi-FI">
                <a:solidFill>
                  <a:srgbClr val="4F4F4F">
                    <a:tint val="75000"/>
                  </a:srgbClr>
                </a:solidFill>
              </a:rPr>
              <a:t>Jukka Lerkkanen</a:t>
            </a:r>
            <a:endParaRPr lang="fi-FI" dirty="0">
              <a:solidFill>
                <a:srgbClr val="4F4F4F">
                  <a:tint val="75000"/>
                </a:srgbClr>
              </a:solidFill>
            </a:endParaRPr>
          </a:p>
        </p:txBody>
      </p:sp>
      <p:sp>
        <p:nvSpPr>
          <p:cNvPr id="5" name="Päivämäärän paikkamerkki 4"/>
          <p:cNvSpPr>
            <a:spLocks noGrp="1"/>
          </p:cNvSpPr>
          <p:nvPr>
            <p:ph type="dt" sz="quarter" idx="11"/>
          </p:nvPr>
        </p:nvSpPr>
        <p:spPr/>
        <p:txBody>
          <a:bodyPr/>
          <a:lstStyle/>
          <a:p>
            <a:pPr>
              <a:defRPr/>
            </a:pPr>
            <a:r>
              <a:rPr lang="fi-FI">
                <a:solidFill>
                  <a:srgbClr val="4F4F4F">
                    <a:tint val="75000"/>
                  </a:srgbClr>
                </a:solidFill>
              </a:rPr>
              <a:t>1.11.2012</a:t>
            </a:r>
            <a:endParaRPr lang="fi-FI" dirty="0">
              <a:solidFill>
                <a:srgbClr val="4F4F4F">
                  <a:tint val="75000"/>
                </a:srgbClr>
              </a:solidFill>
            </a:endParaRPr>
          </a:p>
        </p:txBody>
      </p:sp>
      <p:sp>
        <p:nvSpPr>
          <p:cNvPr id="6" name="Dian numeron paikkamerkki 5"/>
          <p:cNvSpPr>
            <a:spLocks noGrp="1"/>
          </p:cNvSpPr>
          <p:nvPr>
            <p:ph type="sldNum" sz="quarter" idx="12"/>
          </p:nvPr>
        </p:nvSpPr>
        <p:spPr/>
        <p:txBody>
          <a:bodyPr/>
          <a:lstStyle/>
          <a:p>
            <a:fld id="{CD1B9959-BA80-3A4E-8206-8AF4876DDDE8}" type="slidenum">
              <a:rPr lang="fi-FI"/>
              <a:pPr/>
              <a:t>10</a:t>
            </a:fld>
            <a:endParaRPr lang="fi-FI"/>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pPr eaLnBrk="1" hangingPunct="1"/>
            <a:r>
              <a:rPr lang="en-GB" b="1" dirty="0"/>
              <a:t>Blended-model</a:t>
            </a:r>
            <a:r>
              <a:rPr lang="en-GB" dirty="0"/>
              <a:t>, studying on a part-time basis, the programme will last for 1.5 years and consist of three contact sessions per semester (2-3 days/session), online courses, small group- and independent studies.</a:t>
            </a:r>
            <a:endParaRPr lang="en-GB" dirty="0" smtClean="0"/>
          </a:p>
          <a:p>
            <a:pPr eaLnBrk="1" hangingPunct="1">
              <a:buFont typeface="Arial" pitchFamily="1" charset="0"/>
              <a:buNone/>
            </a:pPr>
            <a:r>
              <a:rPr lang="en-GB" dirty="0" smtClean="0"/>
              <a:t/>
            </a:r>
            <a:br>
              <a:rPr lang="en-GB" dirty="0" smtClean="0"/>
            </a:br>
            <a:endParaRPr lang="en-GB" dirty="0"/>
          </a:p>
          <a:p>
            <a:pPr eaLnBrk="1" hangingPunct="1"/>
            <a:endParaRPr lang="en-GB" dirty="0"/>
          </a:p>
        </p:txBody>
      </p:sp>
      <p:sp>
        <p:nvSpPr>
          <p:cNvPr id="3" name="Otsikko 2"/>
          <p:cNvSpPr>
            <a:spLocks noGrp="1"/>
          </p:cNvSpPr>
          <p:nvPr>
            <p:ph type="title"/>
          </p:nvPr>
        </p:nvSpPr>
        <p:spPr>
          <a:xfrm>
            <a:off x="457200" y="642938"/>
            <a:ext cx="8229600" cy="774700"/>
          </a:xfrm>
        </p:spPr>
        <p:txBody>
          <a:bodyPr wrap="square" numCol="1" anchorCtr="0" compatLnSpc="1">
            <a:prstTxWarp prst="textNoShape">
              <a:avLst/>
            </a:prstTxWarp>
            <a:normAutofit fontScale="90000"/>
          </a:bodyPr>
          <a:lstStyle/>
          <a:p>
            <a:pPr eaLnBrk="1" hangingPunct="1"/>
            <a:r>
              <a:rPr lang="en-GB" sz="2900" b="1" cap="none"/>
              <a:t/>
            </a:r>
            <a:br>
              <a:rPr lang="en-GB" sz="2900" b="1" cap="none"/>
            </a:br>
            <a:r>
              <a:rPr lang="en-GB" sz="2900" cap="none"/>
              <a:t>IMPLEMENTATION OF THE STUDIES</a:t>
            </a:r>
            <a:r>
              <a:rPr lang="en-GB" sz="2900" b="1" cap="none"/>
              <a:t/>
            </a:r>
            <a:br>
              <a:rPr lang="en-GB" sz="2900" b="1" cap="none"/>
            </a:br>
            <a:r>
              <a:rPr lang="fi-FI" sz="2900" cap="none"/>
              <a:t/>
            </a:r>
            <a:br>
              <a:rPr lang="fi-FI" sz="2900" cap="none"/>
            </a:br>
            <a:endParaRPr lang="en-GB" sz="2900" cap="none"/>
          </a:p>
        </p:txBody>
      </p:sp>
      <p:sp>
        <p:nvSpPr>
          <p:cNvPr id="4" name="Alatunnisteen paikkamerkki 3"/>
          <p:cNvSpPr>
            <a:spLocks noGrp="1"/>
          </p:cNvSpPr>
          <p:nvPr>
            <p:ph type="ftr" sz="quarter" idx="10"/>
          </p:nvPr>
        </p:nvSpPr>
        <p:spPr/>
        <p:txBody>
          <a:bodyPr/>
          <a:lstStyle/>
          <a:p>
            <a:pPr>
              <a:defRPr/>
            </a:pPr>
            <a:r>
              <a:rPr lang="fi-FI">
                <a:solidFill>
                  <a:srgbClr val="4F4F4F">
                    <a:tint val="75000"/>
                  </a:srgbClr>
                </a:solidFill>
              </a:rPr>
              <a:t>Jukka Lerkkanen</a:t>
            </a:r>
            <a:endParaRPr lang="fi-FI" dirty="0">
              <a:solidFill>
                <a:srgbClr val="4F4F4F">
                  <a:tint val="75000"/>
                </a:srgbClr>
              </a:solidFill>
            </a:endParaRPr>
          </a:p>
        </p:txBody>
      </p:sp>
      <p:sp>
        <p:nvSpPr>
          <p:cNvPr id="5" name="Päivämäärän paikkamerkki 4"/>
          <p:cNvSpPr>
            <a:spLocks noGrp="1"/>
          </p:cNvSpPr>
          <p:nvPr>
            <p:ph type="dt" sz="quarter" idx="11"/>
          </p:nvPr>
        </p:nvSpPr>
        <p:spPr/>
        <p:txBody>
          <a:bodyPr/>
          <a:lstStyle/>
          <a:p>
            <a:pPr>
              <a:defRPr/>
            </a:pPr>
            <a:r>
              <a:rPr lang="fi-FI">
                <a:solidFill>
                  <a:srgbClr val="4F4F4F">
                    <a:tint val="75000"/>
                  </a:srgbClr>
                </a:solidFill>
              </a:rPr>
              <a:t>1.11.2012</a:t>
            </a:r>
            <a:endParaRPr lang="fi-FI" dirty="0">
              <a:solidFill>
                <a:srgbClr val="4F4F4F">
                  <a:tint val="75000"/>
                </a:srgbClr>
              </a:solidFill>
            </a:endParaRPr>
          </a:p>
        </p:txBody>
      </p:sp>
      <p:sp>
        <p:nvSpPr>
          <p:cNvPr id="6" name="Dian numeron paikkamerkki 5"/>
          <p:cNvSpPr>
            <a:spLocks noGrp="1"/>
          </p:cNvSpPr>
          <p:nvPr>
            <p:ph type="sldNum" sz="quarter" idx="12"/>
          </p:nvPr>
        </p:nvSpPr>
        <p:spPr/>
        <p:txBody>
          <a:bodyPr/>
          <a:lstStyle/>
          <a:p>
            <a:fld id="{F4308BD4-EFFF-C348-A7BE-B648F54E0033}" type="slidenum">
              <a:rPr lang="fi-FI"/>
              <a:pPr/>
              <a:t>11</a:t>
            </a:fld>
            <a:endParaRPr lang="fi-FI"/>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isällön paikkamerkki 1"/>
          <p:cNvSpPr>
            <a:spLocks noGrp="1"/>
          </p:cNvSpPr>
          <p:nvPr>
            <p:ph idx="1"/>
          </p:nvPr>
        </p:nvSpPr>
        <p:spPr/>
        <p:txBody>
          <a:bodyPr/>
          <a:lstStyle/>
          <a:p>
            <a:pPr eaLnBrk="1" hangingPunct="1"/>
            <a:r>
              <a:rPr lang="en-GB"/>
              <a:t>The programme intends to build a comprehensive and inclusive understanding of the field of study counselling and guidance.</a:t>
            </a:r>
          </a:p>
          <a:p>
            <a:pPr lvl="1" eaLnBrk="1" hangingPunct="1"/>
            <a:r>
              <a:rPr lang="en-GB" sz="2000"/>
              <a:t>Orientation to Study Counselling</a:t>
            </a:r>
          </a:p>
          <a:p>
            <a:pPr lvl="1" eaLnBrk="1" hangingPunct="1"/>
            <a:r>
              <a:rPr lang="en-GB" sz="2000"/>
              <a:t>Networking in Counselling </a:t>
            </a:r>
          </a:p>
          <a:p>
            <a:pPr lvl="1" eaLnBrk="1" hangingPunct="1"/>
            <a:r>
              <a:rPr lang="en-GB" sz="2000"/>
              <a:t>Developing Counselling </a:t>
            </a:r>
          </a:p>
          <a:p>
            <a:pPr lvl="1" eaLnBrk="1" hangingPunct="1"/>
            <a:r>
              <a:rPr lang="en-GB" sz="2000"/>
              <a:t>Guiding Diverse Learners</a:t>
            </a:r>
          </a:p>
          <a:p>
            <a:pPr lvl="1" eaLnBrk="1" hangingPunct="1"/>
            <a:r>
              <a:rPr lang="en-GB" sz="2000"/>
              <a:t>Counselling in Various Stages of Life</a:t>
            </a:r>
          </a:p>
          <a:p>
            <a:pPr lvl="1" eaLnBrk="1" hangingPunct="1"/>
            <a:r>
              <a:rPr lang="en-GB" sz="2000"/>
              <a:t>Theoretical Approaches to Counselling</a:t>
            </a:r>
          </a:p>
          <a:p>
            <a:pPr lvl="1" eaLnBrk="1" hangingPunct="1"/>
            <a:r>
              <a:rPr lang="en-GB" sz="2000"/>
              <a:t>International Study Counselling </a:t>
            </a:r>
          </a:p>
          <a:p>
            <a:pPr lvl="1" eaLnBrk="1" hangingPunct="1"/>
            <a:r>
              <a:rPr lang="en-GB" sz="2000"/>
              <a:t>Counselling Practise </a:t>
            </a:r>
          </a:p>
          <a:p>
            <a:pPr eaLnBrk="1" hangingPunct="1"/>
            <a:endParaRPr lang="en-GB"/>
          </a:p>
        </p:txBody>
      </p:sp>
      <p:sp>
        <p:nvSpPr>
          <p:cNvPr id="3" name="Otsikko 2"/>
          <p:cNvSpPr>
            <a:spLocks noGrp="1"/>
          </p:cNvSpPr>
          <p:nvPr>
            <p:ph type="title"/>
          </p:nvPr>
        </p:nvSpPr>
        <p:spPr>
          <a:xfrm>
            <a:off x="457200" y="642938"/>
            <a:ext cx="8229600" cy="774700"/>
          </a:xfrm>
        </p:spPr>
        <p:txBody>
          <a:bodyPr/>
          <a:lstStyle/>
          <a:p>
            <a:pPr eaLnBrk="1" hangingPunct="1">
              <a:defRPr/>
            </a:pPr>
            <a:r>
              <a:rPr lang="en-GB" dirty="0" smtClean="0"/>
              <a:t>Content of the studies</a:t>
            </a:r>
          </a:p>
        </p:txBody>
      </p:sp>
      <p:sp>
        <p:nvSpPr>
          <p:cNvPr id="4" name="Alatunnisteen paikkamerkki 3"/>
          <p:cNvSpPr>
            <a:spLocks noGrp="1"/>
          </p:cNvSpPr>
          <p:nvPr>
            <p:ph type="ftr" sz="quarter" idx="10"/>
          </p:nvPr>
        </p:nvSpPr>
        <p:spPr/>
        <p:txBody>
          <a:bodyPr/>
          <a:lstStyle/>
          <a:p>
            <a:pPr>
              <a:defRPr/>
            </a:pPr>
            <a:r>
              <a:rPr lang="fi-FI"/>
              <a:t>Jukka Lerkkanen</a:t>
            </a:r>
            <a:endParaRPr lang="fi-FI" dirty="0"/>
          </a:p>
        </p:txBody>
      </p:sp>
      <p:sp>
        <p:nvSpPr>
          <p:cNvPr id="5" name="Päivämäärän paikkamerkki 4"/>
          <p:cNvSpPr>
            <a:spLocks noGrp="1"/>
          </p:cNvSpPr>
          <p:nvPr>
            <p:ph type="dt" sz="quarter" idx="11"/>
          </p:nvPr>
        </p:nvSpPr>
        <p:spPr/>
        <p:txBody>
          <a:bodyPr/>
          <a:lstStyle/>
          <a:p>
            <a:pPr>
              <a:defRPr/>
            </a:pPr>
            <a:r>
              <a:rPr lang="fi-FI"/>
              <a:t>1.11.2012</a:t>
            </a:r>
            <a:endParaRPr lang="fi-FI" dirty="0"/>
          </a:p>
        </p:txBody>
      </p:sp>
      <p:sp>
        <p:nvSpPr>
          <p:cNvPr id="6" name="Dian numeron paikkamerkki 5"/>
          <p:cNvSpPr>
            <a:spLocks noGrp="1"/>
          </p:cNvSpPr>
          <p:nvPr>
            <p:ph type="sldNum" sz="quarter" idx="12"/>
          </p:nvPr>
        </p:nvSpPr>
        <p:spPr/>
        <p:txBody>
          <a:bodyPr/>
          <a:lstStyle/>
          <a:p>
            <a:fld id="{428DCAEE-2952-7943-9620-DD70B1419D15}" type="slidenum">
              <a:rPr lang="fi-FI"/>
              <a:pPr/>
              <a:t>12</a:t>
            </a:fld>
            <a:endParaRPr lang="fi-FI"/>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Sisällön paikkamerkki 6"/>
          <p:cNvPicPr>
            <a:picLocks noGrp="1" noChangeAspect="1"/>
          </p:cNvPicPr>
          <p:nvPr>
            <p:ph idx="1"/>
          </p:nvPr>
        </p:nvPicPr>
        <p:blipFill>
          <a:blip r:embed="rId2" cstate="print"/>
          <a:srcRect/>
          <a:stretch>
            <a:fillRect/>
          </a:stretch>
        </p:blipFill>
        <p:spPr>
          <a:xfrm>
            <a:off x="468313" y="692150"/>
            <a:ext cx="8135937" cy="5434013"/>
          </a:xfrm>
        </p:spPr>
      </p:pic>
      <p:sp>
        <p:nvSpPr>
          <p:cNvPr id="3" name="Otsikko 2"/>
          <p:cNvSpPr>
            <a:spLocks noGrp="1"/>
          </p:cNvSpPr>
          <p:nvPr>
            <p:ph type="title"/>
          </p:nvPr>
        </p:nvSpPr>
        <p:spPr>
          <a:xfrm>
            <a:off x="457200" y="642938"/>
            <a:ext cx="8229600" cy="774700"/>
          </a:xfrm>
        </p:spPr>
        <p:txBody>
          <a:bodyPr/>
          <a:lstStyle/>
          <a:p>
            <a:pPr eaLnBrk="1" hangingPunct="1">
              <a:defRPr/>
            </a:pPr>
            <a:endParaRPr lang="en-GB"/>
          </a:p>
        </p:txBody>
      </p:sp>
      <p:sp>
        <p:nvSpPr>
          <p:cNvPr id="4" name="Alatunnisteen paikkamerkki 3"/>
          <p:cNvSpPr>
            <a:spLocks noGrp="1"/>
          </p:cNvSpPr>
          <p:nvPr>
            <p:ph type="ftr" sz="quarter" idx="10"/>
          </p:nvPr>
        </p:nvSpPr>
        <p:spPr/>
        <p:txBody>
          <a:bodyPr/>
          <a:lstStyle/>
          <a:p>
            <a:pPr>
              <a:defRPr/>
            </a:pPr>
            <a:r>
              <a:rPr lang="fi-FI"/>
              <a:t>Jukka Lerkkanen</a:t>
            </a:r>
            <a:endParaRPr lang="fi-FI" dirty="0"/>
          </a:p>
        </p:txBody>
      </p:sp>
      <p:sp>
        <p:nvSpPr>
          <p:cNvPr id="5" name="Päivämäärän paikkamerkki 4"/>
          <p:cNvSpPr>
            <a:spLocks noGrp="1"/>
          </p:cNvSpPr>
          <p:nvPr>
            <p:ph type="dt" sz="quarter" idx="11"/>
          </p:nvPr>
        </p:nvSpPr>
        <p:spPr/>
        <p:txBody>
          <a:bodyPr/>
          <a:lstStyle/>
          <a:p>
            <a:pPr>
              <a:defRPr/>
            </a:pPr>
            <a:r>
              <a:rPr lang="fi-FI"/>
              <a:t>1.11.2012</a:t>
            </a:r>
            <a:endParaRPr lang="fi-FI" dirty="0"/>
          </a:p>
        </p:txBody>
      </p:sp>
      <p:sp>
        <p:nvSpPr>
          <p:cNvPr id="6" name="Dian numeron paikkamerkki 5"/>
          <p:cNvSpPr>
            <a:spLocks noGrp="1"/>
          </p:cNvSpPr>
          <p:nvPr>
            <p:ph type="sldNum" sz="quarter" idx="12"/>
          </p:nvPr>
        </p:nvSpPr>
        <p:spPr/>
        <p:txBody>
          <a:bodyPr/>
          <a:lstStyle/>
          <a:p>
            <a:fld id="{F9D5826E-F096-F64D-8B93-37E5218671B2}" type="slidenum">
              <a:rPr lang="fi-FI"/>
              <a:pPr/>
              <a:t>13</a:t>
            </a:fld>
            <a:endParaRPr lang="fi-FI"/>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isällön paikkamerkki 1"/>
          <p:cNvSpPr>
            <a:spLocks noGrp="1"/>
          </p:cNvSpPr>
          <p:nvPr>
            <p:ph idx="1"/>
          </p:nvPr>
        </p:nvSpPr>
        <p:spPr/>
        <p:txBody>
          <a:bodyPr/>
          <a:lstStyle/>
          <a:p>
            <a:pPr eaLnBrk="1" hangingPunct="1"/>
            <a:r>
              <a:rPr lang="en-GB"/>
              <a:t>All the elements of study counsellor education are interlinked with regard to content and time, and are completed with summarising assignments. </a:t>
            </a:r>
          </a:p>
          <a:p>
            <a:pPr eaLnBrk="1" hangingPunct="1"/>
            <a:r>
              <a:rPr lang="en-GB"/>
              <a:t>The various stages of the education may be rather </a:t>
            </a:r>
            <a:r>
              <a:rPr lang="en-GB" b="1"/>
              <a:t>individual</a:t>
            </a:r>
            <a:r>
              <a:rPr lang="en-GB"/>
              <a:t> and include a personal focus, because students’ backgrounds, competences, and expectations vary considerably. </a:t>
            </a:r>
            <a:br>
              <a:rPr lang="en-GB"/>
            </a:br>
            <a:r>
              <a:rPr lang="en-GB"/>
              <a:t/>
            </a:r>
            <a:br>
              <a:rPr lang="en-GB"/>
            </a:br>
            <a:endParaRPr lang="en-GB"/>
          </a:p>
        </p:txBody>
      </p:sp>
      <p:sp>
        <p:nvSpPr>
          <p:cNvPr id="3" name="Otsikko 2"/>
          <p:cNvSpPr>
            <a:spLocks noGrp="1"/>
          </p:cNvSpPr>
          <p:nvPr>
            <p:ph type="title"/>
          </p:nvPr>
        </p:nvSpPr>
        <p:spPr>
          <a:xfrm>
            <a:off x="457200" y="642938"/>
            <a:ext cx="8229600" cy="774700"/>
          </a:xfrm>
        </p:spPr>
        <p:txBody>
          <a:bodyPr wrap="square" numCol="1" anchorCtr="0" compatLnSpc="1">
            <a:prstTxWarp prst="textNoShape">
              <a:avLst/>
            </a:prstTxWarp>
          </a:bodyPr>
          <a:lstStyle/>
          <a:p>
            <a:pPr eaLnBrk="1" hangingPunct="1"/>
            <a:r>
              <a:rPr lang="fi-FI" cap="none"/>
              <a:t>BASIC ELEMENTS</a:t>
            </a:r>
            <a:endParaRPr lang="en-GB" cap="none"/>
          </a:p>
        </p:txBody>
      </p:sp>
      <p:sp>
        <p:nvSpPr>
          <p:cNvPr id="4" name="Alatunnisteen paikkamerkki 3"/>
          <p:cNvSpPr>
            <a:spLocks noGrp="1"/>
          </p:cNvSpPr>
          <p:nvPr>
            <p:ph type="ftr" sz="quarter" idx="10"/>
          </p:nvPr>
        </p:nvSpPr>
        <p:spPr/>
        <p:txBody>
          <a:bodyPr/>
          <a:lstStyle/>
          <a:p>
            <a:pPr>
              <a:defRPr/>
            </a:pPr>
            <a:r>
              <a:rPr lang="fi-FI"/>
              <a:t>Jukka Lerkkanen</a:t>
            </a:r>
            <a:endParaRPr lang="fi-FI" dirty="0"/>
          </a:p>
        </p:txBody>
      </p:sp>
      <p:sp>
        <p:nvSpPr>
          <p:cNvPr id="5" name="Päivämäärän paikkamerkki 4"/>
          <p:cNvSpPr>
            <a:spLocks noGrp="1"/>
          </p:cNvSpPr>
          <p:nvPr>
            <p:ph type="dt" sz="quarter" idx="11"/>
          </p:nvPr>
        </p:nvSpPr>
        <p:spPr/>
        <p:txBody>
          <a:bodyPr/>
          <a:lstStyle/>
          <a:p>
            <a:pPr>
              <a:defRPr/>
            </a:pPr>
            <a:r>
              <a:rPr lang="fi-FI"/>
              <a:t>1.11.2012</a:t>
            </a:r>
            <a:endParaRPr lang="fi-FI" dirty="0"/>
          </a:p>
        </p:txBody>
      </p:sp>
      <p:sp>
        <p:nvSpPr>
          <p:cNvPr id="6" name="Dian numeron paikkamerkki 5"/>
          <p:cNvSpPr>
            <a:spLocks noGrp="1"/>
          </p:cNvSpPr>
          <p:nvPr>
            <p:ph type="sldNum" sz="quarter" idx="12"/>
          </p:nvPr>
        </p:nvSpPr>
        <p:spPr/>
        <p:txBody>
          <a:bodyPr/>
          <a:lstStyle/>
          <a:p>
            <a:fld id="{4A754205-F185-5C46-A9B1-853B2028D173}" type="slidenum">
              <a:rPr lang="fi-FI"/>
              <a:pPr/>
              <a:t>14</a:t>
            </a:fld>
            <a:endParaRPr lang="fi-FI"/>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isällön paikkamerkki 1"/>
          <p:cNvSpPr>
            <a:spLocks noGrp="1"/>
          </p:cNvSpPr>
          <p:nvPr>
            <p:ph idx="1"/>
          </p:nvPr>
        </p:nvSpPr>
        <p:spPr/>
        <p:txBody>
          <a:bodyPr/>
          <a:lstStyle/>
          <a:p>
            <a:pPr eaLnBrk="1" hangingPunct="1"/>
            <a:r>
              <a:rPr lang="en-GB" sz="2400"/>
              <a:t>Our Study Counsellor Education programme includes a more comprehensive interpretation of the </a:t>
            </a:r>
            <a:r>
              <a:rPr lang="en-GB" sz="2400" b="1"/>
              <a:t>large-scale expertise</a:t>
            </a:r>
            <a:r>
              <a:rPr lang="en-GB" sz="2400"/>
              <a:t> of study counsellors. It also seeks to </a:t>
            </a:r>
            <a:r>
              <a:rPr lang="en-GB" sz="2400" b="1"/>
              <a:t>develop each student’s wo</a:t>
            </a:r>
            <a:r>
              <a:rPr lang="en-GB" sz="2400"/>
              <a:t>rk and </a:t>
            </a:r>
            <a:r>
              <a:rPr lang="en-GB" sz="2400" b="1"/>
              <a:t>operating environment</a:t>
            </a:r>
            <a:r>
              <a:rPr lang="en-GB" sz="2400"/>
              <a:t> on a practical level. </a:t>
            </a:r>
          </a:p>
          <a:p>
            <a:pPr eaLnBrk="1" hangingPunct="1"/>
            <a:r>
              <a:rPr lang="en-GB" sz="2400"/>
              <a:t>This implies the aim of becoming deeply </a:t>
            </a:r>
            <a:r>
              <a:rPr lang="en-GB" sz="2400" b="1"/>
              <a:t>aware of one’s own philosophy of counselling and guidance</a:t>
            </a:r>
            <a:r>
              <a:rPr lang="en-GB" sz="2400"/>
              <a:t>. These objectives are reached through thematic entities. </a:t>
            </a:r>
          </a:p>
          <a:p>
            <a:pPr eaLnBrk="1" hangingPunct="1"/>
            <a:r>
              <a:rPr lang="en-GB" sz="2400"/>
              <a:t>The content and proceeding of the themes are based on </a:t>
            </a:r>
            <a:r>
              <a:rPr lang="en-GB" sz="2400" b="1"/>
              <a:t>students’ growth into the profession through research on their own work</a:t>
            </a:r>
          </a:p>
        </p:txBody>
      </p:sp>
      <p:sp>
        <p:nvSpPr>
          <p:cNvPr id="3" name="Otsikko 2"/>
          <p:cNvSpPr>
            <a:spLocks noGrp="1"/>
          </p:cNvSpPr>
          <p:nvPr>
            <p:ph type="title"/>
          </p:nvPr>
        </p:nvSpPr>
        <p:spPr>
          <a:xfrm>
            <a:off x="457200" y="642938"/>
            <a:ext cx="8229600" cy="774700"/>
          </a:xfrm>
        </p:spPr>
        <p:txBody>
          <a:bodyPr wrap="square" numCol="1" anchorCtr="0" compatLnSpc="1">
            <a:prstTxWarp prst="textNoShape">
              <a:avLst/>
            </a:prstTxWarp>
          </a:bodyPr>
          <a:lstStyle/>
          <a:p>
            <a:pPr eaLnBrk="1" hangingPunct="1"/>
            <a:r>
              <a:rPr lang="fi-FI" cap="none"/>
              <a:t>BASIC ELEMENTS</a:t>
            </a:r>
            <a:endParaRPr lang="en-GB" cap="none"/>
          </a:p>
        </p:txBody>
      </p:sp>
      <p:sp>
        <p:nvSpPr>
          <p:cNvPr id="4" name="Alatunnisteen paikkamerkki 3"/>
          <p:cNvSpPr>
            <a:spLocks noGrp="1"/>
          </p:cNvSpPr>
          <p:nvPr>
            <p:ph type="ftr" sz="quarter" idx="10"/>
          </p:nvPr>
        </p:nvSpPr>
        <p:spPr/>
        <p:txBody>
          <a:bodyPr/>
          <a:lstStyle/>
          <a:p>
            <a:pPr>
              <a:defRPr/>
            </a:pPr>
            <a:r>
              <a:rPr lang="fi-FI"/>
              <a:t>Jukka Lerkkanen</a:t>
            </a:r>
            <a:endParaRPr lang="fi-FI" dirty="0"/>
          </a:p>
        </p:txBody>
      </p:sp>
      <p:sp>
        <p:nvSpPr>
          <p:cNvPr id="5" name="Päivämäärän paikkamerkki 4"/>
          <p:cNvSpPr>
            <a:spLocks noGrp="1"/>
          </p:cNvSpPr>
          <p:nvPr>
            <p:ph type="dt" sz="quarter" idx="11"/>
          </p:nvPr>
        </p:nvSpPr>
        <p:spPr/>
        <p:txBody>
          <a:bodyPr/>
          <a:lstStyle/>
          <a:p>
            <a:pPr>
              <a:defRPr/>
            </a:pPr>
            <a:r>
              <a:rPr lang="fi-FI"/>
              <a:t>1.11.2012</a:t>
            </a:r>
            <a:endParaRPr lang="fi-FI" dirty="0"/>
          </a:p>
        </p:txBody>
      </p:sp>
      <p:sp>
        <p:nvSpPr>
          <p:cNvPr id="6" name="Dian numeron paikkamerkki 5"/>
          <p:cNvSpPr>
            <a:spLocks noGrp="1"/>
          </p:cNvSpPr>
          <p:nvPr>
            <p:ph type="sldNum" sz="quarter" idx="12"/>
          </p:nvPr>
        </p:nvSpPr>
        <p:spPr/>
        <p:txBody>
          <a:bodyPr/>
          <a:lstStyle/>
          <a:p>
            <a:fld id="{0F66F819-7390-D34F-9C13-B1D1D043DE7D}" type="slidenum">
              <a:rPr lang="fi-FI"/>
              <a:pPr/>
              <a:t>15</a:t>
            </a:fld>
            <a:endParaRPr lang="fi-FI"/>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
            </a:r>
            <a:br>
              <a:rPr lang="en-US" b="1" i="1" dirty="0" smtClean="0"/>
            </a:br>
            <a:r>
              <a:rPr lang="en-US" b="1" i="1" dirty="0" smtClean="0"/>
              <a:t/>
            </a:r>
            <a:br>
              <a:rPr lang="en-US" b="1" i="1" dirty="0" smtClean="0"/>
            </a:br>
            <a:r>
              <a:rPr lang="en-US" b="1" i="1" dirty="0" smtClean="0"/>
              <a:t/>
            </a:r>
            <a:br>
              <a:rPr lang="en-US" b="1" i="1" dirty="0" smtClean="0"/>
            </a:br>
            <a:r>
              <a:rPr lang="en-US" b="1" i="1" dirty="0" smtClean="0"/>
              <a:t>In-house training of staff within PES</a:t>
            </a:r>
            <a:r>
              <a:rPr lang="fi-FI" b="1" i="1" dirty="0" smtClean="0"/>
              <a:t/>
            </a:r>
            <a:br>
              <a:rPr lang="fi-FI" b="1" i="1" dirty="0" smtClean="0"/>
            </a:br>
            <a:endParaRPr lang="fi-FI" b="1" i="1"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16"/>
          <p:cNvSpPr>
            <a:spLocks noGrp="1" noChangeArrowheads="1"/>
          </p:cNvSpPr>
          <p:nvPr>
            <p:ph type="title"/>
          </p:nvPr>
        </p:nvSpPr>
        <p:spPr>
          <a:xfrm flipH="1">
            <a:off x="9324975" y="1557338"/>
            <a:ext cx="215900" cy="503237"/>
          </a:xfrm>
        </p:spPr>
        <p:txBody>
          <a:bodyPr/>
          <a:lstStyle/>
          <a:p>
            <a:pPr algn="l" eaLnBrk="1" hangingPunct="1"/>
            <a:endParaRPr lang="fi-FI" smtClean="0"/>
          </a:p>
        </p:txBody>
      </p:sp>
      <p:sp>
        <p:nvSpPr>
          <p:cNvPr id="8195" name="Text Box 17"/>
          <p:cNvSpPr txBox="1">
            <a:spLocks noChangeArrowheads="1"/>
          </p:cNvSpPr>
          <p:nvPr/>
        </p:nvSpPr>
        <p:spPr bwMode="auto">
          <a:xfrm>
            <a:off x="468313" y="1557338"/>
            <a:ext cx="8207375" cy="366712"/>
          </a:xfrm>
          <a:prstGeom prst="rect">
            <a:avLst/>
          </a:prstGeom>
          <a:noFill/>
          <a:ln w="9525">
            <a:noFill/>
            <a:miter lim="800000"/>
            <a:headEnd/>
            <a:tailEnd/>
          </a:ln>
        </p:spPr>
        <p:txBody>
          <a:bodyPr>
            <a:spAutoFit/>
          </a:bodyPr>
          <a:lstStyle/>
          <a:p>
            <a:pPr fontAlgn="base">
              <a:spcBef>
                <a:spcPct val="50000"/>
              </a:spcBef>
              <a:spcAft>
                <a:spcPct val="0"/>
              </a:spcAft>
            </a:pPr>
            <a:endParaRPr lang="fi-FI" smtClean="0">
              <a:solidFill>
                <a:srgbClr val="000000"/>
              </a:solidFill>
            </a:endParaRPr>
          </a:p>
        </p:txBody>
      </p:sp>
      <p:pic>
        <p:nvPicPr>
          <p:cNvPr id="8196" name="Picture 19" descr="salmia_logo_vaaka"/>
          <p:cNvPicPr>
            <a:picLocks noGrp="1" noChangeAspect="1" noChangeArrowheads="1"/>
          </p:cNvPicPr>
          <p:nvPr>
            <p:ph idx="1"/>
          </p:nvPr>
        </p:nvPicPr>
        <p:blipFill>
          <a:blip r:embed="rId2" cstate="print"/>
          <a:srcRect/>
          <a:stretch>
            <a:fillRect/>
          </a:stretch>
        </p:blipFill>
        <p:spPr>
          <a:xfrm>
            <a:off x="468313" y="476250"/>
            <a:ext cx="2881312" cy="504825"/>
          </a:xfrm>
          <a:noFill/>
        </p:spPr>
      </p:pic>
      <p:sp>
        <p:nvSpPr>
          <p:cNvPr id="8197" name="Text Box 21"/>
          <p:cNvSpPr txBox="1">
            <a:spLocks noChangeArrowheads="1"/>
          </p:cNvSpPr>
          <p:nvPr/>
        </p:nvSpPr>
        <p:spPr bwMode="auto">
          <a:xfrm>
            <a:off x="107950" y="109538"/>
            <a:ext cx="5292725" cy="366712"/>
          </a:xfrm>
          <a:prstGeom prst="rect">
            <a:avLst/>
          </a:prstGeom>
          <a:noFill/>
          <a:ln w="9525">
            <a:noFill/>
            <a:miter lim="800000"/>
            <a:headEnd/>
            <a:tailEnd/>
          </a:ln>
        </p:spPr>
        <p:txBody>
          <a:bodyPr>
            <a:spAutoFit/>
          </a:bodyPr>
          <a:lstStyle/>
          <a:p>
            <a:pPr algn="ctr" fontAlgn="base">
              <a:spcBef>
                <a:spcPct val="50000"/>
              </a:spcBef>
              <a:spcAft>
                <a:spcPct val="0"/>
              </a:spcAft>
            </a:pPr>
            <a:r>
              <a:rPr lang="fi-FI" b="1" smtClean="0">
                <a:solidFill>
                  <a:srgbClr val="000000"/>
                </a:solidFill>
              </a:rPr>
              <a:t>Annual program</a:t>
            </a:r>
          </a:p>
        </p:txBody>
      </p:sp>
      <p:sp>
        <p:nvSpPr>
          <p:cNvPr id="8198" name="Rectangle 22"/>
          <p:cNvSpPr>
            <a:spLocks noChangeArrowheads="1"/>
          </p:cNvSpPr>
          <p:nvPr/>
        </p:nvSpPr>
        <p:spPr bwMode="auto">
          <a:xfrm>
            <a:off x="144463" y="1052513"/>
            <a:ext cx="5256212" cy="576262"/>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Customer service training program</a:t>
            </a:r>
          </a:p>
          <a:p>
            <a:pPr algn="ctr" fontAlgn="base">
              <a:spcBef>
                <a:spcPct val="0"/>
              </a:spcBef>
              <a:spcAft>
                <a:spcPct val="0"/>
              </a:spcAft>
            </a:pPr>
            <a:r>
              <a:rPr lang="fi-FI" smtClean="0">
                <a:solidFill>
                  <a:srgbClr val="000000"/>
                </a:solidFill>
              </a:rPr>
              <a:t> for employment consultants and psychologists</a:t>
            </a:r>
          </a:p>
        </p:txBody>
      </p:sp>
      <p:sp>
        <p:nvSpPr>
          <p:cNvPr id="8199" name="Rectangle 23"/>
          <p:cNvSpPr>
            <a:spLocks noChangeArrowheads="1"/>
          </p:cNvSpPr>
          <p:nvPr/>
        </p:nvSpPr>
        <p:spPr bwMode="auto">
          <a:xfrm>
            <a:off x="144463" y="1773238"/>
            <a:ext cx="2590800" cy="6477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Professional program</a:t>
            </a:r>
          </a:p>
          <a:p>
            <a:pPr algn="ctr" fontAlgn="base">
              <a:spcBef>
                <a:spcPct val="0"/>
              </a:spcBef>
              <a:spcAft>
                <a:spcPct val="0"/>
              </a:spcAft>
            </a:pPr>
            <a:r>
              <a:rPr lang="fi-FI" smtClean="0">
                <a:solidFill>
                  <a:srgbClr val="000000"/>
                </a:solidFill>
              </a:rPr>
              <a:t>for consultants</a:t>
            </a:r>
          </a:p>
        </p:txBody>
      </p:sp>
      <p:sp>
        <p:nvSpPr>
          <p:cNvPr id="8200" name="Rectangle 24"/>
          <p:cNvSpPr>
            <a:spLocks noChangeArrowheads="1"/>
          </p:cNvSpPr>
          <p:nvPr/>
        </p:nvSpPr>
        <p:spPr bwMode="auto">
          <a:xfrm>
            <a:off x="2808288" y="1773238"/>
            <a:ext cx="2592387" cy="6477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Professional program</a:t>
            </a:r>
          </a:p>
          <a:p>
            <a:pPr algn="ctr" fontAlgn="base">
              <a:spcBef>
                <a:spcPct val="0"/>
              </a:spcBef>
              <a:spcAft>
                <a:spcPct val="0"/>
              </a:spcAft>
            </a:pPr>
            <a:r>
              <a:rPr lang="fi-FI" smtClean="0">
                <a:solidFill>
                  <a:srgbClr val="000000"/>
                </a:solidFill>
              </a:rPr>
              <a:t>for psychologists</a:t>
            </a:r>
          </a:p>
        </p:txBody>
      </p:sp>
      <p:sp>
        <p:nvSpPr>
          <p:cNvPr id="8201" name="Rectangle 25"/>
          <p:cNvSpPr>
            <a:spLocks noChangeArrowheads="1"/>
          </p:cNvSpPr>
          <p:nvPr/>
        </p:nvSpPr>
        <p:spPr bwMode="auto">
          <a:xfrm>
            <a:off x="144463" y="3105150"/>
            <a:ext cx="1655762" cy="647700"/>
          </a:xfrm>
          <a:prstGeom prst="rect">
            <a:avLst/>
          </a:prstGeom>
          <a:solidFill>
            <a:srgbClr val="99FF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Unemployment</a:t>
            </a:r>
          </a:p>
          <a:p>
            <a:pPr algn="ctr" fontAlgn="base">
              <a:spcBef>
                <a:spcPct val="0"/>
              </a:spcBef>
              <a:spcAft>
                <a:spcPct val="0"/>
              </a:spcAft>
            </a:pPr>
            <a:r>
              <a:rPr lang="fi-FI" smtClean="0">
                <a:solidFill>
                  <a:srgbClr val="000000"/>
                </a:solidFill>
              </a:rPr>
              <a:t>benefits</a:t>
            </a:r>
          </a:p>
        </p:txBody>
      </p:sp>
      <p:sp>
        <p:nvSpPr>
          <p:cNvPr id="8202" name="Text Box 26"/>
          <p:cNvSpPr txBox="1">
            <a:spLocks noChangeArrowheads="1"/>
          </p:cNvSpPr>
          <p:nvPr/>
        </p:nvSpPr>
        <p:spPr bwMode="auto">
          <a:xfrm>
            <a:off x="576263" y="2492375"/>
            <a:ext cx="4321175" cy="366713"/>
          </a:xfrm>
          <a:prstGeom prst="rect">
            <a:avLst/>
          </a:prstGeom>
          <a:noFill/>
          <a:ln w="9525">
            <a:noFill/>
            <a:miter lim="800000"/>
            <a:headEnd/>
            <a:tailEnd/>
          </a:ln>
        </p:spPr>
        <p:txBody>
          <a:bodyPr>
            <a:spAutoFit/>
          </a:bodyPr>
          <a:lstStyle/>
          <a:p>
            <a:pPr fontAlgn="base">
              <a:spcBef>
                <a:spcPct val="0"/>
              </a:spcBef>
              <a:spcAft>
                <a:spcPct val="0"/>
              </a:spcAft>
            </a:pPr>
            <a:r>
              <a:rPr lang="fi-FI" smtClean="0">
                <a:solidFill>
                  <a:srgbClr val="000000"/>
                </a:solidFill>
              </a:rPr>
              <a:t>Courses on different areas of expertise</a:t>
            </a:r>
          </a:p>
        </p:txBody>
      </p:sp>
      <p:sp>
        <p:nvSpPr>
          <p:cNvPr id="8203" name="Rectangle 27"/>
          <p:cNvSpPr>
            <a:spLocks noChangeArrowheads="1"/>
          </p:cNvSpPr>
          <p:nvPr/>
        </p:nvSpPr>
        <p:spPr bwMode="auto">
          <a:xfrm>
            <a:off x="144463" y="3860800"/>
            <a:ext cx="1655762" cy="647700"/>
          </a:xfrm>
          <a:prstGeom prst="rect">
            <a:avLst/>
          </a:prstGeom>
          <a:solidFill>
            <a:srgbClr val="99FF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Basics of</a:t>
            </a:r>
          </a:p>
          <a:p>
            <a:pPr algn="ctr" fontAlgn="base">
              <a:spcBef>
                <a:spcPct val="0"/>
              </a:spcBef>
              <a:spcAft>
                <a:spcPct val="0"/>
              </a:spcAft>
            </a:pPr>
            <a:r>
              <a:rPr lang="fi-FI" smtClean="0">
                <a:solidFill>
                  <a:srgbClr val="000000"/>
                </a:solidFill>
              </a:rPr>
              <a:t>business</a:t>
            </a:r>
          </a:p>
        </p:txBody>
      </p:sp>
      <p:sp>
        <p:nvSpPr>
          <p:cNvPr id="8204" name="Rectangle 28"/>
          <p:cNvSpPr>
            <a:spLocks noChangeArrowheads="1"/>
          </p:cNvSpPr>
          <p:nvPr/>
        </p:nvSpPr>
        <p:spPr bwMode="auto">
          <a:xfrm>
            <a:off x="1871663" y="3860800"/>
            <a:ext cx="1655762" cy="647700"/>
          </a:xfrm>
          <a:prstGeom prst="rect">
            <a:avLst/>
          </a:prstGeom>
          <a:solidFill>
            <a:srgbClr val="99FF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Counselling</a:t>
            </a:r>
          </a:p>
          <a:p>
            <a:pPr algn="ctr" fontAlgn="base">
              <a:spcBef>
                <a:spcPct val="0"/>
              </a:spcBef>
              <a:spcAft>
                <a:spcPct val="0"/>
              </a:spcAft>
            </a:pPr>
            <a:r>
              <a:rPr lang="fi-FI" smtClean="0">
                <a:solidFill>
                  <a:srgbClr val="000000"/>
                </a:solidFill>
              </a:rPr>
              <a:t>methods</a:t>
            </a:r>
          </a:p>
        </p:txBody>
      </p:sp>
      <p:sp>
        <p:nvSpPr>
          <p:cNvPr id="8205" name="Rectangle 29"/>
          <p:cNvSpPr>
            <a:spLocks noChangeArrowheads="1"/>
          </p:cNvSpPr>
          <p:nvPr/>
        </p:nvSpPr>
        <p:spPr bwMode="auto">
          <a:xfrm>
            <a:off x="3600450" y="3860800"/>
            <a:ext cx="1655763" cy="647700"/>
          </a:xfrm>
          <a:prstGeom prst="rect">
            <a:avLst/>
          </a:prstGeom>
          <a:solidFill>
            <a:srgbClr val="99FF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Current</a:t>
            </a:r>
          </a:p>
          <a:p>
            <a:pPr algn="ctr" fontAlgn="base">
              <a:spcBef>
                <a:spcPct val="0"/>
              </a:spcBef>
              <a:spcAft>
                <a:spcPct val="0"/>
              </a:spcAft>
            </a:pPr>
            <a:r>
              <a:rPr lang="fi-FI" smtClean="0">
                <a:solidFill>
                  <a:srgbClr val="000000"/>
                </a:solidFill>
              </a:rPr>
              <a:t>interests etc.</a:t>
            </a:r>
          </a:p>
        </p:txBody>
      </p:sp>
      <p:sp>
        <p:nvSpPr>
          <p:cNvPr id="8206" name="Rectangle 30"/>
          <p:cNvSpPr>
            <a:spLocks noChangeArrowheads="1"/>
          </p:cNvSpPr>
          <p:nvPr/>
        </p:nvSpPr>
        <p:spPr bwMode="auto">
          <a:xfrm>
            <a:off x="1871663" y="3105150"/>
            <a:ext cx="1655762" cy="647700"/>
          </a:xfrm>
          <a:prstGeom prst="rect">
            <a:avLst/>
          </a:prstGeom>
          <a:solidFill>
            <a:srgbClr val="99FF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Legislation</a:t>
            </a:r>
          </a:p>
        </p:txBody>
      </p:sp>
      <p:sp>
        <p:nvSpPr>
          <p:cNvPr id="8207" name="Rectangle 31"/>
          <p:cNvSpPr>
            <a:spLocks noChangeArrowheads="1"/>
          </p:cNvSpPr>
          <p:nvPr/>
        </p:nvSpPr>
        <p:spPr bwMode="auto">
          <a:xfrm>
            <a:off x="3600450" y="3105150"/>
            <a:ext cx="1655763" cy="647700"/>
          </a:xfrm>
          <a:prstGeom prst="rect">
            <a:avLst/>
          </a:prstGeom>
          <a:solidFill>
            <a:srgbClr val="99FF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Public labour</a:t>
            </a:r>
          </a:p>
          <a:p>
            <a:pPr algn="ctr" fontAlgn="base">
              <a:spcBef>
                <a:spcPct val="0"/>
              </a:spcBef>
              <a:spcAft>
                <a:spcPct val="0"/>
              </a:spcAft>
            </a:pPr>
            <a:r>
              <a:rPr lang="fi-FI" smtClean="0">
                <a:solidFill>
                  <a:srgbClr val="000000"/>
                </a:solidFill>
              </a:rPr>
              <a:t>services</a:t>
            </a:r>
          </a:p>
        </p:txBody>
      </p:sp>
      <p:sp>
        <p:nvSpPr>
          <p:cNvPr id="8208" name="Oval 32"/>
          <p:cNvSpPr>
            <a:spLocks noChangeArrowheads="1"/>
          </p:cNvSpPr>
          <p:nvPr/>
        </p:nvSpPr>
        <p:spPr bwMode="auto">
          <a:xfrm>
            <a:off x="5724525" y="260350"/>
            <a:ext cx="2089150" cy="1728788"/>
          </a:xfrm>
          <a:prstGeom prst="ellipse">
            <a:avLst/>
          </a:prstGeom>
          <a:solidFill>
            <a:srgbClr val="CCFFCC"/>
          </a:solidFill>
          <a:ln w="9525">
            <a:solidFill>
              <a:schemeClr val="tx1"/>
            </a:solidFill>
            <a:round/>
            <a:headEnd/>
            <a:tailEnd/>
          </a:ln>
        </p:spPr>
        <p:txBody>
          <a:bodyPr wrap="none" anchor="ctr"/>
          <a:lstStyle/>
          <a:p>
            <a:pPr algn="ctr" fontAlgn="base">
              <a:spcBef>
                <a:spcPct val="0"/>
              </a:spcBef>
              <a:spcAft>
                <a:spcPct val="0"/>
              </a:spcAft>
            </a:pPr>
            <a:r>
              <a:rPr lang="fi-FI" b="1" smtClean="0">
                <a:solidFill>
                  <a:srgbClr val="000000"/>
                </a:solidFill>
              </a:rPr>
              <a:t>Local training</a:t>
            </a:r>
          </a:p>
          <a:p>
            <a:pPr algn="ctr" fontAlgn="base">
              <a:spcBef>
                <a:spcPct val="0"/>
              </a:spcBef>
              <a:spcAft>
                <a:spcPct val="0"/>
              </a:spcAft>
            </a:pPr>
            <a:r>
              <a:rPr lang="fi-FI" smtClean="0">
                <a:solidFill>
                  <a:srgbClr val="000000"/>
                </a:solidFill>
              </a:rPr>
              <a:t>Employment and </a:t>
            </a:r>
          </a:p>
          <a:p>
            <a:pPr algn="ctr" fontAlgn="base">
              <a:spcBef>
                <a:spcPct val="0"/>
              </a:spcBef>
              <a:spcAft>
                <a:spcPct val="0"/>
              </a:spcAft>
            </a:pPr>
            <a:r>
              <a:rPr lang="fi-FI" smtClean="0">
                <a:solidFill>
                  <a:srgbClr val="000000"/>
                </a:solidFill>
              </a:rPr>
              <a:t>economy </a:t>
            </a:r>
          </a:p>
          <a:p>
            <a:pPr algn="ctr" fontAlgn="base">
              <a:spcBef>
                <a:spcPct val="0"/>
              </a:spcBef>
              <a:spcAft>
                <a:spcPct val="0"/>
              </a:spcAft>
            </a:pPr>
            <a:r>
              <a:rPr lang="fi-FI" smtClean="0">
                <a:solidFill>
                  <a:srgbClr val="000000"/>
                </a:solidFill>
              </a:rPr>
              <a:t>development</a:t>
            </a:r>
          </a:p>
          <a:p>
            <a:pPr algn="ctr" fontAlgn="base">
              <a:spcBef>
                <a:spcPct val="0"/>
              </a:spcBef>
              <a:spcAft>
                <a:spcPct val="0"/>
              </a:spcAft>
            </a:pPr>
            <a:r>
              <a:rPr lang="fi-FI" smtClean="0">
                <a:solidFill>
                  <a:srgbClr val="000000"/>
                </a:solidFill>
              </a:rPr>
              <a:t>offices</a:t>
            </a:r>
          </a:p>
        </p:txBody>
      </p:sp>
      <p:sp>
        <p:nvSpPr>
          <p:cNvPr id="8209" name="Oval 33"/>
          <p:cNvSpPr>
            <a:spLocks noChangeArrowheads="1"/>
          </p:cNvSpPr>
          <p:nvPr/>
        </p:nvSpPr>
        <p:spPr bwMode="auto">
          <a:xfrm>
            <a:off x="5724525" y="1989138"/>
            <a:ext cx="2160588" cy="1943100"/>
          </a:xfrm>
          <a:prstGeom prst="ellipse">
            <a:avLst/>
          </a:prstGeom>
          <a:solidFill>
            <a:srgbClr val="CCFFCC"/>
          </a:solidFill>
          <a:ln w="9525">
            <a:solidFill>
              <a:schemeClr val="tx1"/>
            </a:solidFill>
            <a:round/>
            <a:headEnd/>
            <a:tailEnd/>
          </a:ln>
        </p:spPr>
        <p:txBody>
          <a:bodyPr wrap="none" anchor="ctr"/>
          <a:lstStyle/>
          <a:p>
            <a:pPr algn="ctr" fontAlgn="base">
              <a:spcBef>
                <a:spcPct val="0"/>
              </a:spcBef>
              <a:spcAft>
                <a:spcPct val="0"/>
              </a:spcAft>
            </a:pPr>
            <a:r>
              <a:rPr lang="fi-FI" sz="1600" b="1" smtClean="0">
                <a:solidFill>
                  <a:srgbClr val="000000"/>
                </a:solidFill>
              </a:rPr>
              <a:t>Centres for</a:t>
            </a:r>
          </a:p>
          <a:p>
            <a:pPr algn="ctr" fontAlgn="base">
              <a:spcBef>
                <a:spcPct val="0"/>
              </a:spcBef>
              <a:spcAft>
                <a:spcPct val="0"/>
              </a:spcAft>
            </a:pPr>
            <a:r>
              <a:rPr lang="fi-FI" sz="1600" b="1" smtClean="0">
                <a:solidFill>
                  <a:srgbClr val="000000"/>
                </a:solidFill>
              </a:rPr>
              <a:t> Economic </a:t>
            </a:r>
          </a:p>
          <a:p>
            <a:pPr algn="ctr" fontAlgn="base">
              <a:spcBef>
                <a:spcPct val="0"/>
              </a:spcBef>
              <a:spcAft>
                <a:spcPct val="0"/>
              </a:spcAft>
            </a:pPr>
            <a:r>
              <a:rPr lang="fi-FI" sz="1600" b="1" smtClean="0">
                <a:solidFill>
                  <a:srgbClr val="000000"/>
                </a:solidFill>
              </a:rPr>
              <a:t>Development,</a:t>
            </a:r>
          </a:p>
          <a:p>
            <a:pPr algn="ctr" fontAlgn="base">
              <a:spcBef>
                <a:spcPct val="0"/>
              </a:spcBef>
              <a:spcAft>
                <a:spcPct val="0"/>
              </a:spcAft>
            </a:pPr>
            <a:r>
              <a:rPr lang="fi-FI" sz="1600" b="1" smtClean="0">
                <a:solidFill>
                  <a:srgbClr val="000000"/>
                </a:solidFill>
              </a:rPr>
              <a:t> Transport and the </a:t>
            </a:r>
          </a:p>
          <a:p>
            <a:pPr algn="ctr" fontAlgn="base">
              <a:spcBef>
                <a:spcPct val="0"/>
              </a:spcBef>
              <a:spcAft>
                <a:spcPct val="0"/>
              </a:spcAft>
            </a:pPr>
            <a:r>
              <a:rPr lang="fi-FI" sz="1600" b="1" smtClean="0">
                <a:solidFill>
                  <a:srgbClr val="000000"/>
                </a:solidFill>
              </a:rPr>
              <a:t>Environment</a:t>
            </a:r>
          </a:p>
        </p:txBody>
      </p:sp>
      <p:sp>
        <p:nvSpPr>
          <p:cNvPr id="8210" name="Text Box 34"/>
          <p:cNvSpPr txBox="1">
            <a:spLocks noChangeArrowheads="1"/>
          </p:cNvSpPr>
          <p:nvPr/>
        </p:nvSpPr>
        <p:spPr bwMode="auto">
          <a:xfrm>
            <a:off x="431800" y="4724400"/>
            <a:ext cx="4321175" cy="366713"/>
          </a:xfrm>
          <a:prstGeom prst="rect">
            <a:avLst/>
          </a:prstGeom>
          <a:noFill/>
          <a:ln w="9525">
            <a:noFill/>
            <a:miter lim="800000"/>
            <a:headEnd/>
            <a:tailEnd/>
          </a:ln>
        </p:spPr>
        <p:txBody>
          <a:bodyPr>
            <a:spAutoFit/>
          </a:bodyPr>
          <a:lstStyle/>
          <a:p>
            <a:pPr algn="ctr" fontAlgn="base">
              <a:spcBef>
                <a:spcPct val="0"/>
              </a:spcBef>
              <a:spcAft>
                <a:spcPct val="0"/>
              </a:spcAft>
            </a:pPr>
            <a:r>
              <a:rPr lang="fi-FI" smtClean="0">
                <a:solidFill>
                  <a:srgbClr val="000000"/>
                </a:solidFill>
              </a:rPr>
              <a:t>Management training</a:t>
            </a:r>
          </a:p>
        </p:txBody>
      </p:sp>
      <p:sp>
        <p:nvSpPr>
          <p:cNvPr id="8211" name="Rectangle 35"/>
          <p:cNvSpPr>
            <a:spLocks noChangeArrowheads="1"/>
          </p:cNvSpPr>
          <p:nvPr/>
        </p:nvSpPr>
        <p:spPr bwMode="auto">
          <a:xfrm>
            <a:off x="144463" y="5300663"/>
            <a:ext cx="2447925" cy="865187"/>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Program for Specialist</a:t>
            </a:r>
          </a:p>
          <a:p>
            <a:pPr algn="ctr" fontAlgn="base">
              <a:spcBef>
                <a:spcPct val="0"/>
              </a:spcBef>
              <a:spcAft>
                <a:spcPct val="0"/>
              </a:spcAft>
            </a:pPr>
            <a:r>
              <a:rPr lang="fi-FI" smtClean="0">
                <a:solidFill>
                  <a:srgbClr val="000000"/>
                </a:solidFill>
              </a:rPr>
              <a:t>vocational qualification</a:t>
            </a:r>
          </a:p>
          <a:p>
            <a:pPr algn="ctr" fontAlgn="base">
              <a:spcBef>
                <a:spcPct val="0"/>
              </a:spcBef>
              <a:spcAft>
                <a:spcPct val="0"/>
              </a:spcAft>
            </a:pPr>
            <a:r>
              <a:rPr lang="fi-FI" smtClean="0">
                <a:solidFill>
                  <a:srgbClr val="000000"/>
                </a:solidFill>
              </a:rPr>
              <a:t>in management</a:t>
            </a:r>
          </a:p>
        </p:txBody>
      </p:sp>
      <p:sp>
        <p:nvSpPr>
          <p:cNvPr id="8212" name="Rectangle 36"/>
          <p:cNvSpPr>
            <a:spLocks noChangeArrowheads="1"/>
          </p:cNvSpPr>
          <p:nvPr/>
        </p:nvSpPr>
        <p:spPr bwMode="auto">
          <a:xfrm>
            <a:off x="2663825" y="5300663"/>
            <a:ext cx="1655763" cy="865187"/>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Program for </a:t>
            </a:r>
          </a:p>
          <a:p>
            <a:pPr algn="ctr" fontAlgn="base">
              <a:spcBef>
                <a:spcPct val="0"/>
              </a:spcBef>
              <a:spcAft>
                <a:spcPct val="0"/>
              </a:spcAft>
            </a:pPr>
            <a:r>
              <a:rPr lang="fi-FI" smtClean="0">
                <a:solidFill>
                  <a:srgbClr val="000000"/>
                </a:solidFill>
              </a:rPr>
              <a:t>Immediate</a:t>
            </a:r>
          </a:p>
          <a:p>
            <a:pPr algn="ctr" fontAlgn="base">
              <a:spcBef>
                <a:spcPct val="0"/>
              </a:spcBef>
              <a:spcAft>
                <a:spcPct val="0"/>
              </a:spcAft>
            </a:pPr>
            <a:r>
              <a:rPr lang="fi-FI" smtClean="0">
                <a:solidFill>
                  <a:srgbClr val="000000"/>
                </a:solidFill>
              </a:rPr>
              <a:t>managers</a:t>
            </a:r>
          </a:p>
        </p:txBody>
      </p:sp>
      <p:sp>
        <p:nvSpPr>
          <p:cNvPr id="8213" name="Rectangle 37"/>
          <p:cNvSpPr>
            <a:spLocks noChangeArrowheads="1"/>
          </p:cNvSpPr>
          <p:nvPr/>
        </p:nvSpPr>
        <p:spPr bwMode="auto">
          <a:xfrm>
            <a:off x="4392613" y="5300663"/>
            <a:ext cx="1727200" cy="865187"/>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fi-FI" smtClean="0">
                <a:solidFill>
                  <a:srgbClr val="000000"/>
                </a:solidFill>
              </a:rPr>
              <a:t>Courses on </a:t>
            </a:r>
          </a:p>
          <a:p>
            <a:pPr algn="ctr" fontAlgn="base">
              <a:spcBef>
                <a:spcPct val="0"/>
              </a:spcBef>
              <a:spcAft>
                <a:spcPct val="0"/>
              </a:spcAft>
            </a:pPr>
            <a:r>
              <a:rPr lang="fi-FI" smtClean="0">
                <a:solidFill>
                  <a:srgbClr val="000000"/>
                </a:solidFill>
              </a:rPr>
              <a:t>current interests</a:t>
            </a:r>
          </a:p>
        </p:txBody>
      </p:sp>
      <p:sp>
        <p:nvSpPr>
          <p:cNvPr id="8214" name="AutoShape 38"/>
          <p:cNvSpPr>
            <a:spLocks noChangeArrowheads="1"/>
          </p:cNvSpPr>
          <p:nvPr/>
        </p:nvSpPr>
        <p:spPr bwMode="auto">
          <a:xfrm>
            <a:off x="6804025" y="4221163"/>
            <a:ext cx="2232025" cy="2087562"/>
          </a:xfrm>
          <a:prstGeom prst="plus">
            <a:avLst>
              <a:gd name="adj" fmla="val 21370"/>
            </a:avLst>
          </a:prstGeom>
          <a:solidFill>
            <a:srgbClr val="FFFF99"/>
          </a:solidFill>
          <a:ln w="9525">
            <a:solidFill>
              <a:schemeClr val="tx1"/>
            </a:solidFill>
            <a:miter lim="800000"/>
            <a:headEnd/>
            <a:tailEnd/>
          </a:ln>
        </p:spPr>
        <p:txBody>
          <a:bodyPr wrap="none" anchor="ctr"/>
          <a:lstStyle/>
          <a:p>
            <a:pPr algn="ctr" fontAlgn="base">
              <a:spcBef>
                <a:spcPct val="0"/>
              </a:spcBef>
              <a:spcAft>
                <a:spcPct val="0"/>
              </a:spcAft>
            </a:pPr>
            <a:r>
              <a:rPr lang="fi-FI" b="1" smtClean="0">
                <a:solidFill>
                  <a:srgbClr val="000000"/>
                </a:solidFill>
              </a:rPr>
              <a:t>ESF projects</a:t>
            </a:r>
          </a:p>
          <a:p>
            <a:pPr algn="ctr" fontAlgn="base">
              <a:spcBef>
                <a:spcPct val="0"/>
              </a:spcBef>
              <a:spcAft>
                <a:spcPct val="0"/>
              </a:spcAft>
            </a:pPr>
            <a:r>
              <a:rPr lang="fi-FI" smtClean="0">
                <a:solidFill>
                  <a:srgbClr val="000000"/>
                </a:solidFill>
              </a:rPr>
              <a:t>-Guidance and</a:t>
            </a:r>
          </a:p>
          <a:p>
            <a:pPr algn="ctr" fontAlgn="base">
              <a:spcBef>
                <a:spcPct val="0"/>
              </a:spcBef>
              <a:spcAft>
                <a:spcPct val="0"/>
              </a:spcAft>
            </a:pPr>
            <a:r>
              <a:rPr lang="fi-FI" smtClean="0">
                <a:solidFill>
                  <a:srgbClr val="000000"/>
                </a:solidFill>
              </a:rPr>
              <a:t>counselling</a:t>
            </a:r>
          </a:p>
          <a:p>
            <a:pPr algn="ctr" fontAlgn="base">
              <a:spcBef>
                <a:spcPct val="0"/>
              </a:spcBef>
              <a:spcAft>
                <a:spcPct val="0"/>
              </a:spcAft>
            </a:pPr>
            <a:r>
              <a:rPr lang="fi-FI" smtClean="0">
                <a:solidFill>
                  <a:srgbClr val="000000"/>
                </a:solidFill>
              </a:rPr>
              <a:t>(TE-ERKKERI and</a:t>
            </a:r>
          </a:p>
          <a:p>
            <a:pPr algn="ctr" fontAlgn="base">
              <a:spcBef>
                <a:spcPct val="0"/>
              </a:spcBef>
              <a:spcAft>
                <a:spcPct val="0"/>
              </a:spcAft>
            </a:pPr>
            <a:r>
              <a:rPr lang="fi-FI" smtClean="0">
                <a:solidFill>
                  <a:srgbClr val="000000"/>
                </a:solidFill>
              </a:rPr>
              <a:t>Laituri)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11188" y="765175"/>
            <a:ext cx="6697662" cy="3911600"/>
          </a:xfrm>
          <a:prstGeom prst="rect">
            <a:avLst/>
          </a:prstGeom>
          <a:noFill/>
          <a:ln w="9525">
            <a:noFill/>
            <a:miter lim="800000"/>
            <a:headEnd/>
            <a:tailEnd/>
          </a:ln>
        </p:spPr>
        <p:txBody>
          <a:bodyPr>
            <a:spAutoFit/>
          </a:bodyPr>
          <a:lstStyle/>
          <a:p>
            <a:pPr>
              <a:spcBef>
                <a:spcPct val="50000"/>
              </a:spcBef>
            </a:pPr>
            <a:r>
              <a:rPr lang="fi-FI" b="1"/>
              <a:t>An example of longer training programmes:the customer service training program</a:t>
            </a:r>
          </a:p>
          <a:p>
            <a:pPr>
              <a:spcBef>
                <a:spcPct val="50000"/>
              </a:spcBef>
            </a:pPr>
            <a:endParaRPr lang="fi-FI" b="1"/>
          </a:p>
          <a:p>
            <a:pPr>
              <a:spcBef>
                <a:spcPct val="50000"/>
              </a:spcBef>
              <a:buFontTx/>
              <a:buChar char="•"/>
            </a:pPr>
            <a:r>
              <a:rPr lang="fi-FI"/>
              <a:t> </a:t>
            </a:r>
            <a:r>
              <a:rPr lang="fi-FI" sz="1600"/>
              <a:t>for employment consultants and vocational psychologists, group size 25, participants come from all over the country</a:t>
            </a:r>
          </a:p>
          <a:p>
            <a:pPr>
              <a:spcBef>
                <a:spcPct val="50000"/>
              </a:spcBef>
              <a:buFontTx/>
              <a:buChar char="•"/>
            </a:pPr>
            <a:r>
              <a:rPr lang="fi-FI" sz="1600"/>
              <a:t>Lasts about one year and includes for example: strategies and values of adiministration, Finnish educational system, links between education and labour politics, different information sources and tools to analyze the fenomenons of labour markets, laws and concrete tasks of each officials, communication skills, tools for developing one´s own work and how to create constructive discussion at work</a:t>
            </a:r>
          </a:p>
          <a:p>
            <a:pPr>
              <a:spcBef>
                <a:spcPct val="50000"/>
              </a:spcBef>
              <a:buFontTx/>
              <a:buChar char="•"/>
            </a:pPr>
            <a:r>
              <a:rPr lang="fi-FI" sz="1600"/>
              <a:t>5 contact periods (3 days) and assignments to be done at work between the periods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827088" y="476250"/>
            <a:ext cx="6408737" cy="4859338"/>
          </a:xfrm>
          <a:prstGeom prst="rect">
            <a:avLst/>
          </a:prstGeom>
          <a:noFill/>
          <a:ln w="9525">
            <a:noFill/>
            <a:miter lim="800000"/>
            <a:headEnd/>
            <a:tailEnd/>
          </a:ln>
        </p:spPr>
        <p:txBody>
          <a:bodyPr>
            <a:spAutoFit/>
          </a:bodyPr>
          <a:lstStyle/>
          <a:p>
            <a:pPr>
              <a:spcBef>
                <a:spcPct val="50000"/>
              </a:spcBef>
            </a:pPr>
            <a:endParaRPr lang="fi-FI" sz="1600" b="1" dirty="0"/>
          </a:p>
          <a:p>
            <a:pPr>
              <a:spcBef>
                <a:spcPct val="50000"/>
              </a:spcBef>
            </a:pPr>
            <a:r>
              <a:rPr lang="en-US" sz="1600" b="1" dirty="0"/>
              <a:t>After one year training </a:t>
            </a:r>
            <a:r>
              <a:rPr lang="en-US" sz="1600" b="1" dirty="0" err="1"/>
              <a:t>progamme</a:t>
            </a:r>
            <a:r>
              <a:rPr lang="en-US" sz="1600" b="1" dirty="0"/>
              <a:t> divides for two parts:</a:t>
            </a:r>
          </a:p>
          <a:p>
            <a:pPr>
              <a:spcBef>
                <a:spcPct val="50000"/>
              </a:spcBef>
            </a:pPr>
            <a:r>
              <a:rPr lang="en-US" sz="1600" b="1" dirty="0"/>
              <a:t>The program for employment consultants </a:t>
            </a:r>
            <a:r>
              <a:rPr lang="en-US" sz="1600" dirty="0"/>
              <a:t>focuses the customers they meet and services they provide. Three contact periods that focuses the roles </a:t>
            </a:r>
            <a:r>
              <a:rPr lang="en-US" sz="1600" dirty="0" err="1"/>
              <a:t>ande</a:t>
            </a:r>
            <a:r>
              <a:rPr lang="en-US" sz="1600" dirty="0"/>
              <a:t> interpersonal skills in customer service, guidance and </a:t>
            </a:r>
            <a:r>
              <a:rPr lang="en-US" sz="1600" dirty="0" err="1"/>
              <a:t>counselling</a:t>
            </a:r>
            <a:r>
              <a:rPr lang="en-US" sz="1600" dirty="0"/>
              <a:t> methods, serving the jobseeker and serving the </a:t>
            </a:r>
            <a:r>
              <a:rPr lang="en-US" sz="1600" dirty="0" err="1"/>
              <a:t>employer.Each</a:t>
            </a:r>
            <a:r>
              <a:rPr lang="en-US" sz="1600" dirty="0"/>
              <a:t> student has to videotape an appointment with the customer. Tapes are viewed and </a:t>
            </a:r>
            <a:r>
              <a:rPr lang="en-US" sz="1600" dirty="0" err="1"/>
              <a:t>analysed</a:t>
            </a:r>
            <a:r>
              <a:rPr lang="en-US" sz="1600" dirty="0"/>
              <a:t> in small groups.</a:t>
            </a:r>
          </a:p>
          <a:p>
            <a:pPr>
              <a:spcBef>
                <a:spcPct val="50000"/>
              </a:spcBef>
            </a:pPr>
            <a:endParaRPr lang="en-US" sz="1600" dirty="0"/>
          </a:p>
          <a:p>
            <a:pPr>
              <a:spcBef>
                <a:spcPct val="50000"/>
              </a:spcBef>
            </a:pPr>
            <a:endParaRPr lang="fi-FI" sz="1600" b="1" dirty="0"/>
          </a:p>
          <a:p>
            <a:pPr>
              <a:spcBef>
                <a:spcPct val="50000"/>
              </a:spcBef>
            </a:pPr>
            <a:r>
              <a:rPr lang="fi-FI" sz="1600" b="1" dirty="0"/>
              <a:t>The </a:t>
            </a:r>
            <a:r>
              <a:rPr lang="fi-FI" sz="1600" b="1" dirty="0" err="1"/>
              <a:t>program</a:t>
            </a:r>
            <a:r>
              <a:rPr lang="fi-FI" sz="1600" b="1" dirty="0"/>
              <a:t> for </a:t>
            </a:r>
            <a:r>
              <a:rPr lang="fi-FI" sz="1600" b="1" dirty="0" err="1" smtClean="0"/>
              <a:t>vocational</a:t>
            </a:r>
            <a:r>
              <a:rPr lang="fi-FI" sz="1600" b="1" dirty="0" smtClean="0"/>
              <a:t> </a:t>
            </a:r>
            <a:r>
              <a:rPr lang="fi-FI" sz="1600" b="1" dirty="0" err="1" smtClean="0"/>
              <a:t>psychologists</a:t>
            </a:r>
            <a:r>
              <a:rPr lang="fi-FI" sz="1600" b="1" dirty="0" smtClean="0"/>
              <a:t> </a:t>
            </a:r>
            <a:r>
              <a:rPr lang="fi-FI" sz="1600" dirty="0" err="1"/>
              <a:t>also</a:t>
            </a:r>
            <a:r>
              <a:rPr lang="fi-FI" sz="1600" dirty="0"/>
              <a:t> </a:t>
            </a:r>
            <a:r>
              <a:rPr lang="fi-FI" sz="1600" dirty="0" err="1"/>
              <a:t>consists</a:t>
            </a:r>
            <a:r>
              <a:rPr lang="fi-FI" sz="1600" dirty="0"/>
              <a:t> of </a:t>
            </a:r>
            <a:r>
              <a:rPr lang="fi-FI" sz="1600" dirty="0" err="1"/>
              <a:t>three</a:t>
            </a:r>
            <a:r>
              <a:rPr lang="fi-FI" sz="1600" dirty="0"/>
              <a:t> </a:t>
            </a:r>
            <a:r>
              <a:rPr lang="fi-FI" sz="1600" dirty="0" err="1"/>
              <a:t>periods</a:t>
            </a:r>
            <a:r>
              <a:rPr lang="fi-FI" sz="1600" dirty="0"/>
              <a:t> (of </a:t>
            </a:r>
            <a:r>
              <a:rPr lang="fi-FI" sz="1600" dirty="0" err="1"/>
              <a:t>four</a:t>
            </a:r>
            <a:r>
              <a:rPr lang="fi-FI" sz="1600" dirty="0"/>
              <a:t> </a:t>
            </a:r>
            <a:r>
              <a:rPr lang="fi-FI" sz="1600" dirty="0" err="1"/>
              <a:t>or</a:t>
            </a:r>
            <a:r>
              <a:rPr lang="fi-FI" sz="1600" dirty="0"/>
              <a:t> </a:t>
            </a:r>
            <a:r>
              <a:rPr lang="fi-FI" sz="1600" dirty="0" err="1"/>
              <a:t>three</a:t>
            </a:r>
            <a:r>
              <a:rPr lang="fi-FI" sz="1600" dirty="0"/>
              <a:t> </a:t>
            </a:r>
            <a:r>
              <a:rPr lang="fi-FI" sz="1600" dirty="0" err="1"/>
              <a:t>days</a:t>
            </a:r>
            <a:r>
              <a:rPr lang="fi-FI" sz="1600" dirty="0"/>
              <a:t>). The </a:t>
            </a:r>
            <a:r>
              <a:rPr lang="fi-FI" sz="1600" dirty="0" err="1"/>
              <a:t>students</a:t>
            </a:r>
            <a:r>
              <a:rPr lang="fi-FI" sz="1600" dirty="0"/>
              <a:t> </a:t>
            </a:r>
            <a:r>
              <a:rPr lang="fi-FI" sz="1600" dirty="0" err="1"/>
              <a:t>analyze</a:t>
            </a:r>
            <a:r>
              <a:rPr lang="fi-FI" sz="1600" dirty="0"/>
              <a:t> </a:t>
            </a:r>
            <a:r>
              <a:rPr lang="fi-FI" sz="1600" dirty="0" err="1"/>
              <a:t>their</a:t>
            </a:r>
            <a:r>
              <a:rPr lang="fi-FI" sz="1600" dirty="0"/>
              <a:t> </a:t>
            </a:r>
            <a:r>
              <a:rPr lang="fi-FI" sz="1600" dirty="0" err="1"/>
              <a:t>own</a:t>
            </a:r>
            <a:r>
              <a:rPr lang="fi-FI" sz="1600" dirty="0"/>
              <a:t> </a:t>
            </a:r>
            <a:r>
              <a:rPr lang="fi-FI" sz="1600" dirty="0" err="1"/>
              <a:t>professional</a:t>
            </a:r>
            <a:r>
              <a:rPr lang="fi-FI" sz="1600" dirty="0"/>
              <a:t> </a:t>
            </a:r>
            <a:r>
              <a:rPr lang="fi-FI" sz="1600" dirty="0" err="1"/>
              <a:t>identity</a:t>
            </a:r>
            <a:r>
              <a:rPr lang="fi-FI" sz="1600" dirty="0"/>
              <a:t> and </a:t>
            </a:r>
            <a:r>
              <a:rPr lang="fi-FI" sz="1600" dirty="0" err="1"/>
              <a:t>personality</a:t>
            </a:r>
            <a:r>
              <a:rPr lang="fi-FI" sz="1600" dirty="0"/>
              <a:t> in </a:t>
            </a:r>
            <a:r>
              <a:rPr lang="fi-FI" sz="1600" dirty="0" err="1"/>
              <a:t>customer</a:t>
            </a:r>
            <a:r>
              <a:rPr lang="fi-FI" sz="1600" dirty="0"/>
              <a:t> </a:t>
            </a:r>
            <a:r>
              <a:rPr lang="fi-FI" sz="1600" dirty="0" err="1"/>
              <a:t>service</a:t>
            </a:r>
            <a:r>
              <a:rPr lang="fi-FI" sz="1600" dirty="0"/>
              <a:t>. </a:t>
            </a:r>
            <a:r>
              <a:rPr lang="fi-FI" sz="1600" dirty="0" err="1"/>
              <a:t>They</a:t>
            </a:r>
            <a:r>
              <a:rPr lang="fi-FI" sz="1600" dirty="0"/>
              <a:t> </a:t>
            </a:r>
            <a:r>
              <a:rPr lang="fi-FI" sz="1600" dirty="0" err="1"/>
              <a:t>learn</a:t>
            </a:r>
            <a:r>
              <a:rPr lang="fi-FI" sz="1600" dirty="0"/>
              <a:t> </a:t>
            </a:r>
            <a:r>
              <a:rPr lang="fi-FI" sz="1600" dirty="0" err="1"/>
              <a:t>counselling</a:t>
            </a:r>
            <a:r>
              <a:rPr lang="fi-FI" sz="1600" dirty="0"/>
              <a:t> </a:t>
            </a:r>
            <a:r>
              <a:rPr lang="fi-FI" sz="1600" dirty="0" err="1"/>
              <a:t>theories</a:t>
            </a:r>
            <a:r>
              <a:rPr lang="fi-FI" sz="1600" dirty="0"/>
              <a:t> and </a:t>
            </a:r>
            <a:r>
              <a:rPr lang="fi-FI" sz="1600" dirty="0" err="1"/>
              <a:t>methods</a:t>
            </a:r>
            <a:r>
              <a:rPr lang="fi-FI" sz="1600" dirty="0"/>
              <a:t>, </a:t>
            </a:r>
            <a:r>
              <a:rPr lang="fi-FI" sz="1600" dirty="0" err="1"/>
              <a:t>skills</a:t>
            </a:r>
            <a:r>
              <a:rPr lang="fi-FI" sz="1600" dirty="0"/>
              <a:t> and </a:t>
            </a:r>
            <a:r>
              <a:rPr lang="fi-FI" sz="1600" dirty="0" err="1"/>
              <a:t>tests</a:t>
            </a:r>
            <a:r>
              <a:rPr lang="fi-FI" sz="1600" dirty="0"/>
              <a:t> (</a:t>
            </a:r>
            <a:r>
              <a:rPr lang="fi-FI" sz="1600" dirty="0" err="1"/>
              <a:t>personality</a:t>
            </a:r>
            <a:r>
              <a:rPr lang="fi-FI" sz="1600" dirty="0"/>
              <a:t>, </a:t>
            </a:r>
            <a:r>
              <a:rPr lang="fi-FI" sz="1600" dirty="0" err="1"/>
              <a:t>interest</a:t>
            </a:r>
            <a:r>
              <a:rPr lang="fi-FI" sz="1600" dirty="0"/>
              <a:t> and </a:t>
            </a:r>
            <a:r>
              <a:rPr lang="fi-FI" sz="1600" dirty="0" err="1"/>
              <a:t>ability</a:t>
            </a:r>
            <a:r>
              <a:rPr lang="fi-FI" sz="1600" dirty="0"/>
              <a:t> </a:t>
            </a:r>
            <a:r>
              <a:rPr lang="fi-FI" sz="1600" dirty="0" err="1"/>
              <a:t>tests</a:t>
            </a:r>
            <a:r>
              <a:rPr lang="fi-FI" sz="1600" dirty="0"/>
              <a:t>) and to </a:t>
            </a:r>
            <a:r>
              <a:rPr lang="fi-FI" sz="1600" dirty="0" err="1"/>
              <a:t>give</a:t>
            </a:r>
            <a:r>
              <a:rPr lang="fi-FI" sz="1600" dirty="0"/>
              <a:t> </a:t>
            </a:r>
            <a:r>
              <a:rPr lang="fi-FI" sz="1600" dirty="0" err="1"/>
              <a:t>statements</a:t>
            </a:r>
            <a:r>
              <a:rPr lang="fi-FI" sz="1600" dirty="0"/>
              <a:t> and </a:t>
            </a:r>
            <a:r>
              <a:rPr lang="fi-FI" sz="1600" dirty="0" err="1"/>
              <a:t>reviews</a:t>
            </a:r>
            <a:r>
              <a:rPr lang="fi-FI" sz="1600" dirty="0"/>
              <a:t>. </a:t>
            </a:r>
            <a:r>
              <a:rPr lang="fi-FI" sz="1600" dirty="0" err="1"/>
              <a:t>Also</a:t>
            </a:r>
            <a:r>
              <a:rPr lang="fi-FI" sz="1600" dirty="0"/>
              <a:t> the </a:t>
            </a:r>
            <a:r>
              <a:rPr lang="fi-FI" sz="1600" dirty="0" err="1"/>
              <a:t>psychologists</a:t>
            </a:r>
            <a:r>
              <a:rPr lang="fi-FI" sz="1600" dirty="0"/>
              <a:t> </a:t>
            </a:r>
            <a:r>
              <a:rPr lang="fi-FI" sz="1600" dirty="0" err="1"/>
              <a:t>videotape</a:t>
            </a:r>
            <a:r>
              <a:rPr lang="fi-FI" sz="1600" dirty="0"/>
              <a:t> an </a:t>
            </a:r>
            <a:r>
              <a:rPr lang="fi-FI" sz="1600" dirty="0" err="1"/>
              <a:t>appointment</a:t>
            </a:r>
            <a:r>
              <a:rPr lang="fi-FI" sz="1600" dirty="0"/>
              <a:t> ja </a:t>
            </a:r>
            <a:r>
              <a:rPr lang="fi-FI" sz="1600" dirty="0" err="1"/>
              <a:t>give</a:t>
            </a:r>
            <a:r>
              <a:rPr lang="fi-FI" sz="1600" dirty="0"/>
              <a:t> and </a:t>
            </a:r>
            <a:r>
              <a:rPr lang="fi-FI" sz="1600" dirty="0" err="1"/>
              <a:t>receive</a:t>
            </a:r>
            <a:r>
              <a:rPr lang="fi-FI" sz="1600" dirty="0"/>
              <a:t> feedback of it.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Educational programs among Finnish VALA partners</a:t>
            </a:r>
            <a:r>
              <a:rPr lang="en-GB" b="1" dirty="0" smtClean="0"/>
              <a:t> </a:t>
            </a:r>
            <a:endParaRPr lang="en-GB"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685524452"/>
              </p:ext>
            </p:extLst>
          </p:nvPr>
        </p:nvGraphicFramePr>
        <p:xfrm>
          <a:off x="457201" y="2258071"/>
          <a:ext cx="8495130" cy="4416868"/>
        </p:xfrm>
        <a:graphic>
          <a:graphicData uri="http://schemas.openxmlformats.org/drawingml/2006/table">
            <a:tbl>
              <a:tblPr firstRow="1" bandRow="1">
                <a:tableStyleId>{3B4B98B0-60AC-42C2-AFA5-B58CD77FA1E5}</a:tableStyleId>
              </a:tblPr>
              <a:tblGrid>
                <a:gridCol w="1624288"/>
                <a:gridCol w="1773764"/>
                <a:gridCol w="1628094"/>
                <a:gridCol w="1731306"/>
                <a:gridCol w="1737678"/>
              </a:tblGrid>
              <a:tr h="779864">
                <a:tc>
                  <a:txBody>
                    <a:bodyPr/>
                    <a:lstStyle/>
                    <a:p>
                      <a:endParaRPr lang="en-US" sz="1600" b="1" dirty="0"/>
                    </a:p>
                  </a:txBody>
                  <a:tcPr/>
                </a:tc>
                <a:tc>
                  <a:txBody>
                    <a:bodyPr/>
                    <a:lstStyle/>
                    <a:p>
                      <a:pPr algn="ctr"/>
                      <a:r>
                        <a:rPr lang="en-US" sz="1600" dirty="0" smtClean="0"/>
                        <a:t>University of Eastern Finland</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University of </a:t>
                      </a:r>
                      <a:r>
                        <a:rPr lang="en-US" sz="1600" dirty="0" err="1" smtClean="0"/>
                        <a:t>Jyväskylä</a:t>
                      </a:r>
                      <a:endParaRPr lang="en-US" sz="1600" b="1" dirty="0" smtClean="0"/>
                    </a:p>
                  </a:txBody>
                  <a:tcPr anchor="ctr"/>
                </a:tc>
                <a:tc>
                  <a:txBody>
                    <a:bodyPr/>
                    <a:lstStyle/>
                    <a:p>
                      <a:pPr algn="ctr"/>
                      <a:r>
                        <a:rPr lang="en-US" sz="1600" dirty="0" smtClean="0"/>
                        <a:t>JAMK University of Applied Sciences</a:t>
                      </a:r>
                      <a:endParaRPr lang="en-US" sz="1600" b="1" dirty="0"/>
                    </a:p>
                  </a:txBody>
                  <a:tcPr anchor="ctr"/>
                </a:tc>
                <a:tc>
                  <a:txBody>
                    <a:bodyPr/>
                    <a:lstStyle/>
                    <a:p>
                      <a:pPr algn="ctr"/>
                      <a:r>
                        <a:rPr lang="en-US" sz="1600" dirty="0" smtClean="0"/>
                        <a:t>Education</a:t>
                      </a:r>
                      <a:r>
                        <a:rPr lang="en-US" sz="1600" baseline="0" dirty="0" smtClean="0"/>
                        <a:t> and Development Center </a:t>
                      </a:r>
                      <a:r>
                        <a:rPr lang="en-US" sz="1600" dirty="0" err="1" smtClean="0"/>
                        <a:t>Salmia</a:t>
                      </a:r>
                      <a:endParaRPr lang="en-US" sz="1600" b="1" dirty="0"/>
                    </a:p>
                  </a:txBody>
                  <a:tcPr anchor="ctr"/>
                </a:tc>
              </a:tr>
              <a:tr h="779864">
                <a:tc>
                  <a:txBody>
                    <a:bodyPr/>
                    <a:lstStyle/>
                    <a:p>
                      <a:pPr algn="ctr"/>
                      <a:r>
                        <a:rPr lang="en-GB" sz="1600" b="1" kern="1200" dirty="0" smtClean="0">
                          <a:effectLst/>
                        </a:rPr>
                        <a:t>Degree Programme (300</a:t>
                      </a:r>
                      <a:r>
                        <a:rPr lang="en-GB" sz="1600" b="1" kern="1200" baseline="0" dirty="0" smtClean="0">
                          <a:effectLst/>
                        </a:rPr>
                        <a:t> credits)</a:t>
                      </a:r>
                      <a:endParaRPr lang="en-US" sz="1600" b="1" dirty="0"/>
                    </a:p>
                  </a:txBody>
                  <a:tcPr anchor="ctr"/>
                </a:tc>
                <a:tc>
                  <a:txBody>
                    <a:bodyPr/>
                    <a:lstStyle/>
                    <a:p>
                      <a:pPr algn="ctr"/>
                      <a:r>
                        <a:rPr lang="en-GB" sz="1600" kern="1200" dirty="0" smtClean="0">
                          <a:effectLst/>
                        </a:rPr>
                        <a:t>X</a:t>
                      </a:r>
                    </a:p>
                    <a:p>
                      <a:pPr algn="ctr"/>
                      <a:r>
                        <a:rPr lang="en-GB" sz="1600" kern="1200" dirty="0" smtClean="0">
                          <a:effectLst/>
                        </a:rPr>
                        <a:t>(annual intake </a:t>
                      </a:r>
                    </a:p>
                    <a:p>
                      <a:pPr algn="ctr"/>
                      <a:r>
                        <a:rPr lang="en-GB" sz="1600" kern="1200" dirty="0" smtClean="0">
                          <a:effectLst/>
                        </a:rPr>
                        <a:t>20 students)</a:t>
                      </a:r>
                      <a:endParaRPr lang="en-US" sz="1600" i="0" dirty="0"/>
                    </a:p>
                  </a:txBody>
                  <a:tcPr anchor="ctr"/>
                </a:tc>
                <a:tc>
                  <a:txBody>
                    <a:bodyPr/>
                    <a:lstStyle/>
                    <a:p>
                      <a:pPr algn="ctr"/>
                      <a:endParaRPr lang="en-US" sz="1600" i="0" dirty="0"/>
                    </a:p>
                  </a:txBody>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c rowSpan="3">
                  <a:txBody>
                    <a:bodyPr/>
                    <a:lstStyle/>
                    <a:p>
                      <a:r>
                        <a:rPr lang="en-GB" sz="1400" i="1" kern="1200" noProof="0" dirty="0" smtClean="0">
                          <a:solidFill>
                            <a:schemeClr val="tx1"/>
                          </a:solidFill>
                          <a:effectLst/>
                          <a:latin typeface="+mn-lt"/>
                          <a:ea typeface="+mn-ea"/>
                          <a:cs typeface="+mn-cs"/>
                        </a:rPr>
                        <a:t>no academic programs </a:t>
                      </a:r>
                      <a:endParaRPr lang="en-GB" sz="1800" i="1" kern="1200" noProof="0" dirty="0" smtClean="0">
                        <a:solidFill>
                          <a:schemeClr val="tx1"/>
                        </a:solidFill>
                        <a:effectLst/>
                        <a:latin typeface="+mn-lt"/>
                        <a:ea typeface="+mn-ea"/>
                        <a:cs typeface="+mn-cs"/>
                      </a:endParaRPr>
                    </a:p>
                    <a:p>
                      <a:pPr marL="0" indent="0">
                        <a:buNone/>
                      </a:pPr>
                      <a:r>
                        <a:rPr lang="en-GB" sz="1400" i="0" kern="1200" noProof="0" dirty="0" smtClean="0">
                          <a:solidFill>
                            <a:schemeClr val="tx1"/>
                          </a:solidFill>
                          <a:effectLst/>
                          <a:latin typeface="+mn-lt"/>
                          <a:ea typeface="+mn-ea"/>
                          <a:cs typeface="+mn-cs"/>
                        </a:rPr>
                        <a:t>- customer service training program for employment consultants and psychologist   (9 </a:t>
                      </a:r>
                      <a:r>
                        <a:rPr lang="en-GB" sz="1400" i="0" kern="1200" noProof="0" dirty="0" err="1" smtClean="0">
                          <a:solidFill>
                            <a:schemeClr val="tx1"/>
                          </a:solidFill>
                          <a:effectLst/>
                          <a:latin typeface="+mn-lt"/>
                          <a:ea typeface="+mn-ea"/>
                          <a:cs typeface="+mn-cs"/>
                        </a:rPr>
                        <a:t>ect</a:t>
                      </a:r>
                      <a:r>
                        <a:rPr lang="en-GB" sz="1400" i="0" kern="1200" noProof="0" dirty="0" smtClean="0">
                          <a:solidFill>
                            <a:schemeClr val="tx1"/>
                          </a:solidFill>
                          <a:effectLst/>
                          <a:latin typeface="+mn-lt"/>
                          <a:ea typeface="+mn-ea"/>
                          <a:cs typeface="+mn-cs"/>
                        </a:rPr>
                        <a:t>)</a:t>
                      </a:r>
                      <a:r>
                        <a:rPr lang="en-GB" sz="1400" i="0" noProof="0" dirty="0" smtClean="0">
                          <a:effectLst/>
                        </a:rPr>
                        <a:t> -</a:t>
                      </a:r>
                      <a:r>
                        <a:rPr lang="en-GB" sz="1400" i="0" baseline="0" noProof="0" dirty="0" smtClean="0">
                          <a:effectLst/>
                        </a:rPr>
                        <a:t> </a:t>
                      </a:r>
                      <a:r>
                        <a:rPr lang="en-GB" sz="1400" i="0" noProof="0" dirty="0" smtClean="0"/>
                        <a:t>short courses</a:t>
                      </a:r>
                    </a:p>
                    <a:p>
                      <a:pPr marL="0" indent="0">
                        <a:buNone/>
                      </a:pPr>
                      <a:r>
                        <a:rPr lang="en-GB" sz="1400" i="0" noProof="0" dirty="0" smtClean="0"/>
                        <a:t>- development</a:t>
                      </a:r>
                      <a:r>
                        <a:rPr lang="en-GB" sz="1400" i="0" baseline="0" noProof="0" dirty="0" smtClean="0"/>
                        <a:t> </a:t>
                      </a:r>
                      <a:r>
                        <a:rPr lang="en-GB" sz="1400" i="0" noProof="0" dirty="0" smtClean="0"/>
                        <a:t>projects e.g.</a:t>
                      </a:r>
                      <a:r>
                        <a:rPr lang="en-GB" sz="1400" i="0" kern="1200" dirty="0" smtClean="0">
                          <a:solidFill>
                            <a:schemeClr val="tx1"/>
                          </a:solidFill>
                          <a:effectLst/>
                          <a:latin typeface="+mn-lt"/>
                          <a:ea typeface="+mn-ea"/>
                          <a:cs typeface="+mn-cs"/>
                        </a:rPr>
                        <a:t> courses of guidance and </a:t>
                      </a:r>
                      <a:r>
                        <a:rPr lang="en-GB" sz="1400" i="0" kern="1200" dirty="0" err="1" smtClean="0">
                          <a:solidFill>
                            <a:schemeClr val="tx1"/>
                          </a:solidFill>
                          <a:effectLst/>
                          <a:latin typeface="+mn-lt"/>
                          <a:ea typeface="+mn-ea"/>
                          <a:cs typeface="+mn-cs"/>
                        </a:rPr>
                        <a:t>counseling</a:t>
                      </a:r>
                      <a:r>
                        <a:rPr lang="en-GB" sz="1400" i="0" kern="1200" dirty="0" smtClean="0">
                          <a:solidFill>
                            <a:schemeClr val="tx1"/>
                          </a:solidFill>
                          <a:effectLst/>
                          <a:latin typeface="+mn-lt"/>
                          <a:ea typeface="+mn-ea"/>
                          <a:cs typeface="+mn-cs"/>
                        </a:rPr>
                        <a:t> for adults with partners 5 </a:t>
                      </a:r>
                      <a:r>
                        <a:rPr lang="en-GB" sz="1400" i="0" kern="1200" dirty="0" err="1" smtClean="0">
                          <a:solidFill>
                            <a:schemeClr val="tx1"/>
                          </a:solidFill>
                          <a:effectLst/>
                          <a:latin typeface="+mn-lt"/>
                          <a:ea typeface="+mn-ea"/>
                          <a:cs typeface="+mn-cs"/>
                        </a:rPr>
                        <a:t>ect</a:t>
                      </a:r>
                      <a:r>
                        <a:rPr lang="en-GB" sz="1400" i="0" kern="1200" dirty="0" smtClean="0">
                          <a:solidFill>
                            <a:schemeClr val="tx1"/>
                          </a:solidFill>
                          <a:effectLst/>
                          <a:latin typeface="+mn-lt"/>
                          <a:ea typeface="+mn-ea"/>
                          <a:cs typeface="+mn-cs"/>
                        </a:rPr>
                        <a:t> and 30 </a:t>
                      </a:r>
                      <a:r>
                        <a:rPr lang="en-GB" sz="1400" i="0" kern="1200" dirty="0" err="1" smtClean="0">
                          <a:solidFill>
                            <a:schemeClr val="tx1"/>
                          </a:solidFill>
                          <a:effectLst/>
                          <a:latin typeface="+mn-lt"/>
                          <a:ea typeface="+mn-ea"/>
                          <a:cs typeface="+mn-cs"/>
                        </a:rPr>
                        <a:t>ect</a:t>
                      </a:r>
                      <a:r>
                        <a:rPr lang="en-GB" sz="1400" i="0" kern="1200" dirty="0" smtClean="0">
                          <a:solidFill>
                            <a:schemeClr val="tx1"/>
                          </a:solidFill>
                          <a:effectLst/>
                          <a:latin typeface="+mn-lt"/>
                          <a:ea typeface="+mn-ea"/>
                          <a:cs typeface="+mn-cs"/>
                        </a:rPr>
                        <a:t> (2009 – 2012)</a:t>
                      </a:r>
                      <a:r>
                        <a:rPr lang="en-GB" sz="1400" i="0" dirty="0" smtClean="0">
                          <a:effectLst/>
                        </a:rPr>
                        <a:t> </a:t>
                      </a:r>
                      <a:endParaRPr lang="en-GB" sz="1400" i="0" noProof="0" dirty="0"/>
                    </a:p>
                  </a:txBody>
                  <a:tcPr>
                    <a:lnL w="12700" cap="flat" cmpd="sng" algn="ctr">
                      <a:solidFill>
                        <a:scrgbClr r="0" g="0" b="0"/>
                      </a:solidFill>
                      <a:prstDash val="solid"/>
                      <a:round/>
                      <a:headEnd type="none" w="med" len="med"/>
                      <a:tailEnd type="none" w="med" len="med"/>
                    </a:lnL>
                    <a:noFill/>
                  </a:tcPr>
                </a:tc>
              </a:tr>
              <a:tr h="1010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kern="1200" dirty="0" smtClean="0">
                          <a:effectLst/>
                        </a:rPr>
                        <a:t>Master’s Degree  Programme (120 credits)</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effectLst/>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effectLst/>
                        </a:rPr>
                        <a:t>(annual intake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effectLst/>
                        </a:rPr>
                        <a:t> 10 students)</a:t>
                      </a:r>
                      <a:endParaRPr lang="en-US" sz="1600" i="0" dirty="0"/>
                    </a:p>
                  </a:txBody>
                  <a:tcPr/>
                </a:tc>
                <a:tc>
                  <a:txBody>
                    <a:bodyPr/>
                    <a:lstStyle/>
                    <a:p>
                      <a:pPr algn="ctr"/>
                      <a:r>
                        <a:rPr lang="en-US" sz="1600" dirty="0" smtClean="0"/>
                        <a:t>X</a:t>
                      </a:r>
                    </a:p>
                    <a:p>
                      <a:pPr algn="ctr"/>
                      <a:r>
                        <a:rPr lang="en-US" sz="1600" i="0" dirty="0" smtClean="0"/>
                        <a:t>(annual intake</a:t>
                      </a:r>
                      <a:r>
                        <a:rPr lang="en-US" sz="1600" i="0" baseline="0" dirty="0" smtClean="0"/>
                        <a:t> 20 students )</a:t>
                      </a:r>
                      <a:endParaRPr lang="en-US" sz="1600" i="0" dirty="0"/>
                    </a:p>
                  </a:txBody>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c vMerge="1">
                  <a:txBody>
                    <a:bodyPr/>
                    <a:lstStyle/>
                    <a:p>
                      <a:endParaRPr lang="en-US" sz="1600" dirty="0"/>
                    </a:p>
                  </a:txBody>
                  <a:tcPr/>
                </a:tc>
              </a:tr>
              <a:tr h="1704148">
                <a:tc>
                  <a:txBody>
                    <a:bodyPr/>
                    <a:lstStyle/>
                    <a:p>
                      <a:pPr algn="ctr"/>
                      <a:r>
                        <a:rPr lang="en-GB" sz="1600" b="1" kern="1200" dirty="0" smtClean="0">
                          <a:effectLst/>
                        </a:rPr>
                        <a:t>Qualification studies </a:t>
                      </a:r>
                    </a:p>
                    <a:p>
                      <a:pPr algn="ctr"/>
                      <a:r>
                        <a:rPr lang="en-GB" sz="1600" b="1" kern="1200" dirty="0" smtClean="0">
                          <a:effectLst/>
                        </a:rPr>
                        <a:t>(60 credits)</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effectLst/>
                        </a:rPr>
                        <a:t>X</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kern="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kern="1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effectLst/>
                        </a:rPr>
                        <a:t>(2011-2013</a:t>
                      </a:r>
                      <a:r>
                        <a:rPr lang="en-GB" sz="1600" kern="1200" baseline="0" dirty="0" smtClean="0">
                          <a:effectLst/>
                        </a:rPr>
                        <a:t> </a:t>
                      </a:r>
                      <a:r>
                        <a:rPr lang="en-GB" sz="1600" kern="1200" dirty="0" smtClean="0">
                          <a:effectLst/>
                        </a:rPr>
                        <a:t>40+40 students)</a:t>
                      </a:r>
                      <a:r>
                        <a:rPr lang="fi-FI" sz="1600" dirty="0" smtClean="0">
                          <a:effectLst/>
                        </a:rPr>
                        <a:t> </a:t>
                      </a:r>
                      <a:endParaRPr lang="en-US" sz="1600" dirty="0" smtClean="0"/>
                    </a:p>
                  </a:txBody>
                  <a:tcPr/>
                </a:tc>
                <a:tc>
                  <a:txBody>
                    <a:bodyPr/>
                    <a:lstStyle/>
                    <a:p>
                      <a:pPr algn="ctr"/>
                      <a:r>
                        <a:rPr lang="en-US" sz="1600" dirty="0" smtClean="0"/>
                        <a:t>X</a:t>
                      </a:r>
                    </a:p>
                    <a:p>
                      <a:pPr algn="ctr"/>
                      <a:r>
                        <a:rPr lang="en-US" sz="1600" dirty="0" smtClean="0"/>
                        <a:t>(intake 20 students)</a:t>
                      </a:r>
                    </a:p>
                    <a:p>
                      <a:pPr algn="ctr"/>
                      <a:endParaRPr lang="en-US" sz="1600" dirty="0" smtClean="0"/>
                    </a:p>
                    <a:p>
                      <a:pPr algn="ctr"/>
                      <a:r>
                        <a:rPr lang="en-US" sz="1600" dirty="0" smtClean="0"/>
                        <a:t>(2011 – 2013 40 + 40 students)</a:t>
                      </a:r>
                    </a:p>
                  </a:txBody>
                  <a:tcPr/>
                </a:tc>
                <a:tc>
                  <a:txBody>
                    <a:bodyPr/>
                    <a:lstStyle/>
                    <a:p>
                      <a:pPr algn="ctr"/>
                      <a:r>
                        <a:rPr lang="en-US" sz="1600" dirty="0" smtClean="0"/>
                        <a:t>X</a:t>
                      </a:r>
                      <a:endParaRPr lang="en-US" sz="1600" dirty="0"/>
                    </a:p>
                  </a:txBody>
                  <a:tcPr>
                    <a:lnR w="12700" cap="flat" cmpd="sng" algn="ctr">
                      <a:solidFill>
                        <a:scrgbClr r="0" g="0" b="0"/>
                      </a:solidFill>
                      <a:prstDash val="solid"/>
                      <a:round/>
                      <a:headEnd type="none" w="med" len="med"/>
                      <a:tailEnd type="none" w="med" len="med"/>
                    </a:lnR>
                  </a:tcPr>
                </a:tc>
                <a:tc vMerge="1">
                  <a:txBody>
                    <a:bodyPr/>
                    <a:lstStyle/>
                    <a:p>
                      <a:endParaRPr lang="en-US" sz="1600" dirty="0"/>
                    </a:p>
                  </a:txBody>
                  <a:tcPr/>
                </a:tc>
              </a:tr>
            </a:tbl>
          </a:graphicData>
        </a:graphic>
      </p:graphicFrame>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828183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71550" y="836613"/>
            <a:ext cx="4321175" cy="366712"/>
          </a:xfrm>
          <a:prstGeom prst="rect">
            <a:avLst/>
          </a:prstGeom>
          <a:noFill/>
          <a:ln w="9525">
            <a:noFill/>
            <a:miter lim="800000"/>
            <a:headEnd/>
            <a:tailEnd/>
          </a:ln>
        </p:spPr>
        <p:txBody>
          <a:bodyPr>
            <a:spAutoFit/>
          </a:bodyPr>
          <a:lstStyle/>
          <a:p>
            <a:pPr>
              <a:spcBef>
                <a:spcPct val="50000"/>
              </a:spcBef>
            </a:pPr>
            <a:endParaRPr lang="fi-FI"/>
          </a:p>
        </p:txBody>
      </p:sp>
      <p:sp>
        <p:nvSpPr>
          <p:cNvPr id="13315" name="Text Box 5"/>
          <p:cNvSpPr txBox="1">
            <a:spLocks noChangeArrowheads="1"/>
          </p:cNvSpPr>
          <p:nvPr/>
        </p:nvSpPr>
        <p:spPr bwMode="auto">
          <a:xfrm>
            <a:off x="684213" y="836613"/>
            <a:ext cx="7488237" cy="5986462"/>
          </a:xfrm>
          <a:prstGeom prst="rect">
            <a:avLst/>
          </a:prstGeom>
          <a:noFill/>
          <a:ln w="9525">
            <a:noFill/>
            <a:miter lim="800000"/>
            <a:headEnd/>
            <a:tailEnd/>
          </a:ln>
        </p:spPr>
        <p:txBody>
          <a:bodyPr>
            <a:spAutoFit/>
          </a:bodyPr>
          <a:lstStyle/>
          <a:p>
            <a:r>
              <a:rPr lang="fi-FI" b="1"/>
              <a:t>Some examples of shorter courses:</a:t>
            </a:r>
          </a:p>
          <a:p>
            <a:endParaRPr lang="fi-FI" b="1"/>
          </a:p>
          <a:p>
            <a:r>
              <a:rPr lang="fi-FI"/>
              <a:t>Current interests and changes in politics</a:t>
            </a:r>
          </a:p>
          <a:p>
            <a:r>
              <a:rPr lang="fi-FI"/>
              <a:t>Guidance and counselling methods</a:t>
            </a:r>
          </a:p>
          <a:p>
            <a:r>
              <a:rPr lang="fi-FI"/>
              <a:t>	 (basic courses and also courses for more advanced 	counsellors and psychogists, for example sociodynamic 	counselling, solution-focused counselling, motivational 	interviewing, multicultural counselling etc )</a:t>
            </a:r>
          </a:p>
          <a:p>
            <a:endParaRPr lang="fi-FI"/>
          </a:p>
          <a:p>
            <a:r>
              <a:rPr lang="fi-FI"/>
              <a:t>Internet and CC services</a:t>
            </a:r>
          </a:p>
          <a:p>
            <a:r>
              <a:rPr lang="fi-FI"/>
              <a:t>Different customer segments and theír services</a:t>
            </a:r>
          </a:p>
          <a:p>
            <a:r>
              <a:rPr lang="fi-FI"/>
              <a:t>Ethics and values at work</a:t>
            </a:r>
          </a:p>
          <a:p>
            <a:r>
              <a:rPr lang="fi-FI"/>
              <a:t>Customer groups: youth, immignrants, vocational rehabilitation</a:t>
            </a:r>
          </a:p>
          <a:p>
            <a:r>
              <a:rPr lang="fi-FI"/>
              <a:t>Entrepreneurship</a:t>
            </a:r>
          </a:p>
          <a:p>
            <a:r>
              <a:rPr lang="fi-FI"/>
              <a:t>Unemployment benefits</a:t>
            </a:r>
          </a:p>
          <a:p>
            <a:r>
              <a:rPr lang="fi-FI"/>
              <a:t>Summer courses on well-being</a:t>
            </a:r>
          </a:p>
          <a:p>
            <a:endParaRPr lang="fi-FI"/>
          </a:p>
          <a:p>
            <a:r>
              <a:rPr lang="fi-FI"/>
              <a:t>***</a:t>
            </a:r>
          </a:p>
          <a:p>
            <a:endParaRPr lang="fi-FI" sz="1600"/>
          </a:p>
          <a:p>
            <a:endParaRPr lang="fi-FI" sz="1600"/>
          </a:p>
          <a:p>
            <a:pPr>
              <a:spcBef>
                <a:spcPct val="50000"/>
              </a:spcBef>
            </a:pPr>
            <a:endParaRPr lang="fi-FI"/>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42603" y="585026"/>
            <a:ext cx="3967276" cy="5642581"/>
          </a:xfrm>
        </p:spPr>
        <p:txBody>
          <a:bodyPr>
            <a:normAutofit lnSpcReduction="10000"/>
          </a:bodyPr>
          <a:lstStyle/>
          <a:p>
            <a:endParaRPr lang="fi-FI" dirty="0" smtClean="0"/>
          </a:p>
          <a:p>
            <a:r>
              <a:rPr lang="fi-FI" dirty="0" smtClean="0"/>
              <a:t>Jukka </a:t>
            </a:r>
            <a:r>
              <a:rPr lang="fi-FI" dirty="0" err="1" smtClean="0"/>
              <a:t>Lerkkanen</a:t>
            </a:r>
            <a:endParaRPr lang="fi-FI" dirty="0" smtClean="0"/>
          </a:p>
          <a:p>
            <a:r>
              <a:rPr lang="fi-FI" dirty="0" smtClean="0">
                <a:hlinkClick r:id="rId2"/>
              </a:rPr>
              <a:t>jukka.lerkkanen@jamk.fi</a:t>
            </a:r>
            <a:endParaRPr lang="fi-FI" dirty="0" smtClean="0"/>
          </a:p>
          <a:p>
            <a:endParaRPr lang="fi-FI" dirty="0" smtClean="0"/>
          </a:p>
          <a:p>
            <a:endParaRPr lang="fi-FI" dirty="0" smtClean="0"/>
          </a:p>
          <a:p>
            <a:r>
              <a:rPr lang="fi-FI" dirty="0" smtClean="0"/>
              <a:t>Merja </a:t>
            </a:r>
            <a:r>
              <a:rPr lang="fi-FI" dirty="0" err="1" smtClean="0"/>
              <a:t>Niemi-Pynttäri</a:t>
            </a:r>
            <a:endParaRPr lang="fi-FI" dirty="0" smtClean="0"/>
          </a:p>
          <a:p>
            <a:r>
              <a:rPr lang="fi-FI" dirty="0" smtClean="0">
                <a:hlinkClick r:id="rId3"/>
              </a:rPr>
              <a:t>merja.niemi-pynttari@salmia.fi</a:t>
            </a:r>
            <a:endParaRPr lang="fi-FI" dirty="0" smtClean="0"/>
          </a:p>
          <a:p>
            <a:endParaRPr lang="fi-FI" dirty="0" smtClean="0"/>
          </a:p>
          <a:p>
            <a:endParaRPr lang="fi-FI" dirty="0" smtClean="0"/>
          </a:p>
          <a:p>
            <a:r>
              <a:rPr lang="fi-FI" dirty="0" smtClean="0"/>
              <a:t>Marjatta Vanhalakka- Ruoho</a:t>
            </a:r>
          </a:p>
          <a:p>
            <a:r>
              <a:rPr lang="fi-FI" dirty="0" smtClean="0">
                <a:hlinkClick r:id="rId4"/>
              </a:rPr>
              <a:t>marjatta.vanhalakka-ruoho@uef.fi</a:t>
            </a:r>
            <a:endParaRPr lang="fi-FI" dirty="0" smtClean="0"/>
          </a:p>
          <a:p>
            <a:endParaRPr lang="fi-FI" dirty="0" smtClean="0"/>
          </a:p>
          <a:p>
            <a:endParaRPr lang="fi-FI" dirty="0" smtClean="0"/>
          </a:p>
          <a:p>
            <a:r>
              <a:rPr lang="fi-FI" dirty="0" smtClean="0"/>
              <a:t>Jaana Kettunen</a:t>
            </a:r>
          </a:p>
          <a:p>
            <a:r>
              <a:rPr lang="fi-FI" dirty="0" smtClean="0">
                <a:hlinkClick r:id="rId5"/>
              </a:rPr>
              <a:t>jaana.h.kettunen@jyu.fi</a:t>
            </a:r>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a:p>
        </p:txBody>
      </p:sp>
      <p:pic>
        <p:nvPicPr>
          <p:cNvPr id="8" name="Picture 7"/>
          <p:cNvPicPr>
            <a:picLocks noChangeAspect="1"/>
          </p:cNvPicPr>
          <p:nvPr/>
        </p:nvPicPr>
        <p:blipFill>
          <a:blip r:embed="rId6" cstate="print"/>
          <a:stretch>
            <a:fillRect/>
          </a:stretch>
        </p:blipFill>
        <p:spPr>
          <a:xfrm>
            <a:off x="5801393" y="759405"/>
            <a:ext cx="2571499" cy="938597"/>
          </a:xfrm>
          <a:prstGeom prst="rect">
            <a:avLst/>
          </a:prstGeom>
        </p:spPr>
      </p:pic>
      <p:pic>
        <p:nvPicPr>
          <p:cNvPr id="9" name="Picture 8"/>
          <p:cNvPicPr>
            <a:picLocks noChangeAspect="1"/>
          </p:cNvPicPr>
          <p:nvPr/>
        </p:nvPicPr>
        <p:blipFill>
          <a:blip r:embed="rId7" cstate="print"/>
          <a:stretch>
            <a:fillRect/>
          </a:stretch>
        </p:blipFill>
        <p:spPr>
          <a:xfrm>
            <a:off x="5515269" y="2268494"/>
            <a:ext cx="2857623" cy="921814"/>
          </a:xfrm>
          <a:prstGeom prst="rect">
            <a:avLst/>
          </a:prstGeom>
        </p:spPr>
      </p:pic>
      <p:pic>
        <p:nvPicPr>
          <p:cNvPr id="10" name="Picture 9"/>
          <p:cNvPicPr>
            <a:picLocks noChangeAspect="1"/>
          </p:cNvPicPr>
          <p:nvPr/>
        </p:nvPicPr>
        <p:blipFill>
          <a:blip r:embed="rId8" cstate="print"/>
          <a:stretch>
            <a:fillRect/>
          </a:stretch>
        </p:blipFill>
        <p:spPr>
          <a:xfrm>
            <a:off x="5801393" y="3777227"/>
            <a:ext cx="3135312" cy="631494"/>
          </a:xfrm>
          <a:prstGeom prst="rect">
            <a:avLst/>
          </a:prstGeom>
        </p:spPr>
      </p:pic>
      <p:pic>
        <p:nvPicPr>
          <p:cNvPr id="11" name="Picture 10"/>
          <p:cNvPicPr>
            <a:picLocks noChangeAspect="1"/>
          </p:cNvPicPr>
          <p:nvPr/>
        </p:nvPicPr>
        <p:blipFill>
          <a:blip r:embed="rId9" cstate="print"/>
          <a:stretch>
            <a:fillRect/>
          </a:stretch>
        </p:blipFill>
        <p:spPr>
          <a:xfrm>
            <a:off x="6002602" y="4999773"/>
            <a:ext cx="2370290" cy="15083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b="1" i="1" dirty="0" err="1" smtClean="0"/>
              <a:t>Degree</a:t>
            </a:r>
            <a:r>
              <a:rPr lang="fi-FI" b="1" i="1" dirty="0" smtClean="0"/>
              <a:t> </a:t>
            </a:r>
            <a:r>
              <a:rPr lang="fi-FI" b="1" i="1" dirty="0" err="1" smtClean="0"/>
              <a:t>Programmes</a:t>
            </a:r>
            <a:r>
              <a:rPr lang="fi-FI" b="1" i="1" dirty="0" smtClean="0"/>
              <a:t> </a:t>
            </a:r>
            <a:br>
              <a:rPr lang="fi-FI" b="1" i="1" dirty="0" smtClean="0"/>
            </a:br>
            <a:endParaRPr lang="fi-FI" b="1" i="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Päivämäärän paikkamerkki 3"/>
          <p:cNvSpPr>
            <a:spLocks noGrp="1"/>
          </p:cNvSpPr>
          <p:nvPr>
            <p:ph type="dt" sz="quarter" idx="10"/>
          </p:nvPr>
        </p:nvSpPr>
        <p:spPr>
          <a:noFill/>
        </p:spPr>
        <p:txBody>
          <a:bodyPr/>
          <a:lstStyle/>
          <a:p>
            <a:fld id="{F969820C-A9D1-4068-965E-8896D0B0F4E9}" type="datetime1">
              <a:rPr lang="fi-FI" smtClean="0">
                <a:solidFill>
                  <a:srgbClr val="000000"/>
                </a:solidFill>
              </a:rPr>
              <a:pPr/>
              <a:t>10/30/12</a:t>
            </a:fld>
            <a:endParaRPr lang="fi-FI" smtClean="0">
              <a:solidFill>
                <a:srgbClr val="000000"/>
              </a:solidFill>
            </a:endParaRPr>
          </a:p>
        </p:txBody>
      </p:sp>
      <p:sp>
        <p:nvSpPr>
          <p:cNvPr id="8196" name="Dian numeron paikkamerkki 5"/>
          <p:cNvSpPr>
            <a:spLocks noGrp="1"/>
          </p:cNvSpPr>
          <p:nvPr>
            <p:ph type="sldNum" sz="quarter" idx="12"/>
          </p:nvPr>
        </p:nvSpPr>
        <p:spPr>
          <a:noFill/>
        </p:spPr>
        <p:txBody>
          <a:bodyPr/>
          <a:lstStyle/>
          <a:p>
            <a:fld id="{A409C5EB-B667-4CEE-B0B5-E7AF7F35AD59}" type="slidenum">
              <a:rPr lang="fi-FI" smtClean="0">
                <a:solidFill>
                  <a:srgbClr val="000000"/>
                </a:solidFill>
              </a:rPr>
              <a:pPr/>
              <a:t>4</a:t>
            </a:fld>
            <a:endParaRPr lang="fi-FI" smtClean="0">
              <a:solidFill>
                <a:srgbClr val="000000"/>
              </a:solidFill>
            </a:endParaRPr>
          </a:p>
        </p:txBody>
      </p:sp>
      <p:sp>
        <p:nvSpPr>
          <p:cNvPr id="8197" name="Rectangle 8"/>
          <p:cNvSpPr>
            <a:spLocks noGrp="1" noChangeArrowheads="1"/>
          </p:cNvSpPr>
          <p:nvPr>
            <p:ph type="title"/>
          </p:nvPr>
        </p:nvSpPr>
        <p:spPr/>
        <p:txBody>
          <a:bodyPr/>
          <a:lstStyle/>
          <a:p>
            <a:pPr eaLnBrk="1" hangingPunct="1"/>
            <a:r>
              <a:rPr lang="en-GB" dirty="0" smtClean="0"/>
              <a:t> The mission </a:t>
            </a:r>
          </a:p>
        </p:txBody>
      </p:sp>
      <p:sp>
        <p:nvSpPr>
          <p:cNvPr id="8198" name="Rectangle 9"/>
          <p:cNvSpPr>
            <a:spLocks noGrp="1" noChangeArrowheads="1"/>
          </p:cNvSpPr>
          <p:nvPr>
            <p:ph type="body" idx="1"/>
          </p:nvPr>
        </p:nvSpPr>
        <p:spPr/>
        <p:txBody>
          <a:bodyPr/>
          <a:lstStyle/>
          <a:p>
            <a:pPr>
              <a:buNone/>
            </a:pPr>
            <a:r>
              <a:rPr lang="en-US" dirty="0" smtClean="0"/>
              <a:t>	Our </a:t>
            </a:r>
            <a:r>
              <a:rPr lang="en-US" dirty="0"/>
              <a:t>mission is to establish a learning environment that creates </a:t>
            </a:r>
            <a:r>
              <a:rPr lang="en-US" dirty="0" err="1"/>
              <a:t>counsellors</a:t>
            </a:r>
            <a:r>
              <a:rPr lang="en-US" dirty="0"/>
              <a:t>, teachers and </a:t>
            </a:r>
            <a:r>
              <a:rPr lang="en-US" dirty="0" smtClean="0"/>
              <a:t>researchers</a:t>
            </a:r>
          </a:p>
          <a:p>
            <a:pPr>
              <a:buFont typeface="Wingdings" pitchFamily="2" charset="2"/>
              <a:buChar char="§"/>
            </a:pPr>
            <a:r>
              <a:rPr lang="en-US" dirty="0" smtClean="0"/>
              <a:t> </a:t>
            </a:r>
            <a:r>
              <a:rPr lang="en-US" dirty="0"/>
              <a:t>who are able to support individuals and communities in their life course </a:t>
            </a:r>
            <a:r>
              <a:rPr lang="en-US" dirty="0" smtClean="0"/>
              <a:t>designing  </a:t>
            </a:r>
            <a:r>
              <a:rPr lang="en-US" dirty="0"/>
              <a:t>in a responsible and creative </a:t>
            </a:r>
            <a:r>
              <a:rPr lang="en-US" dirty="0" smtClean="0"/>
              <a:t>manner</a:t>
            </a:r>
          </a:p>
          <a:p>
            <a:pPr>
              <a:buFont typeface="Wingdings" pitchFamily="2" charset="2"/>
              <a:buChar char="§"/>
            </a:pPr>
            <a:r>
              <a:rPr lang="en-US" dirty="0" smtClean="0"/>
              <a:t> who  </a:t>
            </a:r>
            <a:r>
              <a:rPr lang="en-US" dirty="0"/>
              <a:t>are </a:t>
            </a:r>
            <a:r>
              <a:rPr lang="en-US" dirty="0" smtClean="0"/>
              <a:t> </a:t>
            </a:r>
            <a:r>
              <a:rPr lang="en-US" dirty="0"/>
              <a:t>able to face and </a:t>
            </a:r>
            <a:r>
              <a:rPr lang="en-US" dirty="0" err="1"/>
              <a:t>analyse</a:t>
            </a:r>
            <a:r>
              <a:rPr lang="en-US" dirty="0"/>
              <a:t> the challenges and </a:t>
            </a:r>
            <a:r>
              <a:rPr lang="en-US" dirty="0" smtClean="0"/>
              <a:t>opportunities </a:t>
            </a:r>
            <a:r>
              <a:rPr lang="en-US" dirty="0"/>
              <a:t>of the changing society, differentiating contexts and developing educational </a:t>
            </a:r>
            <a:r>
              <a:rPr lang="en-US" dirty="0" err="1" smtClean="0"/>
              <a:t>organisations</a:t>
            </a:r>
            <a:r>
              <a:rPr lang="en-US" dirty="0"/>
              <a:t> </a:t>
            </a:r>
            <a:r>
              <a:rPr lang="en-US" dirty="0" smtClean="0"/>
              <a:t>and are able to act in order to  create new opportunities</a:t>
            </a:r>
            <a:r>
              <a:rPr lang="fi-FI" dirty="0" smtClean="0"/>
              <a:t> </a:t>
            </a:r>
            <a:endParaRPr lang="fi-FI" dirty="0"/>
          </a:p>
          <a:p>
            <a:pPr>
              <a:buFont typeface="Wingdings" pitchFamily="2" charset="2"/>
              <a:buChar char="§"/>
            </a:pPr>
            <a:r>
              <a:rPr lang="fi-FI" dirty="0" smtClean="0"/>
              <a:t> </a:t>
            </a:r>
            <a:r>
              <a:rPr lang="fi-FI" dirty="0" err="1" smtClean="0"/>
              <a:t>who</a:t>
            </a:r>
            <a:r>
              <a:rPr lang="fi-FI" dirty="0" smtClean="0"/>
              <a:t> as </a:t>
            </a:r>
            <a:r>
              <a:rPr lang="fi-FI" dirty="0" err="1" smtClean="0"/>
              <a:t>professionals</a:t>
            </a:r>
            <a:r>
              <a:rPr lang="fi-FI" dirty="0" smtClean="0"/>
              <a:t> </a:t>
            </a:r>
            <a:r>
              <a:rPr lang="fi-FI" dirty="0" err="1" smtClean="0"/>
              <a:t>adopt</a:t>
            </a:r>
            <a:r>
              <a:rPr lang="fi-FI" dirty="0" smtClean="0"/>
              <a:t> </a:t>
            </a:r>
            <a:r>
              <a:rPr lang="fi-FI" dirty="0" err="1" smtClean="0"/>
              <a:t>ethical</a:t>
            </a:r>
            <a:r>
              <a:rPr lang="fi-FI" dirty="0"/>
              <a:t> </a:t>
            </a:r>
            <a:r>
              <a:rPr lang="fi-FI" dirty="0" err="1" smtClean="0"/>
              <a:t>standards</a:t>
            </a:r>
            <a:r>
              <a:rPr lang="fi-FI" dirty="0" smtClean="0"/>
              <a:t>, </a:t>
            </a:r>
            <a:r>
              <a:rPr lang="fi-FI" dirty="0" err="1" smtClean="0"/>
              <a:t>research-based</a:t>
            </a:r>
            <a:r>
              <a:rPr lang="fi-FI" dirty="0" smtClean="0"/>
              <a:t>  and </a:t>
            </a:r>
            <a:r>
              <a:rPr lang="fi-FI" dirty="0" err="1" smtClean="0"/>
              <a:t>critical</a:t>
            </a:r>
            <a:r>
              <a:rPr lang="fi-FI" dirty="0" smtClean="0"/>
              <a:t> </a:t>
            </a:r>
            <a:r>
              <a:rPr lang="fi-FI" dirty="0" err="1" smtClean="0"/>
              <a:t>reflection</a:t>
            </a:r>
            <a:r>
              <a:rPr lang="fi-FI" dirty="0" smtClean="0"/>
              <a:t>, and </a:t>
            </a:r>
            <a:r>
              <a:rPr lang="fi-FI" dirty="0" err="1" smtClean="0"/>
              <a:t>enhance</a:t>
            </a:r>
            <a:r>
              <a:rPr lang="fi-FI" dirty="0" smtClean="0"/>
              <a:t>  social </a:t>
            </a:r>
            <a:r>
              <a:rPr lang="fi-FI" dirty="0" err="1" smtClean="0"/>
              <a:t>inclusion</a:t>
            </a:r>
            <a:r>
              <a:rPr lang="fi-FI" dirty="0" smtClean="0"/>
              <a:t>, </a:t>
            </a:r>
            <a:r>
              <a:rPr lang="fi-FI" dirty="0" err="1" smtClean="0"/>
              <a:t>equal</a:t>
            </a:r>
            <a:r>
              <a:rPr lang="fi-FI" dirty="0" smtClean="0"/>
              <a:t> </a:t>
            </a:r>
            <a:r>
              <a:rPr lang="fi-FI" dirty="0" err="1" smtClean="0"/>
              <a:t>opportunities</a:t>
            </a:r>
            <a:r>
              <a:rPr lang="fi-FI" dirty="0" smtClean="0"/>
              <a:t> and social </a:t>
            </a:r>
            <a:r>
              <a:rPr lang="fi-FI" dirty="0" err="1" smtClean="0"/>
              <a:t>equity</a:t>
            </a:r>
            <a:r>
              <a:rPr lang="fi-FI" dirty="0" smtClean="0"/>
              <a:t> </a:t>
            </a:r>
            <a:endParaRPr lang="fi-FI" dirty="0"/>
          </a:p>
          <a:p>
            <a:pPr>
              <a:buNone/>
            </a:pPr>
            <a:endParaRPr lang="fi-FI" dirty="0"/>
          </a:p>
          <a:p>
            <a:pPr>
              <a:buNone/>
            </a:pPr>
            <a:endParaRPr lang="en-US" dirty="0"/>
          </a:p>
          <a:p>
            <a:pPr eaLnBrk="1" hangingPunct="1">
              <a:buFontTx/>
              <a:buNone/>
            </a:pPr>
            <a:endParaRPr lang="en-GB" dirty="0" smtClean="0"/>
          </a:p>
        </p:txBody>
      </p:sp>
      <p:sp>
        <p:nvSpPr>
          <p:cNvPr id="7" name="Footer Placeholder 4"/>
          <p:cNvSpPr>
            <a:spLocks noGrp="1"/>
          </p:cNvSpPr>
          <p:nvPr>
            <p:ph type="ftr" sz="quarter" idx="11"/>
          </p:nvPr>
        </p:nvSpPr>
        <p:spPr>
          <a:xfrm>
            <a:off x="3052763" y="6381750"/>
            <a:ext cx="4435475" cy="250825"/>
          </a:xfrm>
        </p:spPr>
        <p:txBody>
          <a:bodyPr/>
          <a:lstStyle/>
          <a:p>
            <a:pPr>
              <a:defRPr/>
            </a:pPr>
            <a:r>
              <a:rPr lang="fi-FI" dirty="0" smtClean="0">
                <a:solidFill>
                  <a:srgbClr val="000000"/>
                </a:solidFill>
              </a:rPr>
              <a:t>Marjatta </a:t>
            </a:r>
            <a:r>
              <a:rPr lang="fi-FI" dirty="0" err="1" smtClean="0">
                <a:solidFill>
                  <a:srgbClr val="000000"/>
                </a:solidFill>
              </a:rPr>
              <a:t>Vanhalakka-Ruoho</a:t>
            </a:r>
            <a:endParaRPr lang="fi-FI"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Target </a:t>
            </a:r>
            <a:r>
              <a:rPr lang="fi-FI" dirty="0" err="1" smtClean="0"/>
              <a:t>groups</a:t>
            </a:r>
            <a:endParaRPr lang="fi-FI" dirty="0"/>
          </a:p>
        </p:txBody>
      </p:sp>
      <p:sp>
        <p:nvSpPr>
          <p:cNvPr id="3" name="Content Placeholder 2"/>
          <p:cNvSpPr>
            <a:spLocks noGrp="1"/>
          </p:cNvSpPr>
          <p:nvPr>
            <p:ph idx="1"/>
          </p:nvPr>
        </p:nvSpPr>
        <p:spPr/>
        <p:txBody>
          <a:bodyPr/>
          <a:lstStyle/>
          <a:p>
            <a:pPr>
              <a:buNone/>
            </a:pPr>
            <a:endParaRPr lang="en-US" b="1" i="1" dirty="0" smtClean="0">
              <a:solidFill>
                <a:schemeClr val="tx1"/>
              </a:solidFill>
              <a:latin typeface="+mn-lt"/>
              <a:ea typeface="+mn-ea"/>
              <a:cs typeface="+mn-cs"/>
            </a:endParaRPr>
          </a:p>
          <a:p>
            <a:r>
              <a:rPr lang="en-US" b="1" i="1" dirty="0" smtClean="0">
                <a:solidFill>
                  <a:schemeClr val="tx1"/>
                </a:solidFill>
                <a:latin typeface="+mn-lt"/>
                <a:ea typeface="+mn-ea"/>
                <a:cs typeface="+mn-cs"/>
              </a:rPr>
              <a:t>a) students who have completed upper secondary school and passed matriculation examinations</a:t>
            </a:r>
          </a:p>
          <a:p>
            <a:endParaRPr lang="en-US" b="1" i="1" dirty="0" smtClean="0">
              <a:solidFill>
                <a:schemeClr val="tx1"/>
              </a:solidFill>
              <a:latin typeface="+mn-lt"/>
              <a:ea typeface="+mn-ea"/>
              <a:cs typeface="+mn-cs"/>
            </a:endParaRPr>
          </a:p>
          <a:p>
            <a:r>
              <a:rPr lang="en-US" b="1" i="1" dirty="0" smtClean="0">
                <a:solidFill>
                  <a:schemeClr val="tx1"/>
                </a:solidFill>
                <a:latin typeface="+mn-lt"/>
                <a:ea typeface="+mn-ea"/>
                <a:cs typeface="+mn-cs"/>
              </a:rPr>
              <a:t> b) students with Bachelor’s degree or degree in polytechnics with grades in educational sciences or on in a related field </a:t>
            </a:r>
          </a:p>
          <a:p>
            <a:endParaRPr lang="en-US" b="1" i="1" dirty="0" smtClean="0"/>
          </a:p>
          <a:p>
            <a:r>
              <a:rPr lang="en-US" b="1" i="1" dirty="0" smtClean="0">
                <a:solidFill>
                  <a:schemeClr val="tx1"/>
                </a:solidFill>
                <a:latin typeface="+mn-lt"/>
                <a:ea typeface="+mn-ea"/>
                <a:cs typeface="+mn-cs"/>
              </a:rPr>
              <a:t>c) teachers and other actors with master’s degree and teacher qualifications d) university students with pedagogical studies who can choose career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studies as their minor subject.</a:t>
            </a:r>
            <a:br>
              <a:rPr lang="en-US" b="1" i="1" dirty="0" smtClean="0">
                <a:solidFill>
                  <a:schemeClr val="tx1"/>
                </a:solidFill>
                <a:latin typeface="+mn-lt"/>
                <a:ea typeface="+mn-ea"/>
                <a:cs typeface="+mn-cs"/>
              </a:rPr>
            </a:br>
            <a:endParaRPr lang="fi-FI" dirty="0"/>
          </a:p>
        </p:txBody>
      </p:sp>
      <p:sp>
        <p:nvSpPr>
          <p:cNvPr id="4" name="Date Placeholder 3"/>
          <p:cNvSpPr>
            <a:spLocks noGrp="1"/>
          </p:cNvSpPr>
          <p:nvPr>
            <p:ph type="dt" sz="half" idx="10"/>
          </p:nvPr>
        </p:nvSpPr>
        <p:spPr/>
        <p:txBody>
          <a:bodyPr/>
          <a:lstStyle/>
          <a:p>
            <a:pPr>
              <a:defRPr/>
            </a:pPr>
            <a:fld id="{78A1224C-35E0-4984-99FE-9F757CCFE4B6}" type="datetime1">
              <a:rPr lang="fi-FI" smtClean="0">
                <a:solidFill>
                  <a:srgbClr val="000000"/>
                </a:solidFill>
              </a:rPr>
              <a:pPr>
                <a:defRPr/>
              </a:pPr>
              <a:t>10/30/12</a:t>
            </a:fld>
            <a:endParaRPr lang="fi-FI">
              <a:solidFill>
                <a:srgbClr val="000000"/>
              </a:solidFill>
            </a:endParaRPr>
          </a:p>
        </p:txBody>
      </p:sp>
      <p:sp>
        <p:nvSpPr>
          <p:cNvPr id="6" name="Slide Number Placeholder 5"/>
          <p:cNvSpPr>
            <a:spLocks noGrp="1"/>
          </p:cNvSpPr>
          <p:nvPr>
            <p:ph type="sldNum" sz="quarter" idx="12"/>
          </p:nvPr>
        </p:nvSpPr>
        <p:spPr/>
        <p:txBody>
          <a:bodyPr/>
          <a:lstStyle/>
          <a:p>
            <a:pPr>
              <a:defRPr/>
            </a:pPr>
            <a:fld id="{8D35EF4B-33A6-4AD5-9DF3-52FBA29FD02B}" type="slidenum">
              <a:rPr lang="fi-FI" smtClean="0">
                <a:solidFill>
                  <a:srgbClr val="000000"/>
                </a:solidFill>
              </a:rPr>
              <a:pPr>
                <a:defRPr/>
              </a:pPr>
              <a:t>5</a:t>
            </a:fld>
            <a:endParaRPr lang="fi-FI">
              <a:solidFill>
                <a:srgbClr val="000000"/>
              </a:solidFill>
            </a:endParaRPr>
          </a:p>
        </p:txBody>
      </p:sp>
      <p:sp>
        <p:nvSpPr>
          <p:cNvPr id="7" name="Footer Placeholder 4"/>
          <p:cNvSpPr>
            <a:spLocks noGrp="1"/>
          </p:cNvSpPr>
          <p:nvPr>
            <p:ph type="ftr" sz="quarter" idx="11"/>
          </p:nvPr>
        </p:nvSpPr>
        <p:spPr>
          <a:xfrm>
            <a:off x="3052763" y="6381750"/>
            <a:ext cx="4435475" cy="250825"/>
          </a:xfrm>
        </p:spPr>
        <p:txBody>
          <a:bodyPr/>
          <a:lstStyle/>
          <a:p>
            <a:pPr>
              <a:defRPr/>
            </a:pPr>
            <a:r>
              <a:rPr lang="fi-FI" dirty="0" smtClean="0">
                <a:solidFill>
                  <a:srgbClr val="000000"/>
                </a:solidFill>
              </a:rPr>
              <a:t>Marjatta </a:t>
            </a:r>
            <a:r>
              <a:rPr lang="fi-FI" dirty="0" err="1" smtClean="0">
                <a:solidFill>
                  <a:srgbClr val="000000"/>
                </a:solidFill>
              </a:rPr>
              <a:t>Vanhalakka-Ruoho</a:t>
            </a:r>
            <a:endParaRPr lang="fi-FI"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Guiding</a:t>
            </a:r>
            <a:r>
              <a:rPr lang="fi-FI" smtClean="0"/>
              <a:t>  </a:t>
            </a:r>
            <a:r>
              <a:rPr lang="fi-FI" dirty="0" err="1" smtClean="0"/>
              <a:t>principles</a:t>
            </a:r>
            <a:r>
              <a:rPr lang="fi-FI" dirty="0" smtClean="0"/>
              <a:t> </a:t>
            </a:r>
            <a:endParaRPr lang="fi-FI" dirty="0"/>
          </a:p>
        </p:txBody>
      </p:sp>
      <p:sp>
        <p:nvSpPr>
          <p:cNvPr id="3" name="Content Placeholder 2"/>
          <p:cNvSpPr>
            <a:spLocks noGrp="1"/>
          </p:cNvSpPr>
          <p:nvPr>
            <p:ph idx="1"/>
          </p:nvPr>
        </p:nvSpPr>
        <p:spPr/>
        <p:txBody>
          <a:bodyPr/>
          <a:lstStyle/>
          <a:p>
            <a:r>
              <a:rPr lang="en-US" b="1" i="1" dirty="0" smtClean="0">
                <a:solidFill>
                  <a:schemeClr val="tx1"/>
                </a:solidFill>
                <a:latin typeface="+mn-lt"/>
                <a:ea typeface="+mn-ea"/>
                <a:cs typeface="+mn-cs"/>
              </a:rPr>
              <a:t>Guidance and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expertise:  integrated into the individual’s life course (life-long guidance and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a:t>
            </a:r>
          </a:p>
          <a:p>
            <a:r>
              <a:rPr lang="en-US" b="1" i="1" dirty="0" smtClean="0">
                <a:solidFill>
                  <a:schemeClr val="tx1"/>
                </a:solidFill>
                <a:latin typeface="+mn-lt"/>
                <a:ea typeface="+mn-ea"/>
                <a:cs typeface="+mn-cs"/>
              </a:rPr>
              <a:t>Guidance and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multidisciplinary science which has its scientific foundations in psychology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psychology), educational sciences, sociology and philosophy</a:t>
            </a:r>
          </a:p>
          <a:p>
            <a:r>
              <a:rPr lang="en-US" b="1" i="1" dirty="0" smtClean="0">
                <a:solidFill>
                  <a:schemeClr val="tx1"/>
                </a:solidFill>
                <a:latin typeface="+mn-lt"/>
                <a:ea typeface="+mn-ea"/>
                <a:cs typeface="+mn-cs"/>
              </a:rPr>
              <a:t> Contexts of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 Schools and various educational institutions play an important role. Career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has its applications in a variety of fields of adult guidance and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personnel training, vocational training, professional development, planning of career changes and career paths, organizational development and change, and occupational health and well-being.</a:t>
            </a:r>
          </a:p>
          <a:p>
            <a:endParaRPr lang="fi-FI" dirty="0"/>
          </a:p>
        </p:txBody>
      </p:sp>
      <p:sp>
        <p:nvSpPr>
          <p:cNvPr id="4" name="Date Placeholder 3"/>
          <p:cNvSpPr>
            <a:spLocks noGrp="1"/>
          </p:cNvSpPr>
          <p:nvPr>
            <p:ph type="dt" sz="half" idx="10"/>
          </p:nvPr>
        </p:nvSpPr>
        <p:spPr/>
        <p:txBody>
          <a:bodyPr/>
          <a:lstStyle/>
          <a:p>
            <a:pPr>
              <a:defRPr/>
            </a:pPr>
            <a:fld id="{78A1224C-35E0-4984-99FE-9F757CCFE4B6}" type="datetime1">
              <a:rPr lang="fi-FI" smtClean="0">
                <a:solidFill>
                  <a:srgbClr val="000000"/>
                </a:solidFill>
              </a:rPr>
              <a:pPr>
                <a:defRPr/>
              </a:pPr>
              <a:t>10/30/12</a:t>
            </a:fld>
            <a:endParaRPr lang="fi-FI">
              <a:solidFill>
                <a:srgbClr val="000000"/>
              </a:solidFill>
            </a:endParaRPr>
          </a:p>
        </p:txBody>
      </p:sp>
      <p:sp>
        <p:nvSpPr>
          <p:cNvPr id="6" name="Slide Number Placeholder 5"/>
          <p:cNvSpPr>
            <a:spLocks noGrp="1"/>
          </p:cNvSpPr>
          <p:nvPr>
            <p:ph type="sldNum" sz="quarter" idx="12"/>
          </p:nvPr>
        </p:nvSpPr>
        <p:spPr/>
        <p:txBody>
          <a:bodyPr/>
          <a:lstStyle/>
          <a:p>
            <a:pPr>
              <a:defRPr/>
            </a:pPr>
            <a:fld id="{8D35EF4B-33A6-4AD5-9DF3-52FBA29FD02B}" type="slidenum">
              <a:rPr lang="fi-FI" smtClean="0">
                <a:solidFill>
                  <a:srgbClr val="000000"/>
                </a:solidFill>
              </a:rPr>
              <a:pPr>
                <a:defRPr/>
              </a:pPr>
              <a:t>6</a:t>
            </a:fld>
            <a:endParaRPr lang="fi-FI">
              <a:solidFill>
                <a:srgbClr val="000000"/>
              </a:solidFill>
            </a:endParaRPr>
          </a:p>
        </p:txBody>
      </p:sp>
      <p:sp>
        <p:nvSpPr>
          <p:cNvPr id="7" name="Footer Placeholder 4"/>
          <p:cNvSpPr>
            <a:spLocks noGrp="1"/>
          </p:cNvSpPr>
          <p:nvPr>
            <p:ph type="ftr" sz="quarter" idx="11"/>
          </p:nvPr>
        </p:nvSpPr>
        <p:spPr>
          <a:xfrm>
            <a:off x="3052763" y="6381750"/>
            <a:ext cx="4435475" cy="250825"/>
          </a:xfrm>
        </p:spPr>
        <p:txBody>
          <a:bodyPr/>
          <a:lstStyle/>
          <a:p>
            <a:pPr>
              <a:defRPr/>
            </a:pPr>
            <a:r>
              <a:rPr lang="fi-FI" dirty="0" smtClean="0">
                <a:solidFill>
                  <a:srgbClr val="000000"/>
                </a:solidFill>
              </a:rPr>
              <a:t>Marjatta </a:t>
            </a:r>
            <a:r>
              <a:rPr lang="fi-FI" dirty="0" err="1" smtClean="0">
                <a:solidFill>
                  <a:srgbClr val="000000"/>
                </a:solidFill>
              </a:rPr>
              <a:t>Vanhalakka-Ruoho</a:t>
            </a:r>
            <a:endParaRPr lang="fi-FI"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Core</a:t>
            </a:r>
            <a:r>
              <a:rPr lang="fi-FI" dirty="0" smtClean="0"/>
              <a:t> </a:t>
            </a:r>
            <a:r>
              <a:rPr lang="fi-FI" dirty="0" err="1" smtClean="0"/>
              <a:t>processes</a:t>
            </a:r>
            <a:endParaRPr lang="fi-FI" dirty="0"/>
          </a:p>
        </p:txBody>
      </p:sp>
      <p:sp>
        <p:nvSpPr>
          <p:cNvPr id="3" name="Content Placeholder 2"/>
          <p:cNvSpPr>
            <a:spLocks noGrp="1"/>
          </p:cNvSpPr>
          <p:nvPr>
            <p:ph idx="1"/>
          </p:nvPr>
        </p:nvSpPr>
        <p:spPr/>
        <p:txBody>
          <a:bodyPr/>
          <a:lstStyle/>
          <a:p>
            <a:r>
              <a:rPr lang="en-GB" dirty="0" smtClean="0">
                <a:solidFill>
                  <a:schemeClr val="tx1"/>
                </a:solidFill>
                <a:latin typeface="+mn-lt"/>
                <a:ea typeface="+mn-ea"/>
                <a:cs typeface="+mn-cs"/>
              </a:rPr>
              <a:t> the society, educational systems and working life: contexts of counselling</a:t>
            </a:r>
            <a:endParaRPr lang="fi-FI" dirty="0" smtClean="0"/>
          </a:p>
          <a:p>
            <a:r>
              <a:rPr lang="en-GB" dirty="0" smtClean="0">
                <a:solidFill>
                  <a:schemeClr val="tx1"/>
                </a:solidFill>
                <a:latin typeface="+mn-lt"/>
                <a:ea typeface="+mn-ea"/>
                <a:cs typeface="+mn-cs"/>
              </a:rPr>
              <a:t> life course and development in social and cultural context</a:t>
            </a:r>
            <a:endParaRPr lang="fi-FI" dirty="0" smtClean="0">
              <a:solidFill>
                <a:schemeClr val="tx1"/>
              </a:solidFill>
              <a:latin typeface="+mn-lt"/>
              <a:ea typeface="+mn-ea"/>
              <a:cs typeface="+mn-cs"/>
            </a:endParaRPr>
          </a:p>
          <a:p>
            <a:r>
              <a:rPr lang="en-GB" dirty="0" smtClean="0"/>
              <a:t>t</a:t>
            </a:r>
            <a:r>
              <a:rPr lang="en-GB" dirty="0" smtClean="0">
                <a:solidFill>
                  <a:schemeClr val="tx1"/>
                </a:solidFill>
                <a:latin typeface="+mn-lt"/>
                <a:ea typeface="+mn-ea"/>
                <a:cs typeface="+mn-cs"/>
              </a:rPr>
              <a:t>heories and approaches of counselling </a:t>
            </a:r>
            <a:endParaRPr lang="fi-FI" dirty="0" smtClean="0">
              <a:solidFill>
                <a:schemeClr val="tx1"/>
              </a:solidFill>
              <a:latin typeface="+mn-lt"/>
              <a:ea typeface="+mn-ea"/>
              <a:cs typeface="+mn-cs"/>
            </a:endParaRPr>
          </a:p>
          <a:p>
            <a:r>
              <a:rPr lang="en-GB" dirty="0" smtClean="0">
                <a:solidFill>
                  <a:schemeClr val="tx1"/>
                </a:solidFill>
                <a:latin typeface="+mn-lt"/>
                <a:ea typeface="+mn-ea"/>
                <a:cs typeface="+mn-cs"/>
              </a:rPr>
              <a:t>theories of educational sciences </a:t>
            </a:r>
            <a:r>
              <a:rPr lang="en-GB" dirty="0" smtClean="0"/>
              <a:t>, </a:t>
            </a:r>
            <a:r>
              <a:rPr lang="en-GB" dirty="0" smtClean="0">
                <a:solidFill>
                  <a:schemeClr val="tx1"/>
                </a:solidFill>
                <a:latin typeface="+mn-lt"/>
                <a:ea typeface="+mn-ea"/>
                <a:cs typeface="+mn-cs"/>
              </a:rPr>
              <a:t> psychology and sociology, philosophy</a:t>
            </a:r>
            <a:endParaRPr lang="fi-FI" dirty="0" smtClean="0">
              <a:solidFill>
                <a:schemeClr val="tx1"/>
              </a:solidFill>
              <a:latin typeface="+mn-lt"/>
              <a:ea typeface="+mn-ea"/>
              <a:cs typeface="+mn-cs"/>
            </a:endParaRPr>
          </a:p>
          <a:p>
            <a:r>
              <a:rPr lang="en-GB" dirty="0" smtClean="0">
                <a:solidFill>
                  <a:schemeClr val="tx1"/>
                </a:solidFill>
                <a:latin typeface="+mn-lt"/>
                <a:ea typeface="+mn-ea"/>
                <a:cs typeface="+mn-cs"/>
              </a:rPr>
              <a:t>scientific research and research practices, development of research-based professional methods </a:t>
            </a:r>
            <a:endParaRPr lang="fi-FI" dirty="0" smtClean="0">
              <a:solidFill>
                <a:schemeClr val="tx1"/>
              </a:solidFill>
              <a:latin typeface="+mn-lt"/>
              <a:ea typeface="+mn-ea"/>
              <a:cs typeface="+mn-cs"/>
            </a:endParaRPr>
          </a:p>
          <a:p>
            <a:r>
              <a:rPr lang="en-GB" dirty="0" smtClean="0">
                <a:solidFill>
                  <a:schemeClr val="tx1"/>
                </a:solidFill>
                <a:latin typeface="+mn-lt"/>
                <a:ea typeface="+mn-ea"/>
                <a:cs typeface="+mn-cs"/>
              </a:rPr>
              <a:t> counselling as a professional practice:  interaction and communication,  counselling processes and methods, inter-professional cooperation and networking</a:t>
            </a:r>
            <a:endParaRPr lang="fi-FI" dirty="0" smtClean="0">
              <a:solidFill>
                <a:schemeClr val="tx1"/>
              </a:solidFill>
              <a:latin typeface="+mn-lt"/>
              <a:ea typeface="+mn-ea"/>
              <a:cs typeface="+mn-cs"/>
            </a:endParaRPr>
          </a:p>
          <a:p>
            <a:r>
              <a:rPr lang="en-GB" dirty="0" smtClean="0">
                <a:solidFill>
                  <a:schemeClr val="tx1"/>
                </a:solidFill>
                <a:latin typeface="+mn-lt"/>
                <a:ea typeface="+mn-ea"/>
                <a:cs typeface="+mn-cs"/>
              </a:rPr>
              <a:t> teaching, pedagogy and didactics.</a:t>
            </a:r>
            <a:endParaRPr lang="fi-FI" dirty="0" smtClean="0">
              <a:solidFill>
                <a:schemeClr val="tx1"/>
              </a:solidFill>
              <a:latin typeface="+mn-lt"/>
              <a:ea typeface="+mn-ea"/>
              <a:cs typeface="+mn-cs"/>
            </a:endParaRPr>
          </a:p>
          <a:p>
            <a:r>
              <a:rPr lang="en-US" dirty="0" smtClean="0">
                <a:solidFill>
                  <a:schemeClr val="tx1"/>
                </a:solidFill>
                <a:latin typeface="+mn-lt"/>
                <a:ea typeface="+mn-ea"/>
                <a:cs typeface="+mn-cs"/>
              </a:rPr>
              <a:t> </a:t>
            </a:r>
            <a:endParaRPr lang="fi-FI" dirty="0" smtClean="0">
              <a:solidFill>
                <a:schemeClr val="tx1"/>
              </a:solidFill>
              <a:latin typeface="+mn-lt"/>
              <a:ea typeface="+mn-ea"/>
              <a:cs typeface="+mn-cs"/>
            </a:endParaRPr>
          </a:p>
          <a:p>
            <a:endParaRPr lang="fi-FI" dirty="0"/>
          </a:p>
        </p:txBody>
      </p:sp>
      <p:sp>
        <p:nvSpPr>
          <p:cNvPr id="4" name="Date Placeholder 3"/>
          <p:cNvSpPr>
            <a:spLocks noGrp="1"/>
          </p:cNvSpPr>
          <p:nvPr>
            <p:ph type="dt" sz="half" idx="10"/>
          </p:nvPr>
        </p:nvSpPr>
        <p:spPr/>
        <p:txBody>
          <a:bodyPr/>
          <a:lstStyle/>
          <a:p>
            <a:pPr>
              <a:defRPr/>
            </a:pPr>
            <a:fld id="{78A1224C-35E0-4984-99FE-9F757CCFE4B6}" type="datetime1">
              <a:rPr lang="fi-FI" smtClean="0">
                <a:solidFill>
                  <a:srgbClr val="000000"/>
                </a:solidFill>
              </a:rPr>
              <a:pPr>
                <a:defRPr/>
              </a:pPr>
              <a:t>10/30/12</a:t>
            </a:fld>
            <a:endParaRPr lang="fi-FI">
              <a:solidFill>
                <a:srgbClr val="000000"/>
              </a:solidFill>
            </a:endParaRPr>
          </a:p>
        </p:txBody>
      </p:sp>
      <p:sp>
        <p:nvSpPr>
          <p:cNvPr id="6" name="Slide Number Placeholder 5"/>
          <p:cNvSpPr>
            <a:spLocks noGrp="1"/>
          </p:cNvSpPr>
          <p:nvPr>
            <p:ph type="sldNum" sz="quarter" idx="12"/>
          </p:nvPr>
        </p:nvSpPr>
        <p:spPr/>
        <p:txBody>
          <a:bodyPr/>
          <a:lstStyle/>
          <a:p>
            <a:pPr>
              <a:defRPr/>
            </a:pPr>
            <a:fld id="{8D35EF4B-33A6-4AD5-9DF3-52FBA29FD02B}" type="slidenum">
              <a:rPr lang="fi-FI" smtClean="0">
                <a:solidFill>
                  <a:srgbClr val="000000"/>
                </a:solidFill>
              </a:rPr>
              <a:pPr>
                <a:defRPr/>
              </a:pPr>
              <a:t>7</a:t>
            </a:fld>
            <a:endParaRPr lang="fi-FI">
              <a:solidFill>
                <a:srgbClr val="000000"/>
              </a:solidFill>
            </a:endParaRPr>
          </a:p>
        </p:txBody>
      </p:sp>
      <p:sp>
        <p:nvSpPr>
          <p:cNvPr id="7" name="Footer Placeholder 4"/>
          <p:cNvSpPr>
            <a:spLocks noGrp="1"/>
          </p:cNvSpPr>
          <p:nvPr>
            <p:ph type="ftr" sz="quarter" idx="11"/>
          </p:nvPr>
        </p:nvSpPr>
        <p:spPr>
          <a:xfrm>
            <a:off x="3052763" y="6381750"/>
            <a:ext cx="4435475" cy="250825"/>
          </a:xfrm>
        </p:spPr>
        <p:txBody>
          <a:bodyPr/>
          <a:lstStyle/>
          <a:p>
            <a:pPr>
              <a:defRPr/>
            </a:pPr>
            <a:r>
              <a:rPr lang="fi-FI" dirty="0" smtClean="0">
                <a:solidFill>
                  <a:srgbClr val="000000"/>
                </a:solidFill>
              </a:rPr>
              <a:t>Marjatta </a:t>
            </a:r>
            <a:r>
              <a:rPr lang="fi-FI" dirty="0" err="1" smtClean="0">
                <a:solidFill>
                  <a:srgbClr val="000000"/>
                </a:solidFill>
              </a:rPr>
              <a:t>Vanhalakka-Ruoho</a:t>
            </a:r>
            <a:endParaRPr lang="fi-FI"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729133"/>
            <a:ext cx="7993062" cy="1008063"/>
          </a:xfrm>
        </p:spPr>
        <p:txBody>
          <a:bodyPr/>
          <a:lstStyle/>
          <a:p>
            <a:r>
              <a:rPr lang="fi-FI" dirty="0" err="1" smtClean="0"/>
              <a:t>Counselling</a:t>
            </a:r>
            <a:r>
              <a:rPr lang="fi-FI" dirty="0" smtClean="0"/>
              <a:t> </a:t>
            </a:r>
            <a:r>
              <a:rPr lang="fi-FI" dirty="0" err="1" smtClean="0"/>
              <a:t>processes</a:t>
            </a:r>
            <a:r>
              <a:rPr lang="fi-FI" dirty="0" smtClean="0"/>
              <a:t> and </a:t>
            </a:r>
            <a:r>
              <a:rPr lang="fi-FI" dirty="0" err="1" smtClean="0"/>
              <a:t>methods</a:t>
            </a:r>
            <a:r>
              <a:rPr lang="fi-FI" dirty="0" smtClean="0"/>
              <a:t> </a:t>
            </a:r>
            <a:r>
              <a:rPr lang="fi-FI" dirty="0" err="1" smtClean="0"/>
              <a:t>are</a:t>
            </a:r>
            <a:r>
              <a:rPr lang="fi-FI" dirty="0" smtClean="0"/>
              <a:t> </a:t>
            </a:r>
            <a:r>
              <a:rPr lang="fi-FI" dirty="0" err="1" smtClean="0"/>
              <a:t>among</a:t>
            </a:r>
            <a:r>
              <a:rPr lang="fi-FI" dirty="0" smtClean="0"/>
              <a:t>  the main </a:t>
            </a:r>
            <a:r>
              <a:rPr lang="fi-FI" dirty="0" err="1" smtClean="0"/>
              <a:t>foci</a:t>
            </a:r>
            <a:r>
              <a:rPr lang="fi-FI" dirty="0" smtClean="0"/>
              <a:t> </a:t>
            </a:r>
            <a:endParaRPr lang="fi-FI" dirty="0"/>
          </a:p>
        </p:txBody>
      </p:sp>
      <p:sp>
        <p:nvSpPr>
          <p:cNvPr id="3" name="Content Placeholder 2"/>
          <p:cNvSpPr>
            <a:spLocks noGrp="1"/>
          </p:cNvSpPr>
          <p:nvPr>
            <p:ph idx="1"/>
          </p:nvPr>
        </p:nvSpPr>
        <p:spPr>
          <a:xfrm>
            <a:off x="719138" y="1916583"/>
            <a:ext cx="7993062" cy="4176713"/>
          </a:xfrm>
        </p:spPr>
        <p:txBody>
          <a:bodyPr/>
          <a:lstStyle/>
          <a:p>
            <a:pPr lvl="1"/>
            <a:endParaRPr lang="en-US" b="1" i="1" dirty="0" smtClean="0">
              <a:solidFill>
                <a:schemeClr val="tx1"/>
              </a:solidFill>
              <a:latin typeface="+mn-lt"/>
              <a:ea typeface="+mn-ea"/>
              <a:cs typeface="+mn-cs"/>
            </a:endParaRPr>
          </a:p>
          <a:p>
            <a:pPr lvl="1"/>
            <a:endParaRPr lang="en-US" b="1" i="1" dirty="0" smtClean="0">
              <a:ea typeface="+mn-ea"/>
              <a:cs typeface="+mn-cs"/>
            </a:endParaRPr>
          </a:p>
          <a:p>
            <a:pPr lvl="1">
              <a:buFont typeface="Arial" pitchFamily="34" charset="0"/>
              <a:buChar char="•"/>
            </a:pP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Process and Conversation </a:t>
            </a:r>
            <a:endParaRPr lang="en-US" b="1" i="1" dirty="0" smtClean="0">
              <a:ea typeface="+mn-ea"/>
              <a:cs typeface="+mn-cs"/>
            </a:endParaRPr>
          </a:p>
          <a:p>
            <a:pPr lvl="1">
              <a:buFont typeface="Arial" pitchFamily="34" charset="0"/>
              <a:buChar char="•"/>
            </a:pPr>
            <a:r>
              <a:rPr lang="en-US" b="1" i="1" dirty="0" smtClean="0">
                <a:solidFill>
                  <a:schemeClr val="tx1"/>
                </a:solidFill>
                <a:latin typeface="+mn-lt"/>
                <a:ea typeface="+mn-ea"/>
                <a:cs typeface="+mn-cs"/>
              </a:rPr>
              <a:t>Virtual Guidance and </a:t>
            </a:r>
            <a:r>
              <a:rPr lang="en-US" b="1" i="1" dirty="0" err="1" smtClean="0">
                <a:solidFill>
                  <a:schemeClr val="tx1"/>
                </a:solidFill>
                <a:latin typeface="+mn-lt"/>
                <a:ea typeface="+mn-ea"/>
                <a:cs typeface="+mn-cs"/>
              </a:rPr>
              <a:t>Counselling</a:t>
            </a:r>
            <a:endParaRPr lang="en-US" b="1" i="1" dirty="0" smtClean="0">
              <a:solidFill>
                <a:schemeClr val="tx1"/>
              </a:solidFill>
              <a:latin typeface="+mn-lt"/>
              <a:ea typeface="+mn-ea"/>
              <a:cs typeface="+mn-cs"/>
            </a:endParaRPr>
          </a:p>
          <a:p>
            <a:pPr lvl="1">
              <a:buFont typeface="Arial" pitchFamily="34" charset="0"/>
              <a:buChar char="•"/>
            </a:pPr>
            <a:r>
              <a:rPr lang="en-US" b="1" i="1" dirty="0" smtClean="0">
                <a:solidFill>
                  <a:schemeClr val="tx1"/>
                </a:solidFill>
                <a:latin typeface="+mn-lt"/>
              </a:rPr>
              <a:t>Classroom and Group </a:t>
            </a:r>
            <a:r>
              <a:rPr lang="en-US" b="1" i="1" dirty="0" err="1" smtClean="0">
                <a:solidFill>
                  <a:schemeClr val="tx1"/>
                </a:solidFill>
                <a:latin typeface="+mn-lt"/>
              </a:rPr>
              <a:t>Counselling</a:t>
            </a:r>
            <a:r>
              <a:rPr lang="en-US" b="1" i="1" dirty="0" smtClean="0">
                <a:solidFill>
                  <a:schemeClr val="tx1"/>
                </a:solidFill>
                <a:latin typeface="+mn-lt"/>
                <a:ea typeface="+mn-ea"/>
                <a:cs typeface="+mn-cs"/>
              </a:rPr>
              <a:t> </a:t>
            </a:r>
            <a:endParaRPr lang="en-US" b="1" i="1" dirty="0" smtClean="0">
              <a:ea typeface="+mn-ea"/>
              <a:cs typeface="+mn-cs"/>
            </a:endParaRPr>
          </a:p>
          <a:p>
            <a:pPr lvl="1">
              <a:buFont typeface="Arial" pitchFamily="34" charset="0"/>
              <a:buChar char="•"/>
            </a:pPr>
            <a:r>
              <a:rPr lang="en-US" b="1" i="1" dirty="0" smtClean="0">
                <a:solidFill>
                  <a:schemeClr val="tx1"/>
                </a:solidFill>
                <a:latin typeface="+mn-lt"/>
                <a:ea typeface="+mn-ea"/>
                <a:cs typeface="+mn-cs"/>
              </a:rPr>
              <a:t> Small Group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a:t>
            </a:r>
            <a:endParaRPr lang="en-US" b="1" i="1" dirty="0" smtClean="0">
              <a:ea typeface="+mn-ea"/>
              <a:cs typeface="+mn-cs"/>
            </a:endParaRPr>
          </a:p>
          <a:p>
            <a:pPr lvl="1">
              <a:buFont typeface="Arial" pitchFamily="34" charset="0"/>
              <a:buChar char="•"/>
            </a:pPr>
            <a:r>
              <a:rPr lang="en-US" b="1" i="1" dirty="0" smtClean="0">
                <a:solidFill>
                  <a:schemeClr val="tx1"/>
                </a:solidFill>
                <a:latin typeface="+mn-lt"/>
                <a:ea typeface="+mn-ea"/>
                <a:cs typeface="+mn-cs"/>
              </a:rPr>
              <a:t>Guidance and </a:t>
            </a:r>
            <a:r>
              <a:rPr lang="en-US" b="1" i="1" dirty="0" err="1" smtClean="0">
                <a:solidFill>
                  <a:schemeClr val="tx1"/>
                </a:solidFill>
                <a:latin typeface="+mn-lt"/>
                <a:ea typeface="+mn-ea"/>
                <a:cs typeface="+mn-cs"/>
              </a:rPr>
              <a:t>Counselling</a:t>
            </a:r>
            <a:r>
              <a:rPr lang="en-US" b="1" i="1" dirty="0" smtClean="0">
                <a:solidFill>
                  <a:schemeClr val="tx1"/>
                </a:solidFill>
                <a:latin typeface="+mn-lt"/>
                <a:ea typeface="+mn-ea"/>
                <a:cs typeface="+mn-cs"/>
              </a:rPr>
              <a:t> as Psychosocial Support </a:t>
            </a:r>
            <a:endParaRPr lang="en-US" b="1" i="1" dirty="0" smtClean="0">
              <a:ea typeface="+mn-ea"/>
              <a:cs typeface="+mn-cs"/>
            </a:endParaRPr>
          </a:p>
          <a:p>
            <a:pPr lvl="1">
              <a:buFont typeface="Arial" pitchFamily="34" charset="0"/>
              <a:buChar char="•"/>
            </a:pPr>
            <a:r>
              <a:rPr lang="en-US" b="1" i="1" dirty="0" smtClean="0">
                <a:solidFill>
                  <a:schemeClr val="tx1"/>
                </a:solidFill>
                <a:latin typeface="+mn-lt"/>
                <a:ea typeface="+mn-ea"/>
                <a:cs typeface="+mn-cs"/>
              </a:rPr>
              <a:t>Supervision and Consultation </a:t>
            </a:r>
            <a:endParaRPr lang="fi-FI" dirty="0" smtClean="0">
              <a:solidFill>
                <a:schemeClr val="tx1"/>
              </a:solidFill>
              <a:latin typeface="+mn-lt"/>
              <a:ea typeface="+mn-ea"/>
              <a:cs typeface="+mn-cs"/>
            </a:endParaRPr>
          </a:p>
          <a:p>
            <a:endParaRPr lang="fi-FI" dirty="0"/>
          </a:p>
        </p:txBody>
      </p:sp>
      <p:sp>
        <p:nvSpPr>
          <p:cNvPr id="4" name="Date Placeholder 3"/>
          <p:cNvSpPr>
            <a:spLocks noGrp="1"/>
          </p:cNvSpPr>
          <p:nvPr>
            <p:ph type="dt" sz="half" idx="10"/>
          </p:nvPr>
        </p:nvSpPr>
        <p:spPr/>
        <p:txBody>
          <a:bodyPr/>
          <a:lstStyle/>
          <a:p>
            <a:pPr>
              <a:defRPr/>
            </a:pPr>
            <a:fld id="{78A1224C-35E0-4984-99FE-9F757CCFE4B6}" type="datetime1">
              <a:rPr lang="fi-FI" smtClean="0">
                <a:solidFill>
                  <a:srgbClr val="000000"/>
                </a:solidFill>
              </a:rPr>
              <a:pPr>
                <a:defRPr/>
              </a:pPr>
              <a:t>10/30/12</a:t>
            </a:fld>
            <a:endParaRPr lang="fi-FI">
              <a:solidFill>
                <a:srgbClr val="000000"/>
              </a:solidFill>
            </a:endParaRPr>
          </a:p>
        </p:txBody>
      </p:sp>
      <p:sp>
        <p:nvSpPr>
          <p:cNvPr id="5" name="Footer Placeholder 4"/>
          <p:cNvSpPr>
            <a:spLocks noGrp="1"/>
          </p:cNvSpPr>
          <p:nvPr>
            <p:ph type="ftr" sz="quarter" idx="11"/>
          </p:nvPr>
        </p:nvSpPr>
        <p:spPr/>
        <p:txBody>
          <a:bodyPr/>
          <a:lstStyle/>
          <a:p>
            <a:pPr>
              <a:defRPr/>
            </a:pPr>
            <a:r>
              <a:rPr lang="fi-FI" dirty="0" smtClean="0">
                <a:solidFill>
                  <a:srgbClr val="000000"/>
                </a:solidFill>
              </a:rPr>
              <a:t>Marjatta </a:t>
            </a:r>
            <a:r>
              <a:rPr lang="fi-FI" dirty="0" err="1" smtClean="0">
                <a:solidFill>
                  <a:srgbClr val="000000"/>
                </a:solidFill>
              </a:rPr>
              <a:t>Vanhalakka-Ruoho</a:t>
            </a:r>
            <a:endParaRPr lang="fi-FI" dirty="0">
              <a:solidFill>
                <a:srgbClr val="000000"/>
              </a:solidFill>
            </a:endParaRPr>
          </a:p>
        </p:txBody>
      </p:sp>
      <p:sp>
        <p:nvSpPr>
          <p:cNvPr id="6" name="Slide Number Placeholder 5"/>
          <p:cNvSpPr>
            <a:spLocks noGrp="1"/>
          </p:cNvSpPr>
          <p:nvPr>
            <p:ph type="sldNum" sz="quarter" idx="12"/>
          </p:nvPr>
        </p:nvSpPr>
        <p:spPr/>
        <p:txBody>
          <a:bodyPr/>
          <a:lstStyle/>
          <a:p>
            <a:pPr>
              <a:defRPr/>
            </a:pPr>
            <a:fld id="{8D35EF4B-33A6-4AD5-9DF3-52FBA29FD02B}" type="slidenum">
              <a:rPr lang="fi-FI" smtClean="0">
                <a:solidFill>
                  <a:srgbClr val="000000"/>
                </a:solidFill>
              </a:rPr>
              <a:pPr>
                <a:defRPr/>
              </a:pPr>
              <a:t>8</a:t>
            </a:fld>
            <a:endParaRPr lang="fi-FI">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b="1" i="1" dirty="0" err="1" smtClean="0"/>
              <a:t>Qualification</a:t>
            </a:r>
            <a:r>
              <a:rPr lang="fi-FI" b="1" i="1" dirty="0" smtClean="0"/>
              <a:t> </a:t>
            </a:r>
            <a:r>
              <a:rPr lang="fi-FI" b="1" i="1" dirty="0" err="1" smtClean="0"/>
              <a:t>Studies</a:t>
            </a:r>
            <a:r>
              <a:rPr lang="fi-FI" b="1" i="1" dirty="0" smtClean="0"/>
              <a:t> </a:t>
            </a:r>
            <a:br>
              <a:rPr lang="fi-FI" b="1" i="1" dirty="0" smtClean="0"/>
            </a:br>
            <a:endParaRPr lang="fi-FI" b="1"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ef_english">
  <a:themeElements>
    <a:clrScheme name="uef_basic_laajamalli-2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uef_basic_laajamalli-2">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2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TÄ-SUOMEN YLIOPISTO 2010 : Välisivu">
  <a:themeElements>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Välisivu">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TÄ-SUOMEN YLIOPISTO 2010 : Välisivu">
  <a:themeElements>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Välisivu">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TÄ-SUOMEN YLIOPISTO 2010 : Välisivu">
  <a:themeElements>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Välisivu">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ITÄ-SUOMEN YLIOPISTO 2010 : Välisivu">
  <a:themeElements>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ITÄ-SUOMEN YLIOPISTO 2010 : Välisivu">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Ä-SUOMEN YLIOPISTO 2010 : Välisivu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jamk_mallipohja_englanti">
  <a:themeElements>
    <a:clrScheme name="JAMK värit">
      <a:dk1>
        <a:srgbClr val="4F4F4F"/>
      </a:dk1>
      <a:lt1>
        <a:srgbClr val="FFFFFF"/>
      </a:lt1>
      <a:dk2>
        <a:srgbClr val="4F4F4F"/>
      </a:dk2>
      <a:lt2>
        <a:srgbClr val="FFFFFF"/>
      </a:lt2>
      <a:accent1>
        <a:srgbClr val="5F5F5F"/>
      </a:accent1>
      <a:accent2>
        <a:srgbClr val="BED06A"/>
      </a:accent2>
      <a:accent3>
        <a:srgbClr val="0083A9"/>
      </a:accent3>
      <a:accent4>
        <a:srgbClr val="BFBFBF"/>
      </a:accent4>
      <a:accent5>
        <a:srgbClr val="92CDDC"/>
      </a:accent5>
      <a:accent6>
        <a:srgbClr val="76923C"/>
      </a:accent6>
      <a:hlink>
        <a:srgbClr val="0083A9"/>
      </a:hlink>
      <a:folHlink>
        <a:srgbClr val="76923C"/>
      </a:folHlink>
    </a:clrScheme>
    <a:fontScheme name="Jam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jamk_mallipohja_englanti">
  <a:themeElements>
    <a:clrScheme name="JAMK värit">
      <a:dk1>
        <a:srgbClr val="4F4F4F"/>
      </a:dk1>
      <a:lt1>
        <a:srgbClr val="FFFFFF"/>
      </a:lt1>
      <a:dk2>
        <a:srgbClr val="4F4F4F"/>
      </a:dk2>
      <a:lt2>
        <a:srgbClr val="FFFFFF"/>
      </a:lt2>
      <a:accent1>
        <a:srgbClr val="5F5F5F"/>
      </a:accent1>
      <a:accent2>
        <a:srgbClr val="BED06A"/>
      </a:accent2>
      <a:accent3>
        <a:srgbClr val="0083A9"/>
      </a:accent3>
      <a:accent4>
        <a:srgbClr val="BFBFBF"/>
      </a:accent4>
      <a:accent5>
        <a:srgbClr val="92CDDC"/>
      </a:accent5>
      <a:accent6>
        <a:srgbClr val="76923C"/>
      </a:accent6>
      <a:hlink>
        <a:srgbClr val="0083A9"/>
      </a:hlink>
      <a:folHlink>
        <a:srgbClr val="76923C"/>
      </a:folHlink>
    </a:clrScheme>
    <a:fontScheme name="Jam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1910</TotalTime>
  <Words>1401</Words>
  <Application>Microsoft Macintosh PowerPoint</Application>
  <PresentationFormat>On-screen Show (4:3)</PresentationFormat>
  <Paragraphs>220</Paragraphs>
  <Slides>21</Slides>
  <Notes>3</Notes>
  <HiddenSlides>0</HiddenSlides>
  <MMClips>0</MMClips>
  <ScaleCrop>false</ScaleCrop>
  <HeadingPairs>
    <vt:vector size="4" baseType="variant">
      <vt:variant>
        <vt:lpstr>Design Template</vt:lpstr>
      </vt:variant>
      <vt:variant>
        <vt:i4>10</vt:i4>
      </vt:variant>
      <vt:variant>
        <vt:lpstr>Slide Titles</vt:lpstr>
      </vt:variant>
      <vt:variant>
        <vt:i4>21</vt:i4>
      </vt:variant>
    </vt:vector>
  </HeadingPairs>
  <TitlesOfParts>
    <vt:vector size="31" baseType="lpstr">
      <vt:lpstr>Genesis</vt:lpstr>
      <vt:lpstr>uef_english</vt:lpstr>
      <vt:lpstr>ITÄ-SUOMEN YLIOPISTO 2010 : Välisivu</vt:lpstr>
      <vt:lpstr>1_ITÄ-SUOMEN YLIOPISTO 2010 : Välisivu</vt:lpstr>
      <vt:lpstr>2_ITÄ-SUOMEN YLIOPISTO 2010 : Välisivu</vt:lpstr>
      <vt:lpstr>3_ITÄ-SUOMEN YLIOPISTO 2010 : Välisivu</vt:lpstr>
      <vt:lpstr>jamk_mallipohja_englanti</vt:lpstr>
      <vt:lpstr>1_jamk_mallipohja_englanti</vt:lpstr>
      <vt:lpstr>1_Genesis</vt:lpstr>
      <vt:lpstr>1_Default Design</vt:lpstr>
      <vt:lpstr>Career Counseling and Guidance programs among  Finnish VALA partners</vt:lpstr>
      <vt:lpstr>Educational programs among Finnish VALA partners </vt:lpstr>
      <vt:lpstr>Degree Programmes  </vt:lpstr>
      <vt:lpstr> The mission </vt:lpstr>
      <vt:lpstr>Target groups</vt:lpstr>
      <vt:lpstr>Guiding  principles </vt:lpstr>
      <vt:lpstr>Core processes</vt:lpstr>
      <vt:lpstr>Counselling processes and methods are among  the main foci </vt:lpstr>
      <vt:lpstr>Qualification Studies  </vt:lpstr>
      <vt:lpstr>STUDY COUNSELLOR EDUCATION  </vt:lpstr>
      <vt:lpstr> IMPLEMENTATION OF THE STUDIES  </vt:lpstr>
      <vt:lpstr>Content of the studies</vt:lpstr>
      <vt:lpstr>Slide 13</vt:lpstr>
      <vt:lpstr>BASIC ELEMENTS</vt:lpstr>
      <vt:lpstr>BASIC ELEMENTS</vt:lpstr>
      <vt:lpstr>   In-house training of staff within PES </vt:lpstr>
      <vt:lpstr>Slide 17</vt:lpstr>
      <vt:lpstr>Slide 18</vt:lpstr>
      <vt:lpstr>Slide 19</vt:lpstr>
      <vt:lpstr>Slide 20</vt:lpstr>
      <vt:lpstr>Slide 21</vt:lpstr>
    </vt:vector>
  </TitlesOfParts>
  <Company>JYU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Jaana Kettunen</dc:creator>
  <cp:lastModifiedBy>Kettunen Jaana</cp:lastModifiedBy>
  <cp:revision>41</cp:revision>
  <dcterms:created xsi:type="dcterms:W3CDTF">2012-10-30T10:43:28Z</dcterms:created>
  <dcterms:modified xsi:type="dcterms:W3CDTF">2012-10-30T10:53:27Z</dcterms:modified>
</cp:coreProperties>
</file>