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06BC8-378B-455A-AD24-13E573235B67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16A0B-885E-4460-B065-5B81D0AEEC1D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</a:t>
            </a:r>
            <a:r>
              <a:rPr lang="fi-FI" dirty="0" smtClean="0"/>
              <a:t>indulaisuus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6995120" cy="5721499"/>
          </a:xfrm>
        </p:spPr>
        <p:txBody>
          <a:bodyPr/>
          <a:lstStyle/>
          <a:p>
            <a:r>
              <a:rPr lang="fi-FI" dirty="0" smtClean="0"/>
              <a:t>Maailmanuskonto</a:t>
            </a:r>
          </a:p>
          <a:p>
            <a:r>
              <a:rPr lang="fi-FI" dirty="0" smtClean="0"/>
              <a:t>Kannattajia 900 miljoonaa</a:t>
            </a:r>
          </a:p>
          <a:p>
            <a:r>
              <a:rPr lang="fi-FI" dirty="0" smtClean="0"/>
              <a:t>Pääalue: Intia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Monia eri suuntauksia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4098" name="Picture 2" descr="Kuvahaun tulos haulle hindulaisu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492896"/>
            <a:ext cx="5440313" cy="4025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3538736" cy="5577483"/>
          </a:xfrm>
        </p:spPr>
        <p:txBody>
          <a:bodyPr/>
          <a:lstStyle/>
          <a:p>
            <a:r>
              <a:rPr lang="fi-FI" dirty="0" smtClean="0"/>
              <a:t>HISTORIA: </a:t>
            </a:r>
          </a:p>
          <a:p>
            <a:r>
              <a:rPr lang="fi-FI" b="1" dirty="0" smtClean="0"/>
              <a:t>Indus</a:t>
            </a:r>
            <a:r>
              <a:rPr lang="fi-FI" dirty="0" smtClean="0"/>
              <a:t>-virran kulttuuri 2500 eKr.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>
                <a:solidFill>
                  <a:schemeClr val="accent1"/>
                </a:solidFill>
              </a:rPr>
              <a:t>Oli yltäkylläinen. </a:t>
            </a:r>
          </a:p>
          <a:p>
            <a:pPr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884368" y="1600200"/>
            <a:ext cx="802432" cy="4525963"/>
          </a:xfrm>
        </p:spPr>
        <p:txBody>
          <a:bodyPr/>
          <a:lstStyle/>
          <a:p>
            <a:pPr>
              <a:buNone/>
            </a:pPr>
            <a:r>
              <a:rPr lang="fi-FI" dirty="0" smtClean="0"/>
              <a:t>  </a:t>
            </a:r>
            <a:endParaRPr lang="fi-FI" dirty="0"/>
          </a:p>
        </p:txBody>
      </p:sp>
      <p:pic>
        <p:nvPicPr>
          <p:cNvPr id="3074" name="Picture 2" descr="Kuvahaun tulos haulle indus ri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764704"/>
            <a:ext cx="4212396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smtClean="0"/>
              <a:t>Arjalaiset</a:t>
            </a:r>
            <a:r>
              <a:rPr lang="fi-FI" dirty="0" smtClean="0"/>
              <a:t> valloittajat tulivat 1500 eKr.</a:t>
            </a:r>
          </a:p>
          <a:p>
            <a:r>
              <a:rPr lang="fi-FI" dirty="0" smtClean="0"/>
              <a:t>Valloittajat toivat uusia piirteitä</a:t>
            </a:r>
          </a:p>
          <a:p>
            <a:r>
              <a:rPr lang="fi-FI" dirty="0" smtClean="0"/>
              <a:t>Loivat kastijärjestelmän.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18436" name="Picture 4" descr="Aiheeseen liittyvä kuv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84784"/>
            <a:ext cx="4448572" cy="3782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Kastijärjestelmä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Ihmiset jaettiin yhteiskuntaluokkiin.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(luokkia kutsutaan nimellä </a:t>
            </a:r>
            <a:r>
              <a:rPr lang="fi-FI" dirty="0" err="1" smtClean="0">
                <a:solidFill>
                  <a:schemeClr val="accent1"/>
                </a:solidFill>
              </a:rPr>
              <a:t>varna</a:t>
            </a:r>
            <a:r>
              <a:rPr lang="fi-FI" dirty="0" smtClean="0">
                <a:solidFill>
                  <a:schemeClr val="accent1"/>
                </a:solidFill>
              </a:rPr>
              <a:t>. </a:t>
            </a:r>
            <a:r>
              <a:rPr lang="fi-FI" dirty="0" err="1" smtClean="0">
                <a:solidFill>
                  <a:schemeClr val="accent1"/>
                </a:solidFill>
              </a:rPr>
              <a:t>Varnat</a:t>
            </a:r>
            <a:r>
              <a:rPr lang="fi-FI" dirty="0" smtClean="0">
                <a:solidFill>
                  <a:schemeClr val="accent1"/>
                </a:solidFill>
              </a:rPr>
              <a:t> jakaantuvat  </a:t>
            </a:r>
            <a:r>
              <a:rPr lang="fi-FI" dirty="0" err="1" smtClean="0">
                <a:solidFill>
                  <a:schemeClr val="accent1"/>
                </a:solidFill>
              </a:rPr>
              <a:t>jateihin</a:t>
            </a:r>
            <a:r>
              <a:rPr lang="fi-FI" dirty="0" smtClean="0">
                <a:solidFill>
                  <a:schemeClr val="accent1"/>
                </a:solidFill>
              </a:rPr>
              <a:t>.)</a:t>
            </a:r>
          </a:p>
          <a:p>
            <a:r>
              <a:rPr lang="fi-FI" dirty="0" smtClean="0"/>
              <a:t>Virallisesti se ei ole sallittu.</a:t>
            </a:r>
          </a:p>
          <a:p>
            <a:r>
              <a:rPr lang="fi-FI" dirty="0" smtClean="0"/>
              <a:t>Ihmisen syntyperä määrää </a:t>
            </a:r>
            <a:r>
              <a:rPr lang="fi-FI" b="1" dirty="0" smtClean="0"/>
              <a:t>kastin.</a:t>
            </a:r>
            <a:r>
              <a:rPr lang="fi-FI" dirty="0" smtClean="0"/>
              <a:t> 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Kuvahaun tulos haulle intia kasti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8640"/>
            <a:ext cx="7847578" cy="6048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Kastien ulkopuolelle jäävät ihmiset ovat </a:t>
            </a:r>
            <a:r>
              <a:rPr lang="fi-FI" b="1" dirty="0" err="1" smtClean="0"/>
              <a:t>daliteja</a:t>
            </a:r>
            <a:r>
              <a:rPr lang="fi-FI" b="1" dirty="0" smtClean="0"/>
              <a:t>. 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He ovat kouluttamattomia, köyhiä ja syrjäytyneitä ihmisiä. 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1026" name="AutoShape 2" descr="Kuvahaun tulos haulle dalitit"/>
          <p:cNvSpPr>
            <a:spLocks noChangeAspect="1" noChangeArrowheads="1"/>
          </p:cNvSpPr>
          <p:nvPr/>
        </p:nvSpPr>
        <p:spPr bwMode="auto">
          <a:xfrm>
            <a:off x="155575" y="-2286000"/>
            <a:ext cx="7258050" cy="4772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28" name="Picture 4" descr="Kuvahaun tulos haulle daliti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628800"/>
            <a:ext cx="4429125" cy="3314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86</Words>
  <Application>Microsoft Office PowerPoint</Application>
  <PresentationFormat>Näytössä katseltava diaesitys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Hindulaisuus</vt:lpstr>
      <vt:lpstr> </vt:lpstr>
      <vt:lpstr> </vt:lpstr>
      <vt:lpstr> </vt:lpstr>
      <vt:lpstr>Kastijärjestelmä</vt:lpstr>
      <vt:lpstr>Dia 6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Hindulaisuus</dc:title>
  <dc:creator>Sami</dc:creator>
  <cp:lastModifiedBy>Sami</cp:lastModifiedBy>
  <cp:revision>4</cp:revision>
  <dcterms:created xsi:type="dcterms:W3CDTF">2018-09-03T15:45:57Z</dcterms:created>
  <dcterms:modified xsi:type="dcterms:W3CDTF">2018-09-03T16:13:21Z</dcterms:modified>
</cp:coreProperties>
</file>