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60" autoAdjust="0"/>
  </p:normalViewPr>
  <p:slideViewPr>
    <p:cSldViewPr snapToGrid="0" snapToObjects="1">
      <p:cViewPr varScale="1">
        <p:scale>
          <a:sx n="85" d="100"/>
          <a:sy n="85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kuvateksti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kuvaa kuvateksti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, jossa o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27.8.2013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Kielenhuoltoa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ÄI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164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Testaaminen jatkuu…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Onko sanalla vain yksi pääpaino?</a:t>
            </a:r>
          </a:p>
          <a:p>
            <a:pPr lvl="1"/>
            <a:r>
              <a:rPr lang="fi-FI" b="1" u="sng" dirty="0" smtClean="0"/>
              <a:t>sai</a:t>
            </a:r>
            <a:r>
              <a:rPr lang="fi-FI" dirty="0" smtClean="0"/>
              <a:t>raanhoitaja / </a:t>
            </a:r>
            <a:r>
              <a:rPr lang="fi-FI" b="1" u="sng" dirty="0" smtClean="0"/>
              <a:t>sai</a:t>
            </a:r>
            <a:r>
              <a:rPr lang="fi-FI" dirty="0" smtClean="0"/>
              <a:t>raan </a:t>
            </a:r>
            <a:r>
              <a:rPr lang="fi-FI" b="1" u="sng" dirty="0" smtClean="0"/>
              <a:t>hoi</a:t>
            </a:r>
            <a:r>
              <a:rPr lang="fi-FI" dirty="0" smtClean="0"/>
              <a:t>taja</a:t>
            </a:r>
          </a:p>
          <a:p>
            <a:r>
              <a:rPr lang="fi-FI" dirty="0" smtClean="0"/>
              <a:t>Tuleeko sanan osa toimeen yksinään?</a:t>
            </a:r>
          </a:p>
          <a:p>
            <a:pPr lvl="1"/>
            <a:r>
              <a:rPr lang="fi-FI" b="1" u="sng" dirty="0" smtClean="0"/>
              <a:t>ihmis</a:t>
            </a:r>
            <a:r>
              <a:rPr lang="fi-FI" dirty="0" smtClean="0"/>
              <a:t>kunta</a:t>
            </a:r>
          </a:p>
          <a:p>
            <a:pPr lvl="1"/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3328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Vaikeampia tapauksia		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Lue </a:t>
            </a:r>
            <a:r>
              <a:rPr lang="fi-FI" dirty="0" smtClean="0"/>
              <a:t>opettajan antama moniste</a:t>
            </a:r>
            <a:endParaRPr lang="fi-FI" dirty="0" smtClean="0"/>
          </a:p>
          <a:p>
            <a:r>
              <a:rPr lang="fi-FI" dirty="0" smtClean="0"/>
              <a:t>Valitse sanoista 10 sinulle vaikeaa.</a:t>
            </a:r>
          </a:p>
          <a:p>
            <a:r>
              <a:rPr lang="fi-FI" dirty="0" smtClean="0"/>
              <a:t>Opettele niiden kirjoitusasu. Aikaa on 5 minuuttia.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89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Yhdysmerkki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Sama vokaali ensimmäisen sanan lopussa ja toisen alussa: perhe-elämä, tasa-arvo</a:t>
            </a:r>
          </a:p>
          <a:p>
            <a:r>
              <a:rPr lang="fi-FI" dirty="0" smtClean="0"/>
              <a:t>Sanan alkuosa jotenkin erikoinen</a:t>
            </a:r>
          </a:p>
          <a:p>
            <a:pPr lvl="1"/>
            <a:r>
              <a:rPr lang="fi-FI" dirty="0" smtClean="0"/>
              <a:t>Toisena osana erisnimi: Kimi-eno, Fazer-suklaa</a:t>
            </a:r>
          </a:p>
          <a:p>
            <a:pPr lvl="1"/>
            <a:r>
              <a:rPr lang="fi-FI" dirty="0" smtClean="0"/>
              <a:t>Alkuosa kirjain, merkki tms.: A-rappu, @-merkki</a:t>
            </a:r>
          </a:p>
          <a:p>
            <a:pPr lvl="1"/>
            <a:r>
              <a:rPr lang="fi-FI" dirty="0" smtClean="0"/>
              <a:t>Alkuosatuntemattomampi vierassana: </a:t>
            </a:r>
            <a:r>
              <a:rPr lang="fi-FI" dirty="0" err="1" smtClean="0"/>
              <a:t>flow-tila</a:t>
            </a:r>
            <a:r>
              <a:rPr lang="fi-FI" dirty="0" smtClean="0"/>
              <a:t>, clearing-järjestelmä (vrt. internetsivu, dopingtesti)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172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Yhdysmerkki jatkuu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Osat keskenään rinnasteisia (=samanarvoisia): laulaja-näyttelijä, parturi-kampaaja</a:t>
            </a:r>
          </a:p>
          <a:p>
            <a:r>
              <a:rPr lang="fi-FI" dirty="0" smtClean="0"/>
              <a:t>Yhteinen sananosa jätetty pois: alku- ja loppumusiikki, syntymäaika ja –paikka</a:t>
            </a:r>
          </a:p>
          <a:p>
            <a:r>
              <a:rPr lang="fi-FI" dirty="0" smtClean="0"/>
              <a:t>Moniosainen alkuosa: Tuntematon sotilas -romaani</a:t>
            </a:r>
          </a:p>
          <a:p>
            <a:r>
              <a:rPr lang="fi-FI" dirty="0" smtClean="0"/>
              <a:t>Selvyyden vuoksi käytettävä: Mian Perun-stipendi, uimarien </a:t>
            </a:r>
            <a:r>
              <a:rPr lang="fi-FI" smtClean="0"/>
              <a:t>Australian-leiri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8759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 vai pieni alkukirjain?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Karkea jako</a:t>
            </a:r>
            <a:endParaRPr lang="fi-FI" dirty="0"/>
          </a:p>
        </p:txBody>
      </p:sp>
      <p:sp>
        <p:nvSpPr>
          <p:cNvPr id="4" name="Ellipsi 3"/>
          <p:cNvSpPr/>
          <p:nvPr/>
        </p:nvSpPr>
        <p:spPr>
          <a:xfrm>
            <a:off x="1090706" y="3630707"/>
            <a:ext cx="3346823" cy="2091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5122671" y="3630707"/>
            <a:ext cx="3306953" cy="2091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2155461" y="3903788"/>
            <a:ext cx="1436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Erisnimet</a:t>
            </a:r>
          </a:p>
          <a:p>
            <a:r>
              <a:rPr lang="fi-FI" dirty="0" smtClean="0">
                <a:solidFill>
                  <a:schemeClr val="bg1"/>
                </a:solidFill>
                <a:sym typeface="Wingdings"/>
              </a:rPr>
              <a:t> nimeävät tietyn tarkoitteen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773103" y="3920352"/>
            <a:ext cx="1370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FFFF"/>
                </a:solidFill>
              </a:rPr>
              <a:t>Yleisnimet</a:t>
            </a:r>
          </a:p>
          <a:p>
            <a:r>
              <a:rPr lang="fi-FI" dirty="0" smtClean="0">
                <a:solidFill>
                  <a:srgbClr val="FFFFFF"/>
                </a:solidFill>
                <a:sym typeface="Wingdings"/>
              </a:rPr>
              <a:t> ei tiettyä tarkoitetta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1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Iso alkukirjain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Etu- ja sukunimet sekä muut yksilöitävät nimet</a:t>
            </a:r>
          </a:p>
          <a:p>
            <a:pPr lvl="1"/>
            <a:r>
              <a:rPr lang="fi-FI" dirty="0" smtClean="0"/>
              <a:t>henkilöiden nimet (Liisa Lahtinen, Aleksanteri Suuri) ja lempinimet (</a:t>
            </a:r>
            <a:r>
              <a:rPr lang="fi-FI" dirty="0" err="1" smtClean="0"/>
              <a:t>Late</a:t>
            </a:r>
            <a:r>
              <a:rPr lang="fi-FI" dirty="0" smtClean="0"/>
              <a:t>, </a:t>
            </a:r>
            <a:r>
              <a:rPr lang="fi-FI" dirty="0" err="1" smtClean="0"/>
              <a:t>Emppu</a:t>
            </a:r>
            <a:r>
              <a:rPr lang="fi-FI" dirty="0" smtClean="0"/>
              <a:t>)</a:t>
            </a:r>
          </a:p>
          <a:p>
            <a:pPr lvl="1"/>
            <a:r>
              <a:rPr lang="fi-FI" dirty="0" smtClean="0"/>
              <a:t>jumal- ja taruolentojen nimet (Jumala, Zeus, Väinämöinen)</a:t>
            </a:r>
          </a:p>
          <a:p>
            <a:pPr lvl="1"/>
            <a:r>
              <a:rPr lang="fi-FI" dirty="0" smtClean="0"/>
              <a:t>lemmikkien ja kotieläinten nimet (Musti, Mirri)</a:t>
            </a:r>
          </a:p>
          <a:p>
            <a:pPr marL="34925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555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26353" y="1090706"/>
            <a:ext cx="7231529" cy="4862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chemeClr val="bg1"/>
                </a:solidFill>
              </a:rPr>
              <a:t>Maantieteelliset nimet</a:t>
            </a:r>
          </a:p>
          <a:p>
            <a:pPr marL="800100" lvl="1" indent="-342900">
              <a:buFont typeface="Arial"/>
              <a:buChar char="•"/>
            </a:pPr>
            <a:r>
              <a:rPr lang="fi-FI" sz="2200" dirty="0" smtClean="0">
                <a:solidFill>
                  <a:schemeClr val="bg1"/>
                </a:solidFill>
              </a:rPr>
              <a:t>paikannimet (Rovaniemi, Texas)</a:t>
            </a:r>
          </a:p>
          <a:p>
            <a:pPr marL="800100" lvl="1" indent="-342900">
              <a:buFont typeface="Arial"/>
              <a:buChar char="•"/>
            </a:pPr>
            <a:r>
              <a:rPr lang="fi-FI" sz="2200" dirty="0" smtClean="0">
                <a:solidFill>
                  <a:schemeClr val="bg1"/>
                </a:solidFill>
              </a:rPr>
              <a:t>maiden ja maanosien nimet (Tanska, Lähi-itä, Kaukoitä)</a:t>
            </a:r>
          </a:p>
          <a:p>
            <a:pPr marL="1257300" lvl="2" indent="-342900">
              <a:buFont typeface="Arial"/>
              <a:buChar char="•"/>
            </a:pPr>
            <a:r>
              <a:rPr lang="fi-FI" sz="2200" dirty="0" smtClean="0">
                <a:solidFill>
                  <a:schemeClr val="bg1"/>
                </a:solidFill>
              </a:rPr>
              <a:t>Jos maantieteellisesti rajattu alue: Pohjois-Afrikka, Länsi-Suomi</a:t>
            </a:r>
          </a:p>
          <a:p>
            <a:pPr marL="1257300" lvl="2" indent="-342900">
              <a:buFont typeface="Arial"/>
              <a:buChar char="•"/>
            </a:pPr>
            <a:r>
              <a:rPr lang="fi-FI" sz="2200" dirty="0" smtClean="0">
                <a:solidFill>
                  <a:schemeClr val="bg1"/>
                </a:solidFill>
              </a:rPr>
              <a:t>Jos ei maantieteellisesti rajattu alue: ruuhka-Suomi, natsi-Saksa</a:t>
            </a:r>
          </a:p>
          <a:p>
            <a:pPr marL="800100" lvl="1" indent="-342900">
              <a:buFont typeface="Arial"/>
              <a:buChar char="•"/>
            </a:pPr>
            <a:r>
              <a:rPr lang="fi-FI" sz="2200" dirty="0" smtClean="0">
                <a:solidFill>
                  <a:schemeClr val="bg1"/>
                </a:solidFill>
              </a:rPr>
              <a:t>merien, jokien ja järvien nimet (Atlantti, Punainenmeri, Iijoki)</a:t>
            </a:r>
          </a:p>
          <a:p>
            <a:pPr marL="800100" lvl="1" indent="-342900">
              <a:buFont typeface="Arial"/>
              <a:buChar char="•"/>
            </a:pPr>
            <a:r>
              <a:rPr lang="fi-FI" sz="2200" dirty="0" smtClean="0">
                <a:solidFill>
                  <a:schemeClr val="bg1"/>
                </a:solidFill>
              </a:rPr>
              <a:t>taivaankappaleiden nimet (Aurinko, Kuu, Maa)</a:t>
            </a:r>
          </a:p>
          <a:p>
            <a:pPr marL="1257300" lvl="2" indent="-342900">
              <a:buFont typeface="Arial"/>
              <a:buChar char="•"/>
            </a:pPr>
            <a:r>
              <a:rPr lang="fi-FI" sz="2200" dirty="0" smtClean="0">
                <a:solidFill>
                  <a:schemeClr val="bg1"/>
                </a:solidFill>
              </a:rPr>
              <a:t>HUOM! ”Taivaankappaleista kuu kiertää Maata.” MUTTA ”Taivaalla loisti jo kuu, vaikka aurinko oli vasta laskenut.”</a:t>
            </a:r>
            <a:endParaRPr lang="fi-FI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0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1090706" y="1195294"/>
            <a:ext cx="73361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Teosten nimet (Raamattu, Tuntematon sotilas)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Liikkeiden, tuotemerkkien, yhdistysten ja puolueiden viralliset nimet (Sokos, </a:t>
            </a:r>
            <a:r>
              <a:rPr lang="fi-FI" sz="2400" dirty="0" err="1" smtClean="0">
                <a:solidFill>
                  <a:srgbClr val="FFFFFF"/>
                </a:solidFill>
              </a:rPr>
              <a:t>Saludo-kahvi</a:t>
            </a:r>
            <a:r>
              <a:rPr lang="fi-FI" sz="2400" dirty="0" smtClean="0">
                <a:solidFill>
                  <a:srgbClr val="FFFFFF"/>
                </a:solidFill>
              </a:rPr>
              <a:t>, Jokioisten Leipä Oy, Marttaliitto, Vasemmistoliitto)</a:t>
            </a:r>
          </a:p>
          <a:p>
            <a:pPr marL="800100" lvl="1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HUOM! Suomen keskusta MUTTA keskustapuolue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Joidenkin valtion laitosten ja virastojen sekä julkisten rakennusten nimet (Opetushallitus, Ateneum)</a:t>
            </a:r>
          </a:p>
          <a:p>
            <a:pPr marL="800100" lvl="1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Kannattaa tarkistaa!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Kunnioituksen osoittaminen (Mestari, Vapahtaja, Arvoista professori, kutsun Teidät…)</a:t>
            </a:r>
            <a:endParaRPr lang="fi-FI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Moniosaiset erisnimet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Yleensä vain ensimmäinen osa isolla alkukirjaimella (Euroopan unioni, Yhdistyneet kansakunnat)</a:t>
            </a:r>
          </a:p>
          <a:p>
            <a:r>
              <a:rPr lang="fi-FI" dirty="0" smtClean="0"/>
              <a:t>Jotkut lehdet, järjestöt ja yritykset haluavat kirjoittaa nimensä kokonaan isolla (Helsingin Sanomat, Suomalaisen Kirjallisuuden Seura)</a:t>
            </a:r>
          </a:p>
          <a:p>
            <a:pPr lvl="1"/>
            <a:r>
              <a:rPr lang="fi-FI" dirty="0" smtClean="0"/>
              <a:t>Kannattaa tarkistaa!</a:t>
            </a:r>
          </a:p>
          <a:p>
            <a:r>
              <a:rPr lang="fi-FI" dirty="0" smtClean="0"/>
              <a:t>Sanaliiton jälkiosa pienellä, jos se on yleisnimi (Atlantin valtameri, Saharan autiomaa </a:t>
            </a:r>
            <a:r>
              <a:rPr lang="fi-FI" dirty="0" smtClean="0">
                <a:sym typeface="Wingdings"/>
              </a:rPr>
              <a:t> vrt. Latinalainen Amerikka)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5489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Yleisnimet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erisnimien johdokset, esim. kansalaisuudet ja aatteet (ranskalainen, marxilaisuus)</a:t>
            </a:r>
          </a:p>
          <a:p>
            <a:r>
              <a:rPr lang="fi-FI" dirty="0" smtClean="0"/>
              <a:t>kuukaudet, viikonpäivät, juhlapäivät, aikakaudet ja historialliset tapahtumat (maaliskuu, torstai, juhannus, keskiaika, toinen maailmansota)</a:t>
            </a:r>
          </a:p>
          <a:p>
            <a:r>
              <a:rPr lang="fi-FI" dirty="0" smtClean="0"/>
              <a:t>Kielet (suomen kieli, englannin kielen oppikirja </a:t>
            </a:r>
            <a:r>
              <a:rPr lang="fi-FI" dirty="0" smtClean="0">
                <a:sym typeface="Wingdings"/>
              </a:rPr>
              <a:t> vrt. Etelä-Pohjanmaan murteet vs. eteläpohjalaiset murteet)</a:t>
            </a:r>
          </a:p>
        </p:txBody>
      </p:sp>
    </p:spTree>
    <p:extLst>
      <p:ext uri="{BB962C8B-B14F-4D97-AF65-F5344CB8AC3E}">
        <p14:creationId xmlns:p14="http://schemas.microsoft.com/office/powerpoint/2010/main" val="17274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81529" y="1120587"/>
            <a:ext cx="748553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>
                <a:solidFill>
                  <a:srgbClr val="FFFFFF"/>
                </a:solidFill>
                <a:sym typeface="Wingdings"/>
              </a:rPr>
              <a:t>eläin-, ruoka- ja kasvilajit (suomenpystykorva, karjalanpaisti, pasta </a:t>
            </a:r>
            <a:r>
              <a:rPr lang="fi-FI" sz="2400" dirty="0" err="1">
                <a:solidFill>
                  <a:srgbClr val="FFFFFF"/>
                </a:solidFill>
                <a:sym typeface="Wingdings"/>
              </a:rPr>
              <a:t>carbonara</a:t>
            </a:r>
            <a:r>
              <a:rPr lang="fi-FI" sz="2400" dirty="0">
                <a:solidFill>
                  <a:srgbClr val="FFFFFF"/>
                </a:solidFill>
                <a:sym typeface="Wingdings"/>
              </a:rPr>
              <a:t>, atsalea, kiinanruusu</a:t>
            </a:r>
            <a:r>
              <a:rPr lang="fi-FI" sz="2400" dirty="0" smtClean="0">
                <a:solidFill>
                  <a:srgbClr val="FFFFFF"/>
                </a:solidFill>
                <a:sym typeface="Wingdings"/>
              </a:rPr>
              <a:t>)</a:t>
            </a:r>
            <a:endParaRPr lang="fi-FI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komiteat ja hallintoelimet (ylioppilastutkintolautakunta, korkein oikeus, opetusministeriö)</a:t>
            </a:r>
          </a:p>
          <a:p>
            <a:pPr marL="800100" lvl="1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kannattaa tarkistaa!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</a:rPr>
              <a:t>julkiset rakennukset (kaupungintalo, yliopisto </a:t>
            </a:r>
            <a:r>
              <a:rPr lang="fi-FI" sz="2400" dirty="0" smtClean="0">
                <a:solidFill>
                  <a:srgbClr val="FFFFFF"/>
                </a:solidFill>
                <a:sym typeface="Wingdings"/>
              </a:rPr>
              <a:t> vrt. Eduskuntatalo, Kansallisteatteri)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  <a:sym typeface="Wingdings"/>
              </a:rPr>
              <a:t>yhdyssanat, joiden alkuosa ei enää ole erisnimi (celsiusaste, röntgensäde)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 smtClean="0">
                <a:solidFill>
                  <a:srgbClr val="FFFFFF"/>
                </a:solidFill>
                <a:sym typeface="Wingdings"/>
              </a:rPr>
              <a:t>vertauskuvallisesti käytetyt erisnimet (donjuan, adonis, </a:t>
            </a:r>
            <a:r>
              <a:rPr lang="fi-FI" sz="2400" dirty="0" err="1" smtClean="0">
                <a:solidFill>
                  <a:srgbClr val="FFFFFF"/>
                </a:solidFill>
                <a:sym typeface="Wingdings"/>
              </a:rPr>
              <a:t>marilyn</a:t>
            </a:r>
            <a:r>
              <a:rPr lang="fi-FI" sz="2400" dirty="0" smtClean="0">
                <a:solidFill>
                  <a:srgbClr val="FFFFFF"/>
                </a:solidFill>
                <a:sym typeface="Wingdings"/>
              </a:rPr>
              <a:t>)</a:t>
            </a:r>
            <a:endParaRPr lang="fi-FI" sz="2400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/>
              <a:buChar char="•"/>
            </a:pPr>
            <a:endParaRPr lang="fi-FI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2788" y="1608372"/>
            <a:ext cx="7716837" cy="1403770"/>
          </a:xfrm>
        </p:spPr>
        <p:txBody>
          <a:bodyPr/>
          <a:lstStyle/>
          <a:p>
            <a:r>
              <a:rPr lang="fi-FI" dirty="0" smtClean="0"/>
              <a:t>Yhdyssanat – </a:t>
            </a:r>
            <a:br>
              <a:rPr lang="fi-FI" dirty="0" smtClean="0"/>
            </a:br>
            <a:r>
              <a:rPr lang="fi-FI" sz="2400" dirty="0"/>
              <a:t>Miten voi testata, onko sana yhdyssana?</a:t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Muodostaako sana yhden käsitteen?</a:t>
            </a:r>
          </a:p>
          <a:p>
            <a:pPr lvl="1"/>
            <a:r>
              <a:rPr lang="fi-FI" dirty="0" smtClean="0"/>
              <a:t>Maailmanmestaruuskisat, äidinkieli (vrt. äidin kieli), harmaalokki (vrt. harmaa lokki)</a:t>
            </a:r>
          </a:p>
          <a:p>
            <a:r>
              <a:rPr lang="fi-FI" dirty="0" smtClean="0"/>
              <a:t>Voiko väliin laittaa adjektiivin tai liitepartikkelin?</a:t>
            </a:r>
          </a:p>
          <a:p>
            <a:pPr lvl="1"/>
            <a:r>
              <a:rPr lang="fi-FI" dirty="0"/>
              <a:t>l</a:t>
            </a:r>
            <a:r>
              <a:rPr lang="fi-FI" dirty="0" smtClean="0"/>
              <a:t>umikin ukko / lumiukkokin</a:t>
            </a:r>
          </a:p>
          <a:p>
            <a:pPr lvl="1"/>
            <a:r>
              <a:rPr lang="fi-FI" dirty="0" smtClean="0"/>
              <a:t>lumi punainen ukko / punainen lumiukko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09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ivas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Taivas.thmx</Template>
  <TotalTime>47</TotalTime>
  <Words>605</Words>
  <Application>Microsoft Macintosh PowerPoint</Application>
  <PresentationFormat>Näytössä katseltava diaesitys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Taivas</vt:lpstr>
      <vt:lpstr>Kielenhuoltoa</vt:lpstr>
      <vt:lpstr>Iso vai pieni alkukirjain?</vt:lpstr>
      <vt:lpstr>Iso alkukirjain</vt:lpstr>
      <vt:lpstr>PowerPoint-esitys</vt:lpstr>
      <vt:lpstr>PowerPoint-esitys</vt:lpstr>
      <vt:lpstr>Moniosaiset erisnimet</vt:lpstr>
      <vt:lpstr>Yleisnimet</vt:lpstr>
      <vt:lpstr>PowerPoint-esitys</vt:lpstr>
      <vt:lpstr>Yhdyssanat –  Miten voi testata, onko sana yhdyssana? </vt:lpstr>
      <vt:lpstr>Testaaminen jatkuu…</vt:lpstr>
      <vt:lpstr>Vaikeampia tapauksia  </vt:lpstr>
      <vt:lpstr>Yhdysmerkki</vt:lpstr>
      <vt:lpstr>Yhdysmerkki jatkuu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Kielenhuoltoa</dc:title>
  <dc:creator>Terhi Lintunen</dc:creator>
  <cp:lastModifiedBy>Terhi Lintunen</cp:lastModifiedBy>
  <cp:revision>7</cp:revision>
  <dcterms:created xsi:type="dcterms:W3CDTF">2012-08-30T13:23:03Z</dcterms:created>
  <dcterms:modified xsi:type="dcterms:W3CDTF">2013-08-27T16:29:15Z</dcterms:modified>
</cp:coreProperties>
</file>