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794500" cy="9931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si Rissane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5f54b3985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115f54b39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5f54b3985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115f54b398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3. Kansalaisyhteiskunnan synty</a:t>
            </a:r>
            <a:br>
              <a:rPr lang="fi-FI" dirty="0"/>
            </a:br>
            <a:br>
              <a:rPr lang="fi-FI"/>
            </a:br>
            <a:r>
              <a:rPr lang="fi-FI"/>
              <a:t>Tietoisku: Naisten </a:t>
            </a:r>
            <a:r>
              <a:rPr lang="fi-FI" dirty="0"/>
              <a:t>aseman kehitys Suomessa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Naisen asema Suomessa 1800-luvulla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1676400" y="3730525"/>
            <a:ext cx="147957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Naisen asema suomalaisessa yhteiskunnassa oli miehelle alisteinen sekä asenteissa että lainsäädännössä.</a:t>
            </a:r>
            <a:endParaRPr sz="40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Naisten päivät täyttyivät työnteosta. Naiselle kuului karjanhoito, lastenhoito, siivous, ruuanlaitto ja muut kotityöt.</a:t>
            </a:r>
            <a:endParaRPr sz="40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Naisten henkisiin kykyihin ei luotettu: </a:t>
            </a:r>
            <a:endParaRPr sz="4000" dirty="0">
              <a:solidFill>
                <a:srgbClr val="000000"/>
              </a:solidFill>
            </a:endParaRPr>
          </a:p>
          <a:p>
            <a:pPr marL="1441450" lvl="2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3200" dirty="0">
                <a:solidFill>
                  <a:srgbClr val="000000"/>
                </a:solidFill>
              </a:rPr>
              <a:t>Naisten kouluttautuminen oli selvästi poikia harvinaisempaa.</a:t>
            </a:r>
            <a:endParaRPr sz="3200" dirty="0">
              <a:solidFill>
                <a:srgbClr val="000000"/>
              </a:solidFill>
            </a:endParaRPr>
          </a:p>
          <a:p>
            <a:pPr marL="1441450" lvl="2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3200" dirty="0">
                <a:solidFill>
                  <a:srgbClr val="000000"/>
                </a:solidFill>
              </a:rPr>
              <a:t>Tytöt ja pojat opiskelivat pitkään omissa oppilaitoksissaan. Tyttökouluja ja tyttölyseoita perustettiin 1800-luvun aikana Viipuriin. </a:t>
            </a:r>
            <a:endParaRPr sz="3200" dirty="0">
              <a:solidFill>
                <a:srgbClr val="000000"/>
              </a:solidFill>
            </a:endParaRPr>
          </a:p>
          <a:p>
            <a:pPr marL="1441450" lvl="2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3200" dirty="0">
                <a:solidFill>
                  <a:srgbClr val="000000"/>
                </a:solidFill>
              </a:rPr>
              <a:t>Naisten yliopisto-opintoihin suhtauduttiin erityisen penseästi. Naisten piti anoa erivapautta sukupuolestaan aina vuoteen 1901 asti.</a:t>
            </a:r>
            <a:endParaRPr sz="3200" dirty="0">
              <a:solidFill>
                <a:srgbClr val="000000"/>
              </a:solidFill>
            </a:endParaRPr>
          </a:p>
          <a:p>
            <a:pPr marL="1441450" lvl="2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3200" dirty="0">
                <a:solidFill>
                  <a:srgbClr val="000000"/>
                </a:solidFill>
              </a:rPr>
              <a:t>Alma Söderhjelm joutui anomaan erivapautta myös nimityksissä sekä dosentiksi että professoriksi. Nimityksiä vastustettiin pitkään: hakemuksen hyväksyminen dosentiksi kesti seitsemän vuotta, professoriksi kuusitoista.</a:t>
            </a:r>
            <a:endParaRPr sz="5400" dirty="0">
              <a:solidFill>
                <a:srgbClr val="000000"/>
              </a:solidFill>
            </a:endParaRPr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 dirty="0"/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3</a:t>
            </a:r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152400" y="152400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 txBox="1"/>
          <p:nvPr/>
        </p:nvSpPr>
        <p:spPr>
          <a:xfrm>
            <a:off x="17591775" y="10895275"/>
            <a:ext cx="483873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Helsingin yliopiston historian dosentti,</a:t>
            </a:r>
            <a:br>
              <a:rPr lang="fi-FI" dirty="0"/>
            </a:br>
            <a:r>
              <a:rPr lang="fi-FI" dirty="0"/>
              <a:t>filosofian tohtori Alma Söderhjelm kuvattuna vuonna 1906.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Kuva: Nils </a:t>
            </a:r>
            <a:r>
              <a:rPr lang="fi-FI" dirty="0" err="1"/>
              <a:t>Björssell</a:t>
            </a:r>
            <a:r>
              <a:rPr lang="fi-FI" dirty="0"/>
              <a:t> (1906) / Museovirasto</a:t>
            </a:r>
            <a:endParaRPr dirty="0"/>
          </a:p>
        </p:txBody>
      </p:sp>
      <p:pic>
        <p:nvPicPr>
          <p:cNvPr id="98" name="Google Shape;98;p11"/>
          <p:cNvPicPr preferRelativeResize="0"/>
          <p:nvPr/>
        </p:nvPicPr>
        <p:blipFill>
          <a:blip r:embed="rId3"/>
          <a:srcRect/>
          <a:stretch/>
        </p:blipFill>
        <p:spPr>
          <a:xfrm>
            <a:off x="17498288" y="3533777"/>
            <a:ext cx="4932225" cy="720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Naisen aseman parannuksia autonomian aikana</a:t>
            </a:r>
            <a:endParaRPr dirty="0"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1676400" y="3730525"/>
            <a:ext cx="13837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495300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1860: Aviomiehen suorittaman kurittamisen poistaminen lainsäädännöstä</a:t>
            </a:r>
            <a:endParaRPr dirty="0"/>
          </a:p>
          <a:p>
            <a:pPr marL="457200" lvl="0" indent="-495300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1864: Holhouslaki vapautti yksinelävän, yli 25v naisen miehen holhouksesta. </a:t>
            </a:r>
            <a:endParaRPr dirty="0"/>
          </a:p>
          <a:p>
            <a:pPr marL="457200" lvl="0" indent="-495300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1870: Ensimmäinen nainen ylioppilaaksi ja yliopistoon, mutta vuoteen 1901 asti vain erillisellä hakemuksella</a:t>
            </a:r>
            <a:endParaRPr dirty="0"/>
          </a:p>
          <a:p>
            <a:pPr marL="457200" lvl="0" indent="-495300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1878: yhtäläinen perintöoikeus</a:t>
            </a:r>
            <a:endParaRPr dirty="0"/>
          </a:p>
          <a:p>
            <a:pPr marL="457200" lvl="0" indent="-495300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1897: Naiset täysivaltaiseksi miesten kanssa samanikäisenä (21v)</a:t>
            </a:r>
            <a:endParaRPr dirty="0"/>
          </a:p>
          <a:p>
            <a:pPr marL="457200" lvl="0" indent="-495300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1906: Äänestysoikeus ja vaalikelpoisuus valtiollisissa vaaleissa</a:t>
            </a:r>
            <a:endParaRPr dirty="0"/>
          </a:p>
          <a:p>
            <a:pPr marL="457200" lvl="0" indent="-495300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1907: 19 naiskansanedustajaa</a:t>
            </a:r>
            <a:endParaRPr dirty="0"/>
          </a:p>
          <a:p>
            <a:pPr marL="457200" lvl="0" indent="-495300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1917: Naisille ja miehille yleinen ja yhtäläinen äänioikeus kunnallisvaaleissa</a:t>
            </a:r>
            <a:endParaRPr dirty="0"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 dirty="0"/>
          </a:p>
        </p:txBody>
      </p:sp>
      <p:sp>
        <p:nvSpPr>
          <p:cNvPr id="106" name="Google Shape;106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3</a:t>
            </a:r>
            <a:endParaRPr/>
          </a:p>
        </p:txBody>
      </p:sp>
      <p:pic>
        <p:nvPicPr>
          <p:cNvPr id="107" name="Google Shape;10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6800" y="3730513"/>
            <a:ext cx="73152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16306800" y="11272857"/>
            <a:ext cx="87807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i-FI" dirty="0">
                <a:sym typeface="Roboto"/>
              </a:rPr>
              <a:t>Naisylioppilaita Teatteriesplanadilla vappuna 1892.</a:t>
            </a:r>
          </a:p>
          <a:p>
            <a:endParaRPr dirty="0">
              <a:sym typeface="Roboto"/>
            </a:endParaRPr>
          </a:p>
          <a:p>
            <a:r>
              <a:rPr lang="fi-FI" dirty="0"/>
              <a:t>Kuva: Nils Wasastjerna (1892) / Helsingin kaupunginmuseo</a:t>
            </a:r>
            <a:endParaRPr dirty="0"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Ensimmäisiä naisia Suomessa</a:t>
            </a: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Ylioppilas (1870): Maria </a:t>
            </a:r>
            <a:r>
              <a:rPr lang="fi-FI" dirty="0" err="1"/>
              <a:t>Tscetschulin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Maisteri (1882): Emma Irene Åström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Tohtori Euroopassa (1874) : </a:t>
            </a:r>
            <a:r>
              <a:rPr lang="fi-FI" dirty="0" err="1"/>
              <a:t>Lydia</a:t>
            </a:r>
            <a:r>
              <a:rPr lang="fi-FI" dirty="0"/>
              <a:t> </a:t>
            </a:r>
            <a:r>
              <a:rPr lang="fi-FI" dirty="0" err="1"/>
              <a:t>Sesemann</a:t>
            </a:r>
            <a:r>
              <a:rPr lang="fi-FI" dirty="0"/>
              <a:t> (ensimmäinen suomalainen tohtori, Zürichin yliopisto) 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Tohtori Suomessa (1895): </a:t>
            </a:r>
            <a:r>
              <a:rPr lang="fi-FI" dirty="0" err="1"/>
              <a:t>Karolina</a:t>
            </a:r>
            <a:r>
              <a:rPr lang="fi-FI" dirty="0"/>
              <a:t> </a:t>
            </a:r>
            <a:r>
              <a:rPr lang="fi-FI" dirty="0" err="1"/>
              <a:t>Eskelin</a:t>
            </a:r>
            <a:r>
              <a:rPr lang="fi-FI" dirty="0"/>
              <a:t>, Keisarillinen Aleksanterin-Yliopisto (nyk. Helsingin yliopisto)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Dosentti (1906): Alma Söderhjelm, Keisarillinen Aleksanterin-Yliopisto 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Ministeri (1926): Miina Sillanpää, apulaissosiaaliministeri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Professori (1927): Alma Söderhjelm, Åbo Akademi 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Presidenttiehdokas (1982): Helvi Sipilä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Puolustusministeri (1991): Elisabeth Rehn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Yliopiston rehtori (1992): Aino Sallinen, Jyväskylän yliopisto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Eduskunnan puhemies (1994): Riitta Uosukainen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Upseeri (2000): Yliluutnantti Titta Lindqvist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Pääministeri (2003): Anneli Jäätteenmäki</a:t>
            </a:r>
            <a:endParaRPr dirty="0"/>
          </a:p>
          <a:p>
            <a:pPr marL="457200" lvl="0" indent="-409575" algn="l" rtl="0"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fi-FI" dirty="0"/>
              <a:t>Tasavallan presidentti (2000): Tarja Halonen</a:t>
            </a:r>
            <a:endParaRPr dirty="0"/>
          </a:p>
        </p:txBody>
      </p:sp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ftr" idx="11"/>
          </p:nvPr>
        </p:nvSpPr>
        <p:spPr>
          <a:xfrm>
            <a:off x="1676394" y="1208754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3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18198023" y="10725358"/>
            <a:ext cx="51723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i-FI" dirty="0">
                <a:sym typeface="Calibri"/>
              </a:rPr>
              <a:t>Emma Irene Åström, ensimmäisenä maisteriksi yltänyt nainen  Suomessa.</a:t>
            </a:r>
          </a:p>
          <a:p>
            <a:endParaRPr lang="fi-FI" dirty="0">
              <a:sym typeface="Calibri"/>
            </a:endParaRPr>
          </a:p>
          <a:p>
            <a:r>
              <a:rPr lang="fi-FI" dirty="0">
                <a:sym typeface="Calibri"/>
              </a:rPr>
              <a:t>Kuva: Selma </a:t>
            </a:r>
            <a:r>
              <a:rPr lang="fi-FI" dirty="0" err="1">
                <a:sym typeface="Calibri"/>
              </a:rPr>
              <a:t>Jacobsson</a:t>
            </a:r>
            <a:r>
              <a:rPr lang="fi-FI" dirty="0">
                <a:sym typeface="Calibri"/>
              </a:rPr>
              <a:t> </a:t>
            </a:r>
            <a:r>
              <a:rPr lang="fi-FI" dirty="0"/>
              <a:t>/ Helsingin kaupunginmuseo</a:t>
            </a:r>
            <a:endParaRPr dirty="0">
              <a:sym typeface="Calibri"/>
            </a:endParaRPr>
          </a:p>
        </p:txBody>
      </p:sp>
      <p:pic>
        <p:nvPicPr>
          <p:cNvPr id="118" name="Google Shape;118;p1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198023" y="3999494"/>
            <a:ext cx="3853594" cy="657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393</Words>
  <Application>Microsoft Office PowerPoint</Application>
  <PresentationFormat>Mukautettu</PresentationFormat>
  <Paragraphs>50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3. Kansalaisyhteiskunnan synty  Tietoisku: Naisten aseman kehitys Suomessa</vt:lpstr>
      <vt:lpstr>Naisen asema Suomessa 1800-luvulla</vt:lpstr>
      <vt:lpstr>Naisen aseman parannuksia autonomian aikana</vt:lpstr>
      <vt:lpstr>Ensimmäisiä naisia Suomessa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Kansalaisyhteiskunnan synty  Naisten aseman kehitys Suomessa</dc:title>
  <cp:lastModifiedBy>Mika Kortelainen</cp:lastModifiedBy>
  <cp:revision>2</cp:revision>
  <dcterms:modified xsi:type="dcterms:W3CDTF">2022-03-23T00:06:04Z</dcterms:modified>
</cp:coreProperties>
</file>