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7" r:id="rId2"/>
    <p:sldId id="259" r:id="rId3"/>
    <p:sldId id="260" r:id="rId4"/>
    <p:sldId id="261" r:id="rId5"/>
    <p:sldId id="262" r:id="rId6"/>
    <p:sldId id="263" r:id="rId7"/>
    <p:sldId id="264" r:id="rId8"/>
    <p:sldId id="265"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8/13/2025</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992627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8/13/2025</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3760855096"/>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27362B48-6B2F-7B10-77E0-E69DC59A39F5}"/>
              </a:ext>
            </a:extLst>
          </p:cNvPr>
          <p:cNvSpPr>
            <a:spLocks noGrp="1"/>
          </p:cNvSpPr>
          <p:nvPr>
            <p:ph type="ctrTitle"/>
          </p:nvPr>
        </p:nvSpPr>
        <p:spPr>
          <a:xfrm>
            <a:off x="6194716" y="739978"/>
            <a:ext cx="5334930" cy="3004145"/>
          </a:xfrm>
        </p:spPr>
        <p:txBody>
          <a:bodyPr>
            <a:normAutofit/>
          </a:bodyPr>
          <a:lstStyle/>
          <a:p>
            <a:r>
              <a:rPr lang="fi-FI" sz="5100" dirty="0"/>
              <a:t>Kertojat</a:t>
            </a:r>
          </a:p>
        </p:txBody>
      </p:sp>
      <p:sp>
        <p:nvSpPr>
          <p:cNvPr id="3" name="Alaotsikko 2">
            <a:extLst>
              <a:ext uri="{FF2B5EF4-FFF2-40B4-BE49-F238E27FC236}">
                <a16:creationId xmlns:a16="http://schemas.microsoft.com/office/drawing/2014/main" id="{62A97E01-1016-BD1A-013A-B2A5A9B63CC1}"/>
              </a:ext>
            </a:extLst>
          </p:cNvPr>
          <p:cNvSpPr>
            <a:spLocks noGrp="1"/>
          </p:cNvSpPr>
          <p:nvPr>
            <p:ph type="subTitle" idx="1"/>
          </p:nvPr>
        </p:nvSpPr>
        <p:spPr>
          <a:xfrm>
            <a:off x="6194715" y="3836197"/>
            <a:ext cx="5334931" cy="2189214"/>
          </a:xfrm>
        </p:spPr>
        <p:txBody>
          <a:bodyPr>
            <a:normAutofit/>
          </a:bodyPr>
          <a:lstStyle/>
          <a:p>
            <a:endParaRPr lang="fi-FI"/>
          </a:p>
        </p:txBody>
      </p:sp>
      <p:sp>
        <p:nvSpPr>
          <p:cNvPr id="24" name="Freeform: Shape 23">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4" name="Picture 3" descr="Kolmiulotteisen purppura chromosome suunnittelu">
            <a:extLst>
              <a:ext uri="{FF2B5EF4-FFF2-40B4-BE49-F238E27FC236}">
                <a16:creationId xmlns:a16="http://schemas.microsoft.com/office/drawing/2014/main" id="{B190BE2A-BF6D-55D2-6710-487E74F7F2B7}"/>
              </a:ext>
            </a:extLst>
          </p:cNvPr>
          <p:cNvPicPr>
            <a:picLocks noChangeAspect="1"/>
          </p:cNvPicPr>
          <p:nvPr/>
        </p:nvPicPr>
        <p:blipFill>
          <a:blip r:embed="rId2"/>
          <a:srcRect r="3" b="3"/>
          <a:stretch>
            <a:fillRect/>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34" name="Freeform: Shape 33">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762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BAEDCB7-3D79-F59F-1DA2-20360DD8F403}"/>
              </a:ext>
            </a:extLst>
          </p:cNvPr>
          <p:cNvSpPr>
            <a:spLocks noGrp="1"/>
          </p:cNvSpPr>
          <p:nvPr>
            <p:ph type="ctrTitle"/>
          </p:nvPr>
        </p:nvSpPr>
        <p:spPr>
          <a:xfrm flipV="1">
            <a:off x="10972799" y="7502433"/>
            <a:ext cx="45719" cy="45719"/>
          </a:xfrm>
        </p:spPr>
        <p:txBody>
          <a:bodyPr>
            <a:normAutofit fontScale="90000"/>
          </a:bodyPr>
          <a:lstStyle/>
          <a:p>
            <a:endParaRPr lang="fi-FI" dirty="0"/>
          </a:p>
        </p:txBody>
      </p:sp>
      <p:sp>
        <p:nvSpPr>
          <p:cNvPr id="3" name="Alaotsikko 2">
            <a:extLst>
              <a:ext uri="{FF2B5EF4-FFF2-40B4-BE49-F238E27FC236}">
                <a16:creationId xmlns:a16="http://schemas.microsoft.com/office/drawing/2014/main" id="{DCB5ECA8-8F72-C16D-9578-2E539926611D}"/>
              </a:ext>
            </a:extLst>
          </p:cNvPr>
          <p:cNvSpPr>
            <a:spLocks noGrp="1"/>
          </p:cNvSpPr>
          <p:nvPr>
            <p:ph type="subTitle" idx="1"/>
          </p:nvPr>
        </p:nvSpPr>
        <p:spPr>
          <a:xfrm>
            <a:off x="1175657" y="1883229"/>
            <a:ext cx="9751423" cy="3929741"/>
          </a:xfrm>
        </p:spPr>
        <p:txBody>
          <a:bodyPr>
            <a:normAutofit/>
          </a:bodyPr>
          <a:lstStyle/>
          <a:p>
            <a:pPr algn="l"/>
            <a:r>
              <a:rPr lang="fi-FI" dirty="0"/>
              <a:t>Kertojat voidaan jakaa kahteen päälajiin: </a:t>
            </a:r>
          </a:p>
          <a:p>
            <a:pPr algn="l"/>
            <a:r>
              <a:rPr lang="fi-FI" b="1" dirty="0"/>
              <a:t>minä-kertojaan</a:t>
            </a:r>
            <a:r>
              <a:rPr lang="fi-FI" dirty="0"/>
              <a:t> ja </a:t>
            </a:r>
            <a:r>
              <a:rPr lang="fi-FI" b="1" dirty="0"/>
              <a:t>hän-kertojaan</a:t>
            </a:r>
            <a:r>
              <a:rPr lang="fi-FI" dirty="0"/>
              <a:t>.</a:t>
            </a:r>
          </a:p>
          <a:p>
            <a:pPr algn="l"/>
            <a:endParaRPr lang="fi-FI" dirty="0"/>
          </a:p>
          <a:p>
            <a:pPr marL="342900" indent="-342900" algn="l">
              <a:buFont typeface="Arial" panose="020B0604020202020204" pitchFamily="34" charset="0"/>
              <a:buChar char="•"/>
            </a:pPr>
            <a:r>
              <a:rPr lang="fi-FI" dirty="0"/>
              <a:t>Minä-kertoja on tavallisesti yksi kertomuksen hahmoista, joka kertoo tarinan omasta näkökulmastaan minä-muodossa. </a:t>
            </a:r>
          </a:p>
          <a:p>
            <a:pPr marL="342900" indent="-342900" algn="l">
              <a:buFont typeface="Arial" panose="020B0604020202020204" pitchFamily="34" charset="0"/>
              <a:buChar char="•"/>
            </a:pPr>
            <a:r>
              <a:rPr lang="fi-FI" dirty="0"/>
              <a:t>Hän voi kertoa vain, mitä itse tietää, näkee ja kokee.</a:t>
            </a:r>
          </a:p>
          <a:p>
            <a:pPr marL="342900" indent="-342900" algn="l">
              <a:buFont typeface="Arial" panose="020B0604020202020204" pitchFamily="34" charset="0"/>
              <a:buChar char="•"/>
            </a:pPr>
            <a:r>
              <a:rPr lang="fi-FI" dirty="0"/>
              <a:t> Hän ei voi esimerkiksi kertoa, mitä toinen henkilö ajattelee, eikä hän tiedä, mitä tulevaisuudessa tapahtuu. </a:t>
            </a:r>
          </a:p>
        </p:txBody>
      </p:sp>
    </p:spTree>
    <p:extLst>
      <p:ext uri="{BB962C8B-B14F-4D97-AF65-F5344CB8AC3E}">
        <p14:creationId xmlns:p14="http://schemas.microsoft.com/office/powerpoint/2010/main" val="3871815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6193E-A096-C0B6-6B83-EFF877024BC5}"/>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03411D25-C52D-2AEC-8D66-D1CC9155522D}"/>
              </a:ext>
            </a:extLst>
          </p:cNvPr>
          <p:cNvSpPr>
            <a:spLocks noGrp="1"/>
          </p:cNvSpPr>
          <p:nvPr>
            <p:ph type="ctrTitle"/>
          </p:nvPr>
        </p:nvSpPr>
        <p:spPr>
          <a:xfrm flipV="1">
            <a:off x="10972799" y="7502433"/>
            <a:ext cx="45719" cy="45719"/>
          </a:xfrm>
        </p:spPr>
        <p:txBody>
          <a:bodyPr>
            <a:normAutofit fontScale="90000"/>
          </a:bodyPr>
          <a:lstStyle/>
          <a:p>
            <a:endParaRPr lang="fi-FI" dirty="0"/>
          </a:p>
        </p:txBody>
      </p:sp>
      <p:sp>
        <p:nvSpPr>
          <p:cNvPr id="3" name="Alaotsikko 2">
            <a:extLst>
              <a:ext uri="{FF2B5EF4-FFF2-40B4-BE49-F238E27FC236}">
                <a16:creationId xmlns:a16="http://schemas.microsoft.com/office/drawing/2014/main" id="{DE994523-CC25-8A25-1C9D-5845818177A2}"/>
              </a:ext>
            </a:extLst>
          </p:cNvPr>
          <p:cNvSpPr>
            <a:spLocks noGrp="1"/>
          </p:cNvSpPr>
          <p:nvPr>
            <p:ph type="subTitle" idx="1"/>
          </p:nvPr>
        </p:nvSpPr>
        <p:spPr>
          <a:xfrm>
            <a:off x="1175657" y="1883229"/>
            <a:ext cx="9751423" cy="3929741"/>
          </a:xfrm>
        </p:spPr>
        <p:txBody>
          <a:bodyPr>
            <a:normAutofit/>
          </a:bodyPr>
          <a:lstStyle/>
          <a:p>
            <a:pPr marL="342900" indent="-342900" algn="l">
              <a:buFont typeface="Arial" panose="020B0604020202020204" pitchFamily="34" charset="0"/>
              <a:buChar char="•"/>
            </a:pPr>
            <a:r>
              <a:rPr lang="fi-FI" dirty="0"/>
              <a:t>Minä-kertoja voi arvella, mitä muut ajattelevat. Hän katsoo muita henkilöitä ja tulkitsee, mitä hän näkee ja kuulee.</a:t>
            </a:r>
          </a:p>
          <a:p>
            <a:pPr algn="l"/>
            <a:endParaRPr lang="fi-FI" dirty="0"/>
          </a:p>
          <a:p>
            <a:pPr algn="l"/>
            <a:r>
              <a:rPr lang="fi-FI" dirty="0"/>
              <a:t>Esimerkki</a:t>
            </a:r>
          </a:p>
          <a:p>
            <a:pPr algn="l"/>
            <a:r>
              <a:rPr lang="fi-FI" i="1" dirty="0"/>
              <a:t>Minusta tuntui, että Timo oli helpottunut kun Jukka oli poissa maisemista vikittelemästä toisten naisia. Jyri Lasinen sen sijaan vaikutti vilpittömän surulliselta. Ainakin pojan silmät punoittivat suorastaan liikuttavasti. Jukka oli ollut hänen hyvä kaverinsa. </a:t>
            </a:r>
          </a:p>
          <a:p>
            <a:pPr algn="l"/>
            <a:r>
              <a:rPr lang="fi-FI" b="1" dirty="0"/>
              <a:t>Leena Lehtolainen: Ensimmäinen murhani. Tammi, 2001 Helsinki</a:t>
            </a:r>
            <a:endParaRPr lang="fi-FI" dirty="0"/>
          </a:p>
        </p:txBody>
      </p:sp>
    </p:spTree>
    <p:extLst>
      <p:ext uri="{BB962C8B-B14F-4D97-AF65-F5344CB8AC3E}">
        <p14:creationId xmlns:p14="http://schemas.microsoft.com/office/powerpoint/2010/main" val="139169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8FC81-FFFD-8BBF-D976-B3F4BBEA38E9}"/>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CCEFADA6-23B2-D097-056F-CFD50479DE51}"/>
              </a:ext>
            </a:extLst>
          </p:cNvPr>
          <p:cNvSpPr>
            <a:spLocks noGrp="1"/>
          </p:cNvSpPr>
          <p:nvPr>
            <p:ph type="ctrTitle"/>
          </p:nvPr>
        </p:nvSpPr>
        <p:spPr>
          <a:xfrm flipV="1">
            <a:off x="10972799" y="7502433"/>
            <a:ext cx="45719" cy="45719"/>
          </a:xfrm>
        </p:spPr>
        <p:txBody>
          <a:bodyPr>
            <a:normAutofit fontScale="90000"/>
          </a:bodyPr>
          <a:lstStyle/>
          <a:p>
            <a:endParaRPr lang="fi-FI" dirty="0"/>
          </a:p>
        </p:txBody>
      </p:sp>
      <p:sp>
        <p:nvSpPr>
          <p:cNvPr id="3" name="Alaotsikko 2">
            <a:extLst>
              <a:ext uri="{FF2B5EF4-FFF2-40B4-BE49-F238E27FC236}">
                <a16:creationId xmlns:a16="http://schemas.microsoft.com/office/drawing/2014/main" id="{854309AD-D1AD-A977-105C-3FBB09F6B379}"/>
              </a:ext>
            </a:extLst>
          </p:cNvPr>
          <p:cNvSpPr>
            <a:spLocks noGrp="1"/>
          </p:cNvSpPr>
          <p:nvPr>
            <p:ph type="subTitle" idx="1"/>
          </p:nvPr>
        </p:nvSpPr>
        <p:spPr>
          <a:xfrm>
            <a:off x="1175657" y="1883229"/>
            <a:ext cx="9751423" cy="3929741"/>
          </a:xfrm>
        </p:spPr>
        <p:txBody>
          <a:bodyPr>
            <a:normAutofit fontScale="92500"/>
          </a:bodyPr>
          <a:lstStyle/>
          <a:p>
            <a:r>
              <a:rPr lang="fi-FI" b="1" dirty="0"/>
              <a:t>Hän-kertoja</a:t>
            </a:r>
          </a:p>
          <a:p>
            <a:endParaRPr lang="fi-FI" b="1" dirty="0"/>
          </a:p>
          <a:p>
            <a:pPr marL="342900" indent="-342900" algn="l">
              <a:buFont typeface="Arial" panose="020B0604020202020204" pitchFamily="34" charset="0"/>
              <a:buChar char="•"/>
            </a:pPr>
            <a:r>
              <a:rPr lang="fi-FI" dirty="0"/>
              <a:t>Hän-kertoja on tarinan ulkopuolinen hahmo eli ei kukaan kertomuksen henkilöistä. Hän-kertojalla voi kuitenkin olla jonkun kertomuksen henkilön näkökulma. Hän-kertoja voi olla myös kaikkitietävä.</a:t>
            </a:r>
          </a:p>
          <a:p>
            <a:pPr algn="l"/>
            <a:endParaRPr lang="fi-FI" dirty="0"/>
          </a:p>
          <a:p>
            <a:pPr marL="342900" indent="-342900" algn="l">
              <a:buFont typeface="Arial" panose="020B0604020202020204" pitchFamily="34" charset="0"/>
              <a:buChar char="•"/>
            </a:pPr>
            <a:r>
              <a:rPr lang="fi-FI" b="1" dirty="0"/>
              <a:t>Kaikkitietävä hän-kertoja</a:t>
            </a:r>
            <a:r>
              <a:rPr lang="fi-FI" dirty="0"/>
              <a:t> tietää nimensä mukaisesti kaiken. Kaikkitietävä kertoja tietää, mitä jokainen kertomuksen henkilö ajattelee tai tuntee. Kaikkitietävä kertoja tietää, mitä tapahtuu samaan aikaan jossain muualla, mitä on tapahtunut aikaisemmin ja mitä tulee tapahtumaan tulevaisuudessa.</a:t>
            </a:r>
          </a:p>
        </p:txBody>
      </p:sp>
    </p:spTree>
    <p:extLst>
      <p:ext uri="{BB962C8B-B14F-4D97-AF65-F5344CB8AC3E}">
        <p14:creationId xmlns:p14="http://schemas.microsoft.com/office/powerpoint/2010/main" val="3789771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C3070-CE73-82A3-0BCE-F578A0FDA184}"/>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421E24EA-7FBC-3859-6A2B-CF74A602C850}"/>
              </a:ext>
            </a:extLst>
          </p:cNvPr>
          <p:cNvSpPr>
            <a:spLocks noGrp="1"/>
          </p:cNvSpPr>
          <p:nvPr>
            <p:ph type="ctrTitle"/>
          </p:nvPr>
        </p:nvSpPr>
        <p:spPr>
          <a:xfrm flipV="1">
            <a:off x="10972799" y="7502433"/>
            <a:ext cx="45719" cy="45719"/>
          </a:xfrm>
        </p:spPr>
        <p:txBody>
          <a:bodyPr>
            <a:normAutofit fontScale="90000"/>
          </a:bodyPr>
          <a:lstStyle/>
          <a:p>
            <a:endParaRPr lang="fi-FI" dirty="0"/>
          </a:p>
        </p:txBody>
      </p:sp>
      <p:sp>
        <p:nvSpPr>
          <p:cNvPr id="3" name="Alaotsikko 2">
            <a:extLst>
              <a:ext uri="{FF2B5EF4-FFF2-40B4-BE49-F238E27FC236}">
                <a16:creationId xmlns:a16="http://schemas.microsoft.com/office/drawing/2014/main" id="{77C25157-9C5E-B84B-AEF4-2C7D3858258E}"/>
              </a:ext>
            </a:extLst>
          </p:cNvPr>
          <p:cNvSpPr>
            <a:spLocks noGrp="1"/>
          </p:cNvSpPr>
          <p:nvPr>
            <p:ph type="subTitle" idx="1"/>
          </p:nvPr>
        </p:nvSpPr>
        <p:spPr>
          <a:xfrm>
            <a:off x="1175657" y="1883229"/>
            <a:ext cx="9751423" cy="3929741"/>
          </a:xfrm>
        </p:spPr>
        <p:txBody>
          <a:bodyPr>
            <a:normAutofit fontScale="92500" lnSpcReduction="10000"/>
          </a:bodyPr>
          <a:lstStyle/>
          <a:p>
            <a:r>
              <a:rPr lang="fi-FI" i="1" u="sng" dirty="0"/>
              <a:t>Mitään sen miehen kaltaista ei ollut koskaan nähty Likusteritiellä</a:t>
            </a:r>
            <a:r>
              <a:rPr lang="fi-FI" i="1" dirty="0"/>
              <a:t>.</a:t>
            </a:r>
            <a:r>
              <a:rPr lang="fi-FI" b="1" i="1" dirty="0"/>
              <a:t> </a:t>
            </a:r>
            <a:r>
              <a:rPr lang="fi-FI" i="1" dirty="0"/>
              <a:t>Mies oli pitkä, laiha ja ikivanha päätellen hopeaisista hiuksista ja parrasta, jotka olivat niin pitkät että mies saattoi tunkea ne vyönsä alle. -- Hänen puolikuun muotoisten silmälasiensa takana säkenöivät kirkkaat vaaleansiniset silmät ja hänen nenänsä oli hyvin pitkä ja koukkuinen aivan kuin se olisi murtunut ainakin kahdesti. Miehen nimi oli </a:t>
            </a:r>
            <a:r>
              <a:rPr lang="fi-FI" i="1" dirty="0" err="1"/>
              <a:t>Albus</a:t>
            </a:r>
            <a:r>
              <a:rPr lang="fi-FI" i="1" dirty="0"/>
              <a:t> </a:t>
            </a:r>
            <a:r>
              <a:rPr lang="fi-FI" i="1" dirty="0" err="1"/>
              <a:t>Dumbledore</a:t>
            </a:r>
            <a:r>
              <a:rPr lang="fi-FI" i="1" dirty="0"/>
              <a:t>.</a:t>
            </a:r>
            <a:endParaRPr lang="fi-FI" dirty="0"/>
          </a:p>
          <a:p>
            <a:r>
              <a:rPr lang="fi-FI" i="1" u="sng" dirty="0" err="1"/>
              <a:t>Albus</a:t>
            </a:r>
            <a:r>
              <a:rPr lang="fi-FI" i="1" u="sng" dirty="0"/>
              <a:t> </a:t>
            </a:r>
            <a:r>
              <a:rPr lang="fi-FI" i="1" u="sng" dirty="0" err="1"/>
              <a:t>Dumbledore</a:t>
            </a:r>
            <a:r>
              <a:rPr lang="fi-FI" i="1" u="sng" dirty="0"/>
              <a:t> ei näyttänyt tajuavan tulleensa juuri sellaiselle kadulle</a:t>
            </a:r>
            <a:r>
              <a:rPr lang="fi-FI" i="1" dirty="0"/>
              <a:t>, joka tahtoi torjua hänet kokonaan nimestä saappaisiin. -- </a:t>
            </a:r>
            <a:r>
              <a:rPr lang="fi-FI" i="1" u="sng" dirty="0"/>
              <a:t>Ensin hän ei näyttänyt tajuavan, että häntä tarkkailtiin</a:t>
            </a:r>
            <a:r>
              <a:rPr lang="fi-FI" i="1" dirty="0"/>
              <a:t>, mutta sitten hän kohotti yhtäkkiä katseensa kissaan, joka yhtä tuijotti häntä kadun toisesta päästä. Jostain syystä häntä huvitti nähdä kissa.</a:t>
            </a:r>
            <a:endParaRPr lang="fi-FI" dirty="0"/>
          </a:p>
          <a:p>
            <a:r>
              <a:rPr lang="fi-FI" b="1" dirty="0"/>
              <a:t>J.K. Rowling: Harry Potter ja viisasten kivi, Tammi, 2000 Hämeenlinna</a:t>
            </a:r>
            <a:endParaRPr lang="fi-FI" dirty="0"/>
          </a:p>
          <a:p>
            <a:pPr algn="l"/>
            <a:endParaRPr lang="fi-FI" dirty="0"/>
          </a:p>
        </p:txBody>
      </p:sp>
    </p:spTree>
    <p:extLst>
      <p:ext uri="{BB962C8B-B14F-4D97-AF65-F5344CB8AC3E}">
        <p14:creationId xmlns:p14="http://schemas.microsoft.com/office/powerpoint/2010/main" val="435111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85E05-E235-28DB-4EC0-2FABC608A960}"/>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FB221F19-6370-DF42-3A29-897A08C24728}"/>
              </a:ext>
            </a:extLst>
          </p:cNvPr>
          <p:cNvSpPr>
            <a:spLocks noGrp="1"/>
          </p:cNvSpPr>
          <p:nvPr>
            <p:ph type="ctrTitle"/>
          </p:nvPr>
        </p:nvSpPr>
        <p:spPr>
          <a:xfrm flipV="1">
            <a:off x="10972799" y="7502433"/>
            <a:ext cx="45719" cy="45719"/>
          </a:xfrm>
        </p:spPr>
        <p:txBody>
          <a:bodyPr>
            <a:normAutofit fontScale="90000"/>
          </a:bodyPr>
          <a:lstStyle/>
          <a:p>
            <a:endParaRPr lang="fi-FI" dirty="0"/>
          </a:p>
        </p:txBody>
      </p:sp>
      <p:sp>
        <p:nvSpPr>
          <p:cNvPr id="3" name="Alaotsikko 2">
            <a:extLst>
              <a:ext uri="{FF2B5EF4-FFF2-40B4-BE49-F238E27FC236}">
                <a16:creationId xmlns:a16="http://schemas.microsoft.com/office/drawing/2014/main" id="{93EBC49B-7BA8-42E7-F5D2-E4A221B22546}"/>
              </a:ext>
            </a:extLst>
          </p:cNvPr>
          <p:cNvSpPr>
            <a:spLocks noGrp="1"/>
          </p:cNvSpPr>
          <p:nvPr>
            <p:ph type="subTitle" idx="1"/>
          </p:nvPr>
        </p:nvSpPr>
        <p:spPr>
          <a:xfrm>
            <a:off x="1175657" y="1883229"/>
            <a:ext cx="9751423" cy="3929741"/>
          </a:xfrm>
        </p:spPr>
        <p:txBody>
          <a:bodyPr>
            <a:normAutofit fontScale="85000" lnSpcReduction="20000"/>
          </a:bodyPr>
          <a:lstStyle/>
          <a:p>
            <a:pPr algn="l"/>
            <a:r>
              <a:rPr lang="fi-FI" dirty="0"/>
              <a:t>Hän-kertojalla on usein rajattu näkökulma esimerkiksi dekkareissa. (vrt. kaikkitietävä kertoja tietäisi rikoksen tekijät!)</a:t>
            </a:r>
          </a:p>
          <a:p>
            <a:r>
              <a:rPr lang="fi-FI" dirty="0"/>
              <a:t>Samassa romaanissa voidaan käyttää erilaisia kertojia. Kertojat usein vuorottelevat. Myös kertojan näkökulma voi vaihtua kertomuksessa monta kertaa..</a:t>
            </a:r>
          </a:p>
          <a:p>
            <a:r>
              <a:rPr lang="fi-FI" i="1" dirty="0"/>
              <a:t>»Mitä minä sanoin», sanoi Gandalf ja nauroi. »Herra </a:t>
            </a:r>
            <a:r>
              <a:rPr lang="fi-FI" i="1" dirty="0" err="1"/>
              <a:t>Reppulissa</a:t>
            </a:r>
            <a:r>
              <a:rPr lang="fi-FI" i="1" dirty="0"/>
              <a:t> on enemmän ytyä kuin te osasitte arvatakaan.» Samalla hän loi </a:t>
            </a:r>
            <a:r>
              <a:rPr lang="fi-FI" i="1" dirty="0" err="1"/>
              <a:t>Bilboon</a:t>
            </a:r>
            <a:r>
              <a:rPr lang="fi-FI" i="1" dirty="0"/>
              <a:t> merkillisen katseen tuuheiden kulmiensa alta ja </a:t>
            </a:r>
            <a:r>
              <a:rPr lang="fi-FI" i="1" u="sng" dirty="0" err="1"/>
              <a:t>hobitti</a:t>
            </a:r>
            <a:r>
              <a:rPr lang="fi-FI" i="1" u="sng" dirty="0"/>
              <a:t> mietti mahtoiko hän arvata jotakin siitä mitä </a:t>
            </a:r>
            <a:r>
              <a:rPr lang="fi-FI" i="1" u="sng" dirty="0" err="1"/>
              <a:t>Bilbo</a:t>
            </a:r>
            <a:r>
              <a:rPr lang="fi-FI" i="1" u="sng" dirty="0"/>
              <a:t> oli jättänyt kertomatta</a:t>
            </a:r>
            <a:r>
              <a:rPr lang="fi-FI" i="1" dirty="0"/>
              <a:t>.</a:t>
            </a:r>
            <a:endParaRPr lang="fi-FI" dirty="0"/>
          </a:p>
          <a:p>
            <a:r>
              <a:rPr lang="fi-FI" i="1" dirty="0"/>
              <a:t>Sitten oli </a:t>
            </a:r>
            <a:r>
              <a:rPr lang="fi-FI" i="1" dirty="0" err="1"/>
              <a:t>Bilbolla</a:t>
            </a:r>
            <a:r>
              <a:rPr lang="fi-FI" i="1" dirty="0"/>
              <a:t> itsellään kysyttävää, sillä vaikka Gandalf olisi selittänyt kaiken jo kääpiöille, </a:t>
            </a:r>
            <a:r>
              <a:rPr lang="fi-FI" i="1" dirty="0" err="1"/>
              <a:t>Bilbo</a:t>
            </a:r>
            <a:r>
              <a:rPr lang="fi-FI" i="1" dirty="0"/>
              <a:t> ei ollut kuullut mitään. Hän tahtoi tietää miten velho oli jälleen ilmestynyt ja missä he kaikki nyt olivat.</a:t>
            </a:r>
            <a:endParaRPr lang="fi-FI" dirty="0"/>
          </a:p>
          <a:p>
            <a:r>
              <a:rPr lang="fi-FI" i="1" dirty="0"/>
              <a:t>Totta puhuen </a:t>
            </a:r>
            <a:r>
              <a:rPr lang="fi-FI" i="1" u="sng" dirty="0"/>
              <a:t>velhoa ei yhtään harmittanut</a:t>
            </a:r>
            <a:r>
              <a:rPr lang="fi-FI" b="1" i="1" dirty="0"/>
              <a:t> </a:t>
            </a:r>
            <a:r>
              <a:rPr lang="fi-FI" i="1" dirty="0"/>
              <a:t>vaikka hän joutui toistamiseen kertomaan omasta nokkeluudestaan ja hän selitti </a:t>
            </a:r>
            <a:r>
              <a:rPr lang="fi-FI" i="1" dirty="0" err="1"/>
              <a:t>Bilbolle</a:t>
            </a:r>
            <a:r>
              <a:rPr lang="fi-FI" i="1" dirty="0"/>
              <a:t> sekä hänen että </a:t>
            </a:r>
            <a:r>
              <a:rPr lang="fi-FI" i="1" dirty="0" err="1"/>
              <a:t>Elrondin</a:t>
            </a:r>
            <a:r>
              <a:rPr lang="fi-FI" i="1" dirty="0"/>
              <a:t> hyvin tienneen että vuorien tuossa osassa oli pahoja hiisiä.</a:t>
            </a:r>
            <a:endParaRPr lang="fi-FI" dirty="0"/>
          </a:p>
          <a:p>
            <a:r>
              <a:rPr lang="fi-FI" b="1" dirty="0"/>
              <a:t>J. R. R. Tolkien: </a:t>
            </a:r>
            <a:r>
              <a:rPr lang="fi-FI" b="1" dirty="0" err="1"/>
              <a:t>Hobitti</a:t>
            </a:r>
            <a:r>
              <a:rPr lang="fi-FI" b="1" dirty="0"/>
              <a:t> eli sinne ja takaisin, WSOY, 2001 Juva</a:t>
            </a:r>
            <a:endParaRPr lang="fi-FI" dirty="0"/>
          </a:p>
          <a:p>
            <a:pPr algn="l"/>
            <a:endParaRPr lang="fi-FI" dirty="0"/>
          </a:p>
        </p:txBody>
      </p:sp>
    </p:spTree>
    <p:extLst>
      <p:ext uri="{BB962C8B-B14F-4D97-AF65-F5344CB8AC3E}">
        <p14:creationId xmlns:p14="http://schemas.microsoft.com/office/powerpoint/2010/main" val="1362752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CDC24-E37B-20CC-8329-D5C962244EA2}"/>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6DA0E948-337F-BEF1-6EE6-2E8628EE98CE}"/>
              </a:ext>
            </a:extLst>
          </p:cNvPr>
          <p:cNvSpPr>
            <a:spLocks noGrp="1"/>
          </p:cNvSpPr>
          <p:nvPr>
            <p:ph type="ctrTitle"/>
          </p:nvPr>
        </p:nvSpPr>
        <p:spPr>
          <a:xfrm flipV="1">
            <a:off x="10972799" y="7502433"/>
            <a:ext cx="45719" cy="45719"/>
          </a:xfrm>
        </p:spPr>
        <p:txBody>
          <a:bodyPr>
            <a:normAutofit fontScale="90000"/>
          </a:bodyPr>
          <a:lstStyle/>
          <a:p>
            <a:endParaRPr lang="fi-FI" dirty="0"/>
          </a:p>
        </p:txBody>
      </p:sp>
      <p:sp>
        <p:nvSpPr>
          <p:cNvPr id="3" name="Alaotsikko 2">
            <a:extLst>
              <a:ext uri="{FF2B5EF4-FFF2-40B4-BE49-F238E27FC236}">
                <a16:creationId xmlns:a16="http://schemas.microsoft.com/office/drawing/2014/main" id="{686A4E7E-D1E8-5227-4A80-C6F1CF9D4F84}"/>
              </a:ext>
            </a:extLst>
          </p:cNvPr>
          <p:cNvSpPr>
            <a:spLocks noGrp="1"/>
          </p:cNvSpPr>
          <p:nvPr>
            <p:ph type="subTitle" idx="1"/>
          </p:nvPr>
        </p:nvSpPr>
        <p:spPr>
          <a:xfrm>
            <a:off x="1175657" y="1883229"/>
            <a:ext cx="9751423" cy="3929741"/>
          </a:xfrm>
        </p:spPr>
        <p:txBody>
          <a:bodyPr>
            <a:normAutofit fontScale="92500" lnSpcReduction="10000"/>
          </a:bodyPr>
          <a:lstStyle/>
          <a:p>
            <a:r>
              <a:rPr lang="fi-FI" b="1" dirty="0"/>
              <a:t>Epäluotettava kertoja</a:t>
            </a:r>
          </a:p>
          <a:p>
            <a:pPr marL="342900" indent="-342900" algn="l">
              <a:buFont typeface="Arial" panose="020B0604020202020204" pitchFamily="34" charset="0"/>
              <a:buChar char="•"/>
            </a:pPr>
            <a:r>
              <a:rPr lang="fi-FI" dirty="0"/>
              <a:t>Normaalisti voimme luottaa siihen, että kertoja puhuu totta ja </a:t>
            </a:r>
            <a:r>
              <a:rPr lang="fi-FI" dirty="0" err="1"/>
              <a:t>haluaa,että</a:t>
            </a:r>
            <a:r>
              <a:rPr lang="fi-FI" dirty="0"/>
              <a:t> lukija saa tietää kaiken. </a:t>
            </a:r>
          </a:p>
          <a:p>
            <a:pPr marL="342900" indent="-342900" algn="l">
              <a:buFont typeface="Arial" panose="020B0604020202020204" pitchFamily="34" charset="0"/>
              <a:buChar char="•"/>
            </a:pPr>
            <a:r>
              <a:rPr lang="fi-FI" dirty="0"/>
              <a:t>Joskus kertoja voi kuitenkin olla </a:t>
            </a:r>
            <a:r>
              <a:rPr lang="fi-FI" b="1" dirty="0"/>
              <a:t>epäluotettava</a:t>
            </a:r>
            <a:r>
              <a:rPr lang="fi-FI" dirty="0"/>
              <a:t>. Kertoja voi valehdella lukijalleen, tai kertoja ei välttämättä osaa kertoa totuutta. Esimerkiksi rikoskirjallisuudessa kertomuksen sisällä elävä kertoja eli minä-kertoja voi haluta salata tekemänsä rikoksen. </a:t>
            </a:r>
          </a:p>
          <a:p>
            <a:pPr marL="342900" indent="-342900" algn="l">
              <a:buFont typeface="Arial" panose="020B0604020202020204" pitchFamily="34" charset="0"/>
              <a:buChar char="•"/>
            </a:pPr>
            <a:r>
              <a:rPr lang="fi-FI" dirty="0"/>
              <a:t>Jos kertoja kertoo tarinan lapsen tai kehitysvammaisen henkilön näkökulmasta, on mahdollista, että kertoja ei ymmärrä kaikkea, mitä ympärillä tapahtuu. </a:t>
            </a:r>
          </a:p>
          <a:p>
            <a:pPr marL="342900" indent="-342900" algn="l">
              <a:buFont typeface="Arial" panose="020B0604020202020204" pitchFamily="34" charset="0"/>
              <a:buChar char="•"/>
            </a:pPr>
            <a:r>
              <a:rPr lang="fi-FI" dirty="0"/>
              <a:t>Lukija tunnistaa epäluotettavan kertojan yleensä siitä, että kertomus ei tunnu loogiselta tai kertoja sanoo jotain omituista.</a:t>
            </a:r>
          </a:p>
          <a:p>
            <a:pPr marL="342900" indent="-342900" algn="l">
              <a:buFont typeface="Arial" panose="020B0604020202020204" pitchFamily="34" charset="0"/>
              <a:buChar char="•"/>
            </a:pPr>
            <a:endParaRPr lang="fi-FI" dirty="0"/>
          </a:p>
        </p:txBody>
      </p:sp>
    </p:spTree>
    <p:extLst>
      <p:ext uri="{BB962C8B-B14F-4D97-AF65-F5344CB8AC3E}">
        <p14:creationId xmlns:p14="http://schemas.microsoft.com/office/powerpoint/2010/main" val="422668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5D514F6-8886-2B6B-BB84-36D46CB02413}"/>
              </a:ext>
            </a:extLst>
          </p:cNvPr>
          <p:cNvSpPr>
            <a:spLocks noGrp="1"/>
          </p:cNvSpPr>
          <p:nvPr>
            <p:ph type="ctrTitle"/>
          </p:nvPr>
        </p:nvSpPr>
        <p:spPr>
          <a:xfrm>
            <a:off x="9838510" y="-936171"/>
            <a:ext cx="45719" cy="80962"/>
          </a:xfrm>
        </p:spPr>
        <p:txBody>
          <a:bodyPr>
            <a:normAutofit fontScale="90000"/>
          </a:bodyPr>
          <a:lstStyle/>
          <a:p>
            <a:endParaRPr lang="fi-FI" dirty="0"/>
          </a:p>
        </p:txBody>
      </p:sp>
      <p:sp>
        <p:nvSpPr>
          <p:cNvPr id="3" name="Alaotsikko 2">
            <a:extLst>
              <a:ext uri="{FF2B5EF4-FFF2-40B4-BE49-F238E27FC236}">
                <a16:creationId xmlns:a16="http://schemas.microsoft.com/office/drawing/2014/main" id="{E8662332-FB82-BCB3-75BD-0803BE9D0A2B}"/>
              </a:ext>
            </a:extLst>
          </p:cNvPr>
          <p:cNvSpPr>
            <a:spLocks noGrp="1"/>
          </p:cNvSpPr>
          <p:nvPr>
            <p:ph type="subTitle" idx="1"/>
          </p:nvPr>
        </p:nvSpPr>
        <p:spPr>
          <a:xfrm>
            <a:off x="1556657" y="2264229"/>
            <a:ext cx="8675914" cy="2732314"/>
          </a:xfrm>
        </p:spPr>
        <p:txBody>
          <a:bodyPr>
            <a:normAutofit fontScale="92500"/>
          </a:bodyPr>
          <a:lstStyle/>
          <a:p>
            <a:r>
              <a:rPr lang="fi-FI" i="1" dirty="0"/>
              <a:t>Bruno ei käsittänyt ollenkaan mitä Pavel tarkoitti, mutta jokin siinä mitä Pavel oli sanonut sai hänet katsomaan tätä tarkasti ensimmäistä kertaa. Pavel oli aika pienikokoinen mies ja hyvin laiha, hänellä oli pitkät sormet ja kulmikkaat piirteet. </a:t>
            </a:r>
            <a:r>
              <a:rPr lang="fi-FI" i="1" u="sng" dirty="0"/>
              <a:t>Hän oli vanhempi kuin Isä, mutta nuorempi kuin Isoisä, mikä tarkoitti että hän oli aika iäkäs</a:t>
            </a:r>
            <a:r>
              <a:rPr lang="fi-FI" i="1" dirty="0"/>
              <a:t>, ja vaikka Bruno ei ollut koskaan nähnyt häntä ennen </a:t>
            </a:r>
            <a:r>
              <a:rPr lang="fi-FI" i="1" u="sng" dirty="0" err="1"/>
              <a:t>Aus</a:t>
            </a:r>
            <a:r>
              <a:rPr lang="fi-FI" i="1" u="sng" dirty="0"/>
              <a:t>-vitsiin</a:t>
            </a:r>
            <a:r>
              <a:rPr lang="fi-FI" i="1" dirty="0"/>
              <a:t> tuloaan, jokin hänen kasvoissaan sai ajattelemaan että hänellä oli aikaisemmin ollut parta.</a:t>
            </a:r>
            <a:endParaRPr lang="fi-FI" dirty="0"/>
          </a:p>
          <a:p>
            <a:r>
              <a:rPr lang="fi-FI" b="1" dirty="0"/>
              <a:t>John </a:t>
            </a:r>
            <a:r>
              <a:rPr lang="fi-FI" b="1" dirty="0" err="1"/>
              <a:t>Boyne</a:t>
            </a:r>
            <a:r>
              <a:rPr lang="fi-FI" b="1" dirty="0"/>
              <a:t>: Poika raidallisessa pyjamassa, </a:t>
            </a:r>
            <a:r>
              <a:rPr lang="fi-FI" b="1" dirty="0" err="1"/>
              <a:t>Bazar</a:t>
            </a:r>
            <a:r>
              <a:rPr lang="fi-FI" b="1" dirty="0"/>
              <a:t>, 2019 Liettua</a:t>
            </a:r>
            <a:endParaRPr lang="fi-FI" dirty="0"/>
          </a:p>
          <a:p>
            <a:endParaRPr lang="fi-FI" dirty="0"/>
          </a:p>
        </p:txBody>
      </p:sp>
    </p:spTree>
    <p:extLst>
      <p:ext uri="{BB962C8B-B14F-4D97-AF65-F5344CB8AC3E}">
        <p14:creationId xmlns:p14="http://schemas.microsoft.com/office/powerpoint/2010/main" val="1697571301"/>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281B10"/>
      </a:dk2>
      <a:lt2>
        <a:srgbClr val="FFF9F5"/>
      </a:lt2>
      <a:accent1>
        <a:srgbClr val="EE7661"/>
      </a:accent1>
      <a:accent2>
        <a:srgbClr val="4E91F0"/>
      </a:accent2>
      <a:accent3>
        <a:srgbClr val="5B5260"/>
      </a:accent3>
      <a:accent4>
        <a:srgbClr val="2CC3B4"/>
      </a:accent4>
      <a:accent5>
        <a:srgbClr val="C097F8"/>
      </a:accent5>
      <a:accent6>
        <a:srgbClr val="FF9514"/>
      </a:accent6>
      <a:hlink>
        <a:srgbClr val="E50CBC"/>
      </a:hlink>
      <a:folHlink>
        <a:srgbClr val="6257FF"/>
      </a:folHlink>
    </a:clrScheme>
    <a:fontScheme name="Festival">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docProps/app.xml><?xml version="1.0" encoding="utf-8"?>
<Properties xmlns="http://schemas.openxmlformats.org/officeDocument/2006/extended-properties" xmlns:vt="http://schemas.openxmlformats.org/officeDocument/2006/docPropsVTypes">
  <TotalTime>14</TotalTime>
  <Words>685</Words>
  <Application>Microsoft Office PowerPoint</Application>
  <PresentationFormat>Laajakuva</PresentationFormat>
  <Paragraphs>33</Paragraphs>
  <Slides>8</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8</vt:i4>
      </vt:variant>
    </vt:vector>
  </HeadingPairs>
  <TitlesOfParts>
    <vt:vector size="13" baseType="lpstr">
      <vt:lpstr>Aharoni</vt:lpstr>
      <vt:lpstr>Arial</vt:lpstr>
      <vt:lpstr>Avenir Next LT Pro</vt:lpstr>
      <vt:lpstr>Calibri</vt:lpstr>
      <vt:lpstr>ShapesVTI</vt:lpstr>
      <vt:lpstr>Kertojat</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Heli Piironen</dc:creator>
  <cp:lastModifiedBy>Heli Piironen</cp:lastModifiedBy>
  <cp:revision>4</cp:revision>
  <dcterms:created xsi:type="dcterms:W3CDTF">2025-08-13T12:18:37Z</dcterms:created>
  <dcterms:modified xsi:type="dcterms:W3CDTF">2025-08-13T12:33:03Z</dcterms:modified>
</cp:coreProperties>
</file>