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2" autoAdjust="0"/>
    <p:restoredTop sz="94660"/>
  </p:normalViewPr>
  <p:slideViewPr>
    <p:cSldViewPr snapToGrid="0">
      <p:cViewPr varScale="1">
        <p:scale>
          <a:sx n="82" d="100"/>
          <a:sy n="82" d="100"/>
        </p:scale>
        <p:origin x="5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51B72-27CE-40BA-9C7A-A17EE35F0844}" type="datetimeFigureOut">
              <a:rPr lang="fi-FI" smtClean="0"/>
              <a:t>14.6.2023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EC046-1BB7-4E45-8F24-472DD13F56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070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28B0DB0-714D-4942-B3F0-071849A47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94D05-EF43-4DDA-878A-064F75851FE2}" type="datetime1">
              <a:rPr lang="fi-FI" smtClean="0"/>
              <a:t>14.6.2023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DC707A0-A39C-4F26-82CD-CD00F91F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16. Muslimit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96EA5F-C6A1-4ECC-B2D1-BC45C4EB9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52959-2333-471C-8BD5-D73F1AEEC58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5066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BBC0CDC-B2E4-4A41-B3A8-90B22D14E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B87BB-053E-47B4-B4BC-F8A1E32F1996}" type="datetime1">
              <a:rPr lang="fi-FI" smtClean="0"/>
              <a:t>14.6.2023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34DCEAF-0DCB-4DCD-99F3-820A7FBB6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16. Muslimit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23DE28B-6A38-448D-9294-E8A4F63E9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13331-8653-43C8-9822-FB20E43CF9A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2450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160CE1-60C2-4D2A-B118-66EF38BE6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61669-7A19-49DE-AFDB-F3409A07291A}" type="datetime1">
              <a:rPr lang="fi-FI" smtClean="0"/>
              <a:t>14.6.2023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1F67DC0-D192-41D8-8EF3-D7F120C47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16. Muslimit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5802C89-204C-4A25-AD71-13353D35C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4E661-F3A9-4381-BAE1-A1A8773D157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5892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C9200AB-15F9-4B69-8522-367850418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5B9FD-64D1-483D-9221-7CBF241B2696}" type="datetime1">
              <a:rPr lang="fi-FI" smtClean="0"/>
              <a:t>14.6.2023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EC3A185-7F0B-4ACE-BBEE-4A6138819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16. Muslimit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EDCC385-2570-4919-BCB0-4066596E2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1FB1B-E8C8-4B5E-B1C1-0BFDAE84AB6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078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EF15B99-E9C6-4283-AEC2-84D98F549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9895D-7503-46B5-84E2-D3676F4DCE80}" type="datetime1">
              <a:rPr lang="fi-FI" smtClean="0"/>
              <a:t>14.6.2023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43E1310-6A79-4BDB-8D36-3FF3B87FB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16. Muslimit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308A27-1B83-40A1-9376-89239C901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6C3E0-6CEA-4058-931F-EEEE5E3076D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1076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11F5300B-6543-4872-921F-3E94D0721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9B5DC-9ECC-4058-A552-417573639654}" type="datetime1">
              <a:rPr lang="fi-FI" smtClean="0"/>
              <a:t>14.6.2023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A3DB2936-B3DE-4AE1-A618-D0B2F9315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16. Muslimit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6CADAEFC-99F6-4E28-A64B-2B24D1310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DFBB9-9B24-4BF5-828E-D0A91B1327C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8513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7708C4E4-3B30-4811-9D8D-36BAEF346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D9E14-2904-4917-9D46-C9E8176A4830}" type="datetime1">
              <a:rPr lang="fi-FI" smtClean="0"/>
              <a:t>14.6.2023</a:t>
            </a:fld>
            <a:endParaRPr lang="fi-FI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280BD086-619A-47AA-9420-14FE939D0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16. Muslimit</a:t>
            </a:r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7423806F-4DC8-48FA-9DFC-38EA2285B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1AF6A-3AD8-4608-A88D-DE5912880D4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8734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7C2F5586-E500-47F6-A295-1BB262FCC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C2741-13A7-42D8-ADF8-1956E40EA4F9}" type="datetime1">
              <a:rPr lang="fi-FI" smtClean="0"/>
              <a:t>14.6.2023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DA567EE0-BDCC-458E-B0DA-591E1FF95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16. Muslimit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3C1BFC34-80DF-4991-B6FB-579AED686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18B9D-E9A1-420E-A508-E539CFAF859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95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F4B3C23E-6667-4184-8840-3675D28FF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968E7-3450-4079-B8D9-19611D999A3F}" type="datetime1">
              <a:rPr lang="fi-FI" smtClean="0"/>
              <a:t>14.6.2023</a:t>
            </a:fld>
            <a:endParaRPr lang="fi-FI"/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488046CA-5570-4D5E-BBA4-674FDD243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16. Muslimit</a:t>
            </a:r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96D59866-23FD-41E2-B8EC-9B511ED9F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A44CC-96F3-4320-801D-EB5DB229DA6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0247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E2ED750D-FD58-4404-B6A5-30CDDB54F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5C110-F49F-45E1-A6BE-E40948B1E99E}" type="datetime1">
              <a:rPr lang="fi-FI" smtClean="0"/>
              <a:t>14.6.2023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F87D7741-E6DB-4A50-BA24-590674835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16. Muslimit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C29A21E4-6838-42C9-812C-052181A0A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6DF0D-19BD-4C54-9BE4-9779AF01D9B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038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965EA9AC-E186-41C8-8B52-422C7FB25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D0075-4098-4FAA-894A-3238D44CBA7D}" type="datetime1">
              <a:rPr lang="fi-FI" smtClean="0"/>
              <a:t>14.6.2023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2F1276AF-C27E-409F-AACA-002938501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16. Muslimit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C5E2F57-3B6F-480B-ABBB-7EBFC06A4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FEBD6-6EEF-4875-877D-BE29F49C479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241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>
            <a:extLst>
              <a:ext uri="{FF2B5EF4-FFF2-40B4-BE49-F238E27FC236}">
                <a16:creationId xmlns:a16="http://schemas.microsoft.com/office/drawing/2014/main" id="{14085B97-98C2-49A5-8470-E778B42E57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ots. perustyyl. napsautt.</a:t>
            </a:r>
          </a:p>
        </p:txBody>
      </p:sp>
      <p:sp>
        <p:nvSpPr>
          <p:cNvPr id="1027" name="Tekstin paikkamerkki 2">
            <a:extLst>
              <a:ext uri="{FF2B5EF4-FFF2-40B4-BE49-F238E27FC236}">
                <a16:creationId xmlns:a16="http://schemas.microsoft.com/office/drawing/2014/main" id="{6978D60B-4095-4493-8799-E92A10BBC2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31D57F6-CAAD-41DC-BC20-4CD2ABA676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06B8302-EA00-4569-9300-F88F91B424A9}" type="datetime1">
              <a:rPr lang="fi-FI" smtClean="0"/>
              <a:t>14.6.2023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4FD9B32-E1DD-402A-9940-16925565B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16. Muslimit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D74DED2-AF73-4178-B310-59C4B70BB2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5D05AB-3EA4-4E98-908F-7F30D17DE00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D694EB-E207-48D4-A508-CBBE8382F9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800" dirty="0">
                <a:latin typeface="+mn-lt"/>
              </a:rPr>
              <a:t>16. Muslimit</a:t>
            </a:r>
          </a:p>
        </p:txBody>
      </p:sp>
      <p:sp>
        <p:nvSpPr>
          <p:cNvPr id="2051" name="Alaotsikko 2">
            <a:extLst>
              <a:ext uri="{FF2B5EF4-FFF2-40B4-BE49-F238E27FC236}">
                <a16:creationId xmlns:a16="http://schemas.microsoft.com/office/drawing/2014/main" id="{527B8528-272B-4F1B-9BC7-4390F3F102F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altLang="fi-FI" sz="2200"/>
              <a:t>Ydinsisällöt</a:t>
            </a:r>
            <a:endParaRPr lang="fi-FI" altLang="fi-FI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Muslimien historia Suomessa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5095253" cy="4633913"/>
          </a:xfrm>
        </p:spPr>
        <p:txBody>
          <a:bodyPr/>
          <a:lstStyle/>
          <a:p>
            <a:r>
              <a:rPr lang="fi-FI" altLang="fi-FI" sz="2200" dirty="0"/>
              <a:t>1800-luvun loppupuolella Suomeen muutti Venäjältä turkkilaissukuisia tataareja.</a:t>
            </a:r>
          </a:p>
          <a:p>
            <a:r>
              <a:rPr lang="fi-FI" altLang="fi-FI" sz="2200" dirty="0"/>
              <a:t>Tataarien Suomen Islam -seurakunta perustettiin vuonna 1925.</a:t>
            </a:r>
          </a:p>
          <a:p>
            <a:r>
              <a:rPr lang="fi-FI" altLang="fi-FI" sz="2200" dirty="0"/>
              <a:t>Suomen Islamilainen Yhdyskunta perustettiin vuonna 1987.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16. Muslimit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  <p:pic>
        <p:nvPicPr>
          <p:cNvPr id="6" name="Kuva 5" descr="Kuva, joka sisältää kohteen henkilö, seisominen&#10;&#10;Kuvaus luotu automaattisesti">
            <a:extLst>
              <a:ext uri="{FF2B5EF4-FFF2-40B4-BE49-F238E27FC236}">
                <a16:creationId xmlns:a16="http://schemas.microsoft.com/office/drawing/2014/main" id="{E1B155EE-0EAB-130F-6C54-117028530B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781" y="1598743"/>
            <a:ext cx="5636469" cy="425741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Muslimien nykytilanne Suomessa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6948340" cy="4633913"/>
          </a:xfrm>
        </p:spPr>
        <p:txBody>
          <a:bodyPr/>
          <a:lstStyle/>
          <a:p>
            <a:r>
              <a:rPr lang="fi-FI" altLang="fi-FI" sz="2200" dirty="0"/>
              <a:t>Suomessa asuu noin 130 000 muslimia. Suurimmat yhdyskunnat toimivat pääkaupunkiseudulla, Tampereella ja Turussa. </a:t>
            </a:r>
          </a:p>
          <a:p>
            <a:r>
              <a:rPr lang="fi-FI" altLang="fi-FI" sz="2200" dirty="0"/>
              <a:t>Muslimeista suurin osa on sunnalaisia ja noin 20-25 prosenttia šiialaisia.</a:t>
            </a:r>
          </a:p>
          <a:p>
            <a:r>
              <a:rPr lang="fi-FI" altLang="fi-FI" sz="2200" dirty="0"/>
              <a:t>Muslimien määrä on lisääntynyt 1990-luvulta alkaen maahanmuuton seurauksena.</a:t>
            </a:r>
          </a:p>
          <a:p>
            <a:r>
              <a:rPr lang="fi-FI" altLang="fi-FI" sz="2200" dirty="0"/>
              <a:t>Toiminta on organisoitunut erilaisten islamilaisten yhdyskuntien kautta (2020-luvulla noin 60 yhdyskuntaa). Kaikki muslimit eivät ole rekisteröityneet yhdyskuntiin.</a:t>
            </a:r>
          </a:p>
          <a:p>
            <a:r>
              <a:rPr lang="fi-FI" altLang="fi-FI" sz="2200" dirty="0"/>
              <a:t>Vuonna 2006 perustettu Suomen islamilainen neuvosto (SINE) edustaa muslimeja kansallisella tasolla ja toimii yhdyskuntien yhteistyöelimenä.</a:t>
            </a:r>
          </a:p>
          <a:p>
            <a:endParaRPr lang="fi-FI" altLang="fi-FI" sz="22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16. Muslimit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  <p:pic>
        <p:nvPicPr>
          <p:cNvPr id="6" name="Kuva 5" descr="Kuva, joka sisältää kohteen henkilö, pöytä, ruoka, lautanen&#10;&#10;Kuvaus luotu automaattisesti">
            <a:extLst>
              <a:ext uri="{FF2B5EF4-FFF2-40B4-BE49-F238E27FC236}">
                <a16:creationId xmlns:a16="http://schemas.microsoft.com/office/drawing/2014/main" id="{D1553A26-1312-A260-52C2-055B479A0F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321" y="2055043"/>
            <a:ext cx="4204355" cy="315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967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Moskeijat Suomessa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6544112" cy="4633913"/>
          </a:xfrm>
        </p:spPr>
        <p:txBody>
          <a:bodyPr/>
          <a:lstStyle/>
          <a:p>
            <a:r>
              <a:rPr lang="fi-FI" altLang="fi-FI" sz="2200" dirty="0"/>
              <a:t>Moskeijoita hoidetaan vapaaehtoisvoimin. </a:t>
            </a:r>
          </a:p>
          <a:p>
            <a:r>
              <a:rPr lang="fi-FI" altLang="fi-FI" sz="2200" dirty="0"/>
              <a:t>Moskeijat sijaitsevat usein kerrostalohuoneistoissa. Suomessa on vain yksi erillinen moskeijarakennus, joka sijaitsee Järvenpäässä.</a:t>
            </a:r>
          </a:p>
          <a:p>
            <a:r>
              <a:rPr lang="fi-FI" altLang="fi-FI" sz="2200" dirty="0"/>
              <a:t>Yhdyskunnat valitsevat keskuudestaan imaamin.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Tataareilla on päätoiminen oma imaami.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Imaamikoulutus on hankittava ulkomailla.</a:t>
            </a:r>
          </a:p>
          <a:p>
            <a:r>
              <a:rPr lang="fi-FI" altLang="fi-FI" sz="2200" dirty="0"/>
              <a:t>Muslimit kokoontuvat moskeijoihin rukoilemaan ja kuuntelemaan perjantaisaarnaa. </a:t>
            </a:r>
          </a:p>
          <a:p>
            <a:r>
              <a:rPr lang="fi-FI" altLang="fi-FI" sz="2200" dirty="0"/>
              <a:t>Moskeijoissa toimii myös </a:t>
            </a:r>
            <a:r>
              <a:rPr lang="fi-FI" altLang="fi-FI" sz="2200" dirty="0" err="1"/>
              <a:t>koraanikouluja</a:t>
            </a:r>
            <a:r>
              <a:rPr lang="fi-FI" altLang="fi-FI" sz="2200" dirty="0"/>
              <a:t> ja siellä annetaan mm. arabian opetusta. </a:t>
            </a:r>
          </a:p>
          <a:p>
            <a:r>
              <a:rPr lang="fi-FI" altLang="fi-FI" sz="2200" dirty="0"/>
              <a:t>Uudet muslimiyhteisöt rahoittavat Suomessa toimintansa jäsenmaksuin ja lahjoituksin.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16. Muslimit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  <p:pic>
        <p:nvPicPr>
          <p:cNvPr id="6" name="Kuva 5" descr="Kuva, joka sisältää kohteen taivas, ulko, rakennus&#10;&#10;Kuvaus luotu automaattisesti">
            <a:extLst>
              <a:ext uri="{FF2B5EF4-FFF2-40B4-BE49-F238E27FC236}">
                <a16:creationId xmlns:a16="http://schemas.microsoft.com/office/drawing/2014/main" id="{4D5B2B32-D067-EDE0-A434-649C68C963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600" y="1401967"/>
            <a:ext cx="4211375" cy="491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55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Ajankohtaisia asioita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6778658" cy="4633913"/>
          </a:xfrm>
        </p:spPr>
        <p:txBody>
          <a:bodyPr/>
          <a:lstStyle/>
          <a:p>
            <a:r>
              <a:rPr lang="fi-FI" altLang="fi-FI" sz="2200" dirty="0"/>
              <a:t>Islamin uskon harjoittaminen koulussa, työpaikoilla ja julkisilla paikoilla</a:t>
            </a:r>
          </a:p>
          <a:p>
            <a:r>
              <a:rPr lang="fi-FI" altLang="fi-FI" sz="2200" dirty="0"/>
              <a:t>Suhtautuminen uskonnolliseen radikalisoitumiseen ja ääriliikkeiden asema Suomessa</a:t>
            </a:r>
          </a:p>
          <a:p>
            <a:r>
              <a:rPr lang="fi-FI" altLang="fi-FI" sz="2200" dirty="0"/>
              <a:t>Hautausmaiden järjestäminen ja ylläpito </a:t>
            </a:r>
          </a:p>
          <a:p>
            <a:r>
              <a:rPr lang="fi-FI" altLang="fi-FI" sz="2200" dirty="0"/>
              <a:t>Taloudelliset kysymykset</a:t>
            </a:r>
          </a:p>
          <a:p>
            <a:r>
              <a:rPr lang="fi-FI" altLang="fi-FI" sz="2200" dirty="0"/>
              <a:t>Imaamien koulutus ja tietämys suomalaisen yhteiskunnan piirteistä</a:t>
            </a:r>
          </a:p>
          <a:p>
            <a:r>
              <a:rPr lang="fi-FI" altLang="fi-FI" sz="2200" dirty="0"/>
              <a:t>Moraalikysymykset: esimerkiksi naisten asema, pukeutuminen, ympärileikkaus ja islamilainen laki</a:t>
            </a:r>
          </a:p>
          <a:p>
            <a:endParaRPr lang="fi-FI" altLang="fi-FI" sz="22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16. Muslimit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  <p:pic>
        <p:nvPicPr>
          <p:cNvPr id="6" name="Kuva 5" descr="Kuva, joka sisältää kohteen teksti, puu, ulko&#10;&#10;Kuvaus luotu automaattisesti">
            <a:extLst>
              <a:ext uri="{FF2B5EF4-FFF2-40B4-BE49-F238E27FC236}">
                <a16:creationId xmlns:a16="http://schemas.microsoft.com/office/drawing/2014/main" id="{CC229B3F-990F-306F-4768-3242CB00E3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49"/>
          <a:stretch/>
        </p:blipFill>
        <p:spPr>
          <a:xfrm>
            <a:off x="7812723" y="1543049"/>
            <a:ext cx="3707130" cy="430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234</Words>
  <Application>Microsoft Office PowerPoint</Application>
  <PresentationFormat>Laajakuva</PresentationFormat>
  <Paragraphs>36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Office-teema</vt:lpstr>
      <vt:lpstr>16. Muslimit</vt:lpstr>
      <vt:lpstr>Muslimien historia Suomessa</vt:lpstr>
      <vt:lpstr>Muslimien nykytilanne Suomessa</vt:lpstr>
      <vt:lpstr>Moskeijat Suomessa</vt:lpstr>
      <vt:lpstr>Ajankohtaisia asioita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Diaesityksen otsikko, koko 48</dc:title>
  <dc:creator>Taina Vuokko</dc:creator>
  <cp:lastModifiedBy>Riikka Kujanen</cp:lastModifiedBy>
  <cp:revision>40</cp:revision>
  <dcterms:created xsi:type="dcterms:W3CDTF">2021-06-01T16:07:13Z</dcterms:created>
  <dcterms:modified xsi:type="dcterms:W3CDTF">2023-06-14T08:50:47Z</dcterms:modified>
</cp:coreProperties>
</file>