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9" r:id="rId4"/>
    <p:sldId id="257" r:id="rId5"/>
    <p:sldId id="264" r:id="rId6"/>
    <p:sldId id="258" r:id="rId7"/>
    <p:sldId id="260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D727CF2-3B07-4725-B852-2763097A66FC}" type="datetimeFigureOut">
              <a:rPr lang="fi-FI" smtClean="0"/>
              <a:pPr/>
              <a:t>10.11.2013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4245AE5B-D53D-418A-8828-228BA475A012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Tekstitaidon vastauksen eteneminen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Kappaleen 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Kappaleesta pitää löytyä </a:t>
            </a:r>
            <a:r>
              <a:rPr lang="fi-FI" b="1" dirty="0" smtClean="0">
                <a:solidFill>
                  <a:schemeClr val="accent1"/>
                </a:solidFill>
              </a:rPr>
              <a:t>ydinvirke</a:t>
            </a:r>
          </a:p>
          <a:p>
            <a:pPr lvl="1"/>
            <a:r>
              <a:rPr lang="fi-FI" dirty="0" smtClean="0"/>
              <a:t>Ydinvirke kertoo, mikä on kappaleen pääteesi/sanoma.</a:t>
            </a:r>
          </a:p>
          <a:p>
            <a:pPr lvl="1"/>
            <a:r>
              <a:rPr lang="fi-FI" dirty="0" smtClean="0"/>
              <a:t>Muodoltaan yleensä väite/toteamus.</a:t>
            </a:r>
          </a:p>
          <a:p>
            <a:pPr lvl="1"/>
            <a:r>
              <a:rPr lang="fi-FI" dirty="0" smtClean="0"/>
              <a:t>Yleensä kappaleen alussa.</a:t>
            </a:r>
          </a:p>
          <a:p>
            <a:r>
              <a:rPr lang="fi-FI" dirty="0" smtClean="0"/>
              <a:t>Muut virkkeet ovat </a:t>
            </a:r>
            <a:r>
              <a:rPr lang="fi-FI" b="1" dirty="0" smtClean="0">
                <a:solidFill>
                  <a:schemeClr val="accent1"/>
                </a:solidFill>
              </a:rPr>
              <a:t>tukivirkkeitä</a:t>
            </a:r>
          </a:p>
          <a:p>
            <a:pPr lvl="1"/>
            <a:r>
              <a:rPr lang="fi-FI" dirty="0" smtClean="0"/>
              <a:t>Perustelevat ja selittävät ydinvirkettä</a:t>
            </a:r>
          </a:p>
          <a:p>
            <a:r>
              <a:rPr lang="fi-FI" dirty="0" smtClean="0"/>
              <a:t>Varo liian pitkiä virkkeitä </a:t>
            </a:r>
            <a:r>
              <a:rPr lang="fi-FI" dirty="0" smtClean="0">
                <a:sym typeface="Wingdings" pitchFamily="2" charset="2"/>
              </a:rPr>
              <a:t> maksimipituus n. 3 riviä</a:t>
            </a:r>
          </a:p>
          <a:p>
            <a:r>
              <a:rPr lang="fi-FI" dirty="0" smtClean="0">
                <a:sym typeface="Wingdings" pitchFamily="2" charset="2"/>
              </a:rPr>
              <a:t>Varo vajaita lauseita!</a:t>
            </a: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Vastauksen perusrakenne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Otsikko</a:t>
            </a:r>
          </a:p>
          <a:p>
            <a:r>
              <a:rPr lang="fi-FI" dirty="0" smtClean="0"/>
              <a:t>Aloituskappale</a:t>
            </a:r>
          </a:p>
          <a:p>
            <a:r>
              <a:rPr lang="fi-FI" dirty="0" smtClean="0"/>
              <a:t>3-6 käsittelykappaletta</a:t>
            </a:r>
          </a:p>
          <a:p>
            <a:r>
              <a:rPr lang="fi-FI" dirty="0" smtClean="0"/>
              <a:t>Lopetuskappale tai lopetusvirke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027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Lyhyt otsikko</a:t>
            </a:r>
            <a:r>
              <a:rPr lang="fi-FI" dirty="0" smtClean="0"/>
              <a:t>!</a:t>
            </a:r>
            <a:endParaRPr lang="fi-FI" dirty="0" smtClean="0"/>
          </a:p>
          <a:p>
            <a:r>
              <a:rPr lang="fi-FI" dirty="0" smtClean="0"/>
              <a:t>Ei tarvitse olla kovin </a:t>
            </a:r>
            <a:r>
              <a:rPr lang="fi-FI" dirty="0" smtClean="0"/>
              <a:t>taiteellinen </a:t>
            </a:r>
            <a:r>
              <a:rPr lang="fi-FI" dirty="0" smtClean="0">
                <a:sym typeface="Wingdings"/>
              </a:rPr>
              <a:t> usein asiallinen otsikko on parempi kuin esim. humoristinen</a:t>
            </a:r>
          </a:p>
          <a:p>
            <a:r>
              <a:rPr lang="fi-FI" dirty="0" smtClean="0">
                <a:sym typeface="Wingdings"/>
              </a:rPr>
              <a:t>Esittää tiiviisti vastauksen pääajatuksen</a:t>
            </a:r>
          </a:p>
          <a:p>
            <a:r>
              <a:rPr lang="fi-FI" dirty="0" smtClean="0">
                <a:sym typeface="Wingdings"/>
              </a:rPr>
              <a:t>Otsikon voi rakentaa tehtävänannosta</a:t>
            </a:r>
          </a:p>
          <a:p>
            <a:pPr lvl="1"/>
            <a:r>
              <a:rPr lang="fi-FI" dirty="0" smtClean="0">
                <a:sym typeface="Wingdings"/>
              </a:rPr>
              <a:t>Millä </a:t>
            </a:r>
            <a:r>
              <a:rPr lang="fi-FI" dirty="0">
                <a:sym typeface="Wingdings"/>
              </a:rPr>
              <a:t>kielen keinoin Anna-Leena Härkösen romaanikatkelma luo vaikutelman puhekielisyydestä? </a:t>
            </a:r>
            <a:r>
              <a:rPr lang="fi-FI" dirty="0" smtClean="0">
                <a:sym typeface="Wingdings"/>
              </a:rPr>
              <a:t> Puhekielisyyden vaikutelman luominen</a:t>
            </a:r>
          </a:p>
          <a:p>
            <a:pPr lvl="1"/>
            <a:r>
              <a:rPr lang="fi-FI" dirty="0" smtClean="0">
                <a:sym typeface="Wingdings"/>
              </a:rPr>
              <a:t>Uutisoinnin </a:t>
            </a:r>
            <a:r>
              <a:rPr lang="fi-FI" dirty="0">
                <a:sym typeface="Wingdings"/>
              </a:rPr>
              <a:t>ihanteena pidetään puolueettomuutta. Pohdi, miten tavoite toteutuu STT:n uutisessa. </a:t>
            </a:r>
            <a:r>
              <a:rPr lang="fi-FI" dirty="0" smtClean="0">
                <a:sym typeface="Wingdings"/>
              </a:rPr>
              <a:t> Puolueettomuuden toteutuminen uutisessa</a:t>
            </a:r>
          </a:p>
          <a:p>
            <a:r>
              <a:rPr lang="fi-FI" dirty="0" smtClean="0">
                <a:sym typeface="Wingdings"/>
              </a:rPr>
              <a:t>Kirjoita työotsikko heti aluksi!</a:t>
            </a:r>
            <a:endParaRPr lang="fi-FI" dirty="0">
              <a:sym typeface="Wingding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Aloituskappale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Aloituksessa vältetään turhia hienouksia </a:t>
            </a:r>
            <a:r>
              <a:rPr lang="fi-FI" dirty="0" err="1" smtClean="0">
                <a:sym typeface="Wingdings" pitchFamily="2" charset="2"/>
              </a:rPr>
              <a:t>m</a:t>
            </a:r>
            <a:r>
              <a:rPr lang="fi-FI" dirty="0" err="1" smtClean="0"/>
              <a:t>ennään</a:t>
            </a:r>
            <a:r>
              <a:rPr lang="fi-FI" dirty="0" smtClean="0"/>
              <a:t> suoraan asiaan </a:t>
            </a:r>
          </a:p>
          <a:p>
            <a:pPr lvl="1"/>
            <a:r>
              <a:rPr lang="fi-FI" dirty="0" smtClean="0"/>
              <a:t>Esittele </a:t>
            </a:r>
            <a:r>
              <a:rPr lang="fi-FI" dirty="0" smtClean="0"/>
              <a:t>aineisto</a:t>
            </a:r>
          </a:p>
          <a:p>
            <a:pPr lvl="1"/>
            <a:r>
              <a:rPr lang="fi-FI" dirty="0" smtClean="0"/>
              <a:t>Kerro pohjatekstin aihe, teksti ja/tai teema</a:t>
            </a:r>
            <a:endParaRPr lang="fi-FI" dirty="0" smtClean="0"/>
          </a:p>
          <a:p>
            <a:pPr lvl="1"/>
            <a:r>
              <a:rPr lang="fi-FI" dirty="0" smtClean="0"/>
              <a:t>Kerro kokonaisnäkemyksesi (tulkintasi) aineistosta tehtävänannon näkökulmasta</a:t>
            </a:r>
          </a:p>
          <a:p>
            <a:pPr lvl="1"/>
            <a:r>
              <a:rPr lang="fi-FI" dirty="0" smtClean="0"/>
              <a:t>Kerro </a:t>
            </a:r>
            <a:r>
              <a:rPr lang="fi-FI" dirty="0" smtClean="0"/>
              <a:t>tekstilajipiirteet</a:t>
            </a:r>
            <a:endParaRPr lang="fi-FI" dirty="0" smtClean="0"/>
          </a:p>
          <a:p>
            <a:pPr lvl="5">
              <a:buFont typeface="Wingdings"/>
              <a:buChar char="è"/>
            </a:pPr>
            <a:r>
              <a:rPr lang="fi-FI" sz="2400" dirty="0" smtClean="0">
                <a:sym typeface="Wingdings" pitchFamily="2" charset="2"/>
              </a:rPr>
              <a:t>EI turhia koukeroita</a:t>
            </a:r>
          </a:p>
          <a:p>
            <a:pPr lvl="5">
              <a:buFont typeface="Wingdings"/>
              <a:buChar char="è"/>
            </a:pPr>
            <a:r>
              <a:rPr lang="fi-FI" sz="2400" dirty="0" smtClean="0">
                <a:sym typeface="Wingdings" pitchFamily="2" charset="2"/>
              </a:rPr>
              <a:t>EI hienostella</a:t>
            </a:r>
            <a:endParaRPr lang="fi-FI" sz="2400" dirty="0" smtClean="0"/>
          </a:p>
          <a:p>
            <a:pPr lvl="1"/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Käsittelykappaleet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Yleensä 3-6 käsittelykappaletta</a:t>
            </a:r>
          </a:p>
          <a:p>
            <a:r>
              <a:rPr lang="fi-FI" dirty="0" smtClean="0"/>
              <a:t>Rakentuvat ydin- ja tukivirkkeistä</a:t>
            </a:r>
          </a:p>
          <a:p>
            <a:r>
              <a:rPr lang="fi-FI" dirty="0" smtClean="0"/>
              <a:t>Tekstihavaintoja ja niiden pohjalta tehtyjä päätelmiä ja tulkintoja</a:t>
            </a:r>
          </a:p>
          <a:p>
            <a:r>
              <a:rPr lang="fi-FI" dirty="0" smtClean="0"/>
              <a:t>Etenevät loogisesti ja sidosteisesti</a:t>
            </a:r>
          </a:p>
          <a:p>
            <a:r>
              <a:rPr lang="fi-FI" dirty="0" smtClean="0"/>
              <a:t>Esittävät sisällön tiiviisti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535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Lopettaminen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 yhteenveto päätelmistäsi. Tiivistä siis ydinajatuksesi/johtopäätöksesi.</a:t>
            </a:r>
          </a:p>
          <a:p>
            <a:r>
              <a:rPr lang="fi-FI" dirty="0" smtClean="0"/>
              <a:t>Aina ei tarvita kokonaista lopetuskappaletta, vaan virkkeen tai kahden lopetus riittää.</a:t>
            </a:r>
            <a:endParaRPr lang="fi-FI" dirty="0" smtClean="0"/>
          </a:p>
          <a:p>
            <a:pPr lvl="5">
              <a:buFont typeface="Wingdings" charset="0"/>
              <a:buChar char="è"/>
            </a:pPr>
            <a:r>
              <a:rPr lang="fi-FI" sz="2400" dirty="0" smtClean="0">
                <a:sym typeface="Wingdings" pitchFamily="2" charset="2"/>
              </a:rPr>
              <a:t>Tiivis lopetus</a:t>
            </a:r>
          </a:p>
          <a:p>
            <a:pPr lvl="5">
              <a:buFont typeface="Wingdings" charset="0"/>
              <a:buChar char="è"/>
            </a:pPr>
            <a:r>
              <a:rPr lang="fi-FI" sz="2400" dirty="0" smtClean="0">
                <a:sym typeface="Wingdings" pitchFamily="2" charset="2"/>
              </a:rPr>
              <a:t>Ei koukeroita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Vastauksen rakentaminen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Vastauksessa on oltava juoni, rakenne, punainen lanka, logiikka </a:t>
            </a:r>
            <a:r>
              <a:rPr lang="fi-FI" dirty="0" smtClean="0">
                <a:sym typeface="Wingdings" pitchFamily="2" charset="2"/>
              </a:rPr>
              <a:t> jäsentely pitää perustella itselleen ennen kuin alkaa tehdä tekstiä</a:t>
            </a:r>
          </a:p>
          <a:p>
            <a:r>
              <a:rPr lang="fi-FI" dirty="0" smtClean="0">
                <a:sym typeface="Wingdings" pitchFamily="2" charset="2"/>
              </a:rPr>
              <a:t>Jäsentely voi edetä 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Tekstikokonaisuuden osien mukaan (otsikko, kuvat, leipäteksti, kuvatekstit)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Suuremmasta analysoitavasta pienempään (esim. kokonaisuudesta lause- ja sanatasolle) tai päinvastoin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Varmoista havainnoista epävarmoihin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Vertailutehtävässä yhtäläisyyksistä eroihin tai päinvastoin TAI ensin kerrotaan kummankin vertailtavan ominaispiirteet, sitten yhtäläisyydet, sitten erot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Tekstin järjestyksessä (tekstin alusta tehdyt havainnot ensin, sitten seuraava kappale jne.)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Tekstistä tehdyistä havainnoista yleistyksiin ja tulkintaan – tai päinvastoin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Vastauksen rakentaminen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>
                <a:sym typeface="Wingdings" pitchFamily="2" charset="2"/>
              </a:rPr>
              <a:t>Muista aihe, näkökulma ja perusajatus koko tekstin ajan. Tarkista aina uutta kappaletta aloittaessasi, että juoni kulkee edelleen mukana</a:t>
            </a:r>
            <a:r>
              <a:rPr lang="fi-FI" dirty="0" smtClean="0">
                <a:sym typeface="Wingdings" pitchFamily="2" charset="2"/>
              </a:rPr>
              <a:t>.</a:t>
            </a:r>
          </a:p>
          <a:p>
            <a:r>
              <a:rPr lang="fi-FI" dirty="0" smtClean="0">
                <a:sym typeface="Wingdings" pitchFamily="2" charset="2"/>
              </a:rPr>
              <a:t>Vastauksessa kannattaa toistaa tehtävänannon avainsanoja</a:t>
            </a:r>
          </a:p>
          <a:p>
            <a:pPr lvl="1"/>
            <a:r>
              <a:rPr lang="fi-FI" dirty="0">
                <a:sym typeface="Wingdings" pitchFamily="2" charset="2"/>
              </a:rPr>
              <a:t>Esim. </a:t>
            </a:r>
            <a:r>
              <a:rPr lang="fi-FI" dirty="0" smtClean="0">
                <a:sym typeface="Wingdings" pitchFamily="2" charset="2"/>
              </a:rPr>
              <a:t>Mistä </a:t>
            </a:r>
            <a:r>
              <a:rPr lang="fi-FI" dirty="0">
                <a:sym typeface="Wingdings" pitchFamily="2" charset="2"/>
              </a:rPr>
              <a:t>tunnistaa, ettei Rosa </a:t>
            </a:r>
            <a:r>
              <a:rPr lang="fi-FI" dirty="0" err="1">
                <a:sym typeface="Wingdings" pitchFamily="2" charset="2"/>
              </a:rPr>
              <a:t>Liksomin</a:t>
            </a:r>
            <a:r>
              <a:rPr lang="fi-FI" dirty="0">
                <a:sym typeface="Wingdings" pitchFamily="2" charset="2"/>
              </a:rPr>
              <a:t> novelli ole </a:t>
            </a:r>
            <a:r>
              <a:rPr lang="fi-FI" dirty="0" smtClean="0">
                <a:sym typeface="Wingdings" pitchFamily="2" charset="2"/>
              </a:rPr>
              <a:t>uutinen? </a:t>
            </a:r>
            <a:r>
              <a:rPr lang="fi-FI" dirty="0" smtClean="0">
                <a:sym typeface="Wingdings"/>
              </a:rPr>
              <a:t> ”Uutiselle on tyypillistä, että…” ”Tekstin tunnistaa novelliksi siitä, että…” ”Uutinen ja novelli eroavat toisistaan siten, että…”</a:t>
            </a:r>
          </a:p>
          <a:p>
            <a:pPr lvl="1"/>
            <a:r>
              <a:rPr lang="fi-FI" dirty="0" smtClean="0">
                <a:sym typeface="Wingdings"/>
              </a:rPr>
              <a:t>Esim. Tarkastele </a:t>
            </a:r>
            <a:r>
              <a:rPr lang="fi-FI" dirty="0">
                <a:sym typeface="Wingdings"/>
              </a:rPr>
              <a:t>huumorin keinoja Jukka Ukkolan pakinassa Kotus </a:t>
            </a:r>
            <a:r>
              <a:rPr lang="fi-FI" dirty="0" err="1">
                <a:sym typeface="Wingdings"/>
              </a:rPr>
              <a:t>interruptus</a:t>
            </a:r>
            <a:r>
              <a:rPr lang="fi-FI" dirty="0">
                <a:sym typeface="Wingdings"/>
              </a:rPr>
              <a:t>. </a:t>
            </a:r>
            <a:r>
              <a:rPr lang="fi-FI" dirty="0" smtClean="0">
                <a:sym typeface="Wingdings"/>
              </a:rPr>
              <a:t> ”Huumorin keinoista yksi on…” ”Huumorina voidaan pitää myös sitä, että…”</a:t>
            </a:r>
          </a:p>
          <a:p>
            <a:pPr lvl="1"/>
            <a:r>
              <a:rPr lang="fi-FI" b="1" dirty="0" smtClean="0">
                <a:sym typeface="Wingdings"/>
              </a:rPr>
              <a:t>Avainsanat auttavat pitämään tehtävänannon kirkkaana mielessä. </a:t>
            </a:r>
            <a:endParaRPr lang="fi-FI" b="1" dirty="0">
              <a:sym typeface="Wingdings" pitchFamily="2" charset="2"/>
            </a:endParaRPr>
          </a:p>
          <a:p>
            <a:r>
              <a:rPr lang="fi-FI" dirty="0">
                <a:sym typeface="Wingdings" pitchFamily="2" charset="2"/>
              </a:rPr>
              <a:t>Jäsentelytavat: KK s. 163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4637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Kappalejako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Kappalejako rytmittää tekstin </a:t>
            </a:r>
            <a:r>
              <a:rPr lang="fi-FI" dirty="0" smtClean="0">
                <a:sym typeface="Wingdings" pitchFamily="2" charset="2"/>
              </a:rPr>
              <a:t> kun siirryt uuteen asiaan/näkökulmaan, vaihda kappaletta.</a:t>
            </a:r>
          </a:p>
          <a:p>
            <a:r>
              <a:rPr lang="fi-FI" dirty="0" smtClean="0">
                <a:sym typeface="Wingdings" pitchFamily="2" charset="2"/>
              </a:rPr>
              <a:t>Vältä liian pitkiä kappaleita  n. puoli sivua on kappaleen maksimipituus</a:t>
            </a:r>
          </a:p>
          <a:p>
            <a:r>
              <a:rPr lang="fi-FI" dirty="0" smtClean="0">
                <a:sym typeface="Wingdings" pitchFamily="2" charset="2"/>
              </a:rPr>
              <a:t>Vältä myös liian lyhyitä kappaleita.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ukio">
  <a:themeElements>
    <a:clrScheme name="Etu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ukio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Auki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Aukio.thmx</Template>
  <TotalTime>144</TotalTime>
  <Words>458</Words>
  <Application>Microsoft Macintosh PowerPoint</Application>
  <PresentationFormat>Näytössä katseltava diaesitys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Aukio</vt:lpstr>
      <vt:lpstr>Tekstitaidon vastauksen eteneminen</vt:lpstr>
      <vt:lpstr>Vastauksen perusrakenne</vt:lpstr>
      <vt:lpstr>Otsikko</vt:lpstr>
      <vt:lpstr>Aloituskappale</vt:lpstr>
      <vt:lpstr>Käsittelykappaleet</vt:lpstr>
      <vt:lpstr>Lopettaminen</vt:lpstr>
      <vt:lpstr>Vastauksen rakentaminen</vt:lpstr>
      <vt:lpstr>Vastauksen rakentaminen</vt:lpstr>
      <vt:lpstr>Kappalejako</vt:lpstr>
      <vt:lpstr>Kappaleen sisältö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Tekstitaidon vastauksen eteneminen</dc:title>
  <dc:creator>Terhi</dc:creator>
  <cp:lastModifiedBy>Terhi Lintunen</cp:lastModifiedBy>
  <cp:revision>11</cp:revision>
  <dcterms:created xsi:type="dcterms:W3CDTF">2010-11-22T17:52:05Z</dcterms:created>
  <dcterms:modified xsi:type="dcterms:W3CDTF">2013-11-10T09:35:04Z</dcterms:modified>
</cp:coreProperties>
</file>