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9" r:id="rId5"/>
  </p:sldMasterIdLst>
  <p:notesMasterIdLst>
    <p:notesMasterId r:id="rId17"/>
  </p:notesMasterIdLst>
  <p:sldIdLst>
    <p:sldId id="289" r:id="rId6"/>
    <p:sldId id="300" r:id="rId7"/>
    <p:sldId id="296" r:id="rId8"/>
    <p:sldId id="302" r:id="rId9"/>
    <p:sldId id="284" r:id="rId10"/>
    <p:sldId id="304" r:id="rId11"/>
    <p:sldId id="301" r:id="rId12"/>
    <p:sldId id="305" r:id="rId13"/>
    <p:sldId id="307" r:id="rId14"/>
    <p:sldId id="306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1F1C"/>
    <a:srgbClr val="0D3047"/>
    <a:srgbClr val="0B2B41"/>
    <a:srgbClr val="114263"/>
    <a:srgbClr val="401918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03" autoAdjust="0"/>
  </p:normalViewPr>
  <p:slideViewPr>
    <p:cSldViewPr snapToGrid="0">
      <p:cViewPr varScale="1">
        <p:scale>
          <a:sx n="65" d="100"/>
          <a:sy n="65" d="100"/>
        </p:scale>
        <p:origin x="-114" y="-1074"/>
      </p:cViewPr>
      <p:guideLst>
        <p:guide orient="horz" pos="2160"/>
        <p:guide orient="horz" pos="432"/>
        <p:guide pos="3864"/>
        <p:guide pos="408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26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F4C2A-71E9-495D-858C-3DE138AB8330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29F28D25-8BF1-4940-9A2C-491D5912AC2E}">
      <dgm:prSet phldrT="[Teksti]" custT="1"/>
      <dgm:spPr/>
      <dgm:t>
        <a:bodyPr/>
        <a:lstStyle/>
        <a:p>
          <a:r>
            <a:rPr lang="fi-FI" sz="1050" dirty="0"/>
            <a:t>Sillanrakentajat</a:t>
          </a:r>
        </a:p>
      </dgm:t>
    </dgm:pt>
    <dgm:pt modelId="{85C90B8A-8317-47A0-85D7-D3362C8F7E7D}" type="parTrans" cxnId="{05C05BF8-F441-4A9C-B0C7-43D97104B4F2}">
      <dgm:prSet/>
      <dgm:spPr/>
      <dgm:t>
        <a:bodyPr/>
        <a:lstStyle/>
        <a:p>
          <a:endParaRPr lang="fi-FI" sz="800"/>
        </a:p>
      </dgm:t>
    </dgm:pt>
    <dgm:pt modelId="{8BB06D9D-94B6-479D-92C5-4E1304E59B50}" type="sibTrans" cxnId="{05C05BF8-F441-4A9C-B0C7-43D97104B4F2}">
      <dgm:prSet/>
      <dgm:spPr/>
      <dgm:t>
        <a:bodyPr/>
        <a:lstStyle/>
        <a:p>
          <a:endParaRPr lang="fi-FI" sz="800"/>
        </a:p>
      </dgm:t>
    </dgm:pt>
    <dgm:pt modelId="{EE85E5BF-52CD-4CA6-B203-F6815CDC6A6A}">
      <dgm:prSet phldrT="[Teksti]" custT="1"/>
      <dgm:spPr/>
      <dgm:t>
        <a:bodyPr/>
        <a:lstStyle/>
        <a:p>
          <a:endParaRPr lang="fi-FI" sz="1100" dirty="0"/>
        </a:p>
        <a:p>
          <a:r>
            <a:rPr lang="fi-FI" sz="1100" dirty="0"/>
            <a:t>Yhteisen toimintakulttuurin ja konseptin luominen</a:t>
          </a:r>
        </a:p>
        <a:p>
          <a:r>
            <a:rPr lang="fi-FI" sz="1100" dirty="0"/>
            <a:t>- Yhteistyörakenne, jossa mukana, kaupunki, </a:t>
          </a:r>
          <a:r>
            <a:rPr lang="fi-FI" sz="1100" dirty="0" err="1"/>
            <a:t>shp</a:t>
          </a:r>
          <a:r>
            <a:rPr lang="fi-FI" sz="1100" dirty="0"/>
            <a:t>, järjestöt, kokemusasiantuntijat…</a:t>
          </a:r>
        </a:p>
      </dgm:t>
    </dgm:pt>
    <dgm:pt modelId="{808198A0-2B5D-42B4-8C64-AC79C06AF7FD}" type="parTrans" cxnId="{6381E8BC-3B73-4029-B882-27BABB4D5A1E}">
      <dgm:prSet/>
      <dgm:spPr/>
      <dgm:t>
        <a:bodyPr/>
        <a:lstStyle/>
        <a:p>
          <a:endParaRPr lang="fi-FI" sz="800"/>
        </a:p>
      </dgm:t>
    </dgm:pt>
    <dgm:pt modelId="{7F0C6E22-2A71-4288-A137-558DDB939CF4}" type="sibTrans" cxnId="{6381E8BC-3B73-4029-B882-27BABB4D5A1E}">
      <dgm:prSet/>
      <dgm:spPr/>
      <dgm:t>
        <a:bodyPr/>
        <a:lstStyle/>
        <a:p>
          <a:endParaRPr lang="fi-FI" sz="800"/>
        </a:p>
      </dgm:t>
    </dgm:pt>
    <dgm:pt modelId="{5E48C76C-E1E0-4F95-8CD1-3AD44A79C7A7}">
      <dgm:prSet phldrT="[Teksti]" custT="1"/>
      <dgm:spPr/>
      <dgm:t>
        <a:bodyPr/>
        <a:lstStyle/>
        <a:p>
          <a:pPr>
            <a:spcAft>
              <a:spcPts val="0"/>
            </a:spcAft>
          </a:pPr>
          <a:endParaRPr lang="fi-FI" sz="1100" dirty="0"/>
        </a:p>
        <a:p>
          <a:pPr>
            <a:spcAft>
              <a:spcPts val="0"/>
            </a:spcAft>
          </a:pPr>
          <a:r>
            <a:rPr lang="fi-FI" sz="1100" dirty="0"/>
            <a:t>Nuorten Talo: </a:t>
          </a:r>
        </a:p>
        <a:p>
          <a:pPr>
            <a:spcAft>
              <a:spcPts val="0"/>
            </a:spcAft>
          </a:pPr>
          <a:r>
            <a:rPr lang="fi-FI" sz="1100" dirty="0"/>
            <a:t>Yhteiset, saavutettavat ja kynnyksettömät tilat</a:t>
          </a:r>
        </a:p>
        <a:p>
          <a:pPr>
            <a:spcAft>
              <a:spcPts val="0"/>
            </a:spcAft>
          </a:pPr>
          <a:r>
            <a:rPr lang="fi-FI" sz="1100" dirty="0"/>
            <a:t>- Ensimmäisessä vaiheessa kaupungin omat toiminnat, toisessa vaiheessa yhteistyökumppanit</a:t>
          </a:r>
        </a:p>
      </dgm:t>
    </dgm:pt>
    <dgm:pt modelId="{C1BF1701-FC39-47A6-BE42-14021854D3F0}" type="parTrans" cxnId="{5EAB4485-2300-43AC-B2E8-E876900DBB88}">
      <dgm:prSet/>
      <dgm:spPr/>
      <dgm:t>
        <a:bodyPr/>
        <a:lstStyle/>
        <a:p>
          <a:endParaRPr lang="fi-FI" sz="800"/>
        </a:p>
      </dgm:t>
    </dgm:pt>
    <dgm:pt modelId="{E8AAEBEE-F704-4F73-8D3A-78BE20CD3B15}" type="sibTrans" cxnId="{5EAB4485-2300-43AC-B2E8-E876900DBB88}">
      <dgm:prSet/>
      <dgm:spPr/>
      <dgm:t>
        <a:bodyPr/>
        <a:lstStyle/>
        <a:p>
          <a:endParaRPr lang="fi-FI" sz="800"/>
        </a:p>
      </dgm:t>
    </dgm:pt>
    <dgm:pt modelId="{45B4E4F1-0E84-4C44-A12C-FFA5005A6CE8}">
      <dgm:prSet phldrT="[Teksti]" custT="1"/>
      <dgm:spPr/>
      <dgm:t>
        <a:bodyPr lIns="18000" tIns="18000" rIns="18000" bIns="18000" anchor="t" anchorCtr="0"/>
        <a:lstStyle/>
        <a:p>
          <a:pPr>
            <a:spcAft>
              <a:spcPts val="0"/>
            </a:spcAft>
          </a:pPr>
          <a:r>
            <a:rPr lang="fi-FI" sz="1100" dirty="0"/>
            <a:t>Henkilöstön ammatillisen osaamisen vahvistaminen</a:t>
          </a:r>
        </a:p>
        <a:p>
          <a:pPr>
            <a:spcAft>
              <a:spcPts val="0"/>
            </a:spcAft>
          </a:pPr>
          <a:r>
            <a:rPr lang="fi-FI" sz="1100" dirty="0"/>
            <a:t>- Koulutukset</a:t>
          </a:r>
        </a:p>
        <a:p>
          <a:pPr>
            <a:spcAft>
              <a:spcPts val="0"/>
            </a:spcAft>
          </a:pPr>
          <a:r>
            <a:rPr lang="fi-FI" sz="1100" dirty="0"/>
            <a:t>- Pari- ja tiimityöskentely</a:t>
          </a:r>
        </a:p>
        <a:p>
          <a:pPr>
            <a:spcAft>
              <a:spcPts val="0"/>
            </a:spcAft>
          </a:pPr>
          <a:r>
            <a:rPr lang="fi-FI" sz="1100" dirty="0"/>
            <a:t>- Konsultaatio</a:t>
          </a:r>
        </a:p>
      </dgm:t>
    </dgm:pt>
    <dgm:pt modelId="{233265CB-88A0-4C41-8FAB-7126EFD60963}" type="parTrans" cxnId="{87807D3F-834E-4373-AA6B-D54BE406C8B3}">
      <dgm:prSet/>
      <dgm:spPr/>
      <dgm:t>
        <a:bodyPr/>
        <a:lstStyle/>
        <a:p>
          <a:endParaRPr lang="fi-FI" sz="800"/>
        </a:p>
      </dgm:t>
    </dgm:pt>
    <dgm:pt modelId="{9193CACB-D1A4-4733-9BF4-2F84576BB26D}" type="sibTrans" cxnId="{87807D3F-834E-4373-AA6B-D54BE406C8B3}">
      <dgm:prSet/>
      <dgm:spPr/>
      <dgm:t>
        <a:bodyPr/>
        <a:lstStyle/>
        <a:p>
          <a:endParaRPr lang="fi-FI" sz="800"/>
        </a:p>
      </dgm:t>
    </dgm:pt>
    <dgm:pt modelId="{0671740F-947D-4932-803E-9C295990539D}">
      <dgm:prSet phldrT="[Teksti]" custT="1"/>
      <dgm:spPr/>
      <dgm:t>
        <a:bodyPr anchor="b" anchorCtr="0"/>
        <a:lstStyle/>
        <a:p>
          <a:pPr>
            <a:spcAft>
              <a:spcPts val="0"/>
            </a:spcAft>
          </a:pPr>
          <a:r>
            <a:rPr lang="fi-FI" sz="1100" dirty="0"/>
            <a:t>Ehjän ja joustavan palvelu-kokonaisuuden vahvistaminen</a:t>
          </a:r>
        </a:p>
        <a:p>
          <a:pPr>
            <a:spcAft>
              <a:spcPts val="0"/>
            </a:spcAft>
          </a:pPr>
          <a:r>
            <a:rPr lang="fi-FI" sz="1050" dirty="0"/>
            <a:t>- Asiakastyön prosessien avaaminen</a:t>
          </a:r>
        </a:p>
        <a:p>
          <a:pPr>
            <a:spcAft>
              <a:spcPts val="0"/>
            </a:spcAft>
          </a:pPr>
          <a:r>
            <a:rPr lang="fi-FI" sz="1050" dirty="0"/>
            <a:t>- Palvelupolun kehittäminen</a:t>
          </a:r>
        </a:p>
        <a:p>
          <a:pPr>
            <a:spcAft>
              <a:spcPts val="0"/>
            </a:spcAft>
          </a:pPr>
          <a:r>
            <a:rPr lang="fi-FI" sz="1050" dirty="0"/>
            <a:t>- Puuttuvien palvelujen suunnittelu ja järjestäminen</a:t>
          </a:r>
        </a:p>
      </dgm:t>
    </dgm:pt>
    <dgm:pt modelId="{830BB223-AA95-45E8-AC1F-BF4B017942AA}" type="parTrans" cxnId="{23C84B2C-B039-4368-AEAF-98E198A6DC19}">
      <dgm:prSet/>
      <dgm:spPr/>
      <dgm:t>
        <a:bodyPr/>
        <a:lstStyle/>
        <a:p>
          <a:endParaRPr lang="fi-FI" sz="800"/>
        </a:p>
      </dgm:t>
    </dgm:pt>
    <dgm:pt modelId="{0D7089D4-0BBC-400A-BB4E-D92E84ED5E34}" type="sibTrans" cxnId="{23C84B2C-B039-4368-AEAF-98E198A6DC19}">
      <dgm:prSet/>
      <dgm:spPr/>
      <dgm:t>
        <a:bodyPr/>
        <a:lstStyle/>
        <a:p>
          <a:endParaRPr lang="fi-FI" sz="800"/>
        </a:p>
      </dgm:t>
    </dgm:pt>
    <dgm:pt modelId="{442654FC-B04C-4355-BC4F-E5AD91E9C355}" type="pres">
      <dgm:prSet presAssocID="{D05F4C2A-71E9-495D-858C-3DE138AB833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BBC86FB-508C-4FEA-A42E-D1D3C999E8A4}" type="pres">
      <dgm:prSet presAssocID="{D05F4C2A-71E9-495D-858C-3DE138AB8330}" presName="matrix" presStyleCnt="0"/>
      <dgm:spPr/>
    </dgm:pt>
    <dgm:pt modelId="{8498A28C-CAA5-4E65-80C5-BF65A98BA8AB}" type="pres">
      <dgm:prSet presAssocID="{D05F4C2A-71E9-495D-858C-3DE138AB8330}" presName="tile1" presStyleLbl="node1" presStyleIdx="0" presStyleCnt="4"/>
      <dgm:spPr/>
      <dgm:t>
        <a:bodyPr/>
        <a:lstStyle/>
        <a:p>
          <a:endParaRPr lang="fi-FI"/>
        </a:p>
      </dgm:t>
    </dgm:pt>
    <dgm:pt modelId="{0C9B901F-95AA-4645-AA34-5750F0165B28}" type="pres">
      <dgm:prSet presAssocID="{D05F4C2A-71E9-495D-858C-3DE138AB833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23ADEFE-5683-4394-8FF0-F75EF38FCD7C}" type="pres">
      <dgm:prSet presAssocID="{D05F4C2A-71E9-495D-858C-3DE138AB8330}" presName="tile2" presStyleLbl="node1" presStyleIdx="1" presStyleCnt="4" custScaleX="102739" custLinFactNeighborX="-227" custLinFactNeighborY="-3957"/>
      <dgm:spPr/>
      <dgm:t>
        <a:bodyPr/>
        <a:lstStyle/>
        <a:p>
          <a:endParaRPr lang="fi-FI"/>
        </a:p>
      </dgm:t>
    </dgm:pt>
    <dgm:pt modelId="{A65F3B80-92CC-47B9-A66C-6CB7FFB5CB86}" type="pres">
      <dgm:prSet presAssocID="{D05F4C2A-71E9-495D-858C-3DE138AB833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614300A-FBD6-417E-AE6E-F7DD7BDF900E}" type="pres">
      <dgm:prSet presAssocID="{D05F4C2A-71E9-495D-858C-3DE138AB8330}" presName="tile3" presStyleLbl="node1" presStyleIdx="2" presStyleCnt="4" custLinFactNeighborX="1082" custLinFactNeighborY="1445"/>
      <dgm:spPr/>
      <dgm:t>
        <a:bodyPr/>
        <a:lstStyle/>
        <a:p>
          <a:endParaRPr lang="fi-FI"/>
        </a:p>
      </dgm:t>
    </dgm:pt>
    <dgm:pt modelId="{BD505017-B746-4223-B8EC-C4BCB4C61842}" type="pres">
      <dgm:prSet presAssocID="{D05F4C2A-71E9-495D-858C-3DE138AB833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0515E3-7F1A-443B-957B-C0D426CB11FD}" type="pres">
      <dgm:prSet presAssocID="{D05F4C2A-71E9-495D-858C-3DE138AB8330}" presName="tile4" presStyleLbl="node1" presStyleIdx="3" presStyleCnt="4" custLinFactNeighborX="685" custLinFactNeighborY="736"/>
      <dgm:spPr/>
      <dgm:t>
        <a:bodyPr/>
        <a:lstStyle/>
        <a:p>
          <a:endParaRPr lang="fi-FI"/>
        </a:p>
      </dgm:t>
    </dgm:pt>
    <dgm:pt modelId="{328F22B9-2503-48D8-82C2-34AEB6D6646C}" type="pres">
      <dgm:prSet presAssocID="{D05F4C2A-71E9-495D-858C-3DE138AB833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22E5452-DCC5-4B15-A023-1D1E46DA38F0}" type="pres">
      <dgm:prSet presAssocID="{D05F4C2A-71E9-495D-858C-3DE138AB8330}" presName="centerTile" presStyleLbl="fgShp" presStyleIdx="0" presStyleCnt="1" custScaleX="87671" custScaleY="51616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</dgm:ptLst>
  <dgm:cxnLst>
    <dgm:cxn modelId="{23C84B2C-B039-4368-AEAF-98E198A6DC19}" srcId="{29F28D25-8BF1-4940-9A2C-491D5912AC2E}" destId="{0671740F-947D-4932-803E-9C295990539D}" srcOrd="3" destOrd="0" parTransId="{830BB223-AA95-45E8-AC1F-BF4B017942AA}" sibTransId="{0D7089D4-0BBC-400A-BB4E-D92E84ED5E34}"/>
    <dgm:cxn modelId="{6381E8BC-3B73-4029-B882-27BABB4D5A1E}" srcId="{29F28D25-8BF1-4940-9A2C-491D5912AC2E}" destId="{EE85E5BF-52CD-4CA6-B203-F6815CDC6A6A}" srcOrd="0" destOrd="0" parTransId="{808198A0-2B5D-42B4-8C64-AC79C06AF7FD}" sibTransId="{7F0C6E22-2A71-4288-A137-558DDB939CF4}"/>
    <dgm:cxn modelId="{68C4FAF9-E85E-4477-A975-0B94E221D878}" type="presOf" srcId="{EE85E5BF-52CD-4CA6-B203-F6815CDC6A6A}" destId="{0C9B901F-95AA-4645-AA34-5750F0165B28}" srcOrd="1" destOrd="0" presId="urn:microsoft.com/office/officeart/2005/8/layout/matrix1"/>
    <dgm:cxn modelId="{B0DC8071-0148-4BEC-83B3-E4C500FF66BA}" type="presOf" srcId="{0671740F-947D-4932-803E-9C295990539D}" destId="{A90515E3-7F1A-443B-957B-C0D426CB11FD}" srcOrd="0" destOrd="0" presId="urn:microsoft.com/office/officeart/2005/8/layout/matrix1"/>
    <dgm:cxn modelId="{DA65F3A5-6491-4FDB-826B-D63748999D2F}" type="presOf" srcId="{D05F4C2A-71E9-495D-858C-3DE138AB8330}" destId="{442654FC-B04C-4355-BC4F-E5AD91E9C355}" srcOrd="0" destOrd="0" presId="urn:microsoft.com/office/officeart/2005/8/layout/matrix1"/>
    <dgm:cxn modelId="{8F4F9086-D967-482B-B68E-69598D518AED}" type="presOf" srcId="{5E48C76C-E1E0-4F95-8CD1-3AD44A79C7A7}" destId="{A65F3B80-92CC-47B9-A66C-6CB7FFB5CB86}" srcOrd="1" destOrd="0" presId="urn:microsoft.com/office/officeart/2005/8/layout/matrix1"/>
    <dgm:cxn modelId="{99B8D124-D662-4ADA-B2B1-E74BECEA92E5}" type="presOf" srcId="{5E48C76C-E1E0-4F95-8CD1-3AD44A79C7A7}" destId="{623ADEFE-5683-4394-8FF0-F75EF38FCD7C}" srcOrd="0" destOrd="0" presId="urn:microsoft.com/office/officeart/2005/8/layout/matrix1"/>
    <dgm:cxn modelId="{92BB691D-966A-4863-AF69-A81866BA0CA3}" type="presOf" srcId="{45B4E4F1-0E84-4C44-A12C-FFA5005A6CE8}" destId="{7614300A-FBD6-417E-AE6E-F7DD7BDF900E}" srcOrd="0" destOrd="0" presId="urn:microsoft.com/office/officeart/2005/8/layout/matrix1"/>
    <dgm:cxn modelId="{87807D3F-834E-4373-AA6B-D54BE406C8B3}" srcId="{29F28D25-8BF1-4940-9A2C-491D5912AC2E}" destId="{45B4E4F1-0E84-4C44-A12C-FFA5005A6CE8}" srcOrd="2" destOrd="0" parTransId="{233265CB-88A0-4C41-8FAB-7126EFD60963}" sibTransId="{9193CACB-D1A4-4733-9BF4-2F84576BB26D}"/>
    <dgm:cxn modelId="{6D94C2D9-789C-4F81-96C0-1162AA3F9352}" type="presOf" srcId="{EE85E5BF-52CD-4CA6-B203-F6815CDC6A6A}" destId="{8498A28C-CAA5-4E65-80C5-BF65A98BA8AB}" srcOrd="0" destOrd="0" presId="urn:microsoft.com/office/officeart/2005/8/layout/matrix1"/>
    <dgm:cxn modelId="{C4E936BF-5DAB-4F6A-A853-8863F6C93D07}" type="presOf" srcId="{0671740F-947D-4932-803E-9C295990539D}" destId="{328F22B9-2503-48D8-82C2-34AEB6D6646C}" srcOrd="1" destOrd="0" presId="urn:microsoft.com/office/officeart/2005/8/layout/matrix1"/>
    <dgm:cxn modelId="{05C05BF8-F441-4A9C-B0C7-43D97104B4F2}" srcId="{D05F4C2A-71E9-495D-858C-3DE138AB8330}" destId="{29F28D25-8BF1-4940-9A2C-491D5912AC2E}" srcOrd="0" destOrd="0" parTransId="{85C90B8A-8317-47A0-85D7-D3362C8F7E7D}" sibTransId="{8BB06D9D-94B6-479D-92C5-4E1304E59B50}"/>
    <dgm:cxn modelId="{F3C467AC-8D73-42AC-ACCD-ABAD487F5A8C}" type="presOf" srcId="{29F28D25-8BF1-4940-9A2C-491D5912AC2E}" destId="{B22E5452-DCC5-4B15-A023-1D1E46DA38F0}" srcOrd="0" destOrd="0" presId="urn:microsoft.com/office/officeart/2005/8/layout/matrix1"/>
    <dgm:cxn modelId="{1E24DE54-5293-4ADD-9472-268149A1C339}" type="presOf" srcId="{45B4E4F1-0E84-4C44-A12C-FFA5005A6CE8}" destId="{BD505017-B746-4223-B8EC-C4BCB4C61842}" srcOrd="1" destOrd="0" presId="urn:microsoft.com/office/officeart/2005/8/layout/matrix1"/>
    <dgm:cxn modelId="{5EAB4485-2300-43AC-B2E8-E876900DBB88}" srcId="{29F28D25-8BF1-4940-9A2C-491D5912AC2E}" destId="{5E48C76C-E1E0-4F95-8CD1-3AD44A79C7A7}" srcOrd="1" destOrd="0" parTransId="{C1BF1701-FC39-47A6-BE42-14021854D3F0}" sibTransId="{E8AAEBEE-F704-4F73-8D3A-78BE20CD3B15}"/>
    <dgm:cxn modelId="{86EA6493-A195-4E0D-A661-9A60BFC42EE0}" type="presParOf" srcId="{442654FC-B04C-4355-BC4F-E5AD91E9C355}" destId="{5BBC86FB-508C-4FEA-A42E-D1D3C999E8A4}" srcOrd="0" destOrd="0" presId="urn:microsoft.com/office/officeart/2005/8/layout/matrix1"/>
    <dgm:cxn modelId="{AE81EFF0-1AF3-4F8D-B7C2-7DA6ABA22F43}" type="presParOf" srcId="{5BBC86FB-508C-4FEA-A42E-D1D3C999E8A4}" destId="{8498A28C-CAA5-4E65-80C5-BF65A98BA8AB}" srcOrd="0" destOrd="0" presId="urn:microsoft.com/office/officeart/2005/8/layout/matrix1"/>
    <dgm:cxn modelId="{E16E7958-8546-4F7E-AA4B-98371008DDEB}" type="presParOf" srcId="{5BBC86FB-508C-4FEA-A42E-D1D3C999E8A4}" destId="{0C9B901F-95AA-4645-AA34-5750F0165B28}" srcOrd="1" destOrd="0" presId="urn:microsoft.com/office/officeart/2005/8/layout/matrix1"/>
    <dgm:cxn modelId="{4489D0A5-C906-40FC-BC87-560BABD8A82D}" type="presParOf" srcId="{5BBC86FB-508C-4FEA-A42E-D1D3C999E8A4}" destId="{623ADEFE-5683-4394-8FF0-F75EF38FCD7C}" srcOrd="2" destOrd="0" presId="urn:microsoft.com/office/officeart/2005/8/layout/matrix1"/>
    <dgm:cxn modelId="{DA482860-2237-4B4B-99B6-F84D71392DAB}" type="presParOf" srcId="{5BBC86FB-508C-4FEA-A42E-D1D3C999E8A4}" destId="{A65F3B80-92CC-47B9-A66C-6CB7FFB5CB86}" srcOrd="3" destOrd="0" presId="urn:microsoft.com/office/officeart/2005/8/layout/matrix1"/>
    <dgm:cxn modelId="{2A706642-650F-4C30-8507-65D1A6177FA3}" type="presParOf" srcId="{5BBC86FB-508C-4FEA-A42E-D1D3C999E8A4}" destId="{7614300A-FBD6-417E-AE6E-F7DD7BDF900E}" srcOrd="4" destOrd="0" presId="urn:microsoft.com/office/officeart/2005/8/layout/matrix1"/>
    <dgm:cxn modelId="{17598CED-2D50-41D6-9330-5B87C7F6DD2E}" type="presParOf" srcId="{5BBC86FB-508C-4FEA-A42E-D1D3C999E8A4}" destId="{BD505017-B746-4223-B8EC-C4BCB4C61842}" srcOrd="5" destOrd="0" presId="urn:microsoft.com/office/officeart/2005/8/layout/matrix1"/>
    <dgm:cxn modelId="{E48F3F86-6225-4D25-9C2B-7A9FCE9488FE}" type="presParOf" srcId="{5BBC86FB-508C-4FEA-A42E-D1D3C999E8A4}" destId="{A90515E3-7F1A-443B-957B-C0D426CB11FD}" srcOrd="6" destOrd="0" presId="urn:microsoft.com/office/officeart/2005/8/layout/matrix1"/>
    <dgm:cxn modelId="{14E493E9-6A1E-4AB0-95A0-43F928A8E29C}" type="presParOf" srcId="{5BBC86FB-508C-4FEA-A42E-D1D3C999E8A4}" destId="{328F22B9-2503-48D8-82C2-34AEB6D6646C}" srcOrd="7" destOrd="0" presId="urn:microsoft.com/office/officeart/2005/8/layout/matrix1"/>
    <dgm:cxn modelId="{3780839A-A9AF-4418-AEE8-84DABE546FBC}" type="presParOf" srcId="{442654FC-B04C-4355-BC4F-E5AD91E9C355}" destId="{B22E5452-DCC5-4B15-A023-1D1E46DA38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98A28C-CAA5-4E65-80C5-BF65A98BA8AB}">
      <dsp:nvSpPr>
        <dsp:cNvPr id="0" name=""/>
        <dsp:cNvSpPr/>
      </dsp:nvSpPr>
      <dsp:spPr>
        <a:xfrm rot="16200000">
          <a:off x="340786" y="-354506"/>
          <a:ext cx="1294659" cy="200367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Yhteisen toimintakulttuurin ja konseptin luominen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/>
            <a:t>- Yhteistyörakenne, jossa mukana, kaupunki, </a:t>
          </a:r>
          <a:r>
            <a:rPr lang="fi-FI" sz="1100" kern="1200" dirty="0" err="1"/>
            <a:t>shp</a:t>
          </a:r>
          <a:r>
            <a:rPr lang="fi-FI" sz="1100" kern="1200" dirty="0"/>
            <a:t>, järjestöt, kokemusasiantuntijat…</a:t>
          </a:r>
        </a:p>
      </dsp:txBody>
      <dsp:txXfrm rot="16200000">
        <a:off x="502619" y="-516339"/>
        <a:ext cx="970994" cy="2003673"/>
      </dsp:txXfrm>
    </dsp:sp>
    <dsp:sp modelId="{623ADEFE-5683-4394-8FF0-F75EF38FCD7C}">
      <dsp:nvSpPr>
        <dsp:cNvPr id="0" name=""/>
        <dsp:cNvSpPr/>
      </dsp:nvSpPr>
      <dsp:spPr>
        <a:xfrm>
          <a:off x="1957964" y="0"/>
          <a:ext cx="2058553" cy="1294659"/>
        </a:xfrm>
        <a:prstGeom prst="round1Rect">
          <a:avLst/>
        </a:prstGeom>
        <a:solidFill>
          <a:schemeClr val="accent4">
            <a:hueOff val="-2726455"/>
            <a:satOff val="-18985"/>
            <a:lumOff val="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i-FI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dirty="0"/>
            <a:t>Nuorten Talo: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dirty="0"/>
            <a:t>Yhteiset, saavutettavat ja kynnyksettömät tilat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dirty="0"/>
            <a:t>- Ensimmäisessä vaiheessa kaupungin omat toiminnat, toisessa vaiheessa yhteistyökumppanit</a:t>
          </a:r>
        </a:p>
      </dsp:txBody>
      <dsp:txXfrm>
        <a:off x="1957964" y="0"/>
        <a:ext cx="2058553" cy="970994"/>
      </dsp:txXfrm>
    </dsp:sp>
    <dsp:sp modelId="{7614300A-FBD6-417E-AE6E-F7DD7BDF900E}">
      <dsp:nvSpPr>
        <dsp:cNvPr id="0" name=""/>
        <dsp:cNvSpPr/>
      </dsp:nvSpPr>
      <dsp:spPr>
        <a:xfrm rot="10800000">
          <a:off x="7959" y="1294659"/>
          <a:ext cx="2003673" cy="1294659"/>
        </a:xfrm>
        <a:prstGeom prst="round1Rect">
          <a:avLst/>
        </a:prstGeom>
        <a:solidFill>
          <a:schemeClr val="accent4">
            <a:hueOff val="-5452910"/>
            <a:satOff val="-37969"/>
            <a:lumOff val="147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" tIns="18000" rIns="18000" bIns="1800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dirty="0"/>
            <a:t>Henkilöstön ammatillisen osaamisen vahvistaminen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dirty="0"/>
            <a:t>- Koulutukset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dirty="0"/>
            <a:t>- Pari- ja tiimityöskentely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dirty="0"/>
            <a:t>- Konsultaatio</a:t>
          </a:r>
        </a:p>
      </dsp:txBody>
      <dsp:txXfrm rot="10800000">
        <a:off x="7959" y="1618324"/>
        <a:ext cx="2003673" cy="970994"/>
      </dsp:txXfrm>
    </dsp:sp>
    <dsp:sp modelId="{A90515E3-7F1A-443B-957B-C0D426CB11FD}">
      <dsp:nvSpPr>
        <dsp:cNvPr id="0" name=""/>
        <dsp:cNvSpPr/>
      </dsp:nvSpPr>
      <dsp:spPr>
        <a:xfrm rot="5400000">
          <a:off x="2358179" y="940152"/>
          <a:ext cx="1294659" cy="2003673"/>
        </a:xfrm>
        <a:prstGeom prst="round1Rect">
          <a:avLst/>
        </a:prstGeom>
        <a:solidFill>
          <a:schemeClr val="accent4">
            <a:hueOff val="-8179365"/>
            <a:satOff val="-56954"/>
            <a:lumOff val="2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100" kern="1200" dirty="0"/>
            <a:t>Ehjän ja joustavan palvelu-kokonaisuuden vahvistaminen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050" kern="1200" dirty="0"/>
            <a:t>- Asiakastyön prosessien avaaminen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050" kern="1200" dirty="0"/>
            <a:t>- Palvelupolun kehittäminen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i-FI" sz="1050" kern="1200" dirty="0"/>
            <a:t>- Puuttuvien palvelujen suunnittelu ja järjestäminen</a:t>
          </a:r>
        </a:p>
      </dsp:txBody>
      <dsp:txXfrm rot="5400000">
        <a:off x="2520012" y="1101985"/>
        <a:ext cx="970994" cy="2003673"/>
      </dsp:txXfrm>
    </dsp:sp>
    <dsp:sp modelId="{B22E5452-DCC5-4B15-A023-1D1E46DA38F0}">
      <dsp:nvSpPr>
        <dsp:cNvPr id="0" name=""/>
        <dsp:cNvSpPr/>
      </dsp:nvSpPr>
      <dsp:spPr>
        <a:xfrm>
          <a:off x="1476680" y="1127596"/>
          <a:ext cx="1053984" cy="334125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kern="1200" dirty="0"/>
            <a:t>Sillanrakentajat</a:t>
          </a:r>
        </a:p>
      </dsp:txBody>
      <dsp:txXfrm>
        <a:off x="1476680" y="1127596"/>
        <a:ext cx="1053984" cy="334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A157-C9C1-4611-AB77-AF40570B02B6}" type="datetimeFigureOut">
              <a:rPr lang="fi-FI" smtClean="0"/>
              <a:pPr/>
              <a:t>8.11.2019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CE956-3338-4FB7-84F7-5BF773D7198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25687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Painotetaan</a:t>
            </a:r>
            <a:r>
              <a:rPr lang="fi-FI" baseline="0" dirty="0"/>
              <a:t> pitkään jatkunutta työtä alueella </a:t>
            </a:r>
            <a:r>
              <a:rPr lang="fi-FI" baseline="0" dirty="0">
                <a:sym typeface="Wingdings" panose="05000000000000000000" pitchFamily="2" charset="2"/>
              </a:rPr>
              <a:t> seuraavalle tasolle pääseminen edellyttää kansallista asemaa ja yhteistyötä</a:t>
            </a:r>
          </a:p>
          <a:p>
            <a:pPr marL="171450" indent="-171450">
              <a:buFontTx/>
              <a:buChar char="-"/>
            </a:pPr>
            <a:r>
              <a:rPr lang="fi-FI" baseline="0" dirty="0">
                <a:sym typeface="Wingdings" panose="05000000000000000000" pitchFamily="2" charset="2"/>
              </a:rPr>
              <a:t>Jaetaan kutsu tietotaitokeskuksen 10-v –juhlasymposiumiin</a:t>
            </a:r>
          </a:p>
          <a:p>
            <a:pPr marL="171450" indent="-171450">
              <a:buFontTx/>
              <a:buChar char="-"/>
            </a:pPr>
            <a:endParaRPr lang="fi-FI" baseline="0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fi-FI" baseline="0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fi-FI" baseline="0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fi-FI" baseline="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8225D-FEDE-FA47-A1F1-95B654695E9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3501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Viimeaikaisia ongelmia… myös Jyväskylässä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E956-3338-4FB7-84F7-5BF773D7198B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4110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Jyväskylässä tehdään paljon, ja toimeen on jo vahvasti tartuttu mm. edellisessä kalvossa esitettyjen esiin nousseiden uusien ongelmien ratkaisemiseksi.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E956-3338-4FB7-84F7-5BF773D7198B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1095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E956-3338-4FB7-84F7-5BF773D7198B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0017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xmlns="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434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1867" y="4933950"/>
            <a:ext cx="276013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5192184" y="5732464"/>
            <a:ext cx="405553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12192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034890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2519205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5556E9DB-BB59-E042-B6EF-8E8E2E47C700}" type="datetime1">
              <a:rPr lang="fi-FI"/>
              <a:pPr>
                <a:defRPr/>
              </a:pPr>
              <a:t>8.11.2019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84676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5501" y="6016626"/>
            <a:ext cx="12065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8487834" y="6397625"/>
            <a:ext cx="24151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990B859-AA55-0E4E-8FF3-DCAAB9E887A6}" type="datetime1">
              <a:rPr lang="fi-FI"/>
              <a:pPr>
                <a:defRPr/>
              </a:pPr>
              <a:t>8.11.2019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52DF7F1-61BF-4D4A-A3A4-FC1457762D9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426641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sivu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allokko merkki leikattu_rgb_55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5501" y="6016626"/>
            <a:ext cx="12065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8487834" y="6397625"/>
            <a:ext cx="24151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0FE2DCB-CF67-4D4C-9228-A4AD9F9E46A9}" type="datetime1">
              <a:rPr lang="fi-FI"/>
              <a:pPr>
                <a:defRPr/>
              </a:pPr>
              <a:t>8.11.2019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AC9CF3C-9A01-0649-AA76-A595CF1BDF4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934144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uvapohja_Jkl_vä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1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1225176"/>
            <a:ext cx="103632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963084" y="2434689"/>
            <a:ext cx="103632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DE60-39F7-9448-9ED9-1FBC88A85563}" type="datetime1">
              <a:rPr lang="fi-FI"/>
              <a:pPr>
                <a:defRPr/>
              </a:pPr>
              <a:t>8.11.2019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463E-2174-9242-AA9A-FCC3836111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22381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9A3A-DE49-0646-9AD7-2388BF193C35}" type="datetime1">
              <a:rPr lang="fi-FI"/>
              <a:pPr>
                <a:defRPr/>
              </a:pPr>
              <a:t>8.11.2019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F2CB-7913-A149-9E78-AC0E5883D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0376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E428-6E76-9A4B-ADE9-8A5436A12C9E}" type="datetime1">
              <a:rPr lang="fi-FI"/>
              <a:pPr>
                <a:defRPr/>
              </a:pPr>
              <a:t>8.11.2019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674B-9DDC-6440-93C2-52A8BF43E6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13043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83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20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3600">
                <a:solidFill>
                  <a:srgbClr val="731F1C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94734" y="6429376"/>
            <a:ext cx="1714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AB8813E-FD90-9047-A49F-33682ED6006F}" type="datetime1">
              <a:rPr lang="fi-FI"/>
              <a:pPr>
                <a:defRPr/>
              </a:pPr>
              <a:t>8.11.2019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84917" y="6429376"/>
            <a:ext cx="3860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087534" y="6429376"/>
            <a:ext cx="19981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1CCC5DA-184C-0541-B408-6671D40D68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9563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jyx.jyu.fi/bitstream/handle/123456789/59284/978-951-39-7494-7.pdf" TargetMode="External"/><Relationship Id="rId5" Type="http://schemas.openxmlformats.org/officeDocument/2006/relationships/hyperlink" Target="http://urn.fi/URN:ISBN:978-952-287-784-0" TargetMode="External"/><Relationship Id="rId4" Type="http://schemas.openxmlformats.org/officeDocument/2006/relationships/hyperlink" Target="http://urn.fi/URN:ISBN:978-951-39-7494-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204" r="22204"/>
          <a:stretch>
            <a:fillRect/>
          </a:stretch>
        </p:blipFill>
        <p:spPr>
          <a:xfrm>
            <a:off x="6367849" y="-115485"/>
            <a:ext cx="5824151" cy="6973485"/>
          </a:xfrm>
          <a:prstGeom prst="rect">
            <a:avLst/>
          </a:prstGeo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xmlns="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 descr="decorative element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</a:extLst>
          </p:cNvPr>
          <p:cNvGrpSpPr/>
          <p:nvPr/>
        </p:nvGrpSpPr>
        <p:grpSpPr>
          <a:xfrm>
            <a:off x="-1" y="3899759"/>
            <a:ext cx="8484973" cy="2787693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173709"/>
            <a:ext cx="6407694" cy="1005840"/>
          </a:xfrm>
        </p:spPr>
        <p:txBody>
          <a:bodyPr/>
          <a:lstStyle/>
          <a:p>
            <a:pPr fontAlgn="base"/>
            <a:r>
              <a:rPr lang="fi-FI" sz="3200" dirty="0">
                <a:solidFill>
                  <a:schemeClr val="bg1"/>
                </a:solidFill>
                <a:latin typeface="Corbel" panose="020B0503020204020204" pitchFamily="34" charset="0"/>
              </a:rPr>
              <a:t>– pulmien ratkaisuun yhteistuumin 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6712494" cy="822960"/>
          </a:xfrm>
        </p:spPr>
        <p:txBody>
          <a:bodyPr/>
          <a:lstStyle/>
          <a:p>
            <a:r>
              <a:rPr lang="en-GB" sz="4800" dirty="0" err="1">
                <a:solidFill>
                  <a:schemeClr val="bg1"/>
                </a:solidFill>
              </a:rPr>
              <a:t>Häkkää</a:t>
            </a:r>
            <a:r>
              <a:rPr lang="en-GB" sz="4800" dirty="0">
                <a:solidFill>
                  <a:schemeClr val="bg1"/>
                </a:solidFill>
              </a:rPr>
              <a:t> </a:t>
            </a:r>
            <a:r>
              <a:rPr lang="en-GB" sz="4800" dirty="0" err="1">
                <a:solidFill>
                  <a:schemeClr val="bg1"/>
                </a:solidFill>
              </a:rPr>
              <a:t>elämä</a:t>
            </a:r>
            <a:r>
              <a:rPr lang="en-GB" sz="48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4143" y="6488668"/>
            <a:ext cx="191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Sitralle 12.11.2019</a:t>
            </a:r>
          </a:p>
        </p:txBody>
      </p:sp>
    </p:spTree>
    <p:extLst>
      <p:ext uri="{BB962C8B-B14F-4D97-AF65-F5344CB8AC3E}">
        <p14:creationId xmlns:p14="http://schemas.microsoft.com/office/powerpoint/2010/main" xmlns="" val="162433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1426613"/>
            <a:ext cx="9734550" cy="4248073"/>
          </a:xfrm>
        </p:spPr>
        <p:txBody>
          <a:bodyPr/>
          <a:lstStyle/>
          <a:p>
            <a:r>
              <a:rPr lang="fi-FI" sz="2400" dirty="0"/>
              <a:t>Erilaisten ja erityisesti hankkeen kohderyhmään kuuluvien nuorten (ml. lastensuojelun piirissä olevat nuoret, NEET-nuoret) tavoittaminen innovointiprosessin osallistujiksi </a:t>
            </a:r>
          </a:p>
          <a:p>
            <a:r>
              <a:rPr lang="fi-FI" sz="2400" dirty="0"/>
              <a:t>Riittävän konkreettisten pulmakohtien muotoileminen </a:t>
            </a:r>
          </a:p>
          <a:p>
            <a:r>
              <a:rPr lang="fi-FI" sz="2400" dirty="0"/>
              <a:t>Riittääkö tämänkokoinen summa innostamaan osallistujia mukaan innovaatioprosessiin ja ratkaisujen toteutuksen realistiseen käynnistämiseen?</a:t>
            </a:r>
          </a:p>
          <a:p>
            <a:r>
              <a:rPr lang="fi-FI" sz="2400" dirty="0"/>
              <a:t>Pulmien ratkaisun pitkäjänteinen jatkuminen?  </a:t>
            </a:r>
          </a:p>
          <a:p>
            <a:r>
              <a:rPr lang="fi-FI" sz="2400" dirty="0"/>
              <a:t>Jos tämä toimii, uudet innovaatiokierrokset ja niiden järjestämisvastuu?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3200" dirty="0">
                <a:solidFill>
                  <a:srgbClr val="731F1C"/>
                </a:solidFill>
                <a:sym typeface="Wingdings" panose="05000000000000000000" pitchFamily="2" charset="2"/>
              </a:rPr>
              <a:t> Kyse on aidosta pilotoinnista – uskomme kuitenkin onnistumisen mahdollisuuteen ja haluamme yrittää!</a:t>
            </a:r>
            <a:endParaRPr lang="fi-FI" sz="3200" dirty="0">
              <a:solidFill>
                <a:srgbClr val="731F1C"/>
              </a:solidFill>
            </a:endParaRP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Riskit?</a:t>
            </a:r>
          </a:p>
        </p:txBody>
      </p:sp>
      <p:pic>
        <p:nvPicPr>
          <p:cNvPr id="9" name="Picture 4" descr="Image result for seteli kuva eur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6613"/>
            <a:ext cx="1269074" cy="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01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boys overlooking the side of a bridge.">
            <a:extLst>
              <a:ext uri="{FF2B5EF4-FFF2-40B4-BE49-F238E27FC236}">
                <a16:creationId xmlns:a16="http://schemas.microsoft.com/office/drawing/2014/main" xmlns="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8250932" cy="830997"/>
          </a:xfrm>
        </p:spPr>
        <p:txBody>
          <a:bodyPr/>
          <a:lstStyle/>
          <a:p>
            <a:r>
              <a:rPr lang="fi-FI" sz="4400" i="1" dirty="0">
                <a:solidFill>
                  <a:schemeClr val="bg1"/>
                </a:solidFill>
              </a:rPr>
              <a:t>Mitä voimme yhdessä tehdä?</a:t>
            </a:r>
            <a:br>
              <a:rPr lang="fi-FI" sz="4400" i="1" dirty="0">
                <a:solidFill>
                  <a:schemeClr val="bg1"/>
                </a:solidFill>
              </a:rPr>
            </a:br>
            <a:r>
              <a:rPr lang="fi-FI" sz="4000" i="1" dirty="0">
                <a:solidFill>
                  <a:schemeClr val="bg1"/>
                </a:solidFill>
              </a:rPr>
              <a:t/>
            </a:r>
            <a:br>
              <a:rPr lang="fi-FI" sz="4000" i="1" dirty="0">
                <a:solidFill>
                  <a:schemeClr val="bg1"/>
                </a:solidFill>
              </a:rPr>
            </a:br>
            <a:endParaRPr lang="fi-FI" sz="5400" dirty="0">
              <a:solidFill>
                <a:schemeClr val="bg1"/>
              </a:solidFill>
            </a:endParaRPr>
          </a:p>
        </p:txBody>
      </p:sp>
      <p:grpSp>
        <p:nvGrpSpPr>
          <p:cNvPr id="7" name="Group 6" descr="decorative element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 descr="decorative element">
            <a:extLst>
              <a:ext uri="{FF2B5EF4-FFF2-40B4-BE49-F238E27FC236}">
                <a16:creationId xmlns:a16="http://schemas.microsoft.com/office/drawing/2014/main" xmlns="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11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281" y="1457662"/>
            <a:ext cx="274382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Nuoret eivät voi odottaa.</a:t>
            </a:r>
          </a:p>
          <a:p>
            <a:endParaRPr lang="fi-FI" sz="2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i-FI" sz="2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i-FI" sz="2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i-FI" sz="2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2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KIITOS!</a:t>
            </a:r>
          </a:p>
          <a:p>
            <a:r>
              <a:rPr lang="fi-FI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Päivi Fadjukoff</a:t>
            </a:r>
          </a:p>
          <a:p>
            <a:r>
              <a:rPr lang="fi-FI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Paivi.fadjukoff@jyu.fi </a:t>
            </a:r>
            <a:endParaRPr lang="fi-FI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6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sz="1800" dirty="0"/>
              <a:t>Keski-Suomi on lasten ja nuorten maakunta. Keski-Suomen lapsiasiafoorumissa 19.1.2016 asetettiin visioksi, että </a:t>
            </a:r>
            <a:r>
              <a:rPr lang="fi-FI" sz="1800" b="1" dirty="0"/>
              <a:t>Keski-Suomi tunnetaan vuonna 2025 lasten, nuorten ja perheiden hyvinvoinnin maakuntana. </a:t>
            </a:r>
          </a:p>
          <a:p>
            <a:r>
              <a:rPr lang="fi-FI" sz="1800" dirty="0"/>
              <a:t>Jyväskylän kaupunki maakunnan keskuksena kattaa noin puolet maakunnan väestöstä ja on todellinen lasten ja nuorten kaupunki: asukkaista noin 40 prosenttia on alle 29-vuotiaita. Heistä yli 10-vuotiaita on yli 41 400.  </a:t>
            </a:r>
          </a:p>
          <a:p>
            <a:r>
              <a:rPr lang="fi-FI" sz="1800" dirty="0"/>
              <a:t>Jyväskylä on vahva opiskelukaupunki, jonne moni nuori muuttaa muualta, ensimmäistä kertaa omilleen. Jyväskylässä on toisen asteen opiskelijoita 11 950, ammattikorkeakoulussa 7 500 ja yliopistossa 14 000.</a:t>
            </a:r>
          </a:p>
          <a:p>
            <a:r>
              <a:rPr lang="fi-FI" sz="1800" dirty="0"/>
              <a:t>Jyväskylässä ja Keski-Suomessa on vahvat ja monitahoiset rakenteet monialaiselle, tutkimusta ja käytäntöä, eri toimintasektoreita sekä organisaatioita yhdistävälle asiantuntijayhteistyölle nuorten hyväksi. </a:t>
            </a:r>
          </a:p>
          <a:p>
            <a:pPr algn="just"/>
            <a:r>
              <a:rPr lang="fi-FI" sz="1800" dirty="0"/>
              <a:t>Jyväskylässä vaikuttaa nuorten oman järjestö Nuorten Suomi ry, jonka visiona on luoda yhteiskunnasta paikka, jossa nuori saa, osaa ja haluaa olla mukana, toimia ja vaikuttaa.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solidFill>
                  <a:srgbClr val="731F1C"/>
                </a:solidFill>
              </a:rPr>
              <a:t>Taustaa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0485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30" y="318977"/>
            <a:ext cx="4572000" cy="653902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77577" y="579120"/>
            <a:ext cx="4939064" cy="4068947"/>
          </a:xfrm>
        </p:spPr>
        <p:txBody>
          <a:bodyPr>
            <a:noAutofit/>
          </a:bodyPr>
          <a:lstStyle/>
          <a:p>
            <a:pPr algn="l" fontAlgn="base"/>
            <a:r>
              <a:rPr lang="fi-FI" b="1" dirty="0"/>
              <a:t>Keski-Suomi</a:t>
            </a:r>
            <a:r>
              <a:rPr lang="fi-FI" dirty="0"/>
              <a:t> on profiloitunut </a:t>
            </a:r>
            <a:r>
              <a:rPr lang="fi-FI" u="sng" dirty="0">
                <a:hlinkClick r:id="rId4"/>
              </a:rPr>
              <a:t>ihmislähtöisen hyvinvointiosaamisen</a:t>
            </a:r>
            <a:r>
              <a:rPr lang="fi-FI" dirty="0"/>
              <a:t> monialaisena kehittäjänä. Vahvuuksiamme ovat monialainen yhteistyö, tutkimuksen ja käytännön kohtaaminen, ainutlaatuinen osaamis- ja koulutusympäristö, optimaalinen väestöpohja sekä tulevaisuuden kehitysympäristöt.</a:t>
            </a:r>
            <a:r>
              <a:rPr lang="fi-FI" b="1" dirty="0"/>
              <a:t> </a:t>
            </a:r>
            <a:r>
              <a:rPr lang="fi-FI" dirty="0"/>
              <a:t> </a:t>
            </a:r>
          </a:p>
          <a:p>
            <a:pPr algn="l" fontAlgn="base"/>
            <a:r>
              <a:rPr lang="fi-FI" b="1" dirty="0"/>
              <a:t>Keski-Suomen hyvinvoinnin osaamiskeskittymä</a:t>
            </a:r>
            <a:r>
              <a:rPr lang="fi-FI" dirty="0"/>
              <a:t> </a:t>
            </a:r>
            <a:r>
              <a:rPr lang="fi-FI" u="sng" dirty="0">
                <a:hlinkClick r:id="rId5"/>
              </a:rPr>
              <a:t>KeHO on tunnistettu sosiaali- ja terveysalan TKI-toiminnan hyväksi käytännöksi</a:t>
            </a:r>
            <a:r>
              <a:rPr lang="fi-FI" dirty="0"/>
              <a:t>.  KeHO on keskisuomalaisten sosiaali-, terveys-, liikunta- ja urheilualan toimijoiden sekä hyvinvoinnin osaajien asiantuntijaverkosto, joka rakentuu terveyden ja hyvinvoinnin edistämisen, sosiaalisen hyvinvoinnin, liikunnan, urheilun ja kuntoutuksen yhdistämiseen. KeHO toimii verkostoyhteistyönä ja itseohjautuvien teemaryhmiensä kautta. </a:t>
            </a:r>
            <a:endParaRPr lang="fi-FI" sz="1600" dirty="0"/>
          </a:p>
          <a:p>
            <a:pPr marL="130175" lvl="1" indent="0">
              <a:buNone/>
            </a:pPr>
            <a:endParaRPr lang="fi-FI" sz="1600" dirty="0"/>
          </a:p>
          <a:p>
            <a:pPr marL="130175" lvl="1" indent="0">
              <a:buNone/>
            </a:pPr>
            <a:endParaRPr lang="fi-FI" sz="1600" dirty="0"/>
          </a:p>
          <a:p>
            <a:pPr marL="342900" indent="-342900">
              <a:buFontTx/>
              <a:buChar char="-"/>
            </a:pPr>
            <a:endParaRPr lang="fi-FI" sz="1200" dirty="0"/>
          </a:p>
          <a:p>
            <a:pPr marL="342900" indent="-342900">
              <a:buFontTx/>
              <a:buChar char="-"/>
            </a:pPr>
            <a:endParaRPr lang="fi-FI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55940" y="4864760"/>
            <a:ext cx="7886700" cy="260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1000" dirty="0"/>
          </a:p>
        </p:txBody>
      </p:sp>
      <p:sp>
        <p:nvSpPr>
          <p:cNvPr id="4" name="Rectangle 3"/>
          <p:cNvSpPr/>
          <p:nvPr/>
        </p:nvSpPr>
        <p:spPr>
          <a:xfrm>
            <a:off x="5973128" y="57304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0175" lvl="1" indent="0">
              <a:buNone/>
            </a:pPr>
            <a:r>
              <a:rPr lang="fi-FI" sz="1600" dirty="0"/>
              <a:t>Fadjukoff, P. (2018) </a:t>
            </a:r>
            <a:r>
              <a:rPr lang="fi-FI" sz="1600" dirty="0">
                <a:hlinkClick r:id="rId6"/>
              </a:rPr>
              <a:t>Hyvinvointiosaamista Suomesta koko maailmalle!  </a:t>
            </a:r>
            <a:r>
              <a:rPr lang="fi-FI" sz="1600" dirty="0"/>
              <a:t>Edelläkävijänä Keski-Suomen ihmislähtöisen hyvinvoinnin osaamiskeskittymä. Jyväskylä: Jyväskylän </a:t>
            </a:r>
            <a:r>
              <a:rPr lang="fi-FI" sz="1600" dirty="0" err="1"/>
              <a:t>yliopistopaino</a:t>
            </a:r>
            <a:r>
              <a:rPr lang="fi-FI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84809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" y="518159"/>
            <a:ext cx="1604433" cy="2165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923" y="606421"/>
            <a:ext cx="1324838" cy="1324838"/>
          </a:xfrm>
          <a:prstGeom prst="rect">
            <a:avLst/>
          </a:prstGeom>
        </p:spPr>
      </p:pic>
      <p:pic>
        <p:nvPicPr>
          <p:cNvPr id="1026" name="Picture 2" descr="Image result for jyu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" y="3592920"/>
            <a:ext cx="3051143" cy="14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uorten suomi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630" y="3231489"/>
            <a:ext cx="2619911" cy="11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yväskylän kaupunki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81211"/>
            <a:ext cx="3048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605" t="12212" r="-605" b="12617"/>
          <a:stretch/>
        </p:blipFill>
        <p:spPr>
          <a:xfrm>
            <a:off x="7389079" y="208547"/>
            <a:ext cx="2649855" cy="1171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75" y="5913609"/>
            <a:ext cx="5705475" cy="647700"/>
          </a:xfrm>
          <a:prstGeom prst="rect">
            <a:avLst/>
          </a:prstGeom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0" y="1563879"/>
            <a:ext cx="4027100" cy="166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0" descr="Image result for ohjaamo jyväskylä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46" name="Picture 22" descr="Image result for ohjaamo jyväskylä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0300" y="5133352"/>
            <a:ext cx="1560512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koske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126" y="542767"/>
            <a:ext cx="2355349" cy="19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business jyväskylä log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55" b="22614"/>
          <a:stretch/>
        </p:blipFill>
        <p:spPr bwMode="auto">
          <a:xfrm>
            <a:off x="8890812" y="3517131"/>
            <a:ext cx="3133057" cy="11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049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oup of students throwing their graduation caps in the air at sunset">
            <a:extLst>
              <a:ext uri="{FF2B5EF4-FFF2-40B4-BE49-F238E27FC236}">
                <a16:creationId xmlns:a16="http://schemas.microsoft.com/office/drawing/2014/main" xmlns="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340A7491-C312-4D36-BA63-6F859CD81D66}"/>
              </a:ext>
            </a:extLst>
          </p:cNvPr>
          <p:cNvSpPr/>
          <p:nvPr/>
        </p:nvSpPr>
        <p:spPr>
          <a:xfrm>
            <a:off x="-266750" y="5626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 descr="decorative element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 descr="decorative element">
            <a:extLst>
              <a:ext uri="{FF2B5EF4-FFF2-40B4-BE49-F238E27FC236}">
                <a16:creationId xmlns:a16="http://schemas.microsoft.com/office/drawing/2014/main" xmlns="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5</a:t>
            </a:fld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 descr="decorative element">
            <a:extLst>
              <a:ext uri="{FF2B5EF4-FFF2-40B4-BE49-F238E27FC236}">
                <a16:creationId xmlns:a16="http://schemas.microsoft.com/office/drawing/2014/main" xmlns="" id="{A4132B5C-BDF2-4C9A-B21E-BDD2CD03A542}"/>
              </a:ext>
            </a:extLst>
          </p:cNvPr>
          <p:cNvCxnSpPr/>
          <p:nvPr/>
        </p:nvCxnSpPr>
        <p:spPr>
          <a:xfrm>
            <a:off x="2080210" y="3553688"/>
            <a:ext cx="749808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01" r="1186" b="4669"/>
          <a:stretch/>
        </p:blipFill>
        <p:spPr>
          <a:xfrm rot="21399116">
            <a:off x="1052543" y="4336343"/>
            <a:ext cx="9289710" cy="225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622" y="95394"/>
            <a:ext cx="6000750" cy="2800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70714">
            <a:off x="144417" y="353860"/>
            <a:ext cx="3916425" cy="24203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335714">
            <a:off x="2060733" y="2966289"/>
            <a:ext cx="7310837" cy="1326225"/>
            <a:chOff x="2543175" y="2376488"/>
            <a:chExt cx="7105650" cy="11944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b="43255"/>
            <a:stretch/>
          </p:blipFill>
          <p:spPr>
            <a:xfrm>
              <a:off x="2543175" y="2376488"/>
              <a:ext cx="7105650" cy="119448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01465" y="3296824"/>
              <a:ext cx="5130266" cy="24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xmlns="" val="371121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708154"/>
              </p:ext>
            </p:extLst>
          </p:nvPr>
        </p:nvGraphicFramePr>
        <p:xfrm>
          <a:off x="3914470" y="2225411"/>
          <a:ext cx="4007346" cy="258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90B859-AA55-0E4E-8FF3-DCAAB9E887A6}" type="datetime1">
              <a:rPr lang="fi-FI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8.11.2019</a:t>
            </a:fld>
            <a:endParaRPr lang="fi-FI" dirty="0">
              <a:ea typeface="ＭＳ Ｐゴシック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2DF7F1-61BF-4D4A-A3A4-FC1457762D92}" type="slidenum">
              <a:rPr lang="fi-FI" sz="1100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i-FI" sz="1100" dirty="0">
              <a:ea typeface="ＭＳ Ｐゴシック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981200" y="79694"/>
            <a:ext cx="8229600" cy="514667"/>
          </a:xfrm>
        </p:spPr>
        <p:txBody>
          <a:bodyPr/>
          <a:lstStyle/>
          <a:p>
            <a:r>
              <a:rPr lang="fi-FI" sz="2400" dirty="0">
                <a:latin typeface="+mn-lt"/>
              </a:rPr>
              <a:t>NUORTEN MIELENTERVEYS- JA PÄIHDEPALVELUJEN KEHITTÄMINEN</a:t>
            </a:r>
          </a:p>
        </p:txBody>
      </p:sp>
      <p:sp>
        <p:nvSpPr>
          <p:cNvPr id="2" name="Pyöristetty suorakulmio 1"/>
          <p:cNvSpPr/>
          <p:nvPr/>
        </p:nvSpPr>
        <p:spPr>
          <a:xfrm>
            <a:off x="6281358" y="4768473"/>
            <a:ext cx="1640459" cy="7832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HAASTEET JA KOHDENNETUT RESURSSIT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1844244" y="1562170"/>
            <a:ext cx="1237488" cy="600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VIESTINTÄ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- SUUNNITELMA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3262880" y="4808928"/>
            <a:ext cx="1465991" cy="566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ASIAKASPROSESSIT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MATKA -MALLI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1538564" y="4906882"/>
            <a:ext cx="1622002" cy="695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TIETO JA TUTKIMUS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KOKEMUSTIETO TIEDONKERUU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2261978" y="3051031"/>
            <a:ext cx="1475956" cy="722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YHTEENSOVITTAVA JOHTAMINEN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JA SITOUTUMINEN</a:t>
            </a:r>
          </a:p>
        </p:txBody>
      </p:sp>
      <p:sp>
        <p:nvSpPr>
          <p:cNvPr id="13" name="Pyöristetty suorakulmio 12"/>
          <p:cNvSpPr/>
          <p:nvPr/>
        </p:nvSpPr>
        <p:spPr>
          <a:xfrm>
            <a:off x="2323670" y="590102"/>
            <a:ext cx="2042300" cy="926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TOIMINTAKULTTUURI JA SEN MUUTOS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1538564" y="4080085"/>
            <a:ext cx="1121148" cy="579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KOKEILUT JA PILOTOINNIT</a:t>
            </a:r>
          </a:p>
        </p:txBody>
      </p:sp>
      <p:sp>
        <p:nvSpPr>
          <p:cNvPr id="15" name="Pyöristetty suorakulmio 14"/>
          <p:cNvSpPr/>
          <p:nvPr/>
        </p:nvSpPr>
        <p:spPr>
          <a:xfrm>
            <a:off x="2539655" y="4445227"/>
            <a:ext cx="1374814" cy="448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KOKONAISPROSESSI JA KRIITTISET PISTEET</a:t>
            </a:r>
          </a:p>
        </p:txBody>
      </p:sp>
      <p:sp>
        <p:nvSpPr>
          <p:cNvPr id="16" name="Pyöristetty suorakulmio 15"/>
          <p:cNvSpPr/>
          <p:nvPr/>
        </p:nvSpPr>
        <p:spPr>
          <a:xfrm>
            <a:off x="6394919" y="723816"/>
            <a:ext cx="1155256" cy="509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SIB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NEET -NUORET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4646287" y="764481"/>
            <a:ext cx="1574484" cy="6053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PUUTTUVAT PALVELUT – PALVELUAUKKOJEN PAIKKAAMINEN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5827399" y="1396339"/>
            <a:ext cx="1375332" cy="6799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KOULUTUS</a:t>
            </a:r>
          </a:p>
        </p:txBody>
      </p:sp>
      <p:sp>
        <p:nvSpPr>
          <p:cNvPr id="20" name="Pyöristetty suorakulmio 19"/>
          <p:cNvSpPr/>
          <p:nvPr/>
        </p:nvSpPr>
        <p:spPr>
          <a:xfrm>
            <a:off x="4543160" y="1436740"/>
            <a:ext cx="1263302" cy="600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VERKOSTON LAAJENTAMINEN</a:t>
            </a:r>
          </a:p>
        </p:txBody>
      </p:sp>
      <p:sp>
        <p:nvSpPr>
          <p:cNvPr id="21" name="Pyöristetty suorakulmio 20"/>
          <p:cNvSpPr/>
          <p:nvPr/>
        </p:nvSpPr>
        <p:spPr>
          <a:xfrm>
            <a:off x="1745312" y="5837808"/>
            <a:ext cx="4013548" cy="940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NYT PAINOPISTE KORJAAVASSA TYÖSSÄ – </a:t>
            </a:r>
            <a:r>
              <a:rPr lang="fi-FI" sz="1100">
                <a:solidFill>
                  <a:prstClr val="black"/>
                </a:solidFill>
                <a:latin typeface="Calibri"/>
              </a:rPr>
              <a:t>JA PALVELUAUKKOJEN </a:t>
            </a:r>
            <a:r>
              <a:rPr lang="fi-FI" sz="1100" dirty="0">
                <a:solidFill>
                  <a:prstClr val="black"/>
                </a:solidFill>
                <a:latin typeface="Calibri"/>
              </a:rPr>
              <a:t>PAIKKAAMISESSA- LAAJENNETAAN RESURSSIA VÄHITELLEN KOHTI VARHAISEMPAA EHKÄISEVÄÄ TYÖTÄ JA HYVINVOINTIA EDISTÄVÄÄ TYÖTÄ</a:t>
            </a:r>
          </a:p>
        </p:txBody>
      </p:sp>
      <p:sp>
        <p:nvSpPr>
          <p:cNvPr id="22" name="Pyöristetty suorakulmio 21"/>
          <p:cNvSpPr/>
          <p:nvPr/>
        </p:nvSpPr>
        <p:spPr>
          <a:xfrm>
            <a:off x="2131541" y="2236961"/>
            <a:ext cx="1342954" cy="730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TILA JA TOIMINTA</a:t>
            </a:r>
          </a:p>
        </p:txBody>
      </p:sp>
      <p:sp>
        <p:nvSpPr>
          <p:cNvPr id="23" name="Pyöristetty suorakulmio 22"/>
          <p:cNvSpPr/>
          <p:nvPr/>
        </p:nvSpPr>
        <p:spPr>
          <a:xfrm>
            <a:off x="4924265" y="4978235"/>
            <a:ext cx="1237488" cy="600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ASUMISEN PALVELUT</a:t>
            </a:r>
          </a:p>
        </p:txBody>
      </p:sp>
      <p:sp>
        <p:nvSpPr>
          <p:cNvPr id="24" name="Pyöristetty suorakulmio 23"/>
          <p:cNvSpPr/>
          <p:nvPr/>
        </p:nvSpPr>
        <p:spPr>
          <a:xfrm>
            <a:off x="9155671" y="3024173"/>
            <a:ext cx="1438974" cy="4247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SILLANRAKENTAJAT (TYÖNTEKIJÄT)</a:t>
            </a:r>
          </a:p>
        </p:txBody>
      </p:sp>
      <p:sp>
        <p:nvSpPr>
          <p:cNvPr id="25" name="Pyöristetty suorakulmio 24"/>
          <p:cNvSpPr/>
          <p:nvPr/>
        </p:nvSpPr>
        <p:spPr>
          <a:xfrm>
            <a:off x="9155672" y="2274343"/>
            <a:ext cx="1390381" cy="4374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OHJAUSRYHMÄ ESIMIEHET</a:t>
            </a:r>
          </a:p>
        </p:txBody>
      </p:sp>
      <p:sp>
        <p:nvSpPr>
          <p:cNvPr id="26" name="Pyöristetty suorakulmio 25"/>
          <p:cNvSpPr/>
          <p:nvPr/>
        </p:nvSpPr>
        <p:spPr>
          <a:xfrm>
            <a:off x="8309003" y="1938357"/>
            <a:ext cx="1428454" cy="3262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TOIMIALAJOHTAJAT</a:t>
            </a:r>
          </a:p>
        </p:txBody>
      </p:sp>
      <p:sp>
        <p:nvSpPr>
          <p:cNvPr id="27" name="Pyöristetty suorakulmio 26"/>
          <p:cNvSpPr/>
          <p:nvPr/>
        </p:nvSpPr>
        <p:spPr>
          <a:xfrm>
            <a:off x="7757965" y="2445406"/>
            <a:ext cx="1575753" cy="8598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000" dirty="0">
                <a:solidFill>
                  <a:prstClr val="black"/>
                </a:solidFill>
                <a:latin typeface="Calibri"/>
              </a:rPr>
              <a:t>MIELENT.-, PÄIHDE- JA VÄKIVALTAKOORDINAATTORI JA HYVINVOINTI-KOORDINAATTORI</a:t>
            </a:r>
          </a:p>
        </p:txBody>
      </p:sp>
      <p:sp>
        <p:nvSpPr>
          <p:cNvPr id="28" name="Pyöristetty suorakulmio 27"/>
          <p:cNvSpPr/>
          <p:nvPr/>
        </p:nvSpPr>
        <p:spPr>
          <a:xfrm>
            <a:off x="8545842" y="1100379"/>
            <a:ext cx="1732614" cy="3141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PERUSTURVAN JA SIVISTYKSEN TOIMIALAT</a:t>
            </a:r>
          </a:p>
        </p:txBody>
      </p:sp>
      <p:sp>
        <p:nvSpPr>
          <p:cNvPr id="29" name="Pyöristetty suorakulmio 28"/>
          <p:cNvSpPr/>
          <p:nvPr/>
        </p:nvSpPr>
        <p:spPr>
          <a:xfrm>
            <a:off x="8343166" y="562541"/>
            <a:ext cx="1935290" cy="4804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PERUSTURVA-, KULTTUURI- JA LIIKUNTALAUTAKUNNAT</a:t>
            </a:r>
          </a:p>
        </p:txBody>
      </p:sp>
      <p:sp>
        <p:nvSpPr>
          <p:cNvPr id="30" name="Pyöristetty suorakulmio 29"/>
          <p:cNvSpPr/>
          <p:nvPr/>
        </p:nvSpPr>
        <p:spPr>
          <a:xfrm>
            <a:off x="8865347" y="1462117"/>
            <a:ext cx="1744220" cy="4407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PERUSTURVAN JA SIVISTYKSEN OHJAUSRYHMÄT</a:t>
            </a:r>
          </a:p>
        </p:txBody>
      </p:sp>
      <p:sp>
        <p:nvSpPr>
          <p:cNvPr id="31" name="Pyöristetty suorakulmio 30"/>
          <p:cNvSpPr/>
          <p:nvPr/>
        </p:nvSpPr>
        <p:spPr>
          <a:xfrm>
            <a:off x="7722028" y="1457165"/>
            <a:ext cx="1316853" cy="4407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PERUSTURVAN JA SIVISTYKSEN JOHTORYHMÄT</a:t>
            </a:r>
          </a:p>
        </p:txBody>
      </p:sp>
      <p:sp>
        <p:nvSpPr>
          <p:cNvPr id="32" name="Pyöristetty suorakulmio 31"/>
          <p:cNvSpPr/>
          <p:nvPr/>
        </p:nvSpPr>
        <p:spPr>
          <a:xfrm>
            <a:off x="6217788" y="5623105"/>
            <a:ext cx="1987482" cy="10336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HYVINVOINTISUUNNITELMAT JA HOITOKETJUT</a:t>
            </a:r>
          </a:p>
        </p:txBody>
      </p:sp>
      <p:sp>
        <p:nvSpPr>
          <p:cNvPr id="33" name="Pyöristetty suorakulmio 32"/>
          <p:cNvSpPr/>
          <p:nvPr/>
        </p:nvSpPr>
        <p:spPr>
          <a:xfrm>
            <a:off x="8041420" y="3443004"/>
            <a:ext cx="2553226" cy="2848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MUUT TYÖRYHMÄT, HANKKEET JA VASTAAVAT: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050" dirty="0">
                <a:solidFill>
                  <a:prstClr val="black"/>
                </a:solidFill>
                <a:latin typeface="Calibri"/>
              </a:rPr>
              <a:t>NOP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050" dirty="0">
                <a:solidFill>
                  <a:prstClr val="black"/>
                </a:solidFill>
                <a:latin typeface="Calibri"/>
              </a:rPr>
              <a:t>MIELENTERVEYS-, PÄIHDE- JA VÄKIVALTATYÖTÄ KOORDINOIVA TYÖRYHMÄ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050" dirty="0">
                <a:solidFill>
                  <a:prstClr val="black"/>
                </a:solidFill>
                <a:latin typeface="Calibri"/>
              </a:rPr>
              <a:t>LAPSET, PERHEET JA PÄIHTEET TYÖRYHMÄ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050" dirty="0">
                <a:solidFill>
                  <a:prstClr val="black"/>
                </a:solidFill>
                <a:latin typeface="Calibri"/>
              </a:rPr>
              <a:t>LAPE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050" dirty="0">
                <a:solidFill>
                  <a:prstClr val="black"/>
                </a:solidFill>
                <a:latin typeface="Calibri"/>
              </a:rPr>
              <a:t>EPT -TYÖRYHMÄ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050" dirty="0">
                <a:solidFill>
                  <a:prstClr val="black"/>
                </a:solidFill>
                <a:latin typeface="Calibri"/>
              </a:rPr>
              <a:t>LAPSET PUHEEKSI –VERKOSTO JA MAAKUNNALLINEN OHJAUSRYHMÄ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050" dirty="0">
                <a:solidFill>
                  <a:prstClr val="black"/>
                </a:solidFill>
                <a:latin typeface="Calibri"/>
              </a:rPr>
              <a:t>KSSHP MAAKUNNALLINEN NUORTEN MTP -STARTEGIAN KEHITTÄMISEN TYÖRYHMÄ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050" dirty="0">
                <a:solidFill>
                  <a:prstClr val="black"/>
                </a:solidFill>
                <a:latin typeface="Calibri"/>
              </a:rPr>
              <a:t>KEHO</a:t>
            </a: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050" dirty="0">
                <a:solidFill>
                  <a:prstClr val="black"/>
                </a:solidFill>
                <a:latin typeface="Calibri"/>
              </a:rPr>
              <a:t>HIPPOS - 2020</a:t>
            </a:r>
          </a:p>
        </p:txBody>
      </p:sp>
      <p:sp>
        <p:nvSpPr>
          <p:cNvPr id="34" name="Pyöristetty suorakulmio 33"/>
          <p:cNvSpPr/>
          <p:nvPr/>
        </p:nvSpPr>
        <p:spPr>
          <a:xfrm>
            <a:off x="3149419" y="1608362"/>
            <a:ext cx="1237488" cy="600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OSALLISUUS</a:t>
            </a:r>
          </a:p>
        </p:txBody>
      </p:sp>
      <p:sp>
        <p:nvSpPr>
          <p:cNvPr id="35" name="Pyöristetty suorakulmio 34"/>
          <p:cNvSpPr/>
          <p:nvPr/>
        </p:nvSpPr>
        <p:spPr>
          <a:xfrm>
            <a:off x="2659713" y="3813526"/>
            <a:ext cx="1254756" cy="384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DIGIATALISAATIO</a:t>
            </a:r>
          </a:p>
        </p:txBody>
      </p:sp>
      <p:sp>
        <p:nvSpPr>
          <p:cNvPr id="36" name="Pyöristetty suorakulmio 35"/>
          <p:cNvSpPr/>
          <p:nvPr/>
        </p:nvSpPr>
        <p:spPr>
          <a:xfrm>
            <a:off x="3474495" y="5393498"/>
            <a:ext cx="1465991" cy="386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100" dirty="0">
                <a:solidFill>
                  <a:prstClr val="black"/>
                </a:solidFill>
                <a:latin typeface="Calibri"/>
              </a:rPr>
              <a:t>YLISUKUPOLVISUUS</a:t>
            </a:r>
          </a:p>
        </p:txBody>
      </p:sp>
    </p:spTree>
    <p:extLst>
      <p:ext uri="{BB962C8B-B14F-4D97-AF65-F5344CB8AC3E}">
        <p14:creationId xmlns:p14="http://schemas.microsoft.com/office/powerpoint/2010/main" xmlns="" val="184659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90650" y="2019300"/>
            <a:ext cx="10382250" cy="3962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3000" dirty="0"/>
              <a:t>Entistä vahvempaa yhteiskehittämistä eri alojen tutkimuksen ja käytännön asiantuntijoiden sekä nuorten yhteisenä työnä.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3000" dirty="0"/>
              <a:t>Hanke keskittyy nuorten elämänhallintaa ja mielenterveyttä tukevien keinojen ideointiin ja nopeisiin kokeiluihin nuorten kanssa toteutettuna.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3000" dirty="0"/>
              <a:t>Tavoitteena on kehittää monistettavissa ja levitettävissä oleva toimintamalli, joka kullakin (kaupunki)seudulla pohjautuisi sen oman alueen voimavaroihin, ratkaisua vaativiin kipukohtiin ja osaamiseen.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1461861"/>
          </a:xfrm>
        </p:spPr>
        <p:txBody>
          <a:bodyPr/>
          <a:lstStyle/>
          <a:p>
            <a:r>
              <a:rPr lang="fi-FI" sz="4400" dirty="0">
                <a:solidFill>
                  <a:srgbClr val="731F1C"/>
                </a:solidFill>
              </a:rPr>
              <a:t>Paljon siis jo tehdään, eri tahoilla ja yhdessä. Mitä uutta sadan päivän mallilla?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9106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9258300" cy="4933873"/>
          </a:xfrm>
        </p:spPr>
        <p:txBody>
          <a:bodyPr/>
          <a:lstStyle/>
          <a:p>
            <a:pPr marL="457200" indent="-457200">
              <a:buClr>
                <a:srgbClr val="731F1C"/>
              </a:buClr>
              <a:buSzPct val="134000"/>
              <a:buFont typeface="+mj-lt"/>
              <a:buAutoNum type="arabicPeriod"/>
            </a:pPr>
            <a:r>
              <a:rPr lang="fi-FI" sz="2400" dirty="0">
                <a:ea typeface="+mn-ea"/>
                <a:cs typeface="+mn-cs"/>
              </a:rPr>
              <a:t>Tutkimuksesta ja käytännöstä nousevien keskeisten haasteiden tunnistus asiantuntijatyönä </a:t>
            </a:r>
          </a:p>
          <a:p>
            <a:pPr lvl="1">
              <a:buClr>
                <a:srgbClr val="731F1C"/>
              </a:buClr>
              <a:buSzPct val="134000"/>
            </a:pPr>
            <a:r>
              <a:rPr lang="fi-FI" dirty="0"/>
              <a:t>Hyödynnetään olemassa olevaa tietoa ja aloitteita</a:t>
            </a:r>
          </a:p>
          <a:p>
            <a:pPr marL="457200" indent="-457200">
              <a:buClr>
                <a:srgbClr val="731F1C"/>
              </a:buClr>
              <a:buSzPct val="134000"/>
              <a:buFont typeface="+mj-lt"/>
              <a:buAutoNum type="arabicPeriod"/>
            </a:pPr>
            <a:r>
              <a:rPr lang="fi-FI" sz="2400" dirty="0">
                <a:ea typeface="+mn-ea"/>
                <a:cs typeface="+mn-cs"/>
              </a:rPr>
              <a:t>Haasteiden priorisointi, konkretisointi ja ratkaisijoiden etsintä nuorten ja asiantuntijoiden yhteisprosessilla</a:t>
            </a:r>
          </a:p>
          <a:p>
            <a:pPr lvl="1">
              <a:buClr>
                <a:srgbClr val="731F1C"/>
              </a:buClr>
              <a:buSzPct val="134000"/>
            </a:pPr>
            <a:r>
              <a:rPr lang="fi-FI" dirty="0"/>
              <a:t>Online</a:t>
            </a:r>
          </a:p>
          <a:p>
            <a:pPr lvl="1">
              <a:buClr>
                <a:srgbClr val="731F1C"/>
              </a:buClr>
              <a:buSzPct val="134000"/>
            </a:pPr>
            <a:r>
              <a:rPr lang="fi-FI" dirty="0"/>
              <a:t>Jaettu keskustelutus- ja markkinointivastuu – kukin taustataho omissa verkostoissaan</a:t>
            </a:r>
          </a:p>
          <a:p>
            <a:pPr marL="457200" indent="-457200">
              <a:buClr>
                <a:srgbClr val="731F1C"/>
              </a:buClr>
              <a:buSzPct val="134000"/>
              <a:buFont typeface="+mj-lt"/>
              <a:buAutoNum type="arabicPeriod"/>
            </a:pPr>
            <a:r>
              <a:rPr lang="fi-FI" sz="2400" dirty="0" err="1">
                <a:ea typeface="+mn-ea"/>
                <a:cs typeface="+mn-cs"/>
              </a:rPr>
              <a:t>Häkkää</a:t>
            </a:r>
            <a:r>
              <a:rPr lang="fi-FI" sz="2400" dirty="0">
                <a:ea typeface="+mn-ea"/>
                <a:cs typeface="+mn-cs"/>
              </a:rPr>
              <a:t> elämä -yhteiskehittämispäivä 5.2.2020 Jyväskylän Veturitalleilla </a:t>
            </a:r>
          </a:p>
          <a:p>
            <a:pPr lvl="1">
              <a:buClr>
                <a:srgbClr val="731F1C"/>
              </a:buClr>
              <a:buSzPct val="134000"/>
            </a:pPr>
            <a:r>
              <a:rPr lang="fi-FI" dirty="0"/>
              <a:t>Pohditaan konkreettia ratkaisua valituille noin neljälle pulmalle: miten lähteä sitä ratkomaan 3000 euron alkupanoksella?</a:t>
            </a:r>
          </a:p>
          <a:p>
            <a:pPr marL="457200" indent="-457200">
              <a:buClr>
                <a:srgbClr val="731F1C"/>
              </a:buClr>
              <a:buSzPct val="134000"/>
              <a:buFont typeface="+mj-lt"/>
              <a:buAutoNum type="arabicPeriod"/>
            </a:pPr>
            <a:r>
              <a:rPr lang="fi-FI" sz="2400" dirty="0">
                <a:ea typeface="+mn-ea"/>
                <a:cs typeface="+mn-cs"/>
              </a:rPr>
              <a:t>Voittajaratkaisujen toteutus käynnistyy annetulla alkupanoksella.</a:t>
            </a:r>
          </a:p>
          <a:p>
            <a:pPr marL="457200" indent="-457200">
              <a:buClr>
                <a:srgbClr val="731F1C"/>
              </a:buClr>
              <a:buSzPct val="134000"/>
              <a:buFont typeface="+mj-lt"/>
              <a:buAutoNum type="arabicPeriod"/>
            </a:pPr>
            <a:endParaRPr lang="fi-FI" sz="2400" dirty="0">
              <a:ea typeface="+mn-ea"/>
              <a:cs typeface="+mn-cs"/>
            </a:endParaRPr>
          </a:p>
          <a:p>
            <a:pPr marL="457200" indent="-457200">
              <a:buClr>
                <a:srgbClr val="731F1C"/>
              </a:buClr>
              <a:buSzPct val="134000"/>
              <a:buFont typeface="+mj-lt"/>
              <a:buAutoNum type="arabicPeriod"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Häkkää</a:t>
            </a:r>
            <a:r>
              <a:rPr lang="fi-FI" dirty="0"/>
              <a:t> elämä -innovaatioprosessi pähkinänkuoressa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Image result for nutshe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1" t="313" r="8994" b="-313"/>
          <a:stretch/>
        </p:blipFill>
        <p:spPr bwMode="auto">
          <a:xfrm>
            <a:off x="10820400" y="392607"/>
            <a:ext cx="914399" cy="99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-Down Arrow 5"/>
          <p:cNvSpPr/>
          <p:nvPr/>
        </p:nvSpPr>
        <p:spPr>
          <a:xfrm>
            <a:off x="10972799" y="1885950"/>
            <a:ext cx="762000" cy="39814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i-FI" dirty="0"/>
              <a:t>Seuranta ja arviointi</a:t>
            </a:r>
          </a:p>
        </p:txBody>
      </p:sp>
      <p:pic>
        <p:nvPicPr>
          <p:cNvPr id="9" name="Picture 4" descr="Image result for seteli kuva e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891" y="1733627"/>
            <a:ext cx="1269074" cy="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541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384"/>
            <a:ext cx="6781800" cy="2563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1697"/>
          <a:stretch/>
        </p:blipFill>
        <p:spPr>
          <a:xfrm>
            <a:off x="8830801" y="1635108"/>
            <a:ext cx="3342150" cy="1930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037" y="3496988"/>
            <a:ext cx="6286500" cy="3376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912" y="0"/>
            <a:ext cx="9781200" cy="44107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Veturitallit – kohtaamispaikka nuorille</a:t>
            </a:r>
          </a:p>
        </p:txBody>
      </p:sp>
      <p:pic>
        <p:nvPicPr>
          <p:cNvPr id="3074" name="Picture 2" descr="Image result for veturitallit jyväskylä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39" r="11957"/>
          <a:stretch/>
        </p:blipFill>
        <p:spPr bwMode="auto">
          <a:xfrm>
            <a:off x="9734550" y="0"/>
            <a:ext cx="2438400" cy="17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6090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Template_CA - v3" id="{05BEC7B3-9C4F-4697-9BCB-CF8E9EC8EB39}" vid="{BBA0308C-16F9-454C-BD0F-1B17E2C0FD42}"/>
    </a:ext>
  </a:extLst>
</a:theme>
</file>

<file path=ppt/theme/theme2.xml><?xml version="1.0" encoding="utf-8"?>
<a:theme xmlns:a="http://schemas.openxmlformats.org/drawingml/2006/main" name="Jkl_powerpoint_pohja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Ruusupuisto 11.10.18" id="{8A1E5F6B-5BB6-4CF2-8C46-E2E6CBAF717F}" vid="{5D214B30-1D8F-4A16-A874-31CEB189D42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9A191-EC8C-4AA6-9C64-D32B5F047436}">
  <ds:schemaRefs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604</Words>
  <Application>Microsoft Office PowerPoint</Application>
  <PresentationFormat>Mukautettu</PresentationFormat>
  <Paragraphs>121</Paragraphs>
  <Slides>11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3" baseType="lpstr">
      <vt:lpstr>Office Theme</vt:lpstr>
      <vt:lpstr>Jkl_powerpoint_pohja</vt:lpstr>
      <vt:lpstr>Häkkää elämä!</vt:lpstr>
      <vt:lpstr>Taustaa</vt:lpstr>
      <vt:lpstr>Dia 3</vt:lpstr>
      <vt:lpstr>Dia 4</vt:lpstr>
      <vt:lpstr>Dia 5</vt:lpstr>
      <vt:lpstr>NUORTEN MIELENTERVEYS- JA PÄIHDEPALVELUJEN KEHITTÄMINEN</vt:lpstr>
      <vt:lpstr>Paljon siis jo tehdään, eri tahoilla ja yhdessä. Mitä uutta sadan päivän mallilla?</vt:lpstr>
      <vt:lpstr>Häkkää elämä -innovaatioprosessi pähkinänkuoressa</vt:lpstr>
      <vt:lpstr>Veturitallit – kohtaamispaikka nuorille</vt:lpstr>
      <vt:lpstr>Riskit?</vt:lpstr>
      <vt:lpstr>Mitä voimme yhdessä tehdä?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2018-10-10T11:08:14Z</dcterms:created>
  <dcterms:modified xsi:type="dcterms:W3CDTF">2019-11-08T10:09:10Z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