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 id="2147483655" r:id="rId2"/>
  </p:sldMasterIdLst>
  <p:handoutMasterIdLst>
    <p:handoutMasterId r:id="rId24"/>
  </p:handoutMasterIdLst>
  <p:sldIdLst>
    <p:sldId id="287" r:id="rId3"/>
    <p:sldId id="270" r:id="rId4"/>
    <p:sldId id="304" r:id="rId5"/>
    <p:sldId id="288" r:id="rId6"/>
    <p:sldId id="302" r:id="rId7"/>
    <p:sldId id="303" r:id="rId8"/>
    <p:sldId id="305" r:id="rId9"/>
    <p:sldId id="269" r:id="rId10"/>
    <p:sldId id="301" r:id="rId11"/>
    <p:sldId id="300" r:id="rId12"/>
    <p:sldId id="291" r:id="rId13"/>
    <p:sldId id="290" r:id="rId14"/>
    <p:sldId id="294" r:id="rId15"/>
    <p:sldId id="295" r:id="rId16"/>
    <p:sldId id="267" r:id="rId17"/>
    <p:sldId id="297" r:id="rId18"/>
    <p:sldId id="298" r:id="rId19"/>
    <p:sldId id="292" r:id="rId20"/>
    <p:sldId id="273" r:id="rId21"/>
    <p:sldId id="263" r:id="rId22"/>
    <p:sldId id="293" r:id="rId23"/>
  </p:sldIdLst>
  <p:sldSz cx="9144000" cy="5143500" type="screen16x9"/>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1">
          <p15:clr>
            <a:srgbClr val="A4A3A4"/>
          </p15:clr>
        </p15:guide>
        <p15:guide id="2" orient="horz" pos="239">
          <p15:clr>
            <a:srgbClr val="A4A3A4"/>
          </p15:clr>
        </p15:guide>
        <p15:guide id="3" orient="horz" pos="2783">
          <p15:clr>
            <a:srgbClr val="A4A3A4"/>
          </p15:clr>
        </p15:guide>
        <p15:guide id="4" orient="horz" pos="1026">
          <p15:clr>
            <a:srgbClr val="A4A3A4"/>
          </p15:clr>
        </p15:guide>
        <p15:guide id="5" pos="865">
          <p15:clr>
            <a:srgbClr val="A4A3A4"/>
          </p15:clr>
        </p15:guide>
        <p15:guide id="6" pos="5291">
          <p15:clr>
            <a:srgbClr val="A4A3A4"/>
          </p15:clr>
        </p15:guide>
        <p15:guide id="7" pos="2879">
          <p15:clr>
            <a:srgbClr val="A4A3A4"/>
          </p15:clr>
        </p15:guide>
        <p15:guide id="8"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26522"/>
    <a:srgbClr val="7DCD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9900" autoAdjust="0"/>
  </p:normalViewPr>
  <p:slideViewPr>
    <p:cSldViewPr snapToGrid="0" snapToObjects="1">
      <p:cViewPr varScale="1">
        <p:scale>
          <a:sx n="110" d="100"/>
          <a:sy n="110" d="100"/>
        </p:scale>
        <p:origin x="67" y="197"/>
      </p:cViewPr>
      <p:guideLst>
        <p:guide orient="horz" pos="711"/>
        <p:guide orient="horz" pos="239"/>
        <p:guide orient="horz" pos="2783"/>
        <p:guide orient="horz" pos="1026"/>
        <p:guide pos="865"/>
        <p:guide pos="5291"/>
        <p:guide pos="2879"/>
        <p:guide pos="55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7F21B35D-A554-1C46-A8D1-9D72DD41DD25}" type="datetimeFigureOut">
              <a:rPr lang="en-US" smtClean="0"/>
              <a:t>11/26/2020</a:t>
            </a:fld>
            <a:endParaRPr lang="fi-FI"/>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D1812B44-70AE-664D-804A-D050CCDBEB5F}" type="slidenum">
              <a:rPr lang="fi-FI" smtClean="0"/>
              <a:t>‹#›</a:t>
            </a:fld>
            <a:endParaRPr lang="fi-FI"/>
          </a:p>
        </p:txBody>
      </p:sp>
    </p:spTree>
    <p:extLst>
      <p:ext uri="{BB962C8B-B14F-4D97-AF65-F5344CB8AC3E}">
        <p14:creationId xmlns:p14="http://schemas.microsoft.com/office/powerpoint/2010/main" val="3506980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inna">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0678" b="14292"/>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9812" y="1337650"/>
            <a:ext cx="1119784" cy="1924816"/>
          </a:xfrm>
          <a:prstGeom prst="rect">
            <a:avLst/>
          </a:prstGeom>
        </p:spPr>
      </p:pic>
    </p:spTree>
    <p:extLst>
      <p:ext uri="{BB962C8B-B14F-4D97-AF65-F5344CB8AC3E}">
        <p14:creationId xmlns:p14="http://schemas.microsoft.com/office/powerpoint/2010/main" val="4035018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kosivun_kuva+kuvateksti">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4266000"/>
          </a:xfrm>
          <a:blipFill rotWithShape="1">
            <a:blip r:embed="rId2"/>
            <a:srcRect/>
            <a:stretch>
              <a:fillRect t="-21446" b="-17496"/>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sp>
        <p:nvSpPr>
          <p:cNvPr id="11" name="Text Placeholder 9"/>
          <p:cNvSpPr>
            <a:spLocks noGrp="1"/>
          </p:cNvSpPr>
          <p:nvPr>
            <p:ph type="body" sz="quarter" idx="12" hasCustomPrompt="1"/>
          </p:nvPr>
        </p:nvSpPr>
        <p:spPr>
          <a:xfrm>
            <a:off x="2105662" y="4468631"/>
            <a:ext cx="6626252" cy="674869"/>
          </a:xfrm>
          <a:noFill/>
        </p:spPr>
        <p:txBody>
          <a:bodyPr lIns="0" tIns="0" rIns="0" bIns="0">
            <a:noAutofit/>
          </a:bodyPr>
          <a:lstStyle>
            <a:lvl1pPr marL="12700" indent="0">
              <a:lnSpc>
                <a:spcPct val="100000"/>
              </a:lnSpc>
              <a:spcAft>
                <a:spcPts val="0"/>
              </a:spcAft>
              <a:buFontTx/>
              <a:buNone/>
              <a:defRPr sz="1700" baseline="0"/>
            </a:lvl1pPr>
            <a:lvl2pPr marL="0" indent="-180000">
              <a:lnSpc>
                <a:spcPts val="2200"/>
              </a:lnSpc>
              <a:buFont typeface="Arial"/>
              <a:buChar char="•"/>
              <a:defRPr sz="18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smtClean="0"/>
              <a:t>Tähän lyhyt kuvateksti</a:t>
            </a:r>
            <a:endParaRPr lang="fi-FI"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390750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kosivun_kuva">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 y="0"/>
            <a:ext cx="9144000" cy="5143500"/>
          </a:xfrm>
          <a:blipFill rotWithShape="1">
            <a:blip r:embed="rId2"/>
            <a:srcRect/>
            <a:stretch>
              <a:fillRect t="-17927" b="-15407"/>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a:t>
            </a:r>
            <a:r>
              <a:rPr lang="en-US" dirty="0" smtClean="0"/>
              <a:t>25,4 </a:t>
            </a:r>
            <a:r>
              <a:rPr lang="en-US" dirty="0"/>
              <a:t>x </a:t>
            </a:r>
            <a:r>
              <a:rPr lang="en-US" dirty="0" smtClean="0"/>
              <a:t>15,8 </a:t>
            </a:r>
            <a:r>
              <a:rPr lang="en-US" dirty="0"/>
              <a:t>cm</a:t>
            </a:r>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68827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oitusdia_sininen">
    <p:spTree>
      <p:nvGrpSpPr>
        <p:cNvPr id="1" name=""/>
        <p:cNvGrpSpPr/>
        <p:nvPr/>
      </p:nvGrpSpPr>
      <p:grpSpPr>
        <a:xfrm>
          <a:off x="0" y="0"/>
          <a:ext cx="0" cy="0"/>
          <a:chOff x="0" y="0"/>
          <a:chExt cx="0" cy="0"/>
        </a:xfrm>
      </p:grpSpPr>
      <p:pic>
        <p:nvPicPr>
          <p:cNvPr id="6" name="Picture 5"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662" y="795806"/>
            <a:ext cx="1370090" cy="717808"/>
          </a:xfrm>
          <a:prstGeom prst="rect">
            <a:avLst/>
          </a:prstGeom>
        </p:spPr>
      </p:pic>
      <p:sp>
        <p:nvSpPr>
          <p:cNvPr id="8" name="Subtitle 2"/>
          <p:cNvSpPr>
            <a:spLocks noGrp="1"/>
          </p:cNvSpPr>
          <p:nvPr>
            <p:ph type="subTitle" idx="1"/>
          </p:nvPr>
        </p:nvSpPr>
        <p:spPr>
          <a:xfrm>
            <a:off x="884911" y="3893082"/>
            <a:ext cx="5902175" cy="697424"/>
          </a:xfrm>
          <a:prstGeom prst="rect">
            <a:avLst/>
          </a:prstGeom>
        </p:spPr>
        <p:txBody>
          <a:bodyPr anchor="b"/>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
        <p:nvSpPr>
          <p:cNvPr id="9" name="Title 1"/>
          <p:cNvSpPr>
            <a:spLocks noGrp="1"/>
          </p:cNvSpPr>
          <p:nvPr>
            <p:ph type="ctrTitle"/>
          </p:nvPr>
        </p:nvSpPr>
        <p:spPr>
          <a:xfrm>
            <a:off x="884911" y="1801907"/>
            <a:ext cx="7733725" cy="1385387"/>
          </a:xfrm>
        </p:spPr>
        <p:txBody>
          <a:bodyPr anchor="t">
            <a:noAutofit/>
          </a:bodyPr>
          <a:lstStyle>
            <a:lvl1pP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524207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lysluettelo_1-palsta">
    <p:bg>
      <p:bgPr>
        <a:solidFill>
          <a:srgbClr val="F26522"/>
        </a:solidFill>
        <a:effectLst/>
      </p:bgPr>
    </p:bg>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1563689" y="1376363"/>
            <a:ext cx="6734175"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a:t>
            </a:r>
            <a:br>
              <a:rPr lang="fi-FI" dirty="0" smtClean="0"/>
            </a:br>
            <a:r>
              <a:rPr lang="fi-FI" dirty="0" smtClean="0"/>
              <a:t>edit master text styles</a:t>
            </a:r>
          </a:p>
          <a:p>
            <a:pPr lvl="1"/>
            <a:r>
              <a:rPr lang="fi-FI" dirty="0" smtClean="0"/>
              <a:t>Second </a:t>
            </a:r>
            <a:r>
              <a:rPr lang="fi-FI" dirty="0" err="1" smtClean="0"/>
              <a:t>level</a:t>
            </a:r>
            <a:endParaRPr lang="fi-FI" dirty="0" smtClean="0"/>
          </a:p>
        </p:txBody>
      </p:sp>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Tree>
    <p:extLst>
      <p:ext uri="{BB962C8B-B14F-4D97-AF65-F5344CB8AC3E}">
        <p14:creationId xmlns:p14="http://schemas.microsoft.com/office/powerpoint/2010/main" val="4011899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lysluettelo_2-palstaa">
    <p:bg>
      <p:bgPr>
        <a:solidFill>
          <a:srgbClr val="7DCDC8"/>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884911" y="379810"/>
            <a:ext cx="7412952" cy="748904"/>
          </a:xfrm>
          <a:prstGeom prst="rect">
            <a:avLst/>
          </a:prstGeom>
        </p:spPr>
        <p:txBody>
          <a:bodyPr vert="horz" lIns="0" tIns="0" rIns="0" bIns="0" rtlCol="0" anchor="b">
            <a:noAutofit/>
          </a:bodyPr>
          <a:lstStyle/>
          <a:p>
            <a:r>
              <a:rPr lang="fi-FI" dirty="0" smtClean="0"/>
              <a:t>Sisällysluettelo</a:t>
            </a:r>
            <a:endParaRPr lang="en-US" dirty="0"/>
          </a:p>
        </p:txBody>
      </p:sp>
      <p:sp>
        <p:nvSpPr>
          <p:cNvPr id="10" name="Text Placeholder 2"/>
          <p:cNvSpPr>
            <a:spLocks noGrp="1"/>
          </p:cNvSpPr>
          <p:nvPr>
            <p:ph type="body" idx="1" hasCustomPrompt="1"/>
          </p:nvPr>
        </p:nvSpPr>
        <p:spPr>
          <a:xfrm>
            <a:off x="1563689" y="1376363"/>
            <a:ext cx="3306721" cy="3043436"/>
          </a:xfrm>
          <a:prstGeom prst="rect">
            <a:avLst/>
          </a:prstGeom>
        </p:spPr>
        <p:txBody>
          <a:bodyPr vert="horz" lIns="0" tIns="45720" rIns="91440" bIns="45720" rtlCol="0">
            <a:noAutofit/>
          </a:bodyPr>
          <a:lstStyle>
            <a:lvl1pPr marL="306000" indent="-342000">
              <a:spcAft>
                <a:spcPts val="600"/>
              </a:spcAft>
              <a:buFont typeface="+mj-lt"/>
              <a:buAutoNum type="arabicPeriod"/>
              <a:defRPr b="1" cap="none" baseline="0">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
        <p:nvSpPr>
          <p:cNvPr id="11" name="Text Placeholder 2"/>
          <p:cNvSpPr>
            <a:spLocks noGrp="1"/>
          </p:cNvSpPr>
          <p:nvPr>
            <p:ph type="body" idx="10" hasCustomPrompt="1"/>
          </p:nvPr>
        </p:nvSpPr>
        <p:spPr>
          <a:xfrm>
            <a:off x="5110472" y="1376363"/>
            <a:ext cx="3187392" cy="3043436"/>
          </a:xfrm>
          <a:prstGeom prst="rect">
            <a:avLst/>
          </a:prstGeom>
        </p:spPr>
        <p:txBody>
          <a:bodyPr vert="horz" lIns="0" tIns="45720" rIns="91440" bIns="45720" rtlCol="0">
            <a:noAutofit/>
          </a:bodyPr>
          <a:lstStyle>
            <a:lvl1pPr marL="306000" indent="-342900">
              <a:spcAft>
                <a:spcPts val="600"/>
              </a:spcAft>
              <a:buFont typeface="+mj-lt"/>
              <a:buAutoNum type="arabicPeriod"/>
              <a:defRPr b="1" cap="none">
                <a:solidFill>
                  <a:srgbClr val="FFFFFF"/>
                </a:solidFill>
              </a:defRPr>
            </a:lvl1pPr>
            <a:lvl2pPr marL="539750" indent="-179388">
              <a:spcAft>
                <a:spcPts val="600"/>
              </a:spcAft>
              <a:defRPr b="0" i="0" cap="none"/>
            </a:lvl2pPr>
            <a:lvl3pPr marL="792000">
              <a:spcAft>
                <a:spcPts val="600"/>
              </a:spcAft>
              <a:defRPr b="0" i="0" cap="none"/>
            </a:lvl3pPr>
            <a:lvl4pPr marL="1008000">
              <a:spcAft>
                <a:spcPts val="600"/>
              </a:spcAft>
              <a:defRPr b="0" i="0" cap="none"/>
            </a:lvl4pPr>
            <a:lvl5pPr marL="1224000">
              <a:spcAft>
                <a:spcPts val="600"/>
              </a:spcAft>
              <a:defRPr b="0" i="0" cap="none"/>
            </a:lvl5pPr>
          </a:lstStyle>
          <a:p>
            <a:pPr lvl="0"/>
            <a:r>
              <a:rPr lang="fi-FI" dirty="0" smtClean="0"/>
              <a:t>Click to edit master text styles</a:t>
            </a:r>
          </a:p>
          <a:p>
            <a:pPr lvl="1"/>
            <a:r>
              <a:rPr lang="fi-FI" dirty="0" smtClean="0"/>
              <a:t>Second </a:t>
            </a:r>
            <a:r>
              <a:rPr lang="fi-FI" dirty="0" err="1" smtClean="0"/>
              <a:t>level</a:t>
            </a:r>
            <a:endParaRPr lang="fi-FI" dirty="0" smtClean="0"/>
          </a:p>
        </p:txBody>
      </p:sp>
    </p:spTree>
    <p:extLst>
      <p:ext uri="{BB962C8B-B14F-4D97-AF65-F5344CB8AC3E}">
        <p14:creationId xmlns:p14="http://schemas.microsoft.com/office/powerpoint/2010/main" val="213973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aotsikko">
    <p:spTree>
      <p:nvGrpSpPr>
        <p:cNvPr id="1" name=""/>
        <p:cNvGrpSpPr/>
        <p:nvPr/>
      </p:nvGrpSpPr>
      <p:grpSpPr>
        <a:xfrm>
          <a:off x="0" y="0"/>
          <a:ext cx="0" cy="0"/>
          <a:chOff x="0" y="0"/>
          <a:chExt cx="0" cy="0"/>
        </a:xfrm>
      </p:grpSpPr>
      <p:sp>
        <p:nvSpPr>
          <p:cNvPr id="8" name="Title 1"/>
          <p:cNvSpPr>
            <a:spLocks noGrp="1"/>
          </p:cNvSpPr>
          <p:nvPr>
            <p:ph type="ctrTitle"/>
          </p:nvPr>
        </p:nvSpPr>
        <p:spPr>
          <a:xfrm>
            <a:off x="2463403" y="2121013"/>
            <a:ext cx="6031310" cy="1655030"/>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Text Placeholder 10"/>
          <p:cNvSpPr>
            <a:spLocks noGrp="1"/>
          </p:cNvSpPr>
          <p:nvPr>
            <p:ph type="body" sz="quarter" idx="10" hasCustomPrompt="1"/>
          </p:nvPr>
        </p:nvSpPr>
        <p:spPr>
          <a:xfrm>
            <a:off x="519910" y="2121012"/>
            <a:ext cx="1773017" cy="1087167"/>
          </a:xfrm>
          <a:prstGeom prst="rect">
            <a:avLst/>
          </a:prstGeom>
        </p:spPr>
        <p:txBody>
          <a:bodyPr anchor="t">
            <a:noAutofit/>
          </a:bodyPr>
          <a:lstStyle>
            <a:lvl1pPr algn="r">
              <a:lnSpc>
                <a:spcPts val="8500"/>
              </a:lnSpc>
              <a:spcAft>
                <a:spcPts val="0"/>
              </a:spcAft>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293347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teksti_sininen">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63689" y="1376363"/>
            <a:ext cx="7104061" cy="3043436"/>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itle Placeholder 1"/>
          <p:cNvSpPr>
            <a:spLocks noGrp="1"/>
          </p:cNvSpPr>
          <p:nvPr>
            <p:ph type="title"/>
          </p:nvPr>
        </p:nvSpPr>
        <p:spPr>
          <a:xfrm>
            <a:off x="884911" y="379810"/>
            <a:ext cx="7782839" cy="748904"/>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1159066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ogan">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527423" y="1801906"/>
            <a:ext cx="8091213" cy="2408660"/>
          </a:xfrm>
        </p:spPr>
        <p:txBody>
          <a:bodyPr anchor="t">
            <a:noAutofit/>
          </a:bodyPr>
          <a:lstStyle>
            <a:lvl1pPr algn="ctr">
              <a:lnSpc>
                <a:spcPct val="90000"/>
              </a:lnSpc>
              <a:defRPr sz="5600">
                <a:solidFill>
                  <a:schemeClr val="bg1"/>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088170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527423" y="2256229"/>
            <a:ext cx="8091213" cy="1385387"/>
          </a:xfrm>
        </p:spPr>
        <p:txBody>
          <a:bodyPr anchor="t">
            <a:noAutofit/>
          </a:bodyPr>
          <a:lstStyle>
            <a:lvl1pPr algn="ctr">
              <a:lnSpc>
                <a:spcPct val="90000"/>
              </a:lnSpc>
              <a:defRPr sz="5600">
                <a:solidFill>
                  <a:schemeClr val="bg1"/>
                </a:solidFill>
              </a:defRPr>
            </a:lvl1pPr>
          </a:lstStyle>
          <a:p>
            <a:r>
              <a:rPr lang="fi-FI" dirty="0" smtClean="0"/>
              <a:t>Kiitos!</a:t>
            </a:r>
            <a:endParaRPr lang="en-US" dirty="0"/>
          </a:p>
        </p:txBody>
      </p:sp>
      <p:pic>
        <p:nvPicPr>
          <p:cNvPr id="2" name="Picture 1" descr="LILJA_VALKOIN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3807" y="1103871"/>
            <a:ext cx="676860" cy="940836"/>
          </a:xfrm>
          <a:prstGeom prst="rect">
            <a:avLst/>
          </a:prstGeom>
        </p:spPr>
      </p:pic>
    </p:spTree>
    <p:extLst>
      <p:ext uri="{BB962C8B-B14F-4D97-AF65-F5344CB8AC3E}">
        <p14:creationId xmlns:p14="http://schemas.microsoft.com/office/powerpoint/2010/main" val="343050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atsas">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2223" b="16901"/>
          <a:stretch/>
        </p:blipFill>
        <p:spPr>
          <a:xfrm>
            <a:off x="0" y="0"/>
            <a:ext cx="9144000" cy="4320541"/>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pic>
        <p:nvPicPr>
          <p:cNvPr id="5" name="Picture 4"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60" y="2808528"/>
            <a:ext cx="2162363" cy="1132890"/>
          </a:xfrm>
          <a:prstGeom prst="rect">
            <a:avLst/>
          </a:prstGeom>
        </p:spPr>
      </p:pic>
    </p:spTree>
    <p:extLst>
      <p:ext uri="{BB962C8B-B14F-4D97-AF65-F5344CB8AC3E}">
        <p14:creationId xmlns:p14="http://schemas.microsoft.com/office/powerpoint/2010/main" val="420157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urajoki">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33816" b="18934"/>
          <a:stretch/>
        </p:blipFill>
        <p:spPr>
          <a:xfrm>
            <a:off x="0" y="0"/>
            <a:ext cx="9144000" cy="4320540"/>
          </a:xfrm>
          <a:prstGeom prst="rect">
            <a:avLst/>
          </a:prstGeom>
        </p:spPr>
      </p:pic>
      <p:sp>
        <p:nvSpPr>
          <p:cNvPr id="2" name="Title 1"/>
          <p:cNvSpPr>
            <a:spLocks noGrp="1"/>
          </p:cNvSpPr>
          <p:nvPr>
            <p:ph type="title"/>
          </p:nvPr>
        </p:nvSpPr>
        <p:spPr>
          <a:xfrm>
            <a:off x="347460" y="4547038"/>
            <a:ext cx="8524715" cy="192081"/>
          </a:xfrm>
        </p:spPr>
        <p:txBody>
          <a:bodyPr wrap="none"/>
          <a:lstStyle>
            <a:lvl1pPr algn="ctr">
              <a:lnSpc>
                <a:spcPts val="2000"/>
              </a:lnSpc>
              <a:defRPr sz="1600" b="0" i="0" baseline="0">
                <a:solidFill>
                  <a:schemeClr val="bg1"/>
                </a:solidFill>
              </a:defRPr>
            </a:lvl1pPr>
          </a:lstStyle>
          <a:p>
            <a:r>
              <a:rPr lang="fi-FI"/>
              <a:t>Click to edit Master title style</a:t>
            </a:r>
            <a:endParaRPr lang="en-US"/>
          </a:p>
        </p:txBody>
      </p:sp>
      <p:sp>
        <p:nvSpPr>
          <p:cNvPr id="3" name="TextBox 2"/>
          <p:cNvSpPr txBox="1"/>
          <p:nvPr userDrawn="1"/>
        </p:nvSpPr>
        <p:spPr>
          <a:xfrm>
            <a:off x="9240740" y="2108500"/>
            <a:ext cx="184666" cy="369332"/>
          </a:xfrm>
          <a:prstGeom prst="rect">
            <a:avLst/>
          </a:prstGeom>
          <a:noFill/>
        </p:spPr>
        <p:txBody>
          <a:bodyPr wrap="none" rtlCol="0">
            <a:spAutoFit/>
          </a:bodyPr>
          <a:lstStyle/>
          <a:p>
            <a:endParaRPr lang="en-US" dirty="0"/>
          </a:p>
        </p:txBody>
      </p:sp>
      <p:pic>
        <p:nvPicPr>
          <p:cNvPr id="6" name="Picture 5" descr="TURKUABO_WHITE_IS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6377" y="886177"/>
            <a:ext cx="1633825" cy="2808411"/>
          </a:xfrm>
          <a:prstGeom prst="rect">
            <a:avLst/>
          </a:prstGeom>
        </p:spPr>
      </p:pic>
    </p:spTree>
    <p:extLst>
      <p:ext uri="{BB962C8B-B14F-4D97-AF65-F5344CB8AC3E}">
        <p14:creationId xmlns:p14="http://schemas.microsoft.com/office/powerpoint/2010/main" val="1854299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vallinen_välidi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97483" b="-40389"/>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6" name="Title 1"/>
          <p:cNvSpPr>
            <a:spLocks noGrp="1"/>
          </p:cNvSpPr>
          <p:nvPr>
            <p:ph type="ctrTitle"/>
          </p:nvPr>
        </p:nvSpPr>
        <p:spPr>
          <a:xfrm>
            <a:off x="2463403" y="3249004"/>
            <a:ext cx="6031310" cy="919319"/>
          </a:xfrm>
        </p:spPr>
        <p:txBody>
          <a:bodyPr anchor="t">
            <a:noAutofit/>
          </a:bodyPr>
          <a:lstStyle>
            <a:lvl1pPr>
              <a:lnSpc>
                <a:spcPct val="90000"/>
              </a:lnSpc>
              <a:defRPr sz="3700">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10"/>
          <p:cNvSpPr>
            <a:spLocks noGrp="1"/>
          </p:cNvSpPr>
          <p:nvPr>
            <p:ph type="body" sz="quarter" idx="11" hasCustomPrompt="1"/>
          </p:nvPr>
        </p:nvSpPr>
        <p:spPr>
          <a:xfrm>
            <a:off x="519910" y="3249003"/>
            <a:ext cx="1773017" cy="919319"/>
          </a:xfrm>
          <a:prstGeom prst="rect">
            <a:avLst/>
          </a:prstGeom>
        </p:spPr>
        <p:txBody>
          <a:bodyPr anchor="t">
            <a:noAutofit/>
          </a:bodyPr>
          <a:lstStyle>
            <a:lvl1pPr marL="0" indent="0" algn="r">
              <a:lnSpc>
                <a:spcPts val="8500"/>
              </a:lnSpc>
              <a:spcAft>
                <a:spcPts val="0"/>
              </a:spcAft>
              <a:buNone/>
              <a:defRPr sz="8500" b="1">
                <a:solidFill>
                  <a:schemeClr val="bg1"/>
                </a:solidFill>
              </a:defRPr>
            </a:lvl1pPr>
          </a:lstStyle>
          <a:p>
            <a:pPr lvl="0"/>
            <a:r>
              <a:rPr lang="fi-FI" dirty="0" smtClean="0"/>
              <a:t>00</a:t>
            </a:r>
            <a:endParaRPr lang="en-US" dirty="0"/>
          </a:p>
        </p:txBody>
      </p:sp>
    </p:spTree>
    <p:extLst>
      <p:ext uri="{BB962C8B-B14F-4D97-AF65-F5344CB8AC3E}">
        <p14:creationId xmlns:p14="http://schemas.microsoft.com/office/powerpoint/2010/main" val="347957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
        <p:nvSpPr>
          <p:cNvPr id="5" name="Picture Placeholder 4"/>
          <p:cNvSpPr>
            <a:spLocks noGrp="1"/>
          </p:cNvSpPr>
          <p:nvPr>
            <p:ph type="pic" sz="quarter" idx="10" hasCustomPrompt="1"/>
          </p:nvPr>
        </p:nvSpPr>
        <p:spPr>
          <a:xfrm>
            <a:off x="0" y="0"/>
            <a:ext cx="9144000" cy="2565000"/>
          </a:xfrm>
          <a:blipFill rotWithShape="1">
            <a:blip r:embed="rId3"/>
            <a:srcRect/>
            <a:stretch>
              <a:fillRect t="-109318" b="-25744"/>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359812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sion_alku_valk_vaaka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9144000" cy="2565000"/>
          </a:xfrm>
          <a:blipFill rotWithShape="1">
            <a:blip r:embed="rId2"/>
            <a:srcRect/>
            <a:stretch>
              <a:fillRect t="-3258" b="-30546"/>
            </a:stretch>
          </a:blipFill>
        </p:spPr>
        <p:txBody>
          <a:bodyPr tIns="360000" bIns="0">
            <a:normAutofit/>
          </a:bodyPr>
          <a:lstStyle>
            <a:lvl1pPr marL="0" indent="0" algn="ctr">
              <a:buNone/>
              <a:defRPr sz="1600"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7" name="Text Placeholder 9"/>
          <p:cNvSpPr>
            <a:spLocks noGrp="1"/>
          </p:cNvSpPr>
          <p:nvPr>
            <p:ph type="body" sz="quarter" idx="12"/>
          </p:nvPr>
        </p:nvSpPr>
        <p:spPr>
          <a:xfrm>
            <a:off x="884911" y="3306448"/>
            <a:ext cx="7632950" cy="1456052"/>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540000" indent="-180000">
              <a:lnSpc>
                <a:spcPts val="2200"/>
              </a:lnSpc>
              <a:buSzPct val="90000"/>
              <a:buFont typeface="Lucida Grande"/>
              <a:buChar char="-"/>
              <a:defRPr sz="17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8" name="Title Placeholder 1"/>
          <p:cNvSpPr>
            <a:spLocks noGrp="1"/>
          </p:cNvSpPr>
          <p:nvPr>
            <p:ph type="title"/>
          </p:nvPr>
        </p:nvSpPr>
        <p:spPr>
          <a:xfrm>
            <a:off x="884911" y="2820461"/>
            <a:ext cx="7632950" cy="485987"/>
          </a:xfrm>
          <a:prstGeom prst="rect">
            <a:avLst/>
          </a:prstGeom>
        </p:spPr>
        <p:txBody>
          <a:bodyPr vert="horz" lIns="0" tIns="0" rIns="0" bIns="0" rtlCol="0" anchor="t">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6" name="Picture 5"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1250793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sion_alku_orans_pystykuva">
    <p:bg>
      <p:bgPr>
        <a:solidFill>
          <a:srgbClr val="F2652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1828012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sion_alku_valk_pystykuv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4" y="0"/>
            <a:ext cx="4573587" cy="5143500"/>
          </a:xfrm>
          <a:blipFill rotWithShape="1">
            <a:blip r:embed="rId2"/>
            <a:srcRect/>
            <a:stretch>
              <a:fillRect t="-20531" b="-12849"/>
            </a:stretch>
          </a:blipFill>
        </p:spPr>
        <p:txBody>
          <a:bodyPr tIns="360000" bIns="0">
            <a:normAutofit/>
          </a:bodyPr>
          <a:lstStyle>
            <a:lvl1pPr marL="0" indent="0" algn="ctr">
              <a:buNone/>
              <a:defRPr sz="1600" baseline="0">
                <a:ln>
                  <a:noFill/>
                </a:ln>
                <a:solidFill>
                  <a:schemeClr val="bg1"/>
                </a:solidFill>
              </a:defRPr>
            </a:lvl1pPr>
          </a:lstStyle>
          <a:p>
            <a:r>
              <a:rPr lang="en-US" dirty="0" err="1"/>
              <a:t>Klikkaa</a:t>
            </a:r>
            <a:r>
              <a:rPr lang="en-US" dirty="0"/>
              <a:t> </a:t>
            </a:r>
            <a:r>
              <a:rPr lang="en-US" dirty="0" err="1"/>
              <a:t>kuvan</a:t>
            </a:r>
            <a:r>
              <a:rPr lang="en-US" dirty="0"/>
              <a:t> </a:t>
            </a:r>
            <a:r>
              <a:rPr lang="en-US" dirty="0" err="1"/>
              <a:t>keskellä</a:t>
            </a:r>
            <a:r>
              <a:rPr lang="en-US" dirty="0"/>
              <a:t> </a:t>
            </a:r>
            <a:r>
              <a:rPr lang="en-US" dirty="0" err="1"/>
              <a:t>olevaa</a:t>
            </a:r>
            <a:r>
              <a:rPr lang="en-US" dirty="0"/>
              <a:t> </a:t>
            </a:r>
            <a:r>
              <a:rPr lang="en-US" dirty="0" err="1"/>
              <a:t>ikonia</a:t>
            </a:r>
            <a:r>
              <a:rPr lang="en-US" dirty="0"/>
              <a:t> </a:t>
            </a:r>
            <a:r>
              <a:rPr lang="en-US" dirty="0" err="1"/>
              <a:t>vaihtaaksesi</a:t>
            </a:r>
            <a:r>
              <a:rPr lang="en-US" dirty="0"/>
              <a:t> </a:t>
            </a:r>
            <a:r>
              <a:rPr lang="en-US" dirty="0" err="1"/>
              <a:t>kuvan</a:t>
            </a:r>
            <a:r>
              <a:rPr lang="en-US" dirty="0"/>
              <a:t>. </a:t>
            </a:r>
            <a:br>
              <a:rPr lang="en-US" dirty="0"/>
            </a:br>
            <a:r>
              <a:rPr lang="en-US" dirty="0" err="1"/>
              <a:t>Kuvakoko</a:t>
            </a:r>
            <a:r>
              <a:rPr lang="en-US" dirty="0"/>
              <a:t> 12,7 x 19,05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7" name="Picture 6" descr="TURKUABO_VAAKA-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363475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Osion_alku_valk_kaksi_kuvaa">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4570412" y="312964"/>
            <a:ext cx="4140000" cy="2160000"/>
          </a:xfrm>
          <a:blipFill rotWithShape="1">
            <a:blip r:embed="rId2"/>
            <a:srcRect/>
            <a:stretch>
              <a:fillRect t="-50014" b="-41652"/>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sp>
        <p:nvSpPr>
          <p:cNvPr id="11" name="Text Placeholder 9"/>
          <p:cNvSpPr>
            <a:spLocks noGrp="1"/>
          </p:cNvSpPr>
          <p:nvPr>
            <p:ph type="body" sz="quarter" idx="12"/>
          </p:nvPr>
        </p:nvSpPr>
        <p:spPr>
          <a:xfrm>
            <a:off x="667197" y="2809656"/>
            <a:ext cx="3511708" cy="1456711"/>
          </a:xfrm>
          <a:noFill/>
        </p:spPr>
        <p:txBody>
          <a:bodyPr lIns="0" tIns="0" rIns="0" bIns="0">
            <a:noAutofit/>
          </a:bodyPr>
          <a:lstStyle>
            <a:lvl1pPr marL="12700" indent="0">
              <a:lnSpc>
                <a:spcPts val="2200"/>
              </a:lnSpc>
              <a:buFontTx/>
              <a:buNone/>
              <a:defRPr sz="1700" baseline="0"/>
            </a:lvl1pPr>
            <a:lvl2pPr marL="0" indent="-180000">
              <a:lnSpc>
                <a:spcPts val="2200"/>
              </a:lnSpc>
              <a:buFont typeface="Arial"/>
              <a:buChar char="•"/>
              <a:defRPr sz="1700" baseline="0"/>
            </a:lvl2pPr>
            <a:lvl3pPr marL="360000" indent="-180000">
              <a:lnSpc>
                <a:spcPts val="2200"/>
              </a:lnSpc>
              <a:buSzPct val="90000"/>
              <a:buFont typeface="Lucida Grande"/>
              <a:buChar char="-"/>
              <a:defRPr sz="1800" baseline="0"/>
            </a:lvl3pPr>
            <a:lvl4pPr>
              <a:lnSpc>
                <a:spcPts val="1900"/>
              </a:lnSpc>
              <a:defRPr sz="1600"/>
            </a:lvl4pPr>
            <a:lvl5pPr>
              <a:lnSpc>
                <a:spcPts val="1900"/>
              </a:lnSpc>
              <a:defRPr sz="160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p:txBody>
      </p:sp>
      <p:sp>
        <p:nvSpPr>
          <p:cNvPr id="13" name="Title Placeholder 1"/>
          <p:cNvSpPr>
            <a:spLocks noGrp="1"/>
          </p:cNvSpPr>
          <p:nvPr>
            <p:ph type="title"/>
          </p:nvPr>
        </p:nvSpPr>
        <p:spPr>
          <a:xfrm>
            <a:off x="667197" y="1376358"/>
            <a:ext cx="3511708" cy="1275290"/>
          </a:xfrm>
          <a:prstGeom prst="rect">
            <a:avLst/>
          </a:prstGeom>
        </p:spPr>
        <p:txBody>
          <a:bodyPr vert="horz" lIns="0" tIns="0" rIns="0" bIns="0" rtlCol="0" anchor="b">
            <a:noAutofit/>
          </a:bodyPr>
          <a:lstStyle>
            <a:lvl1pPr>
              <a:defRPr>
                <a:solidFill>
                  <a:srgbClr val="000000"/>
                </a:solidFill>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Picture Placeholder 4"/>
          <p:cNvSpPr>
            <a:spLocks noGrp="1"/>
          </p:cNvSpPr>
          <p:nvPr>
            <p:ph type="pic" sz="quarter" idx="14" hasCustomPrompt="1"/>
          </p:nvPr>
        </p:nvSpPr>
        <p:spPr>
          <a:xfrm>
            <a:off x="4570412" y="2648436"/>
            <a:ext cx="4140000" cy="2160000"/>
          </a:xfrm>
          <a:blipFill rotWithShape="1">
            <a:blip r:embed="rId3"/>
            <a:srcRect/>
            <a:stretch>
              <a:fillRect t="-20915" b="-12601"/>
            </a:stretch>
          </a:blipFill>
        </p:spPr>
        <p:txBody>
          <a:bodyPr tIns="360000" bIns="93600" anchor="b">
            <a:normAutofit/>
          </a:bodyPr>
          <a:lstStyle>
            <a:lvl1pPr marL="0" indent="0" algn="ctr">
              <a:lnSpc>
                <a:spcPts val="1800"/>
              </a:lnSpc>
              <a:buNone/>
              <a:defRPr sz="1600" baseline="0">
                <a:ln>
                  <a:noFill/>
                </a:ln>
                <a:solidFill>
                  <a:schemeClr val="bg1"/>
                </a:solidFill>
              </a:defRPr>
            </a:lvl1pPr>
          </a:lstStyle>
          <a:p>
            <a:r>
              <a:rPr lang="en-US"/>
              <a:t>Klikkaa kuvan keskellä olevaa ikonia vaihtaaksesi kuvan. Kuvakoko 11,5 x 8 cm</a:t>
            </a:r>
          </a:p>
        </p:txBody>
      </p:sp>
      <p:pic>
        <p:nvPicPr>
          <p:cNvPr id="7" name="Picture 6" descr="TURKUABO_VAAKA-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907" y="4421231"/>
            <a:ext cx="1023518" cy="535215"/>
          </a:xfrm>
          <a:prstGeom prst="rect">
            <a:avLst/>
          </a:prstGeom>
        </p:spPr>
      </p:pic>
    </p:spTree>
    <p:extLst>
      <p:ext uri="{BB962C8B-B14F-4D97-AF65-F5344CB8AC3E}">
        <p14:creationId xmlns:p14="http://schemas.microsoft.com/office/powerpoint/2010/main" val="220191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2" name="Title Placeholder 1"/>
          <p:cNvSpPr>
            <a:spLocks noGrp="1"/>
          </p:cNvSpPr>
          <p:nvPr>
            <p:ph type="title"/>
          </p:nvPr>
        </p:nvSpPr>
        <p:spPr>
          <a:xfrm>
            <a:off x="884910" y="386408"/>
            <a:ext cx="7412159" cy="741567"/>
          </a:xfrm>
          <a:prstGeom prst="rect">
            <a:avLst/>
          </a:prstGeom>
        </p:spPr>
        <p:txBody>
          <a:bodyPr vert="horz" wrap="square"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Tree>
    <p:extLst>
      <p:ext uri="{BB962C8B-B14F-4D97-AF65-F5344CB8AC3E}">
        <p14:creationId xmlns:p14="http://schemas.microsoft.com/office/powerpoint/2010/main" val="276759950"/>
      </p:ext>
    </p:extLst>
  </p:cSld>
  <p:clrMap bg1="lt1" tx1="dk1" bg2="lt2" tx2="dk2" accent1="accent1" accent2="accent2" accent3="accent3" accent4="accent4" accent5="accent5" accent6="accent6" hlink="hlink" folHlink="folHlink"/>
  <p:sldLayoutIdLst>
    <p:sldLayoutId id="2147483677" r:id="rId1"/>
    <p:sldLayoutId id="2147483686" r:id="rId2"/>
    <p:sldLayoutId id="2147483688" r:id="rId3"/>
    <p:sldLayoutId id="2147483678" r:id="rId4"/>
    <p:sldLayoutId id="2147483689" r:id="rId5"/>
    <p:sldLayoutId id="2147483680" r:id="rId6"/>
    <p:sldLayoutId id="2147483681" r:id="rId7"/>
    <p:sldLayoutId id="2147483690" r:id="rId8"/>
    <p:sldLayoutId id="2147483682" r:id="rId9"/>
    <p:sldLayoutId id="2147483685" r:id="rId10"/>
    <p:sldLayoutId id="2147483691" r:id="rId11"/>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60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2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911" y="379811"/>
            <a:ext cx="7412952" cy="748902"/>
          </a:xfrm>
          <a:prstGeom prst="rect">
            <a:avLst/>
          </a:prstGeom>
        </p:spPr>
        <p:txBody>
          <a:bodyPr vert="horz" lIns="0" tIns="0" rIns="0" bIns="0" rtlCol="0" anchor="b">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5" name="Text Placeholder 2"/>
          <p:cNvSpPr>
            <a:spLocks noGrp="1"/>
          </p:cNvSpPr>
          <p:nvPr>
            <p:ph type="body" idx="1"/>
          </p:nvPr>
        </p:nvSpPr>
        <p:spPr>
          <a:xfrm>
            <a:off x="1563688" y="1379388"/>
            <a:ext cx="6733382" cy="3041843"/>
          </a:xfrm>
          <a:prstGeom prst="rect">
            <a:avLst/>
          </a:prstGeom>
        </p:spPr>
        <p:txBody>
          <a:bodyPr vert="horz" lIns="91440" tIns="45720" rIns="91440" bIns="4572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pic>
        <p:nvPicPr>
          <p:cNvPr id="6" name="Picture 5" descr="TURKUABO_WHITE-01.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29907" y="4421230"/>
            <a:ext cx="1021572" cy="535215"/>
          </a:xfrm>
          <a:prstGeom prst="rect">
            <a:avLst/>
          </a:prstGeom>
        </p:spPr>
      </p:pic>
    </p:spTree>
    <p:extLst>
      <p:ext uri="{BB962C8B-B14F-4D97-AF65-F5344CB8AC3E}">
        <p14:creationId xmlns:p14="http://schemas.microsoft.com/office/powerpoint/2010/main" val="99567263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6" r:id="rId4"/>
    <p:sldLayoutId id="2147483657" r:id="rId5"/>
    <p:sldLayoutId id="2147483661" r:id="rId6"/>
    <p:sldLayoutId id="2147483662" r:id="rId7"/>
  </p:sldLayoutIdLst>
  <p:txStyles>
    <p:title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p:titleStyle>
    <p:bodyStyle>
      <a:lvl1pPr marL="0" indent="0" algn="l" defTabSz="457200" rtl="0" eaLnBrk="1" latinLnBrk="0" hangingPunct="1">
        <a:lnSpc>
          <a:spcPts val="2100"/>
        </a:lnSpc>
        <a:spcBef>
          <a:spcPts val="0"/>
        </a:spcBef>
        <a:spcAft>
          <a:spcPts val="1200"/>
        </a:spcAft>
        <a:buFont typeface="Arial"/>
        <a:buNone/>
        <a:defRPr sz="1700" kern="1200">
          <a:solidFill>
            <a:schemeClr val="tx1"/>
          </a:solidFill>
          <a:latin typeface="Arial"/>
          <a:ea typeface="+mn-ea"/>
          <a:cs typeface="Arial"/>
        </a:defRPr>
      </a:lvl1pPr>
      <a:lvl2pPr marL="144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2pPr>
      <a:lvl3pPr marL="540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3pPr>
      <a:lvl4pPr marL="900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4pPr>
      <a:lvl5pPr marL="1260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mailto:hanna.karlssson@turku.fi"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mailto:nina.borgstrom@turku.fi" TargetMode="External"/><Relationship Id="rId2" Type="http://schemas.openxmlformats.org/officeDocument/2006/relationships/hyperlink" Target="mailto:annette.hagelberg@turku.fi" TargetMode="External"/><Relationship Id="rId1" Type="http://schemas.openxmlformats.org/officeDocument/2006/relationships/slideLayout" Target="../slideLayouts/slideLayout4.xml"/><Relationship Id="rId5" Type="http://schemas.openxmlformats.org/officeDocument/2006/relationships/hyperlink" Target="mailto:hanna.karlsson@turku.fi" TargetMode="External"/><Relationship Id="rId4" Type="http://schemas.openxmlformats.org/officeDocument/2006/relationships/hyperlink" Target="mailto:siri.nyberg@turku.f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eda.net/turku/barnen"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opaskartta.turku.fi/IMS/?layers=Opaskartta&amp;lon=Oppilasalueet%201-6%20ruotsink.&amp;cp=6713280,23467104&amp;z=64"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opaskartta.turku.fi/IMS/sv?layers=Guidekarta&amp;lon=Skol%20omr%C3%A5dena%201-6%20svensk&amp;cp=6713280,23467104&amp;z=64"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09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4"/>
          <p:cNvSpPr>
            <a:spLocks noGrp="1"/>
          </p:cNvSpPr>
          <p:nvPr>
            <p:ph type="body" idx="1"/>
          </p:nvPr>
        </p:nvSpPr>
        <p:spPr>
          <a:xfrm>
            <a:off x="616085" y="979251"/>
            <a:ext cx="8051665" cy="3440548"/>
          </a:xfrm>
        </p:spPr>
        <p:txBody>
          <a:bodyPr/>
          <a:lstStyle/>
          <a:p>
            <a:pPr marL="0" indent="0">
              <a:buNone/>
            </a:pPr>
            <a:r>
              <a:rPr lang="fi-FI" dirty="0" err="1" smtClean="0">
                <a:solidFill>
                  <a:schemeClr val="bg1"/>
                </a:solidFill>
              </a:rPr>
              <a:t>När</a:t>
            </a:r>
            <a:r>
              <a:rPr lang="fi-FI" dirty="0" smtClean="0">
                <a:solidFill>
                  <a:schemeClr val="bg1"/>
                </a:solidFill>
              </a:rPr>
              <a:t> du </a:t>
            </a:r>
            <a:r>
              <a:rPr lang="fi-FI" dirty="0" err="1" smtClean="0">
                <a:solidFill>
                  <a:schemeClr val="bg1"/>
                </a:solidFill>
              </a:rPr>
              <a:t>fyller</a:t>
            </a:r>
            <a:r>
              <a:rPr lang="fi-FI" dirty="0" smtClean="0">
                <a:solidFill>
                  <a:schemeClr val="bg1"/>
                </a:solidFill>
              </a:rPr>
              <a:t> i </a:t>
            </a:r>
            <a:r>
              <a:rPr lang="fi-FI" dirty="0" err="1" smtClean="0">
                <a:solidFill>
                  <a:schemeClr val="bg1"/>
                </a:solidFill>
              </a:rPr>
              <a:t>den</a:t>
            </a:r>
            <a:r>
              <a:rPr lang="fi-FI" dirty="0" smtClean="0">
                <a:solidFill>
                  <a:schemeClr val="bg1"/>
                </a:solidFill>
              </a:rPr>
              <a:t> </a:t>
            </a:r>
            <a:r>
              <a:rPr lang="fi-FI" dirty="0" err="1" smtClean="0">
                <a:solidFill>
                  <a:schemeClr val="bg1"/>
                </a:solidFill>
              </a:rPr>
              <a:t>elektroniska</a:t>
            </a:r>
            <a:r>
              <a:rPr lang="fi-FI" dirty="0" smtClean="0">
                <a:solidFill>
                  <a:schemeClr val="bg1"/>
                </a:solidFill>
              </a:rPr>
              <a:t> </a:t>
            </a:r>
            <a:r>
              <a:rPr lang="fi-FI" dirty="0" err="1" smtClean="0">
                <a:solidFill>
                  <a:schemeClr val="bg1"/>
                </a:solidFill>
              </a:rPr>
              <a:t>anmälan</a:t>
            </a:r>
            <a:r>
              <a:rPr lang="fi-FI" dirty="0" smtClean="0">
                <a:solidFill>
                  <a:schemeClr val="bg1"/>
                </a:solidFill>
              </a:rPr>
              <a:t> </a:t>
            </a:r>
            <a:r>
              <a:rPr lang="fi-FI" dirty="0" err="1" smtClean="0">
                <a:solidFill>
                  <a:schemeClr val="bg1"/>
                </a:solidFill>
              </a:rPr>
              <a:t>till</a:t>
            </a:r>
            <a:r>
              <a:rPr lang="fi-FI" dirty="0" smtClean="0">
                <a:solidFill>
                  <a:schemeClr val="bg1"/>
                </a:solidFill>
              </a:rPr>
              <a:t> </a:t>
            </a:r>
            <a:r>
              <a:rPr lang="fi-FI" dirty="0" err="1" smtClean="0">
                <a:solidFill>
                  <a:schemeClr val="bg1"/>
                </a:solidFill>
              </a:rPr>
              <a:t>förskoleundervisningen</a:t>
            </a:r>
            <a:r>
              <a:rPr lang="fi-FI" dirty="0" smtClean="0">
                <a:solidFill>
                  <a:schemeClr val="bg1"/>
                </a:solidFill>
              </a:rPr>
              <a:t> </a:t>
            </a:r>
            <a:r>
              <a:rPr lang="fi-FI" dirty="0" err="1" smtClean="0">
                <a:solidFill>
                  <a:schemeClr val="bg1"/>
                </a:solidFill>
              </a:rPr>
              <a:t>behöver</a:t>
            </a:r>
            <a:r>
              <a:rPr lang="fi-FI" dirty="0" smtClean="0">
                <a:solidFill>
                  <a:schemeClr val="bg1"/>
                </a:solidFill>
              </a:rPr>
              <a:t> du </a:t>
            </a:r>
            <a:r>
              <a:rPr lang="fi-FI" dirty="0" err="1" smtClean="0">
                <a:solidFill>
                  <a:schemeClr val="bg1"/>
                </a:solidFill>
              </a:rPr>
              <a:t>kontrollera</a:t>
            </a:r>
            <a:r>
              <a:rPr lang="fi-FI" dirty="0" smtClean="0">
                <a:solidFill>
                  <a:schemeClr val="bg1"/>
                </a:solidFill>
              </a:rPr>
              <a:t> </a:t>
            </a:r>
            <a:r>
              <a:rPr lang="fi-FI" dirty="0" err="1" smtClean="0">
                <a:solidFill>
                  <a:schemeClr val="bg1"/>
                </a:solidFill>
              </a:rPr>
              <a:t>att</a:t>
            </a:r>
            <a:r>
              <a:rPr lang="fi-FI" dirty="0" smtClean="0">
                <a:solidFill>
                  <a:schemeClr val="bg1"/>
                </a:solidFill>
              </a:rPr>
              <a:t> du</a:t>
            </a:r>
            <a:endParaRPr lang="fi-FI" b="1" dirty="0" smtClean="0">
              <a:solidFill>
                <a:schemeClr val="bg1"/>
              </a:solidFill>
            </a:endParaRPr>
          </a:p>
          <a:p>
            <a:pPr marL="285750" indent="-285750">
              <a:buFontTx/>
              <a:buChar char="-"/>
            </a:pPr>
            <a:r>
              <a:rPr lang="sv-FI" b="0" dirty="0" smtClean="0">
                <a:solidFill>
                  <a:schemeClr val="bg1"/>
                </a:solidFill>
              </a:rPr>
              <a:t>Valt rätt område/stadsdel</a:t>
            </a:r>
          </a:p>
          <a:p>
            <a:pPr marL="285750" indent="-285750">
              <a:buFontTx/>
              <a:buChar char="-"/>
            </a:pPr>
            <a:r>
              <a:rPr lang="sv-FI" b="0" smtClean="0">
                <a:solidFill>
                  <a:schemeClr val="bg1"/>
                </a:solidFill>
              </a:rPr>
              <a:t>Valt </a:t>
            </a:r>
            <a:r>
              <a:rPr lang="sv-FI" b="0" dirty="0" smtClean="0">
                <a:solidFill>
                  <a:schemeClr val="bg1"/>
                </a:solidFill>
              </a:rPr>
              <a:t>rätt enhet</a:t>
            </a:r>
          </a:p>
          <a:p>
            <a:pPr marL="825750" lvl="2" indent="-285750">
              <a:buFontTx/>
              <a:buChar char="-"/>
            </a:pPr>
            <a:r>
              <a:rPr lang="fi-FI" i="1" dirty="0" smtClean="0">
                <a:solidFill>
                  <a:schemeClr val="bg1"/>
                </a:solidFill>
              </a:rPr>
              <a:t>Braheskolan</a:t>
            </a:r>
            <a:r>
              <a:rPr lang="fi-FI" dirty="0" smtClean="0">
                <a:solidFill>
                  <a:schemeClr val="bg1"/>
                </a:solidFill>
              </a:rPr>
              <a:t> </a:t>
            </a:r>
            <a:r>
              <a:rPr lang="fi-FI" sz="1400" dirty="0" smtClean="0">
                <a:solidFill>
                  <a:schemeClr val="bg1"/>
                </a:solidFill>
              </a:rPr>
              <a:t>(Martti)</a:t>
            </a:r>
          </a:p>
          <a:p>
            <a:pPr marL="825750" lvl="2" indent="-285750">
              <a:buFontTx/>
              <a:buChar char="-"/>
            </a:pPr>
            <a:r>
              <a:rPr lang="fi-FI" dirty="0" smtClean="0">
                <a:solidFill>
                  <a:schemeClr val="bg1"/>
                </a:solidFill>
              </a:rPr>
              <a:t>Cygnaeus förskola -&gt; </a:t>
            </a:r>
            <a:r>
              <a:rPr lang="fi-FI" i="1" dirty="0" smtClean="0">
                <a:solidFill>
                  <a:schemeClr val="bg1"/>
                </a:solidFill>
              </a:rPr>
              <a:t>Cygnaeus </a:t>
            </a:r>
            <a:r>
              <a:rPr lang="fi-FI" i="1" dirty="0" err="1" smtClean="0">
                <a:solidFill>
                  <a:schemeClr val="bg1"/>
                </a:solidFill>
              </a:rPr>
              <a:t>daghem</a:t>
            </a:r>
            <a:r>
              <a:rPr lang="fi-FI" i="1" dirty="0" smtClean="0">
                <a:solidFill>
                  <a:schemeClr val="bg1"/>
                </a:solidFill>
              </a:rPr>
              <a:t> </a:t>
            </a:r>
            <a:r>
              <a:rPr lang="fi-FI" i="1" dirty="0" err="1" smtClean="0">
                <a:solidFill>
                  <a:schemeClr val="bg1"/>
                </a:solidFill>
              </a:rPr>
              <a:t>och</a:t>
            </a:r>
            <a:r>
              <a:rPr lang="fi-FI" i="1" dirty="0" smtClean="0">
                <a:solidFill>
                  <a:schemeClr val="bg1"/>
                </a:solidFill>
              </a:rPr>
              <a:t> </a:t>
            </a:r>
            <a:r>
              <a:rPr lang="fi-FI" i="1" dirty="0" err="1" smtClean="0">
                <a:solidFill>
                  <a:schemeClr val="bg1"/>
                </a:solidFill>
              </a:rPr>
              <a:t>förskola</a:t>
            </a:r>
            <a:r>
              <a:rPr lang="fi-FI" sz="1800" i="1" dirty="0" smtClean="0">
                <a:solidFill>
                  <a:schemeClr val="bg1"/>
                </a:solidFill>
              </a:rPr>
              <a:t> </a:t>
            </a:r>
            <a:r>
              <a:rPr lang="fi-FI" sz="1400" dirty="0" smtClean="0">
                <a:solidFill>
                  <a:schemeClr val="bg1"/>
                </a:solidFill>
              </a:rPr>
              <a:t>(Itänen keskusta)</a:t>
            </a:r>
            <a:endParaRPr lang="fi-FI" sz="1200" dirty="0" smtClean="0">
              <a:solidFill>
                <a:schemeClr val="bg1"/>
              </a:solidFill>
            </a:endParaRPr>
          </a:p>
          <a:p>
            <a:pPr marL="825750" lvl="2" indent="-285750">
              <a:buFontTx/>
              <a:buChar char="-"/>
            </a:pPr>
            <a:r>
              <a:rPr lang="fi-FI" dirty="0" smtClean="0">
                <a:solidFill>
                  <a:schemeClr val="bg1"/>
                </a:solidFill>
              </a:rPr>
              <a:t>Sirkkala förskola -&gt; </a:t>
            </a:r>
            <a:r>
              <a:rPr lang="fi-FI" i="1" dirty="0" err="1" smtClean="0">
                <a:solidFill>
                  <a:schemeClr val="bg1"/>
                </a:solidFill>
              </a:rPr>
              <a:t>Sirkkala</a:t>
            </a:r>
            <a:r>
              <a:rPr lang="fi-FI" i="1" dirty="0" smtClean="0">
                <a:solidFill>
                  <a:schemeClr val="bg1"/>
                </a:solidFill>
              </a:rPr>
              <a:t> </a:t>
            </a:r>
            <a:r>
              <a:rPr lang="fi-FI" i="1" dirty="0" err="1" smtClean="0">
                <a:solidFill>
                  <a:schemeClr val="bg1"/>
                </a:solidFill>
              </a:rPr>
              <a:t>daghem</a:t>
            </a:r>
            <a:r>
              <a:rPr lang="fi-FI" i="1" dirty="0" smtClean="0">
                <a:solidFill>
                  <a:schemeClr val="bg1"/>
                </a:solidFill>
              </a:rPr>
              <a:t> </a:t>
            </a:r>
            <a:r>
              <a:rPr lang="fi-FI" i="1" dirty="0" err="1" smtClean="0">
                <a:solidFill>
                  <a:schemeClr val="bg1"/>
                </a:solidFill>
              </a:rPr>
              <a:t>och</a:t>
            </a:r>
            <a:r>
              <a:rPr lang="fi-FI" i="1" dirty="0" smtClean="0">
                <a:solidFill>
                  <a:schemeClr val="bg1"/>
                </a:solidFill>
              </a:rPr>
              <a:t> </a:t>
            </a:r>
            <a:r>
              <a:rPr lang="fi-FI" i="1" dirty="0" err="1" smtClean="0">
                <a:solidFill>
                  <a:schemeClr val="bg1"/>
                </a:solidFill>
              </a:rPr>
              <a:t>förskola</a:t>
            </a:r>
            <a:r>
              <a:rPr lang="fi-FI" i="1" dirty="0" smtClean="0">
                <a:solidFill>
                  <a:schemeClr val="bg1"/>
                </a:solidFill>
              </a:rPr>
              <a:t> </a:t>
            </a:r>
            <a:r>
              <a:rPr lang="fi-FI" sz="1400" dirty="0" smtClean="0">
                <a:solidFill>
                  <a:schemeClr val="bg1"/>
                </a:solidFill>
              </a:rPr>
              <a:t>(Itäinen keskusta)</a:t>
            </a:r>
          </a:p>
          <a:p>
            <a:pPr marL="825750" lvl="2" indent="-285750">
              <a:buFontTx/>
              <a:buChar char="-"/>
            </a:pPr>
            <a:r>
              <a:rPr lang="fi-FI" sz="1400" dirty="0" err="1" smtClean="0">
                <a:solidFill>
                  <a:schemeClr val="bg1"/>
                </a:solidFill>
              </a:rPr>
              <a:t>Barn</a:t>
            </a:r>
            <a:r>
              <a:rPr lang="fi-FI" sz="1400" dirty="0" smtClean="0">
                <a:solidFill>
                  <a:schemeClr val="bg1"/>
                </a:solidFill>
              </a:rPr>
              <a:t> </a:t>
            </a:r>
            <a:r>
              <a:rPr lang="fi-FI" sz="1400" dirty="0" err="1" smtClean="0">
                <a:solidFill>
                  <a:schemeClr val="bg1"/>
                </a:solidFill>
              </a:rPr>
              <a:t>som</a:t>
            </a:r>
            <a:r>
              <a:rPr lang="fi-FI" sz="1400" dirty="0" smtClean="0">
                <a:solidFill>
                  <a:schemeClr val="bg1"/>
                </a:solidFill>
              </a:rPr>
              <a:t> </a:t>
            </a:r>
            <a:r>
              <a:rPr lang="fi-FI" sz="1400" dirty="0" err="1" smtClean="0">
                <a:solidFill>
                  <a:schemeClr val="bg1"/>
                </a:solidFill>
              </a:rPr>
              <a:t>deltar</a:t>
            </a:r>
            <a:r>
              <a:rPr lang="fi-FI" sz="1400" dirty="0" smtClean="0">
                <a:solidFill>
                  <a:schemeClr val="bg1"/>
                </a:solidFill>
              </a:rPr>
              <a:t> i </a:t>
            </a:r>
            <a:r>
              <a:rPr lang="fi-FI" sz="1400" dirty="0" err="1" smtClean="0">
                <a:solidFill>
                  <a:schemeClr val="bg1"/>
                </a:solidFill>
              </a:rPr>
              <a:t>skiftesverksamhet</a:t>
            </a:r>
            <a:r>
              <a:rPr lang="fi-FI" sz="1400" dirty="0">
                <a:solidFill>
                  <a:schemeClr val="bg1"/>
                </a:solidFill>
              </a:rPr>
              <a:t> </a:t>
            </a:r>
            <a:r>
              <a:rPr lang="fi-FI" sz="1400" dirty="0" err="1" smtClean="0">
                <a:solidFill>
                  <a:schemeClr val="bg1"/>
                </a:solidFill>
              </a:rPr>
              <a:t>har</a:t>
            </a:r>
            <a:r>
              <a:rPr lang="fi-FI" sz="1400" dirty="0" smtClean="0">
                <a:solidFill>
                  <a:schemeClr val="bg1"/>
                </a:solidFill>
              </a:rPr>
              <a:t> </a:t>
            </a:r>
            <a:r>
              <a:rPr lang="fi-FI" sz="1400" dirty="0" err="1" smtClean="0">
                <a:solidFill>
                  <a:schemeClr val="bg1"/>
                </a:solidFill>
              </a:rPr>
              <a:t>möjlighet</a:t>
            </a:r>
            <a:r>
              <a:rPr lang="fi-FI" sz="1400" dirty="0" smtClean="0">
                <a:solidFill>
                  <a:schemeClr val="bg1"/>
                </a:solidFill>
              </a:rPr>
              <a:t> </a:t>
            </a:r>
            <a:r>
              <a:rPr lang="fi-FI" sz="1400" dirty="0" err="1" smtClean="0">
                <a:solidFill>
                  <a:schemeClr val="bg1"/>
                </a:solidFill>
              </a:rPr>
              <a:t>att</a:t>
            </a:r>
            <a:r>
              <a:rPr lang="fi-FI" sz="1400" dirty="0" smtClean="0">
                <a:solidFill>
                  <a:schemeClr val="bg1"/>
                </a:solidFill>
              </a:rPr>
              <a:t> </a:t>
            </a:r>
            <a:r>
              <a:rPr lang="fi-FI" sz="1400" dirty="0" err="1" smtClean="0">
                <a:solidFill>
                  <a:schemeClr val="bg1"/>
                </a:solidFill>
              </a:rPr>
              <a:t>få</a:t>
            </a:r>
            <a:r>
              <a:rPr lang="fi-FI" sz="1400" dirty="0" smtClean="0">
                <a:solidFill>
                  <a:schemeClr val="bg1"/>
                </a:solidFill>
              </a:rPr>
              <a:t> sin </a:t>
            </a:r>
            <a:r>
              <a:rPr lang="fi-FI" sz="1400" b="1" dirty="0" err="1" smtClean="0">
                <a:solidFill>
                  <a:schemeClr val="bg1"/>
                </a:solidFill>
              </a:rPr>
              <a:t>förskoleundervisning</a:t>
            </a:r>
            <a:r>
              <a:rPr lang="fi-FI" sz="1400" b="1" dirty="0" smtClean="0">
                <a:solidFill>
                  <a:schemeClr val="bg1"/>
                </a:solidFill>
              </a:rPr>
              <a:t> i </a:t>
            </a:r>
            <a:r>
              <a:rPr lang="fi-FI" sz="1400" b="1" dirty="0" err="1" smtClean="0">
                <a:solidFill>
                  <a:schemeClr val="bg1"/>
                </a:solidFill>
              </a:rPr>
              <a:t>skiftverksamhetsgruppen</a:t>
            </a:r>
            <a:r>
              <a:rPr lang="fi-FI" sz="1400" dirty="0" smtClean="0">
                <a:solidFill>
                  <a:schemeClr val="bg1"/>
                </a:solidFill>
              </a:rPr>
              <a:t>: </a:t>
            </a:r>
            <a:r>
              <a:rPr lang="fi-FI" sz="1400" dirty="0" err="1" smtClean="0">
                <a:solidFill>
                  <a:schemeClr val="bg1"/>
                </a:solidFill>
              </a:rPr>
              <a:t>gruppen</a:t>
            </a:r>
            <a:r>
              <a:rPr lang="fi-FI" sz="1400" dirty="0" smtClean="0">
                <a:solidFill>
                  <a:schemeClr val="bg1"/>
                </a:solidFill>
              </a:rPr>
              <a:t> </a:t>
            </a:r>
            <a:r>
              <a:rPr lang="fi-FI" sz="1400" dirty="0" err="1" smtClean="0">
                <a:solidFill>
                  <a:schemeClr val="bg1"/>
                </a:solidFill>
              </a:rPr>
              <a:t>flyttar</a:t>
            </a:r>
            <a:r>
              <a:rPr lang="fi-FI" sz="1400" dirty="0" smtClean="0">
                <a:solidFill>
                  <a:schemeClr val="bg1"/>
                </a:solidFill>
              </a:rPr>
              <a:t> 1.9.21 </a:t>
            </a:r>
            <a:r>
              <a:rPr lang="fi-FI" sz="1400" dirty="0" err="1" smtClean="0">
                <a:solidFill>
                  <a:schemeClr val="bg1"/>
                </a:solidFill>
              </a:rPr>
              <a:t>från</a:t>
            </a:r>
            <a:r>
              <a:rPr lang="fi-FI" sz="1400" dirty="0" smtClean="0">
                <a:solidFill>
                  <a:schemeClr val="bg1"/>
                </a:solidFill>
              </a:rPr>
              <a:t> </a:t>
            </a:r>
            <a:r>
              <a:rPr lang="fi-FI" sz="1400" dirty="0" err="1" smtClean="0">
                <a:solidFill>
                  <a:schemeClr val="bg1"/>
                </a:solidFill>
              </a:rPr>
              <a:t>Sirkkala</a:t>
            </a:r>
            <a:r>
              <a:rPr lang="fi-FI" sz="1400" dirty="0" smtClean="0">
                <a:solidFill>
                  <a:schemeClr val="bg1"/>
                </a:solidFill>
              </a:rPr>
              <a:t> </a:t>
            </a:r>
            <a:r>
              <a:rPr lang="fi-FI" sz="1400" dirty="0" err="1" smtClean="0">
                <a:solidFill>
                  <a:schemeClr val="bg1"/>
                </a:solidFill>
              </a:rPr>
              <a:t>förskola</a:t>
            </a:r>
            <a:r>
              <a:rPr lang="fi-FI" sz="1400" dirty="0" smtClean="0">
                <a:solidFill>
                  <a:schemeClr val="bg1"/>
                </a:solidFill>
              </a:rPr>
              <a:t> </a:t>
            </a:r>
            <a:r>
              <a:rPr lang="fi-FI" sz="1400" b="1" dirty="0" err="1" smtClean="0">
                <a:solidFill>
                  <a:schemeClr val="bg1"/>
                </a:solidFill>
              </a:rPr>
              <a:t>till</a:t>
            </a:r>
            <a:r>
              <a:rPr lang="fi-FI" sz="1400" b="1" dirty="0" smtClean="0">
                <a:solidFill>
                  <a:schemeClr val="bg1"/>
                </a:solidFill>
              </a:rPr>
              <a:t> </a:t>
            </a:r>
            <a:r>
              <a:rPr lang="fi-FI" sz="1400" b="1" dirty="0" err="1" smtClean="0">
                <a:solidFill>
                  <a:schemeClr val="bg1"/>
                </a:solidFill>
              </a:rPr>
              <a:t>daghem</a:t>
            </a:r>
            <a:r>
              <a:rPr lang="fi-FI" sz="1400" b="1" dirty="0" smtClean="0">
                <a:solidFill>
                  <a:schemeClr val="bg1"/>
                </a:solidFill>
              </a:rPr>
              <a:t> Port Arthur.</a:t>
            </a:r>
            <a:endParaRPr lang="sv-FI" sz="1400" b="1" dirty="0">
              <a:solidFill>
                <a:schemeClr val="bg1"/>
              </a:solidFill>
            </a:endParaRPr>
          </a:p>
        </p:txBody>
      </p:sp>
    </p:spTree>
    <p:extLst>
      <p:ext uri="{BB962C8B-B14F-4D97-AF65-F5344CB8AC3E}">
        <p14:creationId xmlns:p14="http://schemas.microsoft.com/office/powerpoint/2010/main" val="3340043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286" y="1965503"/>
            <a:ext cx="6031310" cy="1655030"/>
          </a:xfrm>
        </p:spPr>
        <p:txBody>
          <a:bodyPr/>
          <a:lstStyle/>
          <a:p>
            <a:r>
              <a:rPr lang="sv-FI" sz="4400" dirty="0" smtClean="0">
                <a:solidFill>
                  <a:schemeClr val="bg1"/>
                </a:solidFill>
              </a:rPr>
              <a:t>Antagningskriterier</a:t>
            </a:r>
            <a:endParaRPr lang="sv-FI" sz="4400" dirty="0">
              <a:solidFill>
                <a:schemeClr val="bg1"/>
              </a:solidFill>
            </a:endParaRPr>
          </a:p>
        </p:txBody>
      </p:sp>
    </p:spTree>
    <p:extLst>
      <p:ext uri="{BB962C8B-B14F-4D97-AF65-F5344CB8AC3E}">
        <p14:creationId xmlns:p14="http://schemas.microsoft.com/office/powerpoint/2010/main" val="249983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FI" dirty="0" smtClean="0"/>
              <a:t>Antagning i första hand</a:t>
            </a:r>
            <a:endParaRPr lang="sv-FI" dirty="0"/>
          </a:p>
        </p:txBody>
      </p:sp>
      <p:sp>
        <p:nvSpPr>
          <p:cNvPr id="5" name="Rectangle 4"/>
          <p:cNvSpPr/>
          <p:nvPr/>
        </p:nvSpPr>
        <p:spPr>
          <a:xfrm>
            <a:off x="810267" y="1384447"/>
            <a:ext cx="7782839" cy="2739211"/>
          </a:xfrm>
          <a:prstGeom prst="rect">
            <a:avLst/>
          </a:prstGeom>
        </p:spPr>
        <p:txBody>
          <a:bodyPr wrap="square">
            <a:spAutoFit/>
          </a:bodyPr>
          <a:lstStyle/>
          <a:p>
            <a:endParaRPr lang="sv-FI" sz="1400" dirty="0" smtClean="0">
              <a:solidFill>
                <a:schemeClr val="bg1"/>
              </a:solidFill>
            </a:endParaRPr>
          </a:p>
          <a:p>
            <a:r>
              <a:rPr lang="sv-FI" sz="1400" dirty="0" smtClean="0">
                <a:solidFill>
                  <a:schemeClr val="bg1"/>
                </a:solidFill>
              </a:rPr>
              <a:t>Barnen har rätt </a:t>
            </a:r>
            <a:r>
              <a:rPr lang="sv-FI" sz="1400" dirty="0">
                <a:solidFill>
                  <a:schemeClr val="bg1"/>
                </a:solidFill>
              </a:rPr>
              <a:t>till plats i den förskola till vilket barnet hör enligt de elevupptagningsområden som finns inom den grundläggande </a:t>
            </a:r>
            <a:r>
              <a:rPr lang="sv-FI" sz="1400" dirty="0" smtClean="0">
                <a:solidFill>
                  <a:schemeClr val="bg1"/>
                </a:solidFill>
              </a:rPr>
              <a:t>utbildningen. Barnets hemadress är avgörande.</a:t>
            </a:r>
            <a:endParaRPr lang="sv-FI" sz="1400" dirty="0">
              <a:solidFill>
                <a:schemeClr val="bg1"/>
              </a:solidFill>
            </a:endParaRPr>
          </a:p>
          <a:p>
            <a:endParaRPr lang="sv-FI" sz="1400" dirty="0">
              <a:solidFill>
                <a:schemeClr val="bg1"/>
              </a:solidFill>
            </a:endParaRPr>
          </a:p>
          <a:p>
            <a:r>
              <a:rPr lang="sv-FI" sz="1400" dirty="0">
                <a:solidFill>
                  <a:schemeClr val="bg1"/>
                </a:solidFill>
              </a:rPr>
              <a:t>E</a:t>
            </a:r>
            <a:r>
              <a:rPr lang="sv-FI" sz="1400" dirty="0" smtClean="0">
                <a:solidFill>
                  <a:schemeClr val="bg1"/>
                </a:solidFill>
              </a:rPr>
              <a:t>n </a:t>
            </a:r>
            <a:r>
              <a:rPr lang="sv-FI" sz="1400" dirty="0">
                <a:solidFill>
                  <a:schemeClr val="bg1"/>
                </a:solidFill>
              </a:rPr>
              <a:t>annan lämplig förskola om den egna förskolan av hälsoskäl eller andra särskilda orsaker inte är lämplig för eleven, detta förutsätter sakkunnigutlåtande</a:t>
            </a:r>
          </a:p>
          <a:p>
            <a:endParaRPr lang="sv-FI" sz="1400" dirty="0">
              <a:solidFill>
                <a:schemeClr val="bg1"/>
              </a:solidFill>
            </a:endParaRPr>
          </a:p>
          <a:p>
            <a:r>
              <a:rPr lang="sv-FI" sz="1400" dirty="0">
                <a:solidFill>
                  <a:schemeClr val="bg1"/>
                </a:solidFill>
              </a:rPr>
              <a:t>Barn som är bosatta i Åbo antas i första hand till den av Åbo stad ordnade förskoleundervisningen. </a:t>
            </a:r>
            <a:endParaRPr lang="sv-FI" sz="1400" dirty="0" smtClean="0">
              <a:solidFill>
                <a:schemeClr val="bg1"/>
              </a:solidFill>
            </a:endParaRPr>
          </a:p>
          <a:p>
            <a:endParaRPr lang="sv-FI" sz="1400" dirty="0" smtClean="0">
              <a:solidFill>
                <a:schemeClr val="bg1"/>
              </a:solidFill>
            </a:endParaRPr>
          </a:p>
          <a:p>
            <a:endParaRPr lang="fi-FI" sz="1400" dirty="0">
              <a:solidFill>
                <a:schemeClr val="bg1"/>
              </a:solidFill>
            </a:endParaRPr>
          </a:p>
          <a:p>
            <a:endParaRPr lang="sv-FI" dirty="0">
              <a:solidFill>
                <a:schemeClr val="bg1"/>
              </a:solidFill>
            </a:endParaRPr>
          </a:p>
        </p:txBody>
      </p:sp>
    </p:spTree>
    <p:extLst>
      <p:ext uri="{BB962C8B-B14F-4D97-AF65-F5344CB8AC3E}">
        <p14:creationId xmlns:p14="http://schemas.microsoft.com/office/powerpoint/2010/main" val="926752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84911" y="957944"/>
            <a:ext cx="7782839" cy="3651378"/>
          </a:xfrm>
        </p:spPr>
        <p:txBody>
          <a:bodyPr/>
          <a:lstStyle/>
          <a:p>
            <a:pPr>
              <a:lnSpc>
                <a:spcPct val="100000"/>
              </a:lnSpc>
            </a:pPr>
            <a:r>
              <a:rPr lang="sv-FI" sz="1400" b="1" dirty="0" smtClean="0">
                <a:solidFill>
                  <a:schemeClr val="bg1"/>
                </a:solidFill>
              </a:rPr>
              <a:t>Om </a:t>
            </a:r>
            <a:r>
              <a:rPr lang="sv-FI" sz="1400" b="1" dirty="0">
                <a:solidFill>
                  <a:schemeClr val="bg1"/>
                </a:solidFill>
              </a:rPr>
              <a:t>det finns plats i förskolan efter förstahandsantagningen</a:t>
            </a:r>
            <a:r>
              <a:rPr lang="sv-FI" sz="1400" dirty="0">
                <a:solidFill>
                  <a:schemeClr val="bg1"/>
                </a:solidFill>
              </a:rPr>
              <a:t>, kan platserna fyllas med elevantagning i andra hand. Enhetliga grunder tillämpas i alla förskolor. Antagning i andra hand får inte medföra att en ny undervisningsgrupp måste bildas.</a:t>
            </a:r>
          </a:p>
          <a:p>
            <a:pPr marL="0" lvl="1" indent="0">
              <a:lnSpc>
                <a:spcPct val="100000"/>
              </a:lnSpc>
              <a:buNone/>
            </a:pPr>
            <a:r>
              <a:rPr lang="sv-FI" sz="1400" dirty="0" smtClean="0">
                <a:solidFill>
                  <a:schemeClr val="bg1"/>
                </a:solidFill>
              </a:rPr>
              <a:t>Följande </a:t>
            </a:r>
            <a:r>
              <a:rPr lang="sv-FI" sz="1400" dirty="0">
                <a:solidFill>
                  <a:schemeClr val="bg1"/>
                </a:solidFill>
              </a:rPr>
              <a:t>grunder tillämpas i prioritetsordning. Vid behov används lottdragning, om det i förskolan inte finns </a:t>
            </a:r>
            <a:r>
              <a:rPr lang="sv-FI" sz="1400" dirty="0" smtClean="0">
                <a:solidFill>
                  <a:schemeClr val="bg1"/>
                </a:solidFill>
              </a:rPr>
              <a:t>plats </a:t>
            </a:r>
            <a:r>
              <a:rPr lang="sv-FI" sz="1400" dirty="0">
                <a:solidFill>
                  <a:schemeClr val="bg1"/>
                </a:solidFill>
              </a:rPr>
              <a:t>för alla de elever som söker till förskolan och som uppfyller ifrågavarande kriterium.</a:t>
            </a:r>
          </a:p>
          <a:p>
            <a:pPr marL="486900" lvl="1" indent="-342900">
              <a:lnSpc>
                <a:spcPct val="100000"/>
              </a:lnSpc>
              <a:buFont typeface="+mj-lt"/>
              <a:buAutoNum type="arabicPeriod"/>
            </a:pPr>
            <a:r>
              <a:rPr lang="sv-FI" sz="1400" dirty="0">
                <a:solidFill>
                  <a:schemeClr val="bg1"/>
                </a:solidFill>
              </a:rPr>
              <a:t> </a:t>
            </a:r>
            <a:r>
              <a:rPr lang="sv-FI" sz="1400" dirty="0" smtClean="0">
                <a:solidFill>
                  <a:schemeClr val="bg1"/>
                </a:solidFill>
              </a:rPr>
              <a:t>Eleven </a:t>
            </a:r>
            <a:r>
              <a:rPr lang="sv-FI" sz="1400" dirty="0">
                <a:solidFill>
                  <a:schemeClr val="bg1"/>
                </a:solidFill>
              </a:rPr>
              <a:t>har syskon i skolan där förskolan ordnas</a:t>
            </a:r>
          </a:p>
          <a:p>
            <a:pPr marL="486900" lvl="1" indent="-342900">
              <a:lnSpc>
                <a:spcPct val="100000"/>
              </a:lnSpc>
              <a:buFont typeface="+mj-lt"/>
              <a:buAutoNum type="arabicPeriod"/>
            </a:pPr>
            <a:r>
              <a:rPr lang="sv-FI" sz="1400" dirty="0">
                <a:solidFill>
                  <a:schemeClr val="bg1"/>
                </a:solidFill>
              </a:rPr>
              <a:t> Om skolvägens längd, trygghet eller trafikförbindelserna ger belägg för det</a:t>
            </a:r>
          </a:p>
          <a:p>
            <a:pPr>
              <a:lnSpc>
                <a:spcPct val="100000"/>
              </a:lnSpc>
            </a:pPr>
            <a:r>
              <a:rPr lang="sv-FI" sz="1400" dirty="0" smtClean="0">
                <a:solidFill>
                  <a:schemeClr val="bg1"/>
                </a:solidFill>
              </a:rPr>
              <a:t>Ifall </a:t>
            </a:r>
            <a:r>
              <a:rPr lang="sv-FI" sz="1400" dirty="0">
                <a:solidFill>
                  <a:schemeClr val="bg1"/>
                </a:solidFill>
              </a:rPr>
              <a:t>en elev antas genom andrahandsantagning ansvarar vårdnadshavaren för resekostnaderna. Ifall eleven genom andrahandsantagningen antas med syskonkriterium eller utgående från kriteriet skolvägens längd, trygghet eller trafikförbindelserna och eleven har en reseförmån till närskolans förskola fråntas eleven inte denna förmån ifall samma kriterier fylls till den andra förskolan. Reseförmånen kan dock inte förbättras med ett byte från närskolans förskola till en annan förskola</a:t>
            </a:r>
          </a:p>
          <a:p>
            <a:endParaRPr lang="sv-FI" dirty="0"/>
          </a:p>
        </p:txBody>
      </p:sp>
      <p:sp>
        <p:nvSpPr>
          <p:cNvPr id="4" name="Title 3"/>
          <p:cNvSpPr>
            <a:spLocks noGrp="1"/>
          </p:cNvSpPr>
          <p:nvPr>
            <p:ph type="title"/>
          </p:nvPr>
        </p:nvSpPr>
        <p:spPr>
          <a:xfrm>
            <a:off x="884911" y="379810"/>
            <a:ext cx="7782839" cy="515929"/>
          </a:xfrm>
        </p:spPr>
        <p:txBody>
          <a:bodyPr/>
          <a:lstStyle/>
          <a:p>
            <a:r>
              <a:rPr lang="sv-FI" dirty="0"/>
              <a:t>Antagning i andra hand</a:t>
            </a:r>
          </a:p>
        </p:txBody>
      </p:sp>
    </p:spTree>
    <p:extLst>
      <p:ext uri="{BB962C8B-B14F-4D97-AF65-F5344CB8AC3E}">
        <p14:creationId xmlns:p14="http://schemas.microsoft.com/office/powerpoint/2010/main" val="701528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84911" y="1376363"/>
            <a:ext cx="7412953" cy="3043436"/>
          </a:xfrm>
        </p:spPr>
        <p:txBody>
          <a:bodyPr/>
          <a:lstStyle/>
          <a:p>
            <a:pPr marL="233750" lvl="1" indent="0">
              <a:lnSpc>
                <a:spcPct val="100000"/>
              </a:lnSpc>
              <a:buNone/>
            </a:pPr>
            <a:r>
              <a:rPr lang="sv-FI" sz="1400" dirty="0" smtClean="0">
                <a:solidFill>
                  <a:schemeClr val="bg1"/>
                </a:solidFill>
              </a:rPr>
              <a:t>Skjutsförmånen kan beviljas för barn bosatta i Åbo enligt följande kriterier</a:t>
            </a:r>
            <a:r>
              <a:rPr lang="sv-FI" sz="1400" dirty="0">
                <a:solidFill>
                  <a:schemeClr val="bg1"/>
                </a:solidFill>
              </a:rPr>
              <a:t>	</a:t>
            </a:r>
            <a:r>
              <a:rPr lang="sv-FI" sz="1400" dirty="0" smtClean="0">
                <a:solidFill>
                  <a:schemeClr val="bg1"/>
                </a:solidFill>
              </a:rPr>
              <a:t> </a:t>
            </a:r>
          </a:p>
          <a:p>
            <a:pPr marL="519500" lvl="1" indent="-285750">
              <a:lnSpc>
                <a:spcPct val="100000"/>
              </a:lnSpc>
              <a:buFont typeface="Arial" panose="020B0604020202020204" pitchFamily="34" charset="0"/>
              <a:buChar char="•"/>
            </a:pPr>
            <a:r>
              <a:rPr lang="sv-FI" sz="1400" dirty="0" smtClean="0">
                <a:solidFill>
                  <a:schemeClr val="bg1"/>
                </a:solidFill>
              </a:rPr>
              <a:t>resa </a:t>
            </a:r>
            <a:r>
              <a:rPr lang="sv-FI" sz="1400" dirty="0">
                <a:solidFill>
                  <a:schemeClr val="bg1"/>
                </a:solidFill>
              </a:rPr>
              <a:t>mellan hem och </a:t>
            </a:r>
            <a:r>
              <a:rPr lang="sv-FI" sz="1400" dirty="0" smtClean="0">
                <a:solidFill>
                  <a:schemeClr val="bg1"/>
                </a:solidFill>
              </a:rPr>
              <a:t>förskola </a:t>
            </a:r>
            <a:r>
              <a:rPr lang="sv-FI" sz="1400" dirty="0">
                <a:solidFill>
                  <a:schemeClr val="bg1"/>
                </a:solidFill>
              </a:rPr>
              <a:t>minst 5 km</a:t>
            </a:r>
          </a:p>
          <a:p>
            <a:pPr marL="519500" lvl="1" indent="-285750">
              <a:lnSpc>
                <a:spcPct val="100000"/>
              </a:lnSpc>
              <a:buFont typeface="Arial" panose="020B0604020202020204" pitchFamily="34" charset="0"/>
              <a:buChar char="•"/>
            </a:pPr>
            <a:r>
              <a:rPr lang="sv-FI" sz="1400" dirty="0" smtClean="0">
                <a:solidFill>
                  <a:schemeClr val="bg1"/>
                </a:solidFill>
              </a:rPr>
              <a:t>barn </a:t>
            </a:r>
            <a:r>
              <a:rPr lang="sv-FI" sz="1400" dirty="0">
                <a:solidFill>
                  <a:schemeClr val="bg1"/>
                </a:solidFill>
              </a:rPr>
              <a:t>som går i kompletterande </a:t>
            </a:r>
            <a:r>
              <a:rPr lang="sv-FI" sz="1400" dirty="0" smtClean="0">
                <a:solidFill>
                  <a:schemeClr val="bg1"/>
                </a:solidFill>
              </a:rPr>
              <a:t>småbarnspedagogik (</a:t>
            </a:r>
            <a:r>
              <a:rPr lang="sv-FI" sz="1400" dirty="0">
                <a:solidFill>
                  <a:schemeClr val="bg1"/>
                </a:solidFill>
              </a:rPr>
              <a:t>morgon/eftermiddag) har inte rätt till </a:t>
            </a:r>
            <a:r>
              <a:rPr lang="sv-FI" sz="1400" dirty="0" smtClean="0">
                <a:solidFill>
                  <a:schemeClr val="bg1"/>
                </a:solidFill>
              </a:rPr>
              <a:t>skjutsförmån</a:t>
            </a:r>
            <a:endParaRPr lang="sv-FI" sz="1400" dirty="0">
              <a:solidFill>
                <a:schemeClr val="bg1"/>
              </a:solidFill>
            </a:endParaRPr>
          </a:p>
          <a:p>
            <a:pPr marL="519500" lvl="1" indent="-285750">
              <a:lnSpc>
                <a:spcPct val="100000"/>
              </a:lnSpc>
              <a:buFont typeface="Arial" panose="020B0604020202020204" pitchFamily="34" charset="0"/>
              <a:buChar char="•"/>
            </a:pPr>
            <a:r>
              <a:rPr lang="sv-FI" sz="1400" dirty="0" smtClean="0">
                <a:solidFill>
                  <a:schemeClr val="bg1"/>
                </a:solidFill>
              </a:rPr>
              <a:t>ersättningen </a:t>
            </a:r>
            <a:r>
              <a:rPr lang="sv-FI" sz="1400" dirty="0">
                <a:solidFill>
                  <a:schemeClr val="bg1"/>
                </a:solidFill>
              </a:rPr>
              <a:t>gäller följeslagarens</a:t>
            </a:r>
            <a:r>
              <a:rPr lang="sv-FI" sz="1400" b="1" dirty="0">
                <a:solidFill>
                  <a:schemeClr val="bg1"/>
                </a:solidFill>
              </a:rPr>
              <a:t> busskostnader </a:t>
            </a:r>
            <a:r>
              <a:rPr lang="sv-FI" sz="1400" dirty="0">
                <a:solidFill>
                  <a:schemeClr val="bg1"/>
                </a:solidFill>
              </a:rPr>
              <a:t>enligt </a:t>
            </a:r>
            <a:r>
              <a:rPr lang="sv-FI" sz="1400" dirty="0" smtClean="0">
                <a:solidFill>
                  <a:schemeClr val="bg1"/>
                </a:solidFill>
              </a:rPr>
              <a:t>billigaste </a:t>
            </a:r>
            <a:r>
              <a:rPr lang="sv-FI" sz="1400" dirty="0">
                <a:solidFill>
                  <a:schemeClr val="bg1"/>
                </a:solidFill>
              </a:rPr>
              <a:t>taxa </a:t>
            </a:r>
            <a:r>
              <a:rPr lang="sv-FI" sz="1400" dirty="0" smtClean="0">
                <a:solidFill>
                  <a:schemeClr val="bg1"/>
                </a:solidFill>
              </a:rPr>
              <a:t>(</a:t>
            </a:r>
            <a:r>
              <a:rPr lang="sv-FI" sz="1400" dirty="0">
                <a:solidFill>
                  <a:schemeClr val="bg1"/>
                </a:solidFill>
              </a:rPr>
              <a:t>månadskort</a:t>
            </a:r>
            <a:r>
              <a:rPr lang="sv-FI" sz="1400" dirty="0" smtClean="0">
                <a:solidFill>
                  <a:schemeClr val="bg1"/>
                </a:solidFill>
              </a:rPr>
              <a:t>)</a:t>
            </a:r>
          </a:p>
          <a:p>
            <a:pPr marL="233750" lvl="1" indent="0">
              <a:lnSpc>
                <a:spcPct val="100000"/>
              </a:lnSpc>
              <a:buNone/>
            </a:pPr>
            <a:r>
              <a:rPr lang="sv-FI" sz="1400" dirty="0" smtClean="0">
                <a:solidFill>
                  <a:schemeClr val="bg1"/>
                </a:solidFill>
              </a:rPr>
              <a:t>Vårdnadshavarna anhåller om </a:t>
            </a:r>
            <a:r>
              <a:rPr lang="sv-FI" sz="1400" dirty="0" err="1" smtClean="0">
                <a:solidFill>
                  <a:schemeClr val="bg1"/>
                </a:solidFill>
              </a:rPr>
              <a:t>skjutsförmen</a:t>
            </a:r>
            <a:r>
              <a:rPr lang="sv-FI" sz="1400" dirty="0" smtClean="0">
                <a:solidFill>
                  <a:schemeClr val="bg1"/>
                </a:solidFill>
              </a:rPr>
              <a:t> med en </a:t>
            </a:r>
            <a:r>
              <a:rPr lang="sv-FI" sz="1400" dirty="0" err="1" smtClean="0">
                <a:solidFill>
                  <a:schemeClr val="bg1"/>
                </a:solidFill>
              </a:rPr>
              <a:t>skilld</a:t>
            </a:r>
            <a:r>
              <a:rPr lang="sv-FI" sz="1400" dirty="0" smtClean="0">
                <a:solidFill>
                  <a:schemeClr val="bg1"/>
                </a:solidFill>
              </a:rPr>
              <a:t> blankett som kan fås av förskolans enhetschef efter att barnet fått sitt </a:t>
            </a:r>
            <a:r>
              <a:rPr lang="sv-FI" sz="1400" dirty="0" err="1" smtClean="0">
                <a:solidFill>
                  <a:schemeClr val="bg1"/>
                </a:solidFill>
              </a:rPr>
              <a:t>förskolebeslut</a:t>
            </a:r>
            <a:endParaRPr lang="sv-FI" sz="1400" dirty="0" smtClean="0">
              <a:solidFill>
                <a:schemeClr val="bg1"/>
              </a:solidFill>
            </a:endParaRPr>
          </a:p>
          <a:p>
            <a:pPr marL="233750" lvl="1" indent="0">
              <a:lnSpc>
                <a:spcPct val="100000"/>
              </a:lnSpc>
              <a:buNone/>
            </a:pPr>
            <a:r>
              <a:rPr lang="sv-FI" sz="1200" u="sng" dirty="0" smtClean="0">
                <a:solidFill>
                  <a:schemeClr val="bg1"/>
                </a:solidFill>
              </a:rPr>
              <a:t>Ansökan skickas till</a:t>
            </a:r>
            <a:r>
              <a:rPr lang="fi-FI" sz="1200" u="sng" dirty="0" smtClean="0">
                <a:solidFill>
                  <a:schemeClr val="bg1"/>
                </a:solidFill>
              </a:rPr>
              <a:t>:</a:t>
            </a:r>
          </a:p>
          <a:p>
            <a:pPr marL="233750" lvl="1" indent="0">
              <a:lnSpc>
                <a:spcPct val="100000"/>
              </a:lnSpc>
              <a:buNone/>
            </a:pPr>
            <a:r>
              <a:rPr lang="fi-FI" sz="1200" dirty="0" err="1" smtClean="0">
                <a:solidFill>
                  <a:schemeClr val="bg1"/>
                </a:solidFill>
              </a:rPr>
              <a:t>Servicechef</a:t>
            </a:r>
            <a:r>
              <a:rPr lang="fi-FI" sz="1200" dirty="0" smtClean="0">
                <a:solidFill>
                  <a:schemeClr val="bg1"/>
                </a:solidFill>
              </a:rPr>
              <a:t> Hanna Karlsson</a:t>
            </a:r>
          </a:p>
          <a:p>
            <a:pPr marL="233750" lvl="1" indent="0">
              <a:lnSpc>
                <a:spcPct val="100000"/>
              </a:lnSpc>
              <a:buNone/>
            </a:pPr>
            <a:r>
              <a:rPr lang="fi-FI" sz="1200" dirty="0" err="1" smtClean="0">
                <a:solidFill>
                  <a:schemeClr val="bg1"/>
                </a:solidFill>
              </a:rPr>
              <a:t>e.post</a:t>
            </a:r>
            <a:r>
              <a:rPr lang="fi-FI" sz="1200" dirty="0" smtClean="0">
                <a:solidFill>
                  <a:schemeClr val="bg1"/>
                </a:solidFill>
              </a:rPr>
              <a:t>: </a:t>
            </a:r>
            <a:r>
              <a:rPr lang="fi-FI" sz="1200" dirty="0" smtClean="0">
                <a:solidFill>
                  <a:schemeClr val="bg1"/>
                </a:solidFill>
                <a:hlinkClick r:id="rId2"/>
              </a:rPr>
              <a:t>hanna.karlssson@turku.fi</a:t>
            </a:r>
            <a:r>
              <a:rPr lang="fi-FI" sz="1200" dirty="0" smtClean="0">
                <a:solidFill>
                  <a:schemeClr val="bg1"/>
                </a:solidFill>
              </a:rPr>
              <a:t> 		</a:t>
            </a:r>
            <a:r>
              <a:rPr lang="fi-FI" sz="1200" dirty="0" err="1">
                <a:solidFill>
                  <a:schemeClr val="bg1"/>
                </a:solidFill>
              </a:rPr>
              <a:t>Brevpost</a:t>
            </a:r>
            <a:r>
              <a:rPr lang="fi-FI" sz="1200" dirty="0">
                <a:solidFill>
                  <a:schemeClr val="bg1"/>
                </a:solidFill>
              </a:rPr>
              <a:t>: </a:t>
            </a:r>
            <a:r>
              <a:rPr lang="fi-FI" sz="1200" dirty="0" err="1" smtClean="0">
                <a:solidFill>
                  <a:schemeClr val="bg1"/>
                </a:solidFill>
              </a:rPr>
              <a:t>Svenskspråkig</a:t>
            </a:r>
            <a:r>
              <a:rPr lang="fi-FI" sz="1200" dirty="0" smtClean="0">
                <a:solidFill>
                  <a:schemeClr val="bg1"/>
                </a:solidFill>
              </a:rPr>
              <a:t> </a:t>
            </a:r>
            <a:r>
              <a:rPr lang="fi-FI" sz="1200" dirty="0" err="1" smtClean="0">
                <a:solidFill>
                  <a:schemeClr val="bg1"/>
                </a:solidFill>
              </a:rPr>
              <a:t>fostran</a:t>
            </a:r>
            <a:r>
              <a:rPr lang="fi-FI" sz="1200" dirty="0" smtClean="0">
                <a:solidFill>
                  <a:schemeClr val="bg1"/>
                </a:solidFill>
              </a:rPr>
              <a:t> </a:t>
            </a:r>
            <a:r>
              <a:rPr lang="fi-FI" sz="1200" dirty="0" err="1" smtClean="0">
                <a:solidFill>
                  <a:schemeClr val="bg1"/>
                </a:solidFill>
              </a:rPr>
              <a:t>och</a:t>
            </a:r>
            <a:r>
              <a:rPr lang="fi-FI" sz="1200" dirty="0" smtClean="0">
                <a:solidFill>
                  <a:schemeClr val="bg1"/>
                </a:solidFill>
              </a:rPr>
              <a:t> </a:t>
            </a:r>
            <a:r>
              <a:rPr lang="fi-FI" sz="1200" dirty="0" err="1" smtClean="0">
                <a:solidFill>
                  <a:schemeClr val="bg1"/>
                </a:solidFill>
              </a:rPr>
              <a:t>undervisning</a:t>
            </a:r>
            <a:endParaRPr lang="fi-FI" sz="1200" dirty="0" smtClean="0">
              <a:solidFill>
                <a:schemeClr val="bg1"/>
              </a:solidFill>
            </a:endParaRPr>
          </a:p>
          <a:p>
            <a:pPr marL="233750" lvl="1" indent="0">
              <a:lnSpc>
                <a:spcPct val="100000"/>
              </a:lnSpc>
              <a:buNone/>
            </a:pPr>
            <a:r>
              <a:rPr lang="fi-FI" sz="1200" dirty="0" smtClean="0">
                <a:solidFill>
                  <a:schemeClr val="bg1"/>
                </a:solidFill>
              </a:rPr>
              <a:t>							</a:t>
            </a:r>
            <a:r>
              <a:rPr lang="fi-FI" sz="1200" dirty="0" err="1" smtClean="0">
                <a:solidFill>
                  <a:schemeClr val="bg1"/>
                </a:solidFill>
              </a:rPr>
              <a:t>Universitetsgatan</a:t>
            </a:r>
            <a:r>
              <a:rPr lang="fi-FI" sz="1200" dirty="0" smtClean="0">
                <a:solidFill>
                  <a:schemeClr val="bg1"/>
                </a:solidFill>
              </a:rPr>
              <a:t> 27A, 20100 Åbo</a:t>
            </a:r>
            <a:endParaRPr lang="sv-FI" sz="1200" dirty="0" smtClean="0">
              <a:solidFill>
                <a:schemeClr val="bg1"/>
              </a:solidFill>
            </a:endParaRPr>
          </a:p>
          <a:p>
            <a:pPr marL="233750" lvl="1" indent="0">
              <a:buNone/>
            </a:pPr>
            <a:endParaRPr lang="sv-FI" sz="1400" dirty="0">
              <a:solidFill>
                <a:schemeClr val="bg1"/>
              </a:solidFill>
            </a:endParaRPr>
          </a:p>
          <a:p>
            <a:pPr marL="285750" indent="-285750">
              <a:buFont typeface="Arial" panose="020B0604020202020204" pitchFamily="34" charset="0"/>
              <a:buChar char="•"/>
            </a:pPr>
            <a:endParaRPr lang="sv-FI" sz="1400" dirty="0"/>
          </a:p>
        </p:txBody>
      </p:sp>
      <p:sp>
        <p:nvSpPr>
          <p:cNvPr id="4" name="Title 3"/>
          <p:cNvSpPr>
            <a:spLocks noGrp="1"/>
          </p:cNvSpPr>
          <p:nvPr>
            <p:ph type="title"/>
          </p:nvPr>
        </p:nvSpPr>
        <p:spPr/>
        <p:txBody>
          <a:bodyPr/>
          <a:lstStyle/>
          <a:p>
            <a:r>
              <a:rPr lang="sv-FI" dirty="0" smtClean="0"/>
              <a:t/>
            </a:r>
            <a:br>
              <a:rPr lang="sv-FI" dirty="0" smtClean="0"/>
            </a:br>
            <a:r>
              <a:rPr lang="sv-FI" dirty="0"/>
              <a:t/>
            </a:r>
            <a:br>
              <a:rPr lang="sv-FI" dirty="0"/>
            </a:br>
            <a:r>
              <a:rPr lang="sv-FI" dirty="0" smtClean="0"/>
              <a:t/>
            </a:r>
            <a:br>
              <a:rPr lang="sv-FI" dirty="0" smtClean="0"/>
            </a:br>
            <a:r>
              <a:rPr lang="sv-FI" dirty="0" smtClean="0"/>
              <a:t>Principer </a:t>
            </a:r>
            <a:r>
              <a:rPr lang="sv-FI" dirty="0"/>
              <a:t>för </a:t>
            </a:r>
            <a:r>
              <a:rPr lang="sv-FI" dirty="0" smtClean="0"/>
              <a:t>förskoleskjutsar </a:t>
            </a:r>
            <a:endParaRPr lang="sv-FI" dirty="0"/>
          </a:p>
        </p:txBody>
      </p:sp>
    </p:spTree>
    <p:extLst>
      <p:ext uri="{BB962C8B-B14F-4D97-AF65-F5344CB8AC3E}">
        <p14:creationId xmlns:p14="http://schemas.microsoft.com/office/powerpoint/2010/main" val="3748735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DCDC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2278" y="1959283"/>
            <a:ext cx="7700865" cy="1655030"/>
          </a:xfrm>
        </p:spPr>
        <p:txBody>
          <a:bodyPr/>
          <a:lstStyle/>
          <a:p>
            <a:r>
              <a:rPr lang="sv-FI" dirty="0" smtClean="0">
                <a:solidFill>
                  <a:schemeClr val="bg1"/>
                </a:solidFill>
              </a:rPr>
              <a:t>Kompletterande småbarnspedagogik för förskolebarn</a:t>
            </a:r>
            <a:endParaRPr lang="sv-FI" dirty="0">
              <a:solidFill>
                <a:schemeClr val="bg1"/>
              </a:solidFill>
            </a:endParaRPr>
          </a:p>
        </p:txBody>
      </p:sp>
    </p:spTree>
    <p:extLst>
      <p:ext uri="{BB962C8B-B14F-4D97-AF65-F5344CB8AC3E}">
        <p14:creationId xmlns:p14="http://schemas.microsoft.com/office/powerpoint/2010/main" val="1711846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84911" y="553616"/>
            <a:ext cx="7469097" cy="3866183"/>
          </a:xfrm>
        </p:spPr>
        <p:txBody>
          <a:bodyPr/>
          <a:lstStyle/>
          <a:p>
            <a:pPr marL="0" indent="0">
              <a:buNone/>
            </a:pPr>
            <a:r>
              <a:rPr lang="sv-FI" sz="1600" dirty="0"/>
              <a:t>Avgiftsfri förskoleundervisning ordnas 4 timmar per dag </a:t>
            </a:r>
            <a:r>
              <a:rPr lang="sv-FI" sz="1600" b="0" dirty="0"/>
              <a:t>under läsåret. </a:t>
            </a:r>
            <a:r>
              <a:rPr lang="sv-FI" sz="1600" dirty="0"/>
              <a:t>Under skolornas lovtider</a:t>
            </a:r>
            <a:r>
              <a:rPr lang="sv-FI" sz="1600" b="0" dirty="0"/>
              <a:t>: höstlov, jullov, vinterlov och sommarlov </a:t>
            </a:r>
            <a:r>
              <a:rPr lang="sv-FI" sz="1600" dirty="0"/>
              <a:t>ordnas inte förskoleundervisning</a:t>
            </a:r>
            <a:r>
              <a:rPr lang="sv-FI" sz="1600" b="0" dirty="0"/>
              <a:t>.  Förskoleverksamhet ordnas kl. 8:30-12:30. </a:t>
            </a:r>
            <a:endParaRPr lang="sv-FI" sz="1600" b="0" dirty="0" smtClean="0"/>
          </a:p>
          <a:p>
            <a:pPr marL="0" indent="0">
              <a:buNone/>
            </a:pPr>
            <a:r>
              <a:rPr lang="sv-FI" sz="1600" b="0" dirty="0" smtClean="0"/>
              <a:t>Förskolebarn </a:t>
            </a:r>
            <a:r>
              <a:rPr lang="sv-FI" sz="1600" b="0" dirty="0"/>
              <a:t>som har behov av kompletterande </a:t>
            </a:r>
            <a:r>
              <a:rPr lang="sv-FI" sz="1600" b="0" dirty="0" smtClean="0"/>
              <a:t>småbarnspedagogik </a:t>
            </a:r>
            <a:r>
              <a:rPr lang="sv-FI" sz="1600" b="0" dirty="0"/>
              <a:t>utöver den avgiftsfria </a:t>
            </a:r>
            <a:r>
              <a:rPr lang="sv-FI" sz="1600" b="0" dirty="0" smtClean="0"/>
              <a:t>förskoleverksamheten </a:t>
            </a:r>
            <a:r>
              <a:rPr lang="sv-FI" sz="1600" b="0" dirty="0"/>
              <a:t>betalar en </a:t>
            </a:r>
            <a:r>
              <a:rPr lang="sv-FI" sz="1600" b="0" dirty="0" smtClean="0"/>
              <a:t>avgift som är inkomstbaserad </a:t>
            </a:r>
            <a:r>
              <a:rPr lang="sv-FI" sz="1600" b="0" dirty="0"/>
              <a:t>och påverkas även av </a:t>
            </a:r>
            <a:r>
              <a:rPr lang="sv-FI" sz="1600" b="0" dirty="0" smtClean="0"/>
              <a:t>familjestorleken.</a:t>
            </a:r>
            <a:endParaRPr lang="sv-FI" sz="1600" b="0" dirty="0"/>
          </a:p>
          <a:p>
            <a:pPr marL="0" indent="0">
              <a:buNone/>
            </a:pPr>
            <a:r>
              <a:rPr lang="sv-FI" sz="1400" b="0" dirty="0" smtClean="0"/>
              <a:t>Ifall </a:t>
            </a:r>
            <a:r>
              <a:rPr lang="sv-FI" sz="1400" b="0" dirty="0"/>
              <a:t>barnet utöver </a:t>
            </a:r>
            <a:r>
              <a:rPr lang="sv-FI" sz="1400" b="0" dirty="0" smtClean="0"/>
              <a:t>förskoleundervisningen behöver  delta </a:t>
            </a:r>
            <a:r>
              <a:rPr lang="sv-FI" sz="1400" b="0" dirty="0"/>
              <a:t>i småbarnspedagogik, uppbärs en månadsavgift enligt den tid som reserverats för barnet inom småbarnspedagogik. </a:t>
            </a:r>
          </a:p>
          <a:p>
            <a:pPr lvl="1">
              <a:lnSpc>
                <a:spcPct val="100000"/>
              </a:lnSpc>
              <a:buFont typeface="Arial" panose="020B0604020202020204" pitchFamily="34" charset="0"/>
              <a:buChar char="•"/>
            </a:pPr>
            <a:r>
              <a:rPr lang="sv-FI" sz="1200" b="0" dirty="0" smtClean="0">
                <a:solidFill>
                  <a:schemeClr val="bg1"/>
                </a:solidFill>
              </a:rPr>
              <a:t>50 </a:t>
            </a:r>
            <a:r>
              <a:rPr lang="sv-FI" sz="1200" b="0" dirty="0">
                <a:solidFill>
                  <a:schemeClr val="bg1"/>
                </a:solidFill>
              </a:rPr>
              <a:t>%, då servicebehovet är i genomsnitt högst 20 timmar per vecka och högst 80 timmar per kalendermånad </a:t>
            </a:r>
            <a:endParaRPr lang="sv-FI" sz="1200" b="0" dirty="0" smtClean="0">
              <a:solidFill>
                <a:schemeClr val="bg1"/>
              </a:solidFill>
            </a:endParaRPr>
          </a:p>
          <a:p>
            <a:pPr lvl="1">
              <a:lnSpc>
                <a:spcPct val="100000"/>
              </a:lnSpc>
              <a:buFont typeface="Arial" panose="020B0604020202020204" pitchFamily="34" charset="0"/>
              <a:buChar char="•"/>
            </a:pPr>
            <a:r>
              <a:rPr lang="sv-FI" sz="1200" b="0" dirty="0" smtClean="0">
                <a:solidFill>
                  <a:schemeClr val="bg1"/>
                </a:solidFill>
              </a:rPr>
              <a:t>65 </a:t>
            </a:r>
            <a:r>
              <a:rPr lang="sv-FI" sz="1200" b="0" dirty="0">
                <a:solidFill>
                  <a:schemeClr val="bg1"/>
                </a:solidFill>
              </a:rPr>
              <a:t>%, då servicebehovet är i genomsnitt högst 27,5 timmar per vecka och högst 110 timmar per </a:t>
            </a:r>
            <a:r>
              <a:rPr lang="sv-FI" sz="1200" b="0" dirty="0" smtClean="0">
                <a:solidFill>
                  <a:schemeClr val="bg1"/>
                </a:solidFill>
              </a:rPr>
              <a:t>kalendermånad</a:t>
            </a:r>
          </a:p>
          <a:p>
            <a:pPr lvl="1">
              <a:lnSpc>
                <a:spcPct val="100000"/>
              </a:lnSpc>
              <a:buFont typeface="Arial" panose="020B0604020202020204" pitchFamily="34" charset="0"/>
              <a:buChar char="•"/>
            </a:pPr>
            <a:r>
              <a:rPr lang="sv-FI" sz="1200" b="0" dirty="0" smtClean="0">
                <a:solidFill>
                  <a:schemeClr val="bg1"/>
                </a:solidFill>
              </a:rPr>
              <a:t>85 </a:t>
            </a:r>
            <a:r>
              <a:rPr lang="sv-FI" sz="1200" b="0" dirty="0">
                <a:solidFill>
                  <a:schemeClr val="bg1"/>
                </a:solidFill>
              </a:rPr>
              <a:t>%, då servicebehovet är i genomsnitt högst 35 timmar per vecka och högst 140 timmar per </a:t>
            </a:r>
            <a:r>
              <a:rPr lang="sv-FI" sz="1200" b="0" dirty="0" smtClean="0">
                <a:solidFill>
                  <a:schemeClr val="bg1"/>
                </a:solidFill>
              </a:rPr>
              <a:t>kalendermånad</a:t>
            </a:r>
            <a:endParaRPr lang="sv-FI" sz="1200" b="0" dirty="0">
              <a:solidFill>
                <a:schemeClr val="bg1"/>
              </a:solidFill>
            </a:endParaRPr>
          </a:p>
          <a:p>
            <a:pPr marL="0" indent="0">
              <a:buNone/>
            </a:pPr>
            <a:endParaRPr lang="sv-FI" sz="1400" dirty="0"/>
          </a:p>
          <a:p>
            <a:pPr marL="0" indent="0">
              <a:buNone/>
            </a:pPr>
            <a:endParaRPr lang="sv-FI" sz="1400" dirty="0"/>
          </a:p>
        </p:txBody>
      </p:sp>
    </p:spTree>
    <p:extLst>
      <p:ext uri="{BB962C8B-B14F-4D97-AF65-F5344CB8AC3E}">
        <p14:creationId xmlns:p14="http://schemas.microsoft.com/office/powerpoint/2010/main" val="2599589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err="1" smtClean="0"/>
              <a:t>Ansökan</a:t>
            </a:r>
            <a:r>
              <a:rPr lang="fi-FI" dirty="0" smtClean="0"/>
              <a:t> </a:t>
            </a:r>
            <a:r>
              <a:rPr lang="fi-FI" dirty="0" err="1" smtClean="0"/>
              <a:t>om</a:t>
            </a:r>
            <a:r>
              <a:rPr lang="fi-FI" dirty="0" smtClean="0"/>
              <a:t> </a:t>
            </a:r>
            <a:r>
              <a:rPr lang="fi-FI" dirty="0" err="1" smtClean="0"/>
              <a:t>kompletterande</a:t>
            </a:r>
            <a:r>
              <a:rPr lang="fi-FI" dirty="0" smtClean="0"/>
              <a:t> småbarnspedagogik</a:t>
            </a:r>
            <a:endParaRPr lang="sv-FI" dirty="0"/>
          </a:p>
        </p:txBody>
      </p:sp>
      <p:sp>
        <p:nvSpPr>
          <p:cNvPr id="5" name="Text Placeholder 4"/>
          <p:cNvSpPr>
            <a:spLocks noGrp="1"/>
          </p:cNvSpPr>
          <p:nvPr>
            <p:ph type="body" idx="1"/>
          </p:nvPr>
        </p:nvSpPr>
        <p:spPr>
          <a:xfrm>
            <a:off x="884911" y="1215957"/>
            <a:ext cx="7412952" cy="3203842"/>
          </a:xfrm>
        </p:spPr>
        <p:txBody>
          <a:bodyPr/>
          <a:lstStyle/>
          <a:p>
            <a:pPr marL="0" indent="0">
              <a:lnSpc>
                <a:spcPct val="100000"/>
              </a:lnSpc>
              <a:buNone/>
            </a:pPr>
            <a:r>
              <a:rPr lang="sv-FI" sz="1400" b="0" dirty="0"/>
              <a:t>Förskolebarnen som har behov av kompletterande </a:t>
            </a:r>
            <a:r>
              <a:rPr lang="fi-FI" sz="1400" b="0" dirty="0" smtClean="0"/>
              <a:t>småbarnspedagogik </a:t>
            </a:r>
            <a:r>
              <a:rPr lang="sv-FI" sz="1400" b="0" dirty="0" smtClean="0"/>
              <a:t>utöver förskoleundervisningen (</a:t>
            </a:r>
            <a:r>
              <a:rPr lang="sv-FI" sz="1400" b="0" dirty="0"/>
              <a:t>8:30-12:30)</a:t>
            </a:r>
            <a:r>
              <a:rPr lang="sv-FI" sz="1400" dirty="0"/>
              <a:t> anmäler sitt </a:t>
            </a:r>
            <a:r>
              <a:rPr lang="sv-FI" sz="1400" dirty="0" smtClean="0"/>
              <a:t>vårdbehov i samband med </a:t>
            </a:r>
            <a:r>
              <a:rPr lang="sv-FI" sz="1400" dirty="0" err="1" smtClean="0"/>
              <a:t>förskoleanmälan</a:t>
            </a:r>
            <a:r>
              <a:rPr lang="sv-FI" sz="1400" b="0" dirty="0" smtClean="0"/>
              <a:t>. </a:t>
            </a:r>
          </a:p>
          <a:p>
            <a:pPr marL="0" indent="0">
              <a:lnSpc>
                <a:spcPct val="100000"/>
              </a:lnSpc>
              <a:buNone/>
            </a:pPr>
            <a:r>
              <a:rPr lang="sv-FI" sz="1400" dirty="0" smtClean="0">
                <a:solidFill>
                  <a:schemeClr val="tx1"/>
                </a:solidFill>
              </a:rPr>
              <a:t>Blivande </a:t>
            </a:r>
            <a:r>
              <a:rPr lang="sv-FI" sz="1400" dirty="0">
                <a:solidFill>
                  <a:schemeClr val="tx1"/>
                </a:solidFill>
              </a:rPr>
              <a:t>förskolebarn </a:t>
            </a:r>
            <a:r>
              <a:rPr lang="sv-FI" sz="1400" b="0" dirty="0" smtClean="0">
                <a:solidFill>
                  <a:schemeClr val="tx1"/>
                </a:solidFill>
              </a:rPr>
              <a:t>som nu har en placering </a:t>
            </a:r>
            <a:r>
              <a:rPr lang="sv-FI" sz="1400" dirty="0" smtClean="0">
                <a:solidFill>
                  <a:schemeClr val="tx1"/>
                </a:solidFill>
              </a:rPr>
              <a:t>i Åbo stads </a:t>
            </a:r>
            <a:r>
              <a:rPr lang="sv-FI" sz="1400" dirty="0">
                <a:solidFill>
                  <a:schemeClr val="tx1"/>
                </a:solidFill>
              </a:rPr>
              <a:t>kommunala </a:t>
            </a:r>
            <a:r>
              <a:rPr lang="sv-FI" sz="1400" dirty="0" smtClean="0">
                <a:solidFill>
                  <a:schemeClr val="tx1"/>
                </a:solidFill>
              </a:rPr>
              <a:t>småbarnspedagogik</a:t>
            </a:r>
            <a:r>
              <a:rPr lang="sv-FI" sz="1400" b="0" dirty="0" smtClean="0"/>
              <a:t>, och vars </a:t>
            </a:r>
            <a:r>
              <a:rPr lang="sv-FI" sz="1400" b="0" dirty="0"/>
              <a:t>behov av kompletterande </a:t>
            </a:r>
            <a:r>
              <a:rPr lang="sv-FI" sz="1400" b="0" dirty="0" smtClean="0"/>
              <a:t>småbarnspedagogik i förskolan är aktuellt, </a:t>
            </a:r>
            <a:r>
              <a:rPr lang="sv-FI" sz="1400" dirty="0" smtClean="0"/>
              <a:t>ska INTE </a:t>
            </a:r>
            <a:r>
              <a:rPr lang="sv-FI" sz="1400" dirty="0"/>
              <a:t>SÄGA UPP SIN </a:t>
            </a:r>
            <a:r>
              <a:rPr lang="sv-FI" sz="1400" dirty="0" smtClean="0"/>
              <a:t>PLATS inför sommarmånaderna före förskolan</a:t>
            </a:r>
            <a:r>
              <a:rPr lang="sv-FI" sz="1400" b="0" dirty="0" smtClean="0"/>
              <a:t> </a:t>
            </a:r>
            <a:r>
              <a:rPr lang="sv-FI" sz="1200" b="0" dirty="0"/>
              <a:t>(möjlighet till avdrag i dagvårdsavgifterna vid frånvaro under sommarmånaderna</a:t>
            </a:r>
            <a:r>
              <a:rPr lang="sv-FI" sz="1200" b="0" dirty="0" smtClean="0"/>
              <a:t>)</a:t>
            </a:r>
            <a:r>
              <a:rPr lang="sv-FI" sz="1400" b="0" dirty="0" smtClean="0"/>
              <a:t>.</a:t>
            </a:r>
            <a:endParaRPr lang="sv-FI" sz="1400" b="0" dirty="0"/>
          </a:p>
          <a:p>
            <a:pPr marL="0" indent="0">
              <a:lnSpc>
                <a:spcPct val="100000"/>
              </a:lnSpc>
              <a:buNone/>
            </a:pPr>
            <a:r>
              <a:rPr lang="sv-FI" sz="1400" dirty="0" smtClean="0">
                <a:solidFill>
                  <a:schemeClr val="tx1"/>
                </a:solidFill>
              </a:rPr>
              <a:t>Blivande </a:t>
            </a:r>
            <a:r>
              <a:rPr lang="sv-FI" sz="1400" dirty="0">
                <a:solidFill>
                  <a:schemeClr val="tx1"/>
                </a:solidFill>
              </a:rPr>
              <a:t>förskolebarn i servicesedeldaghemmen </a:t>
            </a:r>
            <a:r>
              <a:rPr lang="sv-FI" sz="1400" b="0" dirty="0" smtClean="0"/>
              <a:t>som utöver avgiftsfria förskolan behöver kompletterande småbarnspedagogik </a:t>
            </a:r>
            <a:r>
              <a:rPr lang="sv-FI" sz="1400" dirty="0" smtClean="0"/>
              <a:t>behöver även anhålla om en plats inom småbarnspedagogiken samtidigt som </a:t>
            </a:r>
            <a:r>
              <a:rPr lang="sv-FI" sz="1400" dirty="0" err="1" smtClean="0"/>
              <a:t>förskoleanmälan</a:t>
            </a:r>
            <a:r>
              <a:rPr lang="sv-FI" sz="1400" dirty="0" smtClean="0"/>
              <a:t> inlämnas</a:t>
            </a:r>
            <a:r>
              <a:rPr lang="sv-FI" sz="1400" b="0" dirty="0" smtClean="0"/>
              <a:t>.</a:t>
            </a:r>
          </a:p>
          <a:p>
            <a:pPr marL="0" indent="0">
              <a:lnSpc>
                <a:spcPct val="100000"/>
              </a:lnSpc>
              <a:buNone/>
            </a:pPr>
            <a:r>
              <a:rPr lang="sv-FI" sz="1400" b="0" dirty="0" smtClean="0"/>
              <a:t>Familjen säger sedan </a:t>
            </a:r>
            <a:r>
              <a:rPr lang="sv-FI" sz="1400" b="0" dirty="0"/>
              <a:t>upp sitt avtal med serviceproducenten när behovet av småbarnspedagogiskverksamhet upphör </a:t>
            </a:r>
            <a:r>
              <a:rPr lang="sv-FI" sz="1400" b="0" dirty="0" smtClean="0"/>
              <a:t>i det privata daghemmet. Observera dock att </a:t>
            </a:r>
            <a:r>
              <a:rPr lang="sv-FI" sz="1400" dirty="0" smtClean="0"/>
              <a:t>Kompletterande Småbarnspedagogik </a:t>
            </a:r>
            <a:r>
              <a:rPr lang="sv-FI" sz="1400" dirty="0"/>
              <a:t>erbjuds tidigast </a:t>
            </a:r>
            <a:r>
              <a:rPr lang="sv-FI" sz="1400" dirty="0" smtClean="0"/>
              <a:t>den </a:t>
            </a:r>
            <a:r>
              <a:rPr lang="sv-FI" sz="1400" dirty="0"/>
              <a:t>samma dag som förskolan inleds.</a:t>
            </a:r>
          </a:p>
          <a:p>
            <a:pPr marL="0" indent="0">
              <a:buNone/>
            </a:pPr>
            <a:endParaRPr lang="sv-FI" sz="1400" dirty="0"/>
          </a:p>
          <a:p>
            <a:pPr marL="0" indent="0">
              <a:buNone/>
            </a:pPr>
            <a:endParaRPr lang="sv-FI" sz="1400" dirty="0"/>
          </a:p>
        </p:txBody>
      </p:sp>
    </p:spTree>
    <p:extLst>
      <p:ext uri="{BB962C8B-B14F-4D97-AF65-F5344CB8AC3E}">
        <p14:creationId xmlns:p14="http://schemas.microsoft.com/office/powerpoint/2010/main" val="2430172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583" y="168612"/>
            <a:ext cx="8741923" cy="3603969"/>
          </a:xfrm>
        </p:spPr>
        <p:txBody>
          <a:bodyPr/>
          <a:lstStyle/>
          <a:p>
            <a:pPr algn="ctr">
              <a:lnSpc>
                <a:spcPct val="150000"/>
              </a:lnSpc>
            </a:pPr>
            <a:r>
              <a:rPr lang="sv-FI" sz="2800" u="sng" dirty="0" smtClean="0">
                <a:solidFill>
                  <a:schemeClr val="tx1"/>
                </a:solidFill>
              </a:rPr>
              <a:t>Förskolans besöksdag </a:t>
            </a:r>
            <a:r>
              <a:rPr lang="sv-FI" sz="2800" u="sng" dirty="0">
                <a:solidFill>
                  <a:schemeClr val="bg1"/>
                </a:solidFill>
              </a:rPr>
              <a:t/>
            </a:r>
            <a:br>
              <a:rPr lang="sv-FI" sz="2800" u="sng" dirty="0">
                <a:solidFill>
                  <a:schemeClr val="bg1"/>
                </a:solidFill>
              </a:rPr>
            </a:br>
            <a:r>
              <a:rPr lang="sv-FI" sz="1800" dirty="0" smtClean="0">
                <a:solidFill>
                  <a:schemeClr val="tx1"/>
                </a:solidFill>
              </a:rPr>
              <a:t>på grund av Corona-situationen kan vi ännu inte informera om besöksdagar. </a:t>
            </a:r>
            <a:br>
              <a:rPr lang="sv-FI" sz="1800" dirty="0" smtClean="0">
                <a:solidFill>
                  <a:schemeClr val="tx1"/>
                </a:solidFill>
              </a:rPr>
            </a:br>
            <a:r>
              <a:rPr lang="sv-FI" sz="1800" b="0" dirty="0" smtClean="0">
                <a:solidFill>
                  <a:schemeClr val="tx1"/>
                </a:solidFill>
              </a:rPr>
              <a:t>Vid behov ordnas första träffen i mars</a:t>
            </a:r>
            <a:r>
              <a:rPr lang="sv-FI" sz="1800" dirty="0" smtClean="0">
                <a:solidFill>
                  <a:schemeClr val="tx1"/>
                </a:solidFill>
              </a:rPr>
              <a:t> digitalt</a:t>
            </a:r>
            <a:r>
              <a:rPr lang="sv-FI" sz="1800" b="0" dirty="0" smtClean="0">
                <a:solidFill>
                  <a:schemeClr val="tx1"/>
                </a:solidFill>
              </a:rPr>
              <a:t>. Det är viktigt att se till att vårdnadshavarnas e-postadresser lämnas in i samband med </a:t>
            </a:r>
            <a:r>
              <a:rPr lang="sv-FI" sz="1800" b="0" dirty="0" err="1" smtClean="0">
                <a:solidFill>
                  <a:schemeClr val="tx1"/>
                </a:solidFill>
              </a:rPr>
              <a:t>förskoleanmälan</a:t>
            </a:r>
            <a:r>
              <a:rPr lang="sv-FI" sz="1800" b="0" dirty="0" smtClean="0">
                <a:solidFill>
                  <a:schemeClr val="tx1"/>
                </a:solidFill>
              </a:rPr>
              <a:t>. </a:t>
            </a:r>
            <a:br>
              <a:rPr lang="sv-FI" sz="1800" b="0" dirty="0" smtClean="0">
                <a:solidFill>
                  <a:schemeClr val="tx1"/>
                </a:solidFill>
              </a:rPr>
            </a:br>
            <a:r>
              <a:rPr lang="sv-FI" sz="1800" b="0" dirty="0" smtClean="0">
                <a:solidFill>
                  <a:schemeClr val="tx1"/>
                </a:solidFill>
              </a:rPr>
              <a:t>Besök </a:t>
            </a:r>
            <a:r>
              <a:rPr lang="sv-FI" sz="1800" dirty="0" smtClean="0">
                <a:solidFill>
                  <a:schemeClr val="tx1"/>
                </a:solidFill>
              </a:rPr>
              <a:t>Pedanet</a:t>
            </a:r>
            <a:r>
              <a:rPr lang="sv-FI" sz="1800" b="0" dirty="0" smtClean="0">
                <a:solidFill>
                  <a:schemeClr val="tx1"/>
                </a:solidFill>
              </a:rPr>
              <a:t> tillsammans med förskolebarnet för att bekanta dig med förskolan.</a:t>
            </a:r>
            <a:r>
              <a:rPr lang="sv-FI" sz="1800" b="0" dirty="0" smtClean="0">
                <a:solidFill>
                  <a:schemeClr val="bg1"/>
                </a:solidFill>
              </a:rPr>
              <a:t/>
            </a:r>
            <a:br>
              <a:rPr lang="sv-FI" sz="1800" b="0" dirty="0" smtClean="0">
                <a:solidFill>
                  <a:schemeClr val="bg1"/>
                </a:solidFill>
              </a:rPr>
            </a:br>
            <a:r>
              <a:rPr lang="sv-FI" sz="2800" u="sng" dirty="0" smtClean="0">
                <a:solidFill>
                  <a:schemeClr val="tx1"/>
                </a:solidFill>
              </a:rPr>
              <a:t>Läsåret 2021–2022	</a:t>
            </a:r>
            <a:r>
              <a:rPr lang="sv-FI" sz="1400" dirty="0">
                <a:solidFill>
                  <a:schemeClr val="bg1"/>
                </a:solidFill>
              </a:rPr>
              <a:t/>
            </a:r>
            <a:br>
              <a:rPr lang="sv-FI" sz="1400" dirty="0">
                <a:solidFill>
                  <a:schemeClr val="bg1"/>
                </a:solidFill>
              </a:rPr>
            </a:br>
            <a:r>
              <a:rPr lang="sv-SE" sz="1600" dirty="0" smtClean="0"/>
              <a:t>Höstterminen</a:t>
            </a:r>
            <a:r>
              <a:rPr lang="sv-SE" sz="1600" dirty="0"/>
              <a:t>: 11.8. – 22.12.2021 (Förskoleundervisningen 17.12.2021)</a:t>
            </a:r>
            <a:br>
              <a:rPr lang="sv-SE" sz="1600" dirty="0"/>
            </a:br>
            <a:r>
              <a:rPr lang="sv-SE" sz="1600" b="0" dirty="0" smtClean="0"/>
              <a:t>Höstlov</a:t>
            </a:r>
            <a:r>
              <a:rPr lang="sv-SE" sz="1600" b="0" dirty="0"/>
              <a:t>: 11.10. – 17.10.2021</a:t>
            </a:r>
            <a:br>
              <a:rPr lang="sv-SE" sz="1600" b="0" dirty="0"/>
            </a:br>
            <a:r>
              <a:rPr lang="sv-SE" sz="1600" b="0" dirty="0" smtClean="0"/>
              <a:t>Jullov</a:t>
            </a:r>
            <a:r>
              <a:rPr lang="sv-SE" sz="1600" b="0" dirty="0"/>
              <a:t>: 23.12.2021 –  9.1.2022</a:t>
            </a:r>
            <a:br>
              <a:rPr lang="sv-SE" sz="1600" b="0" dirty="0"/>
            </a:br>
            <a:r>
              <a:rPr lang="sv-SE" sz="1600" dirty="0" smtClean="0"/>
              <a:t>Vårterminen</a:t>
            </a:r>
            <a:r>
              <a:rPr lang="sv-SE" sz="1600" dirty="0"/>
              <a:t>: 10.1. - 4.6.2022 (Förskoleundervisningen 31.5.2022)</a:t>
            </a:r>
            <a:br>
              <a:rPr lang="sv-SE" sz="1600" dirty="0"/>
            </a:br>
            <a:r>
              <a:rPr lang="sv-SE" sz="1600" b="0" dirty="0" smtClean="0"/>
              <a:t>Vinterlov</a:t>
            </a:r>
            <a:r>
              <a:rPr lang="sv-SE" sz="1600" b="0" dirty="0"/>
              <a:t>: 21.2. – 27.2.2022</a:t>
            </a:r>
            <a:r>
              <a:rPr lang="sv-SE" sz="2000" b="0" dirty="0"/>
              <a:t/>
            </a:r>
            <a:br>
              <a:rPr lang="sv-SE" sz="2000" b="0" dirty="0"/>
            </a:br>
            <a:r>
              <a:rPr lang="sv-FI" sz="1400" dirty="0">
                <a:solidFill>
                  <a:schemeClr val="bg1"/>
                </a:solidFill>
              </a:rPr>
              <a:t/>
            </a:r>
            <a:br>
              <a:rPr lang="sv-FI" sz="1400" dirty="0">
                <a:solidFill>
                  <a:schemeClr val="bg1"/>
                </a:solidFill>
              </a:rPr>
            </a:br>
            <a:r>
              <a:rPr lang="sv-FI" sz="1400" dirty="0">
                <a:solidFill>
                  <a:schemeClr val="bg1"/>
                </a:solidFill>
              </a:rPr>
              <a:t/>
            </a:r>
            <a:br>
              <a:rPr lang="sv-FI" sz="1400" dirty="0">
                <a:solidFill>
                  <a:schemeClr val="bg1"/>
                </a:solidFill>
              </a:rPr>
            </a:br>
            <a:r>
              <a:rPr lang="sv-FI" sz="1400" dirty="0" smtClean="0"/>
              <a:t/>
            </a:r>
            <a:br>
              <a:rPr lang="sv-FI" sz="1400" dirty="0" smtClean="0"/>
            </a:br>
            <a:endParaRPr lang="fi-FI" sz="1400" noProof="0" dirty="0"/>
          </a:p>
        </p:txBody>
      </p:sp>
    </p:spTree>
    <p:extLst>
      <p:ext uri="{BB962C8B-B14F-4D97-AF65-F5344CB8AC3E}">
        <p14:creationId xmlns:p14="http://schemas.microsoft.com/office/powerpoint/2010/main" val="408398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843461" y="578895"/>
            <a:ext cx="7661178" cy="3446756"/>
          </a:xfrm>
        </p:spPr>
        <p:txBody>
          <a:bodyPr/>
          <a:lstStyle/>
          <a:p>
            <a:pPr>
              <a:lnSpc>
                <a:spcPct val="100000"/>
              </a:lnSpc>
            </a:pPr>
            <a:r>
              <a:rPr lang="fi-FI" noProof="0" dirty="0" smtClean="0">
                <a:solidFill>
                  <a:schemeClr val="bg1"/>
                </a:solidFill>
              </a:rPr>
              <a:t>Kontaktuppgifter</a:t>
            </a:r>
            <a:r>
              <a:rPr lang="fi-FI" dirty="0">
                <a:solidFill>
                  <a:schemeClr val="bg1"/>
                </a:solidFill>
              </a:rPr>
              <a:t/>
            </a:r>
            <a:br>
              <a:rPr lang="fi-FI" dirty="0">
                <a:solidFill>
                  <a:schemeClr val="bg1"/>
                </a:solidFill>
              </a:rPr>
            </a:br>
            <a:r>
              <a:rPr lang="fi-FI" sz="1400" dirty="0" smtClean="0">
                <a:solidFill>
                  <a:schemeClr val="bg1"/>
                </a:solidFill>
              </a:rPr>
              <a:t/>
            </a:r>
            <a:br>
              <a:rPr lang="fi-FI" sz="1400" dirty="0" smtClean="0">
                <a:solidFill>
                  <a:schemeClr val="bg1"/>
                </a:solidFill>
              </a:rPr>
            </a:br>
            <a:r>
              <a:rPr lang="fi-FI" sz="1400" dirty="0">
                <a:solidFill>
                  <a:schemeClr val="bg1"/>
                </a:solidFill>
              </a:rPr>
              <a:t>S</a:t>
            </a:r>
            <a:r>
              <a:rPr lang="fi-FI" sz="1400" dirty="0" smtClean="0">
                <a:solidFill>
                  <a:schemeClr val="bg1"/>
                </a:solidFill>
              </a:rPr>
              <a:t>IRKKALA FÖRSKOLA				DAGHEM PORT ARTHUR</a:t>
            </a:r>
            <a:r>
              <a:rPr lang="fi-FI" sz="1400" dirty="0">
                <a:solidFill>
                  <a:schemeClr val="bg1"/>
                </a:solidFill>
              </a:rPr>
              <a:t/>
            </a:r>
            <a:br>
              <a:rPr lang="fi-FI" sz="1400" dirty="0">
                <a:solidFill>
                  <a:schemeClr val="bg1"/>
                </a:solidFill>
              </a:rPr>
            </a:br>
            <a:r>
              <a:rPr lang="fi-FI" sz="1400" dirty="0">
                <a:solidFill>
                  <a:schemeClr val="bg1"/>
                </a:solidFill>
              </a:rPr>
              <a:t>Annette Hagelberg </a:t>
            </a:r>
            <a:r>
              <a:rPr lang="sv-FI" sz="1400" dirty="0" smtClean="0">
                <a:solidFill>
                  <a:schemeClr val="bg1"/>
                </a:solidFill>
              </a:rPr>
              <a:t>					</a:t>
            </a:r>
            <a:r>
              <a:rPr lang="fi-FI" sz="1200" dirty="0" smtClean="0">
                <a:solidFill>
                  <a:schemeClr val="bg1"/>
                </a:solidFill>
              </a:rPr>
              <a:t>(</a:t>
            </a:r>
            <a:r>
              <a:rPr lang="fi-FI" sz="1200" dirty="0" err="1" smtClean="0">
                <a:solidFill>
                  <a:schemeClr val="bg1"/>
                </a:solidFill>
              </a:rPr>
              <a:t>skiftesverksamhet</a:t>
            </a:r>
            <a:r>
              <a:rPr lang="fi-FI" sz="1200" dirty="0" smtClean="0">
                <a:solidFill>
                  <a:schemeClr val="bg1"/>
                </a:solidFill>
              </a:rPr>
              <a:t> </a:t>
            </a:r>
            <a:r>
              <a:rPr lang="fi-FI" sz="1200" dirty="0">
                <a:solidFill>
                  <a:schemeClr val="bg1"/>
                </a:solidFill>
              </a:rPr>
              <a:t>1.9.21)</a:t>
            </a:r>
            <a:r>
              <a:rPr lang="fi-FI" sz="1400" dirty="0" smtClean="0">
                <a:solidFill>
                  <a:schemeClr val="bg1"/>
                </a:solidFill>
              </a:rPr>
              <a:t/>
            </a:r>
            <a:br>
              <a:rPr lang="fi-FI" sz="1400" dirty="0" smtClean="0">
                <a:solidFill>
                  <a:schemeClr val="bg1"/>
                </a:solidFill>
              </a:rPr>
            </a:br>
            <a:r>
              <a:rPr lang="fi-FI" sz="1400" dirty="0" smtClean="0">
                <a:solidFill>
                  <a:schemeClr val="bg1"/>
                </a:solidFill>
                <a:hlinkClick r:id="rId2"/>
              </a:rPr>
              <a:t>annette.hagelberg@turku.fi</a:t>
            </a:r>
            <a:r>
              <a:rPr lang="fi-FI" sz="1400" dirty="0" smtClean="0">
                <a:solidFill>
                  <a:schemeClr val="bg1"/>
                </a:solidFill>
              </a:rPr>
              <a:t>			Nina </a:t>
            </a:r>
            <a:r>
              <a:rPr lang="fi-FI" sz="1400" dirty="0">
                <a:solidFill>
                  <a:schemeClr val="bg1"/>
                </a:solidFill>
              </a:rPr>
              <a:t>Borgström</a:t>
            </a:r>
            <a:r>
              <a:rPr lang="fi-FI" sz="1400" dirty="0" smtClean="0">
                <a:solidFill>
                  <a:schemeClr val="bg1"/>
                </a:solidFill>
              </a:rPr>
              <a:t/>
            </a:r>
            <a:br>
              <a:rPr lang="fi-FI" sz="1400" dirty="0" smtClean="0">
                <a:solidFill>
                  <a:schemeClr val="bg1"/>
                </a:solidFill>
              </a:rPr>
            </a:br>
            <a:r>
              <a:rPr lang="fi-FI" sz="1400" dirty="0" smtClean="0">
                <a:solidFill>
                  <a:schemeClr val="bg1"/>
                </a:solidFill>
              </a:rPr>
              <a:t>					</a:t>
            </a:r>
            <a:r>
              <a:rPr lang="fi-FI" sz="1200" dirty="0" smtClean="0">
                <a:solidFill>
                  <a:schemeClr val="bg1"/>
                </a:solidFill>
              </a:rPr>
              <a:t>			</a:t>
            </a:r>
            <a:r>
              <a:rPr lang="fi-FI" sz="1200" dirty="0" smtClean="0">
                <a:solidFill>
                  <a:schemeClr val="bg1"/>
                </a:solidFill>
                <a:hlinkClick r:id="rId3"/>
              </a:rPr>
              <a:t>nina.borgstrom@turku.fi</a:t>
            </a:r>
            <a:r>
              <a:rPr lang="fi-FI" sz="1200" dirty="0" smtClean="0">
                <a:solidFill>
                  <a:schemeClr val="bg1"/>
                </a:solidFill>
              </a:rPr>
              <a:t>		 </a:t>
            </a:r>
            <a:r>
              <a:rPr lang="fi-FI" sz="1200" dirty="0">
                <a:solidFill>
                  <a:schemeClr val="bg1"/>
                </a:solidFill>
              </a:rPr>
              <a:t/>
            </a:r>
            <a:br>
              <a:rPr lang="fi-FI" sz="1200" dirty="0">
                <a:solidFill>
                  <a:schemeClr val="bg1"/>
                </a:solidFill>
              </a:rPr>
            </a:br>
            <a:r>
              <a:rPr lang="fi-FI" sz="1400" dirty="0">
                <a:solidFill>
                  <a:schemeClr val="bg1"/>
                </a:solidFill>
              </a:rPr>
              <a:t>CYGNAEUS FÖRSKOLA				</a:t>
            </a:r>
            <a:r>
              <a:rPr lang="fi-FI" sz="1200" dirty="0">
                <a:solidFill>
                  <a:schemeClr val="bg1"/>
                </a:solidFill>
              </a:rPr>
              <a:t/>
            </a:r>
            <a:br>
              <a:rPr lang="fi-FI" sz="1200" dirty="0">
                <a:solidFill>
                  <a:schemeClr val="bg1"/>
                </a:solidFill>
              </a:rPr>
            </a:br>
            <a:r>
              <a:rPr lang="fi-FI" sz="1200" dirty="0">
                <a:solidFill>
                  <a:schemeClr val="bg1"/>
                </a:solidFill>
              </a:rPr>
              <a:t>Siri Nyberg							</a:t>
            </a:r>
            <a:br>
              <a:rPr lang="fi-FI" sz="1200" dirty="0">
                <a:solidFill>
                  <a:schemeClr val="bg1"/>
                </a:solidFill>
              </a:rPr>
            </a:br>
            <a:r>
              <a:rPr lang="fi-FI" sz="1200" dirty="0">
                <a:solidFill>
                  <a:schemeClr val="bg1"/>
                </a:solidFill>
                <a:hlinkClick r:id="rId4"/>
              </a:rPr>
              <a:t>siri.nyberg@turku.fi</a:t>
            </a:r>
            <a:r>
              <a:rPr lang="fi-FI" sz="1200" dirty="0" smtClean="0">
                <a:solidFill>
                  <a:schemeClr val="bg1"/>
                </a:solidFill>
              </a:rPr>
              <a:t>								</a:t>
            </a:r>
            <a:r>
              <a:rPr lang="fi-FI" sz="1400" dirty="0">
                <a:solidFill>
                  <a:schemeClr val="bg1"/>
                </a:solidFill>
              </a:rPr>
              <a:t/>
            </a:r>
            <a:br>
              <a:rPr lang="fi-FI" sz="1400" dirty="0">
                <a:solidFill>
                  <a:schemeClr val="bg1"/>
                </a:solidFill>
              </a:rPr>
            </a:br>
            <a:r>
              <a:rPr lang="fi-FI" sz="1400" dirty="0" smtClean="0">
                <a:solidFill>
                  <a:schemeClr val="bg1"/>
                </a:solidFill>
              </a:rPr>
              <a:t>								</a:t>
            </a:r>
            <a:r>
              <a:rPr lang="sv-FI" sz="1400" dirty="0" smtClean="0">
                <a:solidFill>
                  <a:schemeClr val="bg1"/>
                </a:solidFill>
              </a:rPr>
              <a:t>FOSTRAN </a:t>
            </a:r>
            <a:r>
              <a:rPr lang="sv-FI" sz="1400" dirty="0">
                <a:solidFill>
                  <a:schemeClr val="bg1"/>
                </a:solidFill>
              </a:rPr>
              <a:t>OCH </a:t>
            </a:r>
            <a:r>
              <a:rPr lang="sv-FI" sz="1400" dirty="0" smtClean="0">
                <a:solidFill>
                  <a:schemeClr val="bg1"/>
                </a:solidFill>
              </a:rPr>
              <a:t>UNDERVISNING		</a:t>
            </a:r>
            <a:r>
              <a:rPr lang="sv-FI" sz="1400" dirty="0">
                <a:solidFill>
                  <a:schemeClr val="bg1"/>
                </a:solidFill>
              </a:rPr>
              <a:t>	</a:t>
            </a:r>
            <a:r>
              <a:rPr lang="fi-FI" sz="1400" dirty="0">
                <a:solidFill>
                  <a:schemeClr val="bg1"/>
                </a:solidFill>
              </a:rPr>
              <a:t/>
            </a:r>
            <a:br>
              <a:rPr lang="fi-FI" sz="1400" dirty="0">
                <a:solidFill>
                  <a:schemeClr val="bg1"/>
                </a:solidFill>
              </a:rPr>
            </a:br>
            <a:r>
              <a:rPr lang="fi-FI" sz="1400" dirty="0" smtClean="0">
                <a:solidFill>
                  <a:schemeClr val="bg1"/>
                </a:solidFill>
              </a:rPr>
              <a:t>BRAHESKOLAN					</a:t>
            </a:r>
            <a:r>
              <a:rPr lang="sv-FI" sz="1400" dirty="0" smtClean="0">
                <a:solidFill>
                  <a:schemeClr val="bg1"/>
                </a:solidFill>
              </a:rPr>
              <a:t>Servicechef </a:t>
            </a:r>
            <a:r>
              <a:rPr lang="sv-FI" sz="1400" dirty="0">
                <a:solidFill>
                  <a:schemeClr val="bg1"/>
                </a:solidFill>
              </a:rPr>
              <a:t>Hanna Karlsson</a:t>
            </a:r>
            <a:r>
              <a:rPr lang="fi-FI" sz="1400" dirty="0">
                <a:solidFill>
                  <a:schemeClr val="bg1"/>
                </a:solidFill>
              </a:rPr>
              <a:t/>
            </a:r>
            <a:br>
              <a:rPr lang="fi-FI" sz="1400" dirty="0">
                <a:solidFill>
                  <a:schemeClr val="bg1"/>
                </a:solidFill>
              </a:rPr>
            </a:br>
            <a:r>
              <a:rPr lang="fi-FI" sz="1200" dirty="0">
                <a:solidFill>
                  <a:schemeClr val="bg1"/>
                </a:solidFill>
              </a:rPr>
              <a:t>Siri </a:t>
            </a:r>
            <a:r>
              <a:rPr lang="fi-FI" sz="1200" dirty="0" smtClean="0">
                <a:solidFill>
                  <a:schemeClr val="bg1"/>
                </a:solidFill>
              </a:rPr>
              <a:t>Nyberg							+</a:t>
            </a:r>
            <a:r>
              <a:rPr lang="fi-FI" sz="1200" dirty="0">
                <a:solidFill>
                  <a:schemeClr val="bg1"/>
                </a:solidFill>
              </a:rPr>
              <a:t>358 40 1802443</a:t>
            </a:r>
            <a:br>
              <a:rPr lang="fi-FI" sz="1200" dirty="0">
                <a:solidFill>
                  <a:schemeClr val="bg1"/>
                </a:solidFill>
              </a:rPr>
            </a:br>
            <a:r>
              <a:rPr lang="fi-FI" sz="1200" dirty="0" smtClean="0">
                <a:solidFill>
                  <a:schemeClr val="bg1"/>
                </a:solidFill>
                <a:hlinkClick r:id="rId4"/>
              </a:rPr>
              <a:t>siri.nyberg@turku.fi</a:t>
            </a:r>
            <a:r>
              <a:rPr lang="fi-FI" sz="1200" dirty="0" smtClean="0">
                <a:solidFill>
                  <a:schemeClr val="bg1"/>
                </a:solidFill>
              </a:rPr>
              <a:t>					</a:t>
            </a:r>
            <a:r>
              <a:rPr lang="fi-FI" sz="1200" dirty="0" smtClean="0">
                <a:solidFill>
                  <a:schemeClr val="bg1"/>
                </a:solidFill>
                <a:hlinkClick r:id="rId5"/>
              </a:rPr>
              <a:t>hanna.karlsson@turku.fi</a:t>
            </a:r>
            <a:r>
              <a:rPr lang="fi-FI" sz="1200" dirty="0" smtClean="0">
                <a:solidFill>
                  <a:schemeClr val="bg1"/>
                </a:solidFill>
              </a:rPr>
              <a:t> 					</a:t>
            </a:r>
            <a:r>
              <a:rPr lang="sv-FI" sz="1200" dirty="0" smtClean="0">
                <a:solidFill>
                  <a:schemeClr val="bg1"/>
                </a:solidFill>
              </a:rPr>
              <a:t/>
            </a:r>
            <a:br>
              <a:rPr lang="sv-FI" sz="1200" dirty="0" smtClean="0">
                <a:solidFill>
                  <a:schemeClr val="bg1"/>
                </a:solidFill>
              </a:rPr>
            </a:br>
            <a:r>
              <a:rPr lang="sv-FI" sz="1200" dirty="0">
                <a:solidFill>
                  <a:schemeClr val="bg1"/>
                </a:solidFill>
              </a:rPr>
              <a:t>	</a:t>
            </a:r>
            <a:r>
              <a:rPr lang="sv-FI" sz="1200" dirty="0" smtClean="0">
                <a:solidFill>
                  <a:schemeClr val="bg1"/>
                </a:solidFill>
              </a:rPr>
              <a:t>				</a:t>
            </a:r>
            <a:r>
              <a:rPr lang="fi-FI" sz="1200" dirty="0" smtClean="0">
                <a:solidFill>
                  <a:schemeClr val="bg1"/>
                </a:solidFill>
              </a:rPr>
              <a:t/>
            </a:r>
            <a:br>
              <a:rPr lang="fi-FI" sz="1200" dirty="0" smtClean="0">
                <a:solidFill>
                  <a:schemeClr val="bg1"/>
                </a:solidFill>
              </a:rPr>
            </a:br>
            <a:r>
              <a:rPr lang="fi-FI" sz="1400" dirty="0">
                <a:solidFill>
                  <a:schemeClr val="bg1"/>
                </a:solidFill>
              </a:rPr>
              <a:t/>
            </a:r>
            <a:br>
              <a:rPr lang="fi-FI" sz="1400" dirty="0">
                <a:solidFill>
                  <a:schemeClr val="bg1"/>
                </a:solidFill>
              </a:rPr>
            </a:br>
            <a:r>
              <a:rPr lang="fi-FI" sz="1200" dirty="0" smtClean="0">
                <a:solidFill>
                  <a:schemeClr val="bg1"/>
                </a:solidFill>
              </a:rPr>
              <a:t/>
            </a:r>
            <a:br>
              <a:rPr lang="fi-FI" sz="1200" dirty="0" smtClean="0">
                <a:solidFill>
                  <a:schemeClr val="bg1"/>
                </a:solidFill>
              </a:rPr>
            </a:br>
            <a:r>
              <a:rPr lang="fi-FI" sz="1200" dirty="0" smtClean="0">
                <a:solidFill>
                  <a:schemeClr val="bg1"/>
                </a:solidFill>
              </a:rPr>
              <a:t/>
            </a:r>
            <a:br>
              <a:rPr lang="fi-FI" sz="1200" dirty="0" smtClean="0">
                <a:solidFill>
                  <a:schemeClr val="bg1"/>
                </a:solidFill>
              </a:rPr>
            </a:br>
            <a:r>
              <a:rPr lang="fi-FI" dirty="0">
                <a:solidFill>
                  <a:schemeClr val="bg1"/>
                </a:solidFill>
              </a:rPr>
              <a:t/>
            </a:r>
            <a:br>
              <a:rPr lang="fi-FI" dirty="0">
                <a:solidFill>
                  <a:schemeClr val="bg1"/>
                </a:solidFill>
              </a:rPr>
            </a:br>
            <a:r>
              <a:rPr lang="fi-FI" dirty="0">
                <a:solidFill>
                  <a:schemeClr val="bg1"/>
                </a:solidFill>
              </a:rPr>
              <a:t/>
            </a:r>
            <a:br>
              <a:rPr lang="fi-FI" dirty="0">
                <a:solidFill>
                  <a:schemeClr val="bg1"/>
                </a:solidFill>
              </a:rPr>
            </a:br>
            <a:endParaRPr lang="fi-FI" noProof="0" dirty="0">
              <a:solidFill>
                <a:schemeClr val="bg1"/>
              </a:solidFill>
            </a:endParaRPr>
          </a:p>
        </p:txBody>
      </p:sp>
    </p:spTree>
    <p:extLst>
      <p:ext uri="{BB962C8B-B14F-4D97-AF65-F5344CB8AC3E}">
        <p14:creationId xmlns:p14="http://schemas.microsoft.com/office/powerpoint/2010/main" val="1515208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sv-FI" noProof="0" dirty="0" smtClean="0"/>
              <a:t>Förskoleinfo</a:t>
            </a:r>
            <a:br>
              <a:rPr lang="sv-FI" noProof="0" dirty="0" smtClean="0"/>
            </a:br>
            <a:r>
              <a:rPr lang="sv-FI" sz="4000" dirty="0" smtClean="0"/>
              <a:t>svenskspråkig förskoleundervisning  läsåret 2021-22</a:t>
            </a:r>
            <a:endParaRPr lang="sv-FI" sz="4000" noProof="0" dirty="0"/>
          </a:p>
        </p:txBody>
      </p:sp>
    </p:spTree>
    <p:extLst>
      <p:ext uri="{BB962C8B-B14F-4D97-AF65-F5344CB8AC3E}">
        <p14:creationId xmlns:p14="http://schemas.microsoft.com/office/powerpoint/2010/main" val="790634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FI" dirty="0" smtClean="0"/>
              <a:t>Tack och välkommen till förskolan</a:t>
            </a:r>
            <a:r>
              <a:rPr lang="fi-FI" noProof="0" dirty="0" smtClean="0"/>
              <a:t>!</a:t>
            </a:r>
            <a:endParaRPr lang="fi-FI" noProof="0" dirty="0"/>
          </a:p>
        </p:txBody>
      </p:sp>
    </p:spTree>
    <p:extLst>
      <p:ext uri="{BB962C8B-B14F-4D97-AF65-F5344CB8AC3E}">
        <p14:creationId xmlns:p14="http://schemas.microsoft.com/office/powerpoint/2010/main" val="3206363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Tree>
    <p:extLst>
      <p:ext uri="{BB962C8B-B14F-4D97-AF65-F5344CB8AC3E}">
        <p14:creationId xmlns:p14="http://schemas.microsoft.com/office/powerpoint/2010/main" val="2663508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206755" y="260918"/>
            <a:ext cx="2225160" cy="4564001"/>
          </a:xfrm>
        </p:spPr>
        <p:txBody>
          <a:bodyPr/>
          <a:lstStyle/>
          <a:p>
            <a:pPr>
              <a:lnSpc>
                <a:spcPct val="150000"/>
              </a:lnSpc>
            </a:pPr>
            <a:r>
              <a:rPr lang="fi-FI" sz="1200" dirty="0" smtClean="0"/>
              <a:t>För </a:t>
            </a:r>
            <a:r>
              <a:rPr lang="fi-FI" sz="1200" dirty="0" err="1" smtClean="0"/>
              <a:t>att</a:t>
            </a:r>
            <a:r>
              <a:rPr lang="fi-FI" sz="1200" dirty="0" smtClean="0"/>
              <a:t> </a:t>
            </a:r>
            <a:r>
              <a:rPr lang="fi-FI" sz="1200" dirty="0" err="1" smtClean="0"/>
              <a:t>blivande</a:t>
            </a:r>
            <a:r>
              <a:rPr lang="fi-FI" sz="1200" dirty="0" smtClean="0"/>
              <a:t> </a:t>
            </a:r>
            <a:r>
              <a:rPr lang="fi-FI" sz="1200" dirty="0" err="1" smtClean="0"/>
              <a:t>förskolebarnet</a:t>
            </a:r>
            <a:r>
              <a:rPr lang="fi-FI" sz="1200" dirty="0" smtClean="0"/>
              <a:t> </a:t>
            </a:r>
            <a:r>
              <a:rPr lang="fi-FI" sz="1200" dirty="0" err="1" smtClean="0"/>
              <a:t>kan</a:t>
            </a:r>
            <a:r>
              <a:rPr lang="fi-FI" sz="1200" dirty="0" smtClean="0"/>
              <a:t> </a:t>
            </a:r>
            <a:r>
              <a:rPr lang="fi-FI" sz="1200" dirty="0" err="1" smtClean="0"/>
              <a:t>bekanta</a:t>
            </a:r>
            <a:r>
              <a:rPr lang="fi-FI" sz="1200" dirty="0" smtClean="0"/>
              <a:t> </a:t>
            </a:r>
            <a:r>
              <a:rPr lang="fi-FI" sz="1200" dirty="0" err="1" smtClean="0"/>
              <a:t>sig</a:t>
            </a:r>
            <a:r>
              <a:rPr lang="fi-FI" sz="1200" dirty="0" smtClean="0"/>
              <a:t> </a:t>
            </a:r>
            <a:r>
              <a:rPr lang="fi-FI" sz="1200" dirty="0" err="1" smtClean="0"/>
              <a:t>med</a:t>
            </a:r>
            <a:r>
              <a:rPr lang="fi-FI" sz="1200" dirty="0" smtClean="0"/>
              <a:t> </a:t>
            </a:r>
            <a:r>
              <a:rPr lang="fi-FI" sz="1200" dirty="0" err="1" smtClean="0"/>
              <a:t>förskolan</a:t>
            </a:r>
            <a:r>
              <a:rPr lang="fi-FI" sz="1200" dirty="0" smtClean="0"/>
              <a:t> </a:t>
            </a:r>
            <a:r>
              <a:rPr lang="fi-FI" sz="1200" dirty="0" err="1" smtClean="0"/>
              <a:t>har</a:t>
            </a:r>
            <a:r>
              <a:rPr lang="fi-FI" sz="1200" dirty="0" smtClean="0"/>
              <a:t> vi </a:t>
            </a:r>
            <a:r>
              <a:rPr lang="fi-FI" sz="1200" dirty="0" err="1" smtClean="0"/>
              <a:t>skapat</a:t>
            </a:r>
            <a:r>
              <a:rPr lang="fi-FI" sz="1200" dirty="0" smtClean="0"/>
              <a:t> </a:t>
            </a:r>
            <a:r>
              <a:rPr lang="fi-FI" sz="1200" dirty="0" err="1" smtClean="0"/>
              <a:t>videomaterial</a:t>
            </a:r>
            <a:r>
              <a:rPr lang="fi-FI" sz="1200" dirty="0" smtClean="0"/>
              <a:t> </a:t>
            </a:r>
            <a:r>
              <a:rPr lang="fi-FI" sz="1200" dirty="0" err="1" smtClean="0"/>
              <a:t>till</a:t>
            </a:r>
            <a:r>
              <a:rPr lang="fi-FI" sz="1200" dirty="0" smtClean="0"/>
              <a:t> </a:t>
            </a:r>
            <a:r>
              <a:rPr lang="fi-FI" sz="1200" dirty="0" err="1" smtClean="0"/>
              <a:t>våra</a:t>
            </a:r>
            <a:r>
              <a:rPr lang="fi-FI" sz="1200" dirty="0" smtClean="0"/>
              <a:t> </a:t>
            </a:r>
            <a:r>
              <a:rPr lang="fi-FI" sz="1200" dirty="0" err="1" smtClean="0"/>
              <a:t>enhetsvisa</a:t>
            </a:r>
            <a:r>
              <a:rPr lang="fi-FI" sz="1200" dirty="0" smtClean="0"/>
              <a:t> </a:t>
            </a:r>
            <a:r>
              <a:rPr lang="fi-FI" sz="1200" dirty="0" err="1" smtClean="0"/>
              <a:t>sidor</a:t>
            </a:r>
            <a:r>
              <a:rPr lang="fi-FI" sz="1200" dirty="0" smtClean="0"/>
              <a:t> </a:t>
            </a:r>
            <a:r>
              <a:rPr lang="fi-FI" sz="1200" dirty="0" err="1" smtClean="0"/>
              <a:t>på</a:t>
            </a:r>
            <a:r>
              <a:rPr lang="fi-FI" sz="1200" dirty="0" smtClean="0"/>
              <a:t> Pedanet. </a:t>
            </a:r>
            <a:br>
              <a:rPr lang="fi-FI" sz="1200" dirty="0" smtClean="0"/>
            </a:br>
            <a:r>
              <a:rPr lang="fi-FI" sz="1200" dirty="0" smtClean="0"/>
              <a:t>Vi </a:t>
            </a:r>
            <a:r>
              <a:rPr lang="fi-FI" sz="1200" dirty="0" err="1" smtClean="0"/>
              <a:t>använder</a:t>
            </a:r>
            <a:r>
              <a:rPr lang="fi-FI" sz="1200" dirty="0" smtClean="0"/>
              <a:t> Pedanet </a:t>
            </a:r>
            <a:r>
              <a:rPr lang="fi-FI" sz="1200" dirty="0" err="1" smtClean="0"/>
              <a:t>både</a:t>
            </a:r>
            <a:r>
              <a:rPr lang="fi-FI" sz="1200" dirty="0" smtClean="0"/>
              <a:t> </a:t>
            </a:r>
            <a:r>
              <a:rPr lang="fi-FI" sz="1200" dirty="0" err="1" smtClean="0"/>
              <a:t>på</a:t>
            </a:r>
            <a:r>
              <a:rPr lang="fi-FI" sz="1200" dirty="0" smtClean="0"/>
              <a:t> </a:t>
            </a:r>
            <a:r>
              <a:rPr lang="fi-FI" sz="1200" dirty="0" err="1" smtClean="0"/>
              <a:t>dagis</a:t>
            </a:r>
            <a:r>
              <a:rPr lang="fi-FI" sz="1200" dirty="0" smtClean="0"/>
              <a:t> </a:t>
            </a:r>
            <a:r>
              <a:rPr lang="fi-FI" sz="1200" dirty="0" err="1" smtClean="0"/>
              <a:t>och</a:t>
            </a:r>
            <a:r>
              <a:rPr lang="fi-FI" sz="1200" dirty="0" smtClean="0"/>
              <a:t> </a:t>
            </a:r>
            <a:r>
              <a:rPr lang="fi-FI" sz="1200" dirty="0" err="1" smtClean="0"/>
              <a:t>förskola</a:t>
            </a:r>
            <a:r>
              <a:rPr lang="fi-FI" sz="1200" dirty="0" smtClean="0"/>
              <a:t> för </a:t>
            </a:r>
            <a:r>
              <a:rPr lang="fi-FI" sz="1200" dirty="0" err="1" smtClean="0"/>
              <a:t>att</a:t>
            </a:r>
            <a:r>
              <a:rPr lang="fi-FI" sz="1200" dirty="0" smtClean="0"/>
              <a:t> </a:t>
            </a:r>
            <a:r>
              <a:rPr lang="fi-FI" sz="1200" dirty="0" err="1" smtClean="0"/>
              <a:t>synliggöra</a:t>
            </a:r>
            <a:r>
              <a:rPr lang="fi-FI" sz="1200" dirty="0" smtClean="0"/>
              <a:t> </a:t>
            </a:r>
            <a:r>
              <a:rPr lang="fi-FI" sz="1200" dirty="0" err="1" smtClean="0"/>
              <a:t>verksamheten</a:t>
            </a:r>
            <a:r>
              <a:rPr lang="fi-FI" sz="1200" dirty="0" smtClean="0"/>
              <a:t>, </a:t>
            </a:r>
            <a:r>
              <a:rPr lang="fi-FI" sz="1200" dirty="0" err="1" smtClean="0"/>
              <a:t>dokumentera</a:t>
            </a:r>
            <a:r>
              <a:rPr lang="fi-FI" sz="1200" dirty="0" smtClean="0"/>
              <a:t> </a:t>
            </a:r>
            <a:r>
              <a:rPr lang="fi-FI" sz="1200" dirty="0" err="1" smtClean="0"/>
              <a:t>och</a:t>
            </a:r>
            <a:r>
              <a:rPr lang="fi-FI" sz="1200" dirty="0" smtClean="0"/>
              <a:t> </a:t>
            </a:r>
            <a:r>
              <a:rPr lang="fi-FI" sz="1200" dirty="0" err="1" smtClean="0"/>
              <a:t>informera</a:t>
            </a:r>
            <a:r>
              <a:rPr lang="fi-FI" sz="1200" dirty="0" smtClean="0"/>
              <a:t>. Du </a:t>
            </a:r>
            <a:r>
              <a:rPr lang="fi-FI" sz="1200" dirty="0" err="1" smtClean="0"/>
              <a:t>hittar</a:t>
            </a:r>
            <a:r>
              <a:rPr lang="fi-FI" sz="1200" dirty="0" smtClean="0"/>
              <a:t> </a:t>
            </a:r>
            <a:r>
              <a:rPr lang="fi-FI" sz="1200" dirty="0" err="1" smtClean="0"/>
              <a:t>oss</a:t>
            </a:r>
            <a:r>
              <a:rPr lang="fi-FI" sz="1200" dirty="0" smtClean="0"/>
              <a:t> </a:t>
            </a:r>
            <a:r>
              <a:rPr lang="fi-FI" sz="1200" dirty="0" err="1" smtClean="0"/>
              <a:t>på</a:t>
            </a:r>
            <a:r>
              <a:rPr lang="fi-FI" sz="1200" dirty="0" smtClean="0"/>
              <a:t> </a:t>
            </a:r>
            <a:r>
              <a:rPr lang="fi-FI" sz="1200" dirty="0" err="1" smtClean="0"/>
              <a:t>adressen</a:t>
            </a:r>
            <a:r>
              <a:rPr lang="fi-FI" sz="1200" dirty="0"/>
              <a:t> </a:t>
            </a:r>
            <a:r>
              <a:rPr lang="fi-FI" sz="1200" dirty="0">
                <a:hlinkClick r:id="rId2"/>
              </a:rPr>
              <a:t>https://</a:t>
            </a:r>
            <a:r>
              <a:rPr lang="fi-FI" sz="1200" dirty="0" smtClean="0">
                <a:hlinkClick r:id="rId2"/>
              </a:rPr>
              <a:t>peda.net/turku/barnen</a:t>
            </a:r>
            <a:r>
              <a:rPr lang="fi-FI" sz="1200" dirty="0" smtClean="0"/>
              <a:t> </a:t>
            </a:r>
            <a:br>
              <a:rPr lang="fi-FI" sz="1200" dirty="0" smtClean="0"/>
            </a:br>
            <a:r>
              <a:rPr lang="fi-FI" sz="1200" dirty="0" err="1" smtClean="0"/>
              <a:t>Använd</a:t>
            </a:r>
            <a:r>
              <a:rPr lang="fi-FI" sz="1200" dirty="0" smtClean="0"/>
              <a:t> </a:t>
            </a:r>
            <a:r>
              <a:rPr lang="fi-FI" sz="1200" dirty="0" err="1" smtClean="0"/>
              <a:t>dig</a:t>
            </a:r>
            <a:r>
              <a:rPr lang="fi-FI" sz="1200" dirty="0" smtClean="0"/>
              <a:t> </a:t>
            </a:r>
            <a:r>
              <a:rPr lang="fi-FI" sz="1200" dirty="0" err="1" smtClean="0"/>
              <a:t>gärna</a:t>
            </a:r>
            <a:r>
              <a:rPr lang="fi-FI" sz="1200" dirty="0" smtClean="0"/>
              <a:t> av Google </a:t>
            </a:r>
            <a:r>
              <a:rPr lang="fi-FI" sz="1200" dirty="0" err="1" smtClean="0"/>
              <a:t>Chrome</a:t>
            </a:r>
            <a:r>
              <a:rPr lang="fi-FI" sz="1200" dirty="0" smtClean="0"/>
              <a:t>, </a:t>
            </a:r>
            <a:r>
              <a:rPr lang="fi-FI" sz="1200" dirty="0" err="1" smtClean="0"/>
              <a:t>observera</a:t>
            </a:r>
            <a:r>
              <a:rPr lang="fi-FI" sz="1200" dirty="0" smtClean="0"/>
              <a:t> </a:t>
            </a:r>
            <a:r>
              <a:rPr lang="fi-FI" sz="1200" dirty="0" err="1" smtClean="0"/>
              <a:t>att</a:t>
            </a:r>
            <a:r>
              <a:rPr lang="fi-FI" sz="1200" dirty="0" smtClean="0"/>
              <a:t> </a:t>
            </a:r>
            <a:r>
              <a:rPr lang="fi-FI" sz="1200" dirty="0" err="1" smtClean="0"/>
              <a:t>sidorna</a:t>
            </a:r>
            <a:r>
              <a:rPr lang="fi-FI" sz="1200" dirty="0" smtClean="0"/>
              <a:t> </a:t>
            </a:r>
            <a:r>
              <a:rPr lang="fi-FI" sz="1200" dirty="0" err="1" smtClean="0"/>
              <a:t>fungerar</a:t>
            </a:r>
            <a:r>
              <a:rPr lang="fi-FI" sz="1200" dirty="0" smtClean="0"/>
              <a:t> </a:t>
            </a:r>
            <a:r>
              <a:rPr lang="fi-FI" sz="1200" dirty="0" err="1" smtClean="0"/>
              <a:t>dåligt</a:t>
            </a:r>
            <a:r>
              <a:rPr lang="fi-FI" sz="1200" dirty="0" smtClean="0"/>
              <a:t> </a:t>
            </a:r>
            <a:r>
              <a:rPr lang="fi-FI" sz="1200" dirty="0" err="1" smtClean="0"/>
              <a:t>med</a:t>
            </a:r>
            <a:r>
              <a:rPr lang="fi-FI" sz="1200" dirty="0" smtClean="0"/>
              <a:t> Internet </a:t>
            </a:r>
            <a:r>
              <a:rPr lang="fi-FI" sz="1200" dirty="0"/>
              <a:t>Explorer.</a:t>
            </a:r>
            <a:br>
              <a:rPr lang="fi-FI" sz="1200" dirty="0"/>
            </a:br>
            <a:r>
              <a:rPr lang="fi-FI" sz="1200" dirty="0" smtClean="0"/>
              <a:t/>
            </a:r>
            <a:br>
              <a:rPr lang="fi-FI" sz="1200" dirty="0" smtClean="0"/>
            </a:br>
            <a:endParaRPr lang="sv-SE" sz="1200" dirty="0"/>
          </a:p>
        </p:txBody>
      </p:sp>
      <p:pic>
        <p:nvPicPr>
          <p:cNvPr id="6" name="Bildobjekt 5"/>
          <p:cNvPicPr>
            <a:picLocks noChangeAspect="1"/>
          </p:cNvPicPr>
          <p:nvPr/>
        </p:nvPicPr>
        <p:blipFill rotWithShape="1">
          <a:blip r:embed="rId3"/>
          <a:srcRect l="23475" t="21238" r="23759" b="8563"/>
          <a:stretch/>
        </p:blipFill>
        <p:spPr>
          <a:xfrm>
            <a:off x="2525274" y="376136"/>
            <a:ext cx="6469569" cy="4617395"/>
          </a:xfrm>
          <a:prstGeom prst="rect">
            <a:avLst/>
          </a:prstGeom>
        </p:spPr>
      </p:pic>
    </p:spTree>
    <p:extLst>
      <p:ext uri="{BB962C8B-B14F-4D97-AF65-F5344CB8AC3E}">
        <p14:creationId xmlns:p14="http://schemas.microsoft.com/office/powerpoint/2010/main" val="94059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6522"/>
        </a:solidFill>
        <a:effectLst/>
      </p:bgPr>
    </p:bg>
    <p:spTree>
      <p:nvGrpSpPr>
        <p:cNvPr id="1" name=""/>
        <p:cNvGrpSpPr/>
        <p:nvPr/>
      </p:nvGrpSpPr>
      <p:grpSpPr>
        <a:xfrm>
          <a:off x="0" y="0"/>
          <a:ext cx="0" cy="0"/>
          <a:chOff x="0" y="0"/>
          <a:chExt cx="0" cy="0"/>
        </a:xfrm>
      </p:grpSpPr>
      <p:sp>
        <p:nvSpPr>
          <p:cNvPr id="4" name="Platshållare för text 3"/>
          <p:cNvSpPr>
            <a:spLocks noGrp="1"/>
          </p:cNvSpPr>
          <p:nvPr>
            <p:ph type="body" idx="1"/>
          </p:nvPr>
        </p:nvSpPr>
        <p:spPr>
          <a:xfrm>
            <a:off x="385864" y="1585609"/>
            <a:ext cx="7918485" cy="3025302"/>
          </a:xfrm>
        </p:spPr>
        <p:txBody>
          <a:bodyPr/>
          <a:lstStyle/>
          <a:p>
            <a:pPr marL="0" indent="0">
              <a:buNone/>
            </a:pPr>
            <a:r>
              <a:rPr lang="fi-FI" dirty="0" smtClean="0"/>
              <a:t>Braheskolas förskola, </a:t>
            </a:r>
            <a:r>
              <a:rPr lang="fi-FI" dirty="0" err="1" smtClean="0"/>
              <a:t>Djupdikesvägen</a:t>
            </a:r>
            <a:r>
              <a:rPr lang="fi-FI" dirty="0" smtClean="0"/>
              <a:t> 27</a:t>
            </a:r>
          </a:p>
          <a:p>
            <a:pPr marL="285750" indent="-285750">
              <a:buFontTx/>
              <a:buChar char="-"/>
            </a:pPr>
            <a:r>
              <a:rPr lang="fi-FI" b="0" dirty="0"/>
              <a:t>4</a:t>
            </a:r>
            <a:r>
              <a:rPr lang="fi-FI" b="0" dirty="0" smtClean="0"/>
              <a:t>0 </a:t>
            </a:r>
            <a:r>
              <a:rPr lang="fi-FI" b="0" dirty="0" err="1" smtClean="0"/>
              <a:t>förskoleplatser</a:t>
            </a:r>
            <a:r>
              <a:rPr lang="fi-FI" b="0" dirty="0" smtClean="0"/>
              <a:t>, </a:t>
            </a:r>
            <a:r>
              <a:rPr lang="fi-FI" b="0" dirty="0" err="1" smtClean="0"/>
              <a:t>två</a:t>
            </a:r>
            <a:r>
              <a:rPr lang="fi-FI" b="0" dirty="0" smtClean="0"/>
              <a:t> </a:t>
            </a:r>
            <a:r>
              <a:rPr lang="fi-FI" b="0" dirty="0" err="1" smtClean="0"/>
              <a:t>grupper</a:t>
            </a:r>
            <a:r>
              <a:rPr lang="fi-FI" b="0" dirty="0" smtClean="0"/>
              <a:t>. </a:t>
            </a:r>
            <a:r>
              <a:rPr lang="fi-FI" sz="1000" b="0" dirty="0" smtClean="0"/>
              <a:t>(</a:t>
            </a:r>
            <a:r>
              <a:rPr lang="fi-FI" sz="1000" b="0" dirty="0" err="1" smtClean="0"/>
              <a:t>Vid</a:t>
            </a:r>
            <a:r>
              <a:rPr lang="fi-FI" sz="1000" b="0" dirty="0" smtClean="0"/>
              <a:t> </a:t>
            </a:r>
            <a:r>
              <a:rPr lang="fi-FI" sz="1000" b="0" dirty="0" err="1" smtClean="0"/>
              <a:t>behov</a:t>
            </a:r>
            <a:r>
              <a:rPr lang="fi-FI" sz="1000" b="0" dirty="0" smtClean="0"/>
              <a:t> </a:t>
            </a:r>
            <a:r>
              <a:rPr lang="fi-FI" sz="1000" b="0" dirty="0" err="1" smtClean="0"/>
              <a:t>kan</a:t>
            </a:r>
            <a:r>
              <a:rPr lang="fi-FI" sz="1000" b="0" dirty="0" smtClean="0"/>
              <a:t> </a:t>
            </a:r>
            <a:r>
              <a:rPr lang="fi-FI" sz="1000" b="0" dirty="0" err="1" smtClean="0"/>
              <a:t>grupperna</a:t>
            </a:r>
            <a:r>
              <a:rPr lang="fi-FI" sz="1000" b="0" dirty="0" smtClean="0"/>
              <a:t> vara </a:t>
            </a:r>
            <a:r>
              <a:rPr lang="fi-FI" sz="1000" b="0" dirty="0" err="1" smtClean="0"/>
              <a:t>blandgruppper</a:t>
            </a:r>
            <a:r>
              <a:rPr lang="fi-FI" sz="1000" b="0" dirty="0" smtClean="0"/>
              <a:t> </a:t>
            </a:r>
            <a:r>
              <a:rPr lang="fi-FI" sz="1000" b="0" dirty="0" err="1" smtClean="0"/>
              <a:t>med</a:t>
            </a:r>
            <a:r>
              <a:rPr lang="fi-FI" sz="1000" b="0" dirty="0" smtClean="0"/>
              <a:t> 5 </a:t>
            </a:r>
            <a:r>
              <a:rPr lang="fi-FI" sz="1000" b="0" dirty="0" err="1" smtClean="0"/>
              <a:t>och</a:t>
            </a:r>
            <a:r>
              <a:rPr lang="fi-FI" sz="1000" b="0" dirty="0" smtClean="0"/>
              <a:t> 6-åringar</a:t>
            </a:r>
            <a:r>
              <a:rPr lang="fi-FI" sz="1000" b="0" dirty="0"/>
              <a:t>)</a:t>
            </a:r>
            <a:endParaRPr lang="fi-FI" sz="1000" b="0" dirty="0" smtClean="0"/>
          </a:p>
          <a:p>
            <a:pPr marL="0" indent="0">
              <a:buNone/>
            </a:pPr>
            <a:r>
              <a:rPr lang="fi-FI" dirty="0" smtClean="0"/>
              <a:t>Cygnaeus förskola, </a:t>
            </a:r>
            <a:r>
              <a:rPr lang="fi-FI" dirty="0" err="1" smtClean="0"/>
              <a:t>Aningaisgatan</a:t>
            </a:r>
            <a:r>
              <a:rPr lang="fi-FI" dirty="0" smtClean="0"/>
              <a:t> 7, 4 </a:t>
            </a:r>
            <a:r>
              <a:rPr lang="fi-FI" dirty="0" err="1" smtClean="0"/>
              <a:t>vån</a:t>
            </a:r>
            <a:r>
              <a:rPr lang="fi-FI" dirty="0" smtClean="0"/>
              <a:t>. (</a:t>
            </a:r>
            <a:r>
              <a:rPr lang="fi-FI" dirty="0" err="1" smtClean="0"/>
              <a:t>Aningais</a:t>
            </a:r>
            <a:r>
              <a:rPr lang="fi-FI" dirty="0" smtClean="0"/>
              <a:t> </a:t>
            </a:r>
            <a:r>
              <a:rPr lang="fi-FI" dirty="0" err="1" smtClean="0"/>
              <a:t>skolhus</a:t>
            </a:r>
            <a:r>
              <a:rPr lang="fi-FI" dirty="0" smtClean="0"/>
              <a:t>, Åbo </a:t>
            </a:r>
            <a:r>
              <a:rPr lang="fi-FI" dirty="0" err="1" smtClean="0"/>
              <a:t>Yrkessinstitut</a:t>
            </a:r>
            <a:r>
              <a:rPr lang="fi-FI" dirty="0" smtClean="0"/>
              <a:t>)</a:t>
            </a:r>
          </a:p>
          <a:p>
            <a:pPr marL="285750" indent="-285750">
              <a:buFontTx/>
              <a:buChar char="-"/>
            </a:pPr>
            <a:r>
              <a:rPr lang="fi-FI" b="0" dirty="0" smtClean="0"/>
              <a:t>54 </a:t>
            </a:r>
            <a:r>
              <a:rPr lang="fi-FI" b="0" dirty="0" err="1" smtClean="0"/>
              <a:t>förskoleplatser</a:t>
            </a:r>
            <a:r>
              <a:rPr lang="fi-FI" b="0" dirty="0" smtClean="0"/>
              <a:t>, 3 </a:t>
            </a:r>
            <a:r>
              <a:rPr lang="fi-FI" b="0" dirty="0" err="1" smtClean="0"/>
              <a:t>grupper</a:t>
            </a:r>
            <a:r>
              <a:rPr lang="fi-FI" b="0" dirty="0" smtClean="0"/>
              <a:t>, </a:t>
            </a:r>
            <a:r>
              <a:rPr lang="fi-FI" b="0" dirty="0" err="1" smtClean="0"/>
              <a:t>varav</a:t>
            </a:r>
            <a:r>
              <a:rPr lang="fi-FI" b="0" dirty="0" smtClean="0"/>
              <a:t> en </a:t>
            </a:r>
            <a:r>
              <a:rPr lang="fi-FI" b="0" dirty="0" err="1" smtClean="0"/>
              <a:t>förminskad</a:t>
            </a:r>
            <a:r>
              <a:rPr lang="fi-FI" b="0" dirty="0" smtClean="0"/>
              <a:t> </a:t>
            </a:r>
            <a:r>
              <a:rPr lang="fi-FI" b="0" dirty="0" err="1" smtClean="0"/>
              <a:t>grupp</a:t>
            </a:r>
            <a:r>
              <a:rPr lang="fi-FI" b="0" dirty="0" smtClean="0"/>
              <a:t> </a:t>
            </a:r>
            <a:endParaRPr lang="fi-FI" sz="1400" b="0" dirty="0" smtClean="0"/>
          </a:p>
          <a:p>
            <a:pPr marL="0" indent="0">
              <a:buNone/>
            </a:pPr>
            <a:r>
              <a:rPr lang="fi-FI" dirty="0" err="1" smtClean="0"/>
              <a:t>Sirkkala</a:t>
            </a:r>
            <a:r>
              <a:rPr lang="fi-FI" dirty="0" smtClean="0"/>
              <a:t> </a:t>
            </a:r>
            <a:r>
              <a:rPr lang="fi-FI" dirty="0" err="1" smtClean="0"/>
              <a:t>förskola</a:t>
            </a:r>
            <a:r>
              <a:rPr lang="fi-FI" dirty="0" smtClean="0"/>
              <a:t>, </a:t>
            </a:r>
            <a:r>
              <a:rPr lang="fi-FI" dirty="0" err="1" smtClean="0"/>
              <a:t>Kärsämäkivägen</a:t>
            </a:r>
            <a:r>
              <a:rPr lang="fi-FI" dirty="0" smtClean="0"/>
              <a:t> 11</a:t>
            </a:r>
            <a:r>
              <a:rPr lang="fi-FI" b="0" dirty="0" smtClean="0"/>
              <a:t> </a:t>
            </a:r>
          </a:p>
          <a:p>
            <a:pPr marL="0" indent="0">
              <a:buNone/>
            </a:pPr>
            <a:r>
              <a:rPr lang="fi-FI" b="0" dirty="0" smtClean="0"/>
              <a:t>- 40 </a:t>
            </a:r>
            <a:r>
              <a:rPr lang="fi-FI" b="0" dirty="0" err="1" smtClean="0"/>
              <a:t>förskoleplatser</a:t>
            </a:r>
            <a:r>
              <a:rPr lang="fi-FI" b="0" dirty="0" smtClean="0"/>
              <a:t>, 2 </a:t>
            </a:r>
            <a:r>
              <a:rPr lang="fi-FI" b="0" dirty="0" err="1" smtClean="0"/>
              <a:t>grupper</a:t>
            </a:r>
            <a:r>
              <a:rPr lang="fi-FI" b="0" dirty="0" smtClean="0"/>
              <a:t> </a:t>
            </a:r>
          </a:p>
          <a:p>
            <a:pPr marL="0" indent="0">
              <a:buNone/>
            </a:pPr>
            <a:r>
              <a:rPr lang="fi-FI" b="0" dirty="0"/>
              <a:t> </a:t>
            </a:r>
            <a:endParaRPr lang="sv-FI" b="0" dirty="0"/>
          </a:p>
        </p:txBody>
      </p:sp>
      <p:sp>
        <p:nvSpPr>
          <p:cNvPr id="3" name="Title 2"/>
          <p:cNvSpPr>
            <a:spLocks noGrp="1"/>
          </p:cNvSpPr>
          <p:nvPr>
            <p:ph type="title"/>
          </p:nvPr>
        </p:nvSpPr>
        <p:spPr>
          <a:xfrm>
            <a:off x="165370" y="379809"/>
            <a:ext cx="8813260" cy="962607"/>
          </a:xfrm>
        </p:spPr>
        <p:txBody>
          <a:bodyPr/>
          <a:lstStyle/>
          <a:p>
            <a:pPr>
              <a:lnSpc>
                <a:spcPct val="100000"/>
              </a:lnSpc>
            </a:pPr>
            <a:r>
              <a:rPr lang="sv-FI" sz="3600" dirty="0" smtClean="0"/>
              <a:t>Verksamhetsställen och maximala antalet platser 2021-22</a:t>
            </a:r>
            <a:endParaRPr lang="sv-FI" sz="3600" dirty="0"/>
          </a:p>
        </p:txBody>
      </p:sp>
    </p:spTree>
    <p:extLst>
      <p:ext uri="{BB962C8B-B14F-4D97-AF65-F5344CB8AC3E}">
        <p14:creationId xmlns:p14="http://schemas.microsoft.com/office/powerpoint/2010/main" val="725241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2"/>
          <a:srcRect t="-319" r="38213"/>
          <a:stretch/>
        </p:blipFill>
        <p:spPr>
          <a:xfrm>
            <a:off x="2079341" y="204528"/>
            <a:ext cx="6147880" cy="4592054"/>
          </a:xfrm>
          <a:prstGeom prst="rect">
            <a:avLst/>
          </a:prstGeom>
        </p:spPr>
      </p:pic>
      <p:sp>
        <p:nvSpPr>
          <p:cNvPr id="8" name="Rubrik 7"/>
          <p:cNvSpPr>
            <a:spLocks noGrp="1"/>
          </p:cNvSpPr>
          <p:nvPr>
            <p:ph type="title"/>
          </p:nvPr>
        </p:nvSpPr>
        <p:spPr>
          <a:xfrm>
            <a:off x="278091" y="282103"/>
            <a:ext cx="3511708" cy="899914"/>
          </a:xfrm>
        </p:spPr>
        <p:txBody>
          <a:bodyPr/>
          <a:lstStyle/>
          <a:p>
            <a:r>
              <a:rPr lang="fi-FI" dirty="0" smtClean="0"/>
              <a:t>Cygnaeus förskola</a:t>
            </a:r>
            <a:endParaRPr lang="sv-FI" dirty="0"/>
          </a:p>
        </p:txBody>
      </p:sp>
      <p:sp>
        <p:nvSpPr>
          <p:cNvPr id="3" name="Rektangel 2"/>
          <p:cNvSpPr/>
          <p:nvPr/>
        </p:nvSpPr>
        <p:spPr>
          <a:xfrm>
            <a:off x="5012987" y="2110085"/>
            <a:ext cx="4046706" cy="646331"/>
          </a:xfrm>
          <a:prstGeom prst="rect">
            <a:avLst/>
          </a:prstGeom>
          <a:noFill/>
        </p:spPr>
        <p:txBody>
          <a:bodyPr wrap="square" lIns="91440" tIns="45720" rIns="91440" bIns="45720">
            <a:spAutoFit/>
          </a:bodyPr>
          <a:lstStyle/>
          <a:p>
            <a:pPr algn="ctr"/>
            <a:r>
              <a:rPr lang="sv-SE" sz="3600" b="1" cap="none" spc="0" dirty="0" smtClean="0">
                <a:ln w="10160">
                  <a:solidFill>
                    <a:schemeClr val="accent5"/>
                  </a:solidFill>
                  <a:prstDash val="solid"/>
                </a:ln>
                <a:solidFill>
                  <a:schemeClr val="accent6"/>
                </a:solidFill>
                <a:effectLst>
                  <a:outerShdw blurRad="38100" dist="22860" dir="5400000" algn="tl" rotWithShape="0">
                    <a:srgbClr val="000000">
                      <a:alpha val="30000"/>
                    </a:srgbClr>
                  </a:outerShdw>
                </a:effectLst>
              </a:rPr>
              <a:t>Ingång till förskolan</a:t>
            </a:r>
            <a:endParaRPr lang="sv-SE" sz="3600" b="1" cap="none" spc="0" dirty="0">
              <a:ln w="10160">
                <a:solidFill>
                  <a:schemeClr val="accent5"/>
                </a:solidFill>
                <a:prstDash val="solid"/>
              </a:ln>
              <a:solidFill>
                <a:schemeClr val="accent6"/>
              </a:solidFill>
              <a:effectLst>
                <a:outerShdw blurRad="38100" dist="22860" dir="5400000" algn="tl" rotWithShape="0">
                  <a:srgbClr val="000000">
                    <a:alpha val="30000"/>
                  </a:srgbClr>
                </a:outerShdw>
              </a:effectLst>
            </a:endParaRPr>
          </a:p>
        </p:txBody>
      </p:sp>
      <p:sp>
        <p:nvSpPr>
          <p:cNvPr id="4" name="Vänster 3"/>
          <p:cNvSpPr/>
          <p:nvPr/>
        </p:nvSpPr>
        <p:spPr>
          <a:xfrm>
            <a:off x="4552545" y="2347609"/>
            <a:ext cx="544749" cy="207523"/>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77881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extLst>
              <a:ext uri="{28A0092B-C50C-407E-A947-70E740481C1C}">
                <a14:useLocalDpi xmlns:a14="http://schemas.microsoft.com/office/drawing/2010/main" val="0"/>
              </a:ext>
            </a:extLst>
          </a:blip>
          <a:srcRect l="32979" t="18329" r="4255" b="-1617"/>
          <a:stretch/>
        </p:blipFill>
        <p:spPr>
          <a:xfrm>
            <a:off x="1995251" y="129702"/>
            <a:ext cx="6759643" cy="4811949"/>
          </a:xfrm>
          <a:prstGeom prst="rect">
            <a:avLst/>
          </a:prstGeom>
        </p:spPr>
      </p:pic>
      <p:sp>
        <p:nvSpPr>
          <p:cNvPr id="31" name="Rubrik 5"/>
          <p:cNvSpPr txBox="1">
            <a:spLocks/>
          </p:cNvSpPr>
          <p:nvPr/>
        </p:nvSpPr>
        <p:spPr>
          <a:xfrm>
            <a:off x="352175" y="504363"/>
            <a:ext cx="2403995" cy="983635"/>
          </a:xfrm>
          <a:prstGeom prst="rect">
            <a:avLst/>
          </a:prstGeom>
        </p:spPr>
        <p:txBody>
          <a:bodyPr vert="horz" wrap="square" lIns="0" tIns="0" rIns="0" bIns="0" rtlCol="0" anchor="b">
            <a:noAutofit/>
          </a:bodyPr>
          <a:lst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a:lstStyle>
          <a:p>
            <a:r>
              <a:rPr lang="fi-FI" dirty="0" smtClean="0"/>
              <a:t>Sirkkala </a:t>
            </a:r>
            <a:r>
              <a:rPr lang="fi-FI" dirty="0" err="1" smtClean="0"/>
              <a:t>förskola</a:t>
            </a:r>
            <a:r>
              <a:rPr lang="fi-FI" dirty="0" smtClean="0"/>
              <a:t> </a:t>
            </a:r>
            <a:endParaRPr lang="sv-FI" dirty="0"/>
          </a:p>
        </p:txBody>
      </p:sp>
      <p:sp>
        <p:nvSpPr>
          <p:cNvPr id="8" name="Rubrik 5"/>
          <p:cNvSpPr txBox="1">
            <a:spLocks/>
          </p:cNvSpPr>
          <p:nvPr/>
        </p:nvSpPr>
        <p:spPr>
          <a:xfrm>
            <a:off x="352175" y="1965634"/>
            <a:ext cx="3511708" cy="3097762"/>
          </a:xfrm>
          <a:prstGeom prst="rect">
            <a:avLst/>
          </a:prstGeom>
        </p:spPr>
        <p:txBody>
          <a:bodyPr vert="horz" wrap="square" lIns="0" tIns="0" rIns="0" bIns="0" rtlCol="0" anchor="b">
            <a:noAutofit/>
          </a:bodyPr>
          <a:lst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a:lstStyle>
          <a:p>
            <a:pPr marL="457200" indent="-457200">
              <a:lnSpc>
                <a:spcPct val="100000"/>
              </a:lnSpc>
              <a:buFontTx/>
              <a:buAutoNum type="arabicPeriod"/>
            </a:pPr>
            <a:endParaRPr lang="sv-FI" sz="1600" dirty="0"/>
          </a:p>
        </p:txBody>
      </p:sp>
    </p:spTree>
    <p:extLst>
      <p:ext uri="{BB962C8B-B14F-4D97-AF65-F5344CB8AC3E}">
        <p14:creationId xmlns:p14="http://schemas.microsoft.com/office/powerpoint/2010/main" val="1315554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6522"/>
        </a:solidFill>
        <a:effectLst/>
      </p:bgPr>
    </p:bg>
    <p:spTree>
      <p:nvGrpSpPr>
        <p:cNvPr id="1" name=""/>
        <p:cNvGrpSpPr/>
        <p:nvPr/>
      </p:nvGrpSpPr>
      <p:grpSpPr>
        <a:xfrm>
          <a:off x="0" y="0"/>
          <a:ext cx="0" cy="0"/>
          <a:chOff x="0" y="0"/>
          <a:chExt cx="0" cy="0"/>
        </a:xfrm>
      </p:grpSpPr>
      <p:pic>
        <p:nvPicPr>
          <p:cNvPr id="6" name="Platshållare för bild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164" b="9164"/>
          <a:stretch>
            <a:fillRect/>
          </a:stretch>
        </p:blipFill>
        <p:spPr/>
      </p:pic>
      <p:sp>
        <p:nvSpPr>
          <p:cNvPr id="3" name="Platshållare för text 2"/>
          <p:cNvSpPr>
            <a:spLocks noGrp="1"/>
          </p:cNvSpPr>
          <p:nvPr>
            <p:ph type="body" sz="quarter" idx="12"/>
          </p:nvPr>
        </p:nvSpPr>
        <p:spPr>
          <a:xfrm>
            <a:off x="667197" y="879763"/>
            <a:ext cx="3511708" cy="3386603"/>
          </a:xfrm>
        </p:spPr>
        <p:txBody>
          <a:bodyPr/>
          <a:lstStyle/>
          <a:p>
            <a:r>
              <a:rPr lang="fi-FI" sz="1400" b="1" dirty="0" smtClean="0"/>
              <a:t>BILD 1</a:t>
            </a:r>
          </a:p>
          <a:p>
            <a:r>
              <a:rPr lang="fi-FI" sz="1400" dirty="0" err="1" smtClean="0"/>
              <a:t>Ingång</a:t>
            </a:r>
            <a:r>
              <a:rPr lang="fi-FI" sz="1400" dirty="0" smtClean="0"/>
              <a:t> </a:t>
            </a:r>
            <a:r>
              <a:rPr lang="fi-FI" sz="1400" dirty="0" err="1" smtClean="0"/>
              <a:t>till</a:t>
            </a:r>
            <a:r>
              <a:rPr lang="fi-FI" sz="1400" dirty="0" smtClean="0"/>
              <a:t> </a:t>
            </a:r>
            <a:r>
              <a:rPr lang="fi-FI" sz="1400" dirty="0" err="1" smtClean="0"/>
              <a:t>våning</a:t>
            </a:r>
            <a:r>
              <a:rPr lang="fi-FI" sz="1400" dirty="0" smtClean="0"/>
              <a:t> 2. </a:t>
            </a:r>
            <a:r>
              <a:rPr lang="fi-FI" sz="1400" dirty="0" err="1" smtClean="0"/>
              <a:t>Separat</a:t>
            </a:r>
            <a:r>
              <a:rPr lang="fi-FI" sz="1400" dirty="0" smtClean="0"/>
              <a:t> </a:t>
            </a:r>
            <a:r>
              <a:rPr lang="fi-FI" sz="1400" dirty="0" err="1" smtClean="0"/>
              <a:t>restaurangbyggnad</a:t>
            </a:r>
            <a:r>
              <a:rPr lang="fi-FI" sz="1400" dirty="0" smtClean="0"/>
              <a:t> </a:t>
            </a:r>
            <a:r>
              <a:rPr lang="fi-FI" sz="1400" dirty="0" err="1" smtClean="0"/>
              <a:t>syns</a:t>
            </a:r>
            <a:r>
              <a:rPr lang="fi-FI" sz="1400" dirty="0" smtClean="0"/>
              <a:t> </a:t>
            </a:r>
            <a:r>
              <a:rPr lang="fi-FI" sz="1400" dirty="0" err="1" smtClean="0"/>
              <a:t>på</a:t>
            </a:r>
            <a:r>
              <a:rPr lang="fi-FI" sz="1400" dirty="0" smtClean="0"/>
              <a:t> </a:t>
            </a:r>
            <a:r>
              <a:rPr lang="fi-FI" sz="1400" dirty="0" err="1" smtClean="0"/>
              <a:t>höger</a:t>
            </a:r>
            <a:r>
              <a:rPr lang="fi-FI" sz="1400" dirty="0" smtClean="0"/>
              <a:t> </a:t>
            </a:r>
            <a:r>
              <a:rPr lang="fi-FI" sz="1400" dirty="0" err="1" smtClean="0"/>
              <a:t>sida</a:t>
            </a:r>
            <a:r>
              <a:rPr lang="fi-FI" sz="1400" dirty="0" smtClean="0"/>
              <a:t>.</a:t>
            </a:r>
          </a:p>
          <a:p>
            <a:r>
              <a:rPr lang="fi-FI" sz="1400" b="1" dirty="0" smtClean="0"/>
              <a:t>BILD 2</a:t>
            </a:r>
          </a:p>
          <a:p>
            <a:r>
              <a:rPr lang="fi-FI" sz="1400" dirty="0" err="1" smtClean="0"/>
              <a:t>Andra</a:t>
            </a:r>
            <a:r>
              <a:rPr lang="fi-FI" sz="1400" dirty="0" smtClean="0"/>
              <a:t> </a:t>
            </a:r>
            <a:r>
              <a:rPr lang="fi-FI" sz="1400" dirty="0" err="1" smtClean="0"/>
              <a:t>bilden</a:t>
            </a:r>
            <a:r>
              <a:rPr lang="fi-FI" sz="1400" dirty="0" smtClean="0"/>
              <a:t> </a:t>
            </a:r>
            <a:r>
              <a:rPr lang="fi-FI" sz="1400" dirty="0" err="1" smtClean="0"/>
              <a:t>är</a:t>
            </a:r>
            <a:r>
              <a:rPr lang="fi-FI" sz="1400" dirty="0" smtClean="0"/>
              <a:t> </a:t>
            </a:r>
            <a:r>
              <a:rPr lang="fi-FI" sz="1400" dirty="0" err="1" smtClean="0"/>
              <a:t>från</a:t>
            </a:r>
            <a:r>
              <a:rPr lang="fi-FI" sz="1400" dirty="0" smtClean="0"/>
              <a:t> </a:t>
            </a:r>
            <a:r>
              <a:rPr lang="fi-FI" sz="1400" dirty="0" err="1" smtClean="0"/>
              <a:t>nedre</a:t>
            </a:r>
            <a:r>
              <a:rPr lang="fi-FI" sz="1400" dirty="0" smtClean="0"/>
              <a:t> </a:t>
            </a:r>
            <a:r>
              <a:rPr lang="fi-FI" sz="1400" dirty="0" err="1" smtClean="0"/>
              <a:t>gården</a:t>
            </a:r>
            <a:r>
              <a:rPr lang="fi-FI" sz="1400" dirty="0" smtClean="0"/>
              <a:t>, </a:t>
            </a:r>
            <a:r>
              <a:rPr lang="fi-FI" sz="1400" dirty="0" err="1" smtClean="0"/>
              <a:t>med</a:t>
            </a:r>
            <a:r>
              <a:rPr lang="fi-FI" sz="1400" dirty="0" smtClean="0"/>
              <a:t> </a:t>
            </a:r>
            <a:r>
              <a:rPr lang="fi-FI" sz="1400" dirty="0" err="1" smtClean="0"/>
              <a:t>ingång</a:t>
            </a:r>
            <a:r>
              <a:rPr lang="fi-FI" sz="1400" dirty="0" smtClean="0"/>
              <a:t> </a:t>
            </a:r>
            <a:r>
              <a:rPr lang="fi-FI" sz="1400" dirty="0" err="1" smtClean="0"/>
              <a:t>till</a:t>
            </a:r>
            <a:r>
              <a:rPr lang="fi-FI" sz="1400" dirty="0" smtClean="0"/>
              <a:t> </a:t>
            </a:r>
            <a:r>
              <a:rPr lang="fi-FI" sz="1400" dirty="0" err="1" smtClean="0"/>
              <a:t>våning</a:t>
            </a:r>
            <a:r>
              <a:rPr lang="fi-FI" sz="1400" dirty="0" smtClean="0"/>
              <a:t> 1.</a:t>
            </a:r>
            <a:endParaRPr lang="sv-SE" sz="1400" dirty="0"/>
          </a:p>
          <a:p>
            <a:r>
              <a:rPr lang="fi-FI" sz="1400" dirty="0" smtClean="0"/>
              <a:t>En </a:t>
            </a:r>
            <a:r>
              <a:rPr lang="fi-FI" sz="1400" dirty="0" err="1" smtClean="0"/>
              <a:t>skild</a:t>
            </a:r>
            <a:r>
              <a:rPr lang="fi-FI" sz="1400" dirty="0" smtClean="0"/>
              <a:t> </a:t>
            </a:r>
            <a:r>
              <a:rPr lang="fi-FI" sz="1400" dirty="0" err="1" smtClean="0"/>
              <a:t>plan</a:t>
            </a:r>
            <a:r>
              <a:rPr lang="fi-FI" sz="1400" dirty="0" smtClean="0"/>
              <a:t> för </a:t>
            </a:r>
            <a:r>
              <a:rPr lang="fi-FI" sz="1400" dirty="0" err="1" smtClean="0"/>
              <a:t>gården</a:t>
            </a:r>
            <a:r>
              <a:rPr lang="fi-FI" sz="1400" dirty="0" smtClean="0"/>
              <a:t> </a:t>
            </a:r>
            <a:r>
              <a:rPr lang="fi-FI" sz="1400" dirty="0" err="1" smtClean="0"/>
              <a:t>finns</a:t>
            </a:r>
            <a:r>
              <a:rPr lang="fi-FI" sz="1400" dirty="0" smtClean="0"/>
              <a:t> </a:t>
            </a:r>
            <a:r>
              <a:rPr lang="fi-FI" sz="1400" dirty="0" err="1" smtClean="0"/>
              <a:t>och</a:t>
            </a:r>
            <a:r>
              <a:rPr lang="fi-FI" sz="1400" dirty="0" smtClean="0"/>
              <a:t> </a:t>
            </a:r>
            <a:r>
              <a:rPr lang="fi-FI" sz="1400" dirty="0" err="1" smtClean="0"/>
              <a:t>fastighetsavdelningen</a:t>
            </a:r>
            <a:r>
              <a:rPr lang="fi-FI" sz="1400" dirty="0" smtClean="0"/>
              <a:t> </a:t>
            </a:r>
            <a:r>
              <a:rPr lang="fi-FI" sz="1400" dirty="0" err="1" smtClean="0"/>
              <a:t>kommer</a:t>
            </a:r>
            <a:r>
              <a:rPr lang="fi-FI" sz="1400" dirty="0" smtClean="0"/>
              <a:t> </a:t>
            </a:r>
            <a:r>
              <a:rPr lang="fi-FI" sz="1400" dirty="0" err="1" smtClean="0"/>
              <a:t>att</a:t>
            </a:r>
            <a:r>
              <a:rPr lang="fi-FI" sz="1400" dirty="0" smtClean="0"/>
              <a:t> </a:t>
            </a:r>
            <a:r>
              <a:rPr lang="fi-FI" sz="1400" dirty="0" err="1" smtClean="0"/>
              <a:t>förverkliga</a:t>
            </a:r>
            <a:r>
              <a:rPr lang="fi-FI" sz="1400" dirty="0" smtClean="0"/>
              <a:t> en </a:t>
            </a:r>
            <a:r>
              <a:rPr lang="fi-FI" sz="1400" dirty="0" err="1" smtClean="0"/>
              <a:t>rast</a:t>
            </a:r>
            <a:r>
              <a:rPr lang="fi-FI" sz="1400" dirty="0" smtClean="0"/>
              <a:t>- </a:t>
            </a:r>
            <a:r>
              <a:rPr lang="fi-FI" sz="1400" dirty="0" err="1" smtClean="0"/>
              <a:t>och</a:t>
            </a:r>
            <a:r>
              <a:rPr lang="fi-FI" sz="1400" dirty="0" smtClean="0"/>
              <a:t> </a:t>
            </a:r>
            <a:r>
              <a:rPr lang="fi-FI" sz="1400" dirty="0" err="1" smtClean="0"/>
              <a:t>lekgård</a:t>
            </a:r>
            <a:r>
              <a:rPr lang="fi-FI" sz="1400" dirty="0" smtClean="0"/>
              <a:t> </a:t>
            </a:r>
            <a:r>
              <a:rPr lang="fi-FI" sz="1400" dirty="0" err="1" smtClean="0"/>
              <a:t>vid</a:t>
            </a:r>
            <a:r>
              <a:rPr lang="fi-FI" sz="1400" dirty="0" smtClean="0"/>
              <a:t> </a:t>
            </a:r>
            <a:r>
              <a:rPr lang="fi-FI" sz="1400" dirty="0" err="1" smtClean="0"/>
              <a:t>sidan</a:t>
            </a:r>
            <a:r>
              <a:rPr lang="fi-FI" sz="1400" dirty="0" smtClean="0"/>
              <a:t> </a:t>
            </a:r>
            <a:r>
              <a:rPr lang="fi-FI" sz="1400" dirty="0" err="1" smtClean="0"/>
              <a:t>om</a:t>
            </a:r>
            <a:r>
              <a:rPr lang="fi-FI" sz="1400" dirty="0" smtClean="0"/>
              <a:t>  </a:t>
            </a:r>
            <a:r>
              <a:rPr lang="fi-FI" sz="1400" dirty="0" err="1" smtClean="0"/>
              <a:t>fastigheten</a:t>
            </a:r>
            <a:r>
              <a:rPr lang="fi-FI" sz="1400" dirty="0" smtClean="0"/>
              <a:t>.</a:t>
            </a:r>
            <a:endParaRPr lang="sv-SE" sz="1400" dirty="0"/>
          </a:p>
        </p:txBody>
      </p:sp>
      <p:pic>
        <p:nvPicPr>
          <p:cNvPr id="7" name="Platshållare för bild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2535" r="12535"/>
          <a:stretch>
            <a:fillRect/>
          </a:stretch>
        </p:blipFill>
        <p:spPr/>
      </p:pic>
      <p:sp>
        <p:nvSpPr>
          <p:cNvPr id="8" name="Rektangel 7"/>
          <p:cNvSpPr/>
          <p:nvPr/>
        </p:nvSpPr>
        <p:spPr>
          <a:xfrm>
            <a:off x="4570412" y="164471"/>
            <a:ext cx="535724" cy="923330"/>
          </a:xfrm>
          <a:prstGeom prst="rect">
            <a:avLst/>
          </a:prstGeom>
          <a:noFill/>
        </p:spPr>
        <p:txBody>
          <a:bodyPr wrap="none" lIns="91440" tIns="45720" rIns="91440" bIns="45720">
            <a:spAutoFit/>
          </a:bodyPr>
          <a:lstStyle/>
          <a:p>
            <a:pPr algn="ctr"/>
            <a:r>
              <a:rPr lang="sv-SE"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sv-S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Rektangel 8"/>
          <p:cNvSpPr/>
          <p:nvPr/>
        </p:nvSpPr>
        <p:spPr>
          <a:xfrm>
            <a:off x="4580377" y="2719685"/>
            <a:ext cx="535724" cy="923330"/>
          </a:xfrm>
          <a:prstGeom prst="rect">
            <a:avLst/>
          </a:prstGeom>
          <a:noFill/>
        </p:spPr>
        <p:txBody>
          <a:bodyPr wrap="none" lIns="91440" tIns="45720" rIns="91440" bIns="45720">
            <a:spAutoFit/>
          </a:bodyPr>
          <a:lstStyle/>
          <a:p>
            <a:pPr algn="ctr"/>
            <a:r>
              <a:rPr lang="sv-SE"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sv-SE"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11" name="Rak pil 10"/>
          <p:cNvCxnSpPr/>
          <p:nvPr/>
        </p:nvCxnSpPr>
        <p:spPr>
          <a:xfrm flipV="1">
            <a:off x="5631873" y="1461655"/>
            <a:ext cx="762000" cy="512618"/>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6" name="Rak pil 15"/>
          <p:cNvCxnSpPr/>
          <p:nvPr/>
        </p:nvCxnSpPr>
        <p:spPr>
          <a:xfrm flipH="1">
            <a:off x="7987145" y="394855"/>
            <a:ext cx="581892" cy="824345"/>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22" name="Rak pil 21"/>
          <p:cNvCxnSpPr/>
          <p:nvPr/>
        </p:nvCxnSpPr>
        <p:spPr>
          <a:xfrm flipH="1" flipV="1">
            <a:off x="5181600" y="4163291"/>
            <a:ext cx="623455" cy="311727"/>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3" name="Rubrik 5"/>
          <p:cNvSpPr txBox="1">
            <a:spLocks/>
          </p:cNvSpPr>
          <p:nvPr/>
        </p:nvSpPr>
        <p:spPr>
          <a:xfrm>
            <a:off x="667197" y="164471"/>
            <a:ext cx="4076862" cy="583438"/>
          </a:xfrm>
          <a:prstGeom prst="rect">
            <a:avLst/>
          </a:prstGeom>
        </p:spPr>
        <p:txBody>
          <a:bodyPr vert="horz" wrap="square" lIns="0" tIns="0" rIns="0" bIns="0" rtlCol="0" anchor="b">
            <a:noAutofit/>
          </a:bodyPr>
          <a:lstStyle>
            <a:lvl1pPr algn="l" defTabSz="457200" rtl="0" eaLnBrk="1" latinLnBrk="0" hangingPunct="1">
              <a:lnSpc>
                <a:spcPts val="3300"/>
              </a:lnSpc>
              <a:spcBef>
                <a:spcPct val="0"/>
              </a:spcBef>
              <a:buNone/>
              <a:defRPr sz="3200" b="1" kern="1200">
                <a:solidFill>
                  <a:schemeClr val="bg1"/>
                </a:solidFill>
                <a:latin typeface="Arial"/>
                <a:ea typeface="+mj-ea"/>
                <a:cs typeface="Arial"/>
              </a:defRPr>
            </a:lvl1pPr>
          </a:lstStyle>
          <a:p>
            <a:r>
              <a:rPr lang="fi-FI" dirty="0" smtClean="0"/>
              <a:t>Sirkkala </a:t>
            </a:r>
            <a:r>
              <a:rPr lang="fi-FI" dirty="0" err="1" smtClean="0"/>
              <a:t>förskola</a:t>
            </a:r>
            <a:r>
              <a:rPr lang="fi-FI" dirty="0" smtClean="0"/>
              <a:t> </a:t>
            </a:r>
            <a:endParaRPr lang="sv-FI" dirty="0"/>
          </a:p>
        </p:txBody>
      </p:sp>
    </p:spTree>
    <p:extLst>
      <p:ext uri="{BB962C8B-B14F-4D97-AF65-F5344CB8AC3E}">
        <p14:creationId xmlns:p14="http://schemas.microsoft.com/office/powerpoint/2010/main" val="230947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FI" noProof="0" dirty="0" smtClean="0"/>
              <a:t>Elektronisk </a:t>
            </a:r>
            <a:r>
              <a:rPr lang="sv-FI" dirty="0" smtClean="0"/>
              <a:t>a</a:t>
            </a:r>
            <a:r>
              <a:rPr lang="sv-FI" noProof="0" dirty="0" err="1" smtClean="0"/>
              <a:t>nmälan</a:t>
            </a:r>
            <a:r>
              <a:rPr lang="sv-FI" noProof="0" dirty="0" smtClean="0"/>
              <a:t> till förskolan</a:t>
            </a:r>
            <a:endParaRPr lang="sv-FI" noProof="0" dirty="0"/>
          </a:p>
        </p:txBody>
      </p:sp>
      <p:sp>
        <p:nvSpPr>
          <p:cNvPr id="2" name="Text Placeholder 1"/>
          <p:cNvSpPr>
            <a:spLocks noGrp="1"/>
          </p:cNvSpPr>
          <p:nvPr>
            <p:ph type="body" idx="1"/>
          </p:nvPr>
        </p:nvSpPr>
        <p:spPr/>
        <p:txBody>
          <a:bodyPr/>
          <a:lstStyle/>
          <a:p>
            <a:pPr marL="0" indent="0">
              <a:lnSpc>
                <a:spcPct val="100000"/>
              </a:lnSpc>
              <a:buNone/>
            </a:pPr>
            <a:r>
              <a:rPr lang="sv-FI" sz="1600" dirty="0" smtClean="0">
                <a:solidFill>
                  <a:schemeClr val="tx1"/>
                </a:solidFill>
              </a:rPr>
              <a:t>Anmälningstid </a:t>
            </a:r>
            <a:r>
              <a:rPr lang="sv-SE" sz="1600" dirty="0" smtClean="0">
                <a:solidFill>
                  <a:schemeClr val="tx1"/>
                </a:solidFill>
              </a:rPr>
              <a:t>4-24.1.2021</a:t>
            </a:r>
          </a:p>
          <a:p>
            <a:pPr marL="0" indent="0">
              <a:lnSpc>
                <a:spcPct val="100000"/>
              </a:lnSpc>
              <a:buNone/>
            </a:pPr>
            <a:r>
              <a:rPr lang="sv-FI" sz="1400" b="0" dirty="0" smtClean="0"/>
              <a:t>Anmälan </a:t>
            </a:r>
            <a:r>
              <a:rPr lang="sv-FI" sz="1400" b="0" dirty="0"/>
              <a:t>görs elektroniskt via www.turku.fi/forskola </a:t>
            </a:r>
          </a:p>
          <a:p>
            <a:pPr marL="0" indent="0">
              <a:lnSpc>
                <a:spcPct val="100000"/>
              </a:lnSpc>
              <a:buNone/>
            </a:pPr>
            <a:r>
              <a:rPr lang="sv-FI" sz="1400" b="0" dirty="0"/>
              <a:t>På web-sidan även ytterligare information gällande </a:t>
            </a:r>
            <a:r>
              <a:rPr lang="sv-FI" sz="1400" b="0" dirty="0" smtClean="0"/>
              <a:t>förskolans </a:t>
            </a:r>
            <a:r>
              <a:rPr lang="sv-FI" sz="1400" b="0" dirty="0"/>
              <a:t>elevupptagning.</a:t>
            </a:r>
          </a:p>
          <a:p>
            <a:pPr marL="0" indent="0">
              <a:lnSpc>
                <a:spcPct val="100000"/>
              </a:lnSpc>
              <a:buNone/>
            </a:pPr>
            <a:r>
              <a:rPr lang="sv-FI" sz="1400" b="0" dirty="0" err="1" smtClean="0"/>
              <a:t>Förskolebesluten</a:t>
            </a:r>
            <a:r>
              <a:rPr lang="sv-FI" sz="1400" b="0" dirty="0" smtClean="0"/>
              <a:t> </a:t>
            </a:r>
            <a:r>
              <a:rPr lang="sv-FI" sz="1400" b="0" dirty="0"/>
              <a:t>skickas hem till alla blivande förskolebarn </a:t>
            </a:r>
            <a:r>
              <a:rPr lang="sv-FI" sz="1400" b="0" dirty="0" smtClean="0"/>
              <a:t>samtidigt.</a:t>
            </a:r>
            <a:endParaRPr lang="sv-FI" sz="1400" b="0" dirty="0"/>
          </a:p>
          <a:p>
            <a:pPr marL="0" indent="0">
              <a:lnSpc>
                <a:spcPct val="100000"/>
              </a:lnSpc>
              <a:buNone/>
            </a:pPr>
            <a:r>
              <a:rPr lang="sv-FI" sz="1400" b="0" dirty="0"/>
              <a:t>Vänligen </a:t>
            </a:r>
            <a:r>
              <a:rPr lang="sv-FI" sz="1400" dirty="0"/>
              <a:t>bekräfta förskoleplatsen </a:t>
            </a:r>
            <a:r>
              <a:rPr lang="sv-FI" sz="1400" b="0" dirty="0"/>
              <a:t>till förskolans föreståndare senast två veckor efter att ni mottagit beslutet.</a:t>
            </a:r>
          </a:p>
          <a:p>
            <a:pPr marL="0" indent="0">
              <a:buNone/>
            </a:pPr>
            <a:endParaRPr lang="fi-FI" noProof="0" dirty="0"/>
          </a:p>
        </p:txBody>
      </p:sp>
      <p:sp>
        <p:nvSpPr>
          <p:cNvPr id="4" name="Text Placeholder 3"/>
          <p:cNvSpPr>
            <a:spLocks noGrp="1"/>
          </p:cNvSpPr>
          <p:nvPr>
            <p:ph type="body" idx="10"/>
          </p:nvPr>
        </p:nvSpPr>
        <p:spPr>
          <a:xfrm>
            <a:off x="5110472" y="1376363"/>
            <a:ext cx="3187392" cy="3096110"/>
          </a:xfrm>
        </p:spPr>
        <p:txBody>
          <a:bodyPr/>
          <a:lstStyle/>
          <a:p>
            <a:pPr marL="0" lvl="0" indent="0">
              <a:buNone/>
            </a:pPr>
            <a:r>
              <a:rPr lang="sv-SE" sz="1400" b="0" dirty="0" smtClean="0"/>
              <a:t>Förskolebarnen </a:t>
            </a:r>
            <a:r>
              <a:rPr lang="sv-SE" sz="1400" b="0" dirty="0"/>
              <a:t>har </a:t>
            </a:r>
            <a:r>
              <a:rPr lang="sv-SE" sz="1400" dirty="0"/>
              <a:t>rätt till plats i den förskola till vilket barnet hör enligt elevupptagningsområden som finns inom den grundläggande utbildningen</a:t>
            </a:r>
            <a:r>
              <a:rPr lang="sv-SE" sz="1400" b="0" dirty="0"/>
              <a:t>. I </a:t>
            </a:r>
            <a:r>
              <a:rPr lang="sv-SE" sz="1400" b="0" dirty="0" smtClean="0"/>
              <a:t>fall </a:t>
            </a:r>
            <a:r>
              <a:rPr lang="sv-SE" sz="1400" b="0" dirty="0"/>
              <a:t>att det finns plats i förskolan efter </a:t>
            </a:r>
            <a:r>
              <a:rPr lang="sv-SE" sz="1400" b="0" dirty="0" smtClean="0"/>
              <a:t>förstahandsantagningen </a:t>
            </a:r>
            <a:r>
              <a:rPr lang="sv-SE" sz="1400" b="0" dirty="0"/>
              <a:t>kan förskolebarn antas genom andrahandsantagning enligt särskilda kriterier.</a:t>
            </a:r>
          </a:p>
          <a:p>
            <a:pPr marL="0" indent="0">
              <a:buNone/>
            </a:pPr>
            <a:r>
              <a:rPr lang="sv-FI" sz="1400" dirty="0" smtClean="0">
                <a:solidFill>
                  <a:schemeClr val="tx1"/>
                </a:solidFill>
              </a:rPr>
              <a:t>Kolla eget</a:t>
            </a:r>
            <a:r>
              <a:rPr lang="sv-FI" sz="1400" dirty="0" smtClean="0">
                <a:solidFill>
                  <a:schemeClr val="tx1"/>
                </a:solidFill>
                <a:hlinkClick r:id="rId2"/>
              </a:rPr>
              <a:t> upptagningsområde från stadens karta</a:t>
            </a:r>
            <a:endParaRPr lang="sv-FI" sz="1400" b="0" dirty="0" smtClean="0"/>
          </a:p>
          <a:p>
            <a:pPr marL="0" indent="0">
              <a:buNone/>
            </a:pPr>
            <a:endParaRPr lang="sv-FI" dirty="0"/>
          </a:p>
        </p:txBody>
      </p:sp>
    </p:spTree>
    <p:extLst>
      <p:ext uri="{BB962C8B-B14F-4D97-AF65-F5344CB8AC3E}">
        <p14:creationId xmlns:p14="http://schemas.microsoft.com/office/powerpoint/2010/main" val="189381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4"/>
          <p:cNvSpPr>
            <a:spLocks noGrp="1"/>
          </p:cNvSpPr>
          <p:nvPr>
            <p:ph type="body" idx="1"/>
          </p:nvPr>
        </p:nvSpPr>
        <p:spPr>
          <a:xfrm>
            <a:off x="262647" y="340468"/>
            <a:ext cx="8686800" cy="4085617"/>
          </a:xfrm>
        </p:spPr>
        <p:txBody>
          <a:bodyPr/>
          <a:lstStyle/>
          <a:p>
            <a:pPr marL="0" indent="0">
              <a:buNone/>
            </a:pPr>
            <a:r>
              <a:rPr lang="sv-FI" sz="4000" dirty="0">
                <a:hlinkClick r:id="rId2"/>
              </a:rPr>
              <a:t>Elevupptagningsområde</a:t>
            </a:r>
            <a:r>
              <a:rPr lang="sv-FI" sz="4000" dirty="0"/>
              <a:t> </a:t>
            </a:r>
            <a:br>
              <a:rPr lang="sv-FI" sz="4000" dirty="0"/>
            </a:br>
            <a:endParaRPr lang="sv-FI" sz="3600" dirty="0" smtClean="0"/>
          </a:p>
          <a:p>
            <a:pPr marL="0" indent="0">
              <a:buNone/>
            </a:pPr>
            <a:r>
              <a:rPr lang="sv-FI" sz="2400" dirty="0" smtClean="0"/>
              <a:t>(</a:t>
            </a:r>
            <a:r>
              <a:rPr lang="sv-FI" sz="2400" dirty="0"/>
              <a:t>beslut SSNFU 26.9.2013</a:t>
            </a:r>
            <a:r>
              <a:rPr lang="sv-FI" sz="2400" dirty="0" smtClean="0"/>
              <a:t>)</a:t>
            </a:r>
            <a:r>
              <a:rPr lang="sv-FI" sz="2800" dirty="0"/>
              <a:t/>
            </a:r>
            <a:br>
              <a:rPr lang="sv-FI" sz="2800" dirty="0"/>
            </a:br>
            <a:r>
              <a:rPr lang="fi-FI" sz="1800" dirty="0"/>
              <a:t/>
            </a:r>
            <a:br>
              <a:rPr lang="fi-FI" sz="1800" dirty="0"/>
            </a:br>
            <a:r>
              <a:rPr lang="fi-FI" sz="1800" dirty="0"/>
              <a:t>Cygnaeus skola: </a:t>
            </a:r>
            <a:r>
              <a:rPr lang="fi-FI" sz="1800" b="0" dirty="0" err="1"/>
              <a:t>Områden</a:t>
            </a:r>
            <a:r>
              <a:rPr lang="fi-FI" sz="1800" b="0" dirty="0"/>
              <a:t> </a:t>
            </a:r>
            <a:r>
              <a:rPr lang="fi-FI" sz="1800" b="0" dirty="0" err="1"/>
              <a:t>väster</a:t>
            </a:r>
            <a:r>
              <a:rPr lang="fi-FI" sz="1800" b="0" dirty="0"/>
              <a:t> </a:t>
            </a:r>
            <a:r>
              <a:rPr lang="fi-FI" sz="1800" b="0" dirty="0" err="1"/>
              <a:t>och</a:t>
            </a:r>
            <a:r>
              <a:rPr lang="fi-FI" sz="1800" b="0" dirty="0"/>
              <a:t> </a:t>
            </a:r>
            <a:r>
              <a:rPr lang="fi-FI" sz="1800" b="0" dirty="0" err="1"/>
              <a:t>norr</a:t>
            </a:r>
            <a:r>
              <a:rPr lang="fi-FI" sz="1800" b="0" dirty="0"/>
              <a:t> </a:t>
            </a:r>
            <a:r>
              <a:rPr lang="fi-FI" sz="1800" b="0" dirty="0" err="1"/>
              <a:t>om</a:t>
            </a:r>
            <a:r>
              <a:rPr lang="fi-FI" sz="1800" b="0" dirty="0"/>
              <a:t> Aura å.</a:t>
            </a:r>
            <a:br>
              <a:rPr lang="fi-FI" sz="1800" b="0" dirty="0"/>
            </a:br>
            <a:r>
              <a:rPr lang="sv-FI" sz="1800" b="0" dirty="0"/>
              <a:t/>
            </a:r>
            <a:br>
              <a:rPr lang="sv-FI" sz="1800" b="0" dirty="0"/>
            </a:br>
            <a:r>
              <a:rPr lang="sv-FI" sz="1800" dirty="0"/>
              <a:t>Sirkkala skola: </a:t>
            </a:r>
            <a:r>
              <a:rPr lang="sv-FI" sz="1800" b="0" dirty="0"/>
              <a:t>Områden söder och öster om Aura å med följande undantag: ett område väster om gatulinjen </a:t>
            </a:r>
            <a:r>
              <a:rPr lang="sv-FI" sz="1800" b="0" dirty="0" err="1"/>
              <a:t>Martinsgatan</a:t>
            </a:r>
            <a:r>
              <a:rPr lang="sv-FI" sz="1800" b="0" dirty="0"/>
              <a:t>-Kungsgårdsvägen-Uittamovägen samt Uittamo och Katarina. </a:t>
            </a:r>
            <a:br>
              <a:rPr lang="sv-FI" sz="1800" b="0" dirty="0"/>
            </a:br>
            <a:r>
              <a:rPr lang="sv-FI" sz="1800" b="0" dirty="0"/>
              <a:t/>
            </a:r>
            <a:br>
              <a:rPr lang="sv-FI" sz="1800" b="0" dirty="0"/>
            </a:br>
            <a:r>
              <a:rPr lang="sv-FI" sz="1800" dirty="0"/>
              <a:t>Braheskolan: </a:t>
            </a:r>
            <a:r>
              <a:rPr lang="sv-FI" sz="1800" b="0" dirty="0"/>
              <a:t>Områden söder och väster om Aura å, väster om gatulinjen Jungfrustigen-</a:t>
            </a:r>
            <a:r>
              <a:rPr lang="sv-FI" sz="1800" b="0" dirty="0" err="1"/>
              <a:t>Stenhuggaregatan</a:t>
            </a:r>
            <a:r>
              <a:rPr lang="sv-FI" sz="1800" b="0" dirty="0"/>
              <a:t>, </a:t>
            </a:r>
            <a:r>
              <a:rPr lang="sv-FI" sz="1800" b="0" dirty="0" err="1"/>
              <a:t>Bäckergatan</a:t>
            </a:r>
            <a:r>
              <a:rPr lang="sv-FI" sz="1800" b="0" dirty="0"/>
              <a:t>, Bäckerstigen, Luolavuorivägen, väster om korsningen </a:t>
            </a:r>
            <a:r>
              <a:rPr lang="sv-FI" sz="1800" b="0" dirty="0" err="1"/>
              <a:t>Meriläisvägen</a:t>
            </a:r>
            <a:r>
              <a:rPr lang="sv-FI" sz="1800" b="0" dirty="0"/>
              <a:t> och Södra Bågen, samt Uittamo, Ispois, Katarina, </a:t>
            </a:r>
            <a:r>
              <a:rPr lang="sv-FI" sz="1800" b="0" dirty="0" err="1"/>
              <a:t>Hirvensalo</a:t>
            </a:r>
            <a:r>
              <a:rPr lang="sv-FI" sz="1800" b="0" dirty="0"/>
              <a:t> och </a:t>
            </a:r>
            <a:r>
              <a:rPr lang="sv-FI" sz="1800" b="0" dirty="0" err="1"/>
              <a:t>Satava</a:t>
            </a:r>
            <a:r>
              <a:rPr lang="sv-FI" sz="1800" b="0" dirty="0"/>
              <a:t/>
            </a:r>
            <a:br>
              <a:rPr lang="sv-FI" sz="1800" b="0" dirty="0"/>
            </a:br>
            <a:endParaRPr lang="sv-FI" dirty="0">
              <a:solidFill>
                <a:schemeClr val="bg1"/>
              </a:solidFill>
            </a:endParaRPr>
          </a:p>
        </p:txBody>
      </p:sp>
    </p:spTree>
    <p:extLst>
      <p:ext uri="{BB962C8B-B14F-4D97-AF65-F5344CB8AC3E}">
        <p14:creationId xmlns:p14="http://schemas.microsoft.com/office/powerpoint/2010/main" val="3305686395"/>
      </p:ext>
    </p:extLst>
  </p:cSld>
  <p:clrMapOvr>
    <a:masterClrMapping/>
  </p:clrMapOvr>
  <p:timing>
    <p:tnLst>
      <p:par>
        <p:cTn id="1" dur="indefinite" restart="never" nodeType="tmRoot"/>
      </p:par>
    </p:tnLst>
  </p:timing>
</p:sld>
</file>

<file path=ppt/theme/theme1.xml><?xml version="1.0" encoding="utf-8"?>
<a:theme xmlns:a="http://schemas.openxmlformats.org/drawingml/2006/main" name="Kuvalliset">
  <a:themeElements>
    <a:clrScheme name="Custom 51">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ärilliset">
  <a:themeElements>
    <a:clrScheme name="Custom 52">
      <a:dk1>
        <a:sysClr val="windowText" lastClr="000000"/>
      </a:dk1>
      <a:lt1>
        <a:sysClr val="window" lastClr="FFFFFF"/>
      </a:lt1>
      <a:dk2>
        <a:srgbClr val="1F497D"/>
      </a:dk2>
      <a:lt2>
        <a:srgbClr val="EEECE1"/>
      </a:lt2>
      <a:accent1>
        <a:srgbClr val="46BFEA"/>
      </a:accent1>
      <a:accent2>
        <a:srgbClr val="408FBB"/>
      </a:accent2>
      <a:accent3>
        <a:srgbClr val="BDDEF8"/>
      </a:accent3>
      <a:accent4>
        <a:srgbClr val="4B4B4A"/>
      </a:accent4>
      <a:accent5>
        <a:srgbClr val="E30C6E"/>
      </a:accent5>
      <a:accent6>
        <a:srgbClr val="FFC233"/>
      </a:accent6>
      <a:hlink>
        <a:srgbClr val="00ACEF"/>
      </a:hlink>
      <a:folHlink>
        <a:srgbClr val="0536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TURKU_PPT_16-9</Template>
  <TotalTime>822</TotalTime>
  <Words>737</Words>
  <Application>Microsoft Office PowerPoint</Application>
  <PresentationFormat>Bildspel på skärmen (16:9)</PresentationFormat>
  <Paragraphs>78</Paragraphs>
  <Slides>21</Slides>
  <Notes>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21</vt:i4>
      </vt:variant>
    </vt:vector>
  </HeadingPairs>
  <TitlesOfParts>
    <vt:vector size="27" baseType="lpstr">
      <vt:lpstr>Arial</vt:lpstr>
      <vt:lpstr>Calibri</vt:lpstr>
      <vt:lpstr>Courier New</vt:lpstr>
      <vt:lpstr>Lucida Grande</vt:lpstr>
      <vt:lpstr>Kuvalliset</vt:lpstr>
      <vt:lpstr>Värilliset</vt:lpstr>
      <vt:lpstr>PowerPoint-presentation</vt:lpstr>
      <vt:lpstr>Förskoleinfo svenskspråkig förskoleundervisning  läsåret 2021-22</vt:lpstr>
      <vt:lpstr>För att blivande förskolebarnet kan bekanta sig med förskolan har vi skapat videomaterial till våra enhetsvisa sidor på Pedanet.  Vi använder Pedanet både på dagis och förskola för att synliggöra verksamheten, dokumentera och informera. Du hittar oss på adressen https://peda.net/turku/barnen  Använd dig gärna av Google Chrome, observera att sidorna fungerar dåligt med Internet Explorer.  </vt:lpstr>
      <vt:lpstr>Verksamhetsställen och maximala antalet platser 2021-22</vt:lpstr>
      <vt:lpstr>Cygnaeus förskola</vt:lpstr>
      <vt:lpstr>PowerPoint-presentation</vt:lpstr>
      <vt:lpstr>PowerPoint-presentation</vt:lpstr>
      <vt:lpstr>Elektronisk anmälan till förskolan</vt:lpstr>
      <vt:lpstr>PowerPoint-presentation</vt:lpstr>
      <vt:lpstr>PowerPoint-presentation</vt:lpstr>
      <vt:lpstr>Antagningskriterier</vt:lpstr>
      <vt:lpstr>Antagning i första hand</vt:lpstr>
      <vt:lpstr>Antagning i andra hand</vt:lpstr>
      <vt:lpstr>   Principer för förskoleskjutsar </vt:lpstr>
      <vt:lpstr>Kompletterande småbarnspedagogik för förskolebarn</vt:lpstr>
      <vt:lpstr>PowerPoint-presentation</vt:lpstr>
      <vt:lpstr>Ansökan om kompletterande småbarnspedagogik</vt:lpstr>
      <vt:lpstr>Förskolans besöksdag  på grund av Corona-situationen kan vi ännu inte informera om besöksdagar.  Vid behov ordnas första träffen i mars digitalt. Det är viktigt att se till att vårdnadshavarnas e-postadresser lämnas in i samband med förskoleanmälan.  Besök Pedanet tillsammans med förskolebarnet för att bekanta dig med förskolan. Läsåret 2021–2022  Höstterminen: 11.8. – 22.12.2021 (Förskoleundervisningen 17.12.2021) Höstlov: 11.10. – 17.10.2021 Jullov: 23.12.2021 –  9.1.2022 Vårterminen: 10.1. - 4.6.2022 (Förskoleundervisningen 31.5.2022) Vinterlov: 21.2. – 27.2.2022    </vt:lpstr>
      <vt:lpstr>Kontaktuppgifter  SIRKKALA FÖRSKOLA    DAGHEM PORT ARTHUR Annette Hagelberg      (skiftesverksamhet 1.9.21) annette.hagelberg@turku.fi   Nina Borgström         nina.borgstrom@turku.fi    CYGNAEUS FÖRSKOLA     Siri Nyberg        siri.nyberg@turku.fi                 FOSTRAN OCH UNDERVISNING    BRAHESKOLAN     Servicechef Hanna Karlsson Siri Nyberg       +358 40 1802443 siri.nyberg@turku.fi     hanna.karlsson@turku.fi                  </vt:lpstr>
      <vt:lpstr>Tack och välkommen till förskolan!</vt:lpstr>
      <vt:lpstr>PowerPoint-presentation</vt:lpstr>
    </vt:vector>
  </TitlesOfParts>
  <Company>Turun kaupunki (hallinto x64)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Tekijän nimi  /  20.5.2015</dc:title>
  <dc:creator>Karlsson Hanna</dc:creator>
  <cp:lastModifiedBy>Karlsson Hanna</cp:lastModifiedBy>
  <cp:revision>77</cp:revision>
  <cp:lastPrinted>2017-12-07T10:17:44Z</cp:lastPrinted>
  <dcterms:created xsi:type="dcterms:W3CDTF">2016-11-11T08:24:01Z</dcterms:created>
  <dcterms:modified xsi:type="dcterms:W3CDTF">2020-11-26T08:27:26Z</dcterms:modified>
</cp:coreProperties>
</file>