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9"/>
  </p:notesMasterIdLst>
  <p:handoutMasterIdLst>
    <p:handoutMasterId r:id="rId10"/>
  </p:handoutMasterIdLst>
  <p:sldIdLst>
    <p:sldId id="274" r:id="rId2"/>
    <p:sldId id="321" r:id="rId3"/>
    <p:sldId id="327" r:id="rId4"/>
    <p:sldId id="328" r:id="rId5"/>
    <p:sldId id="329" r:id="rId6"/>
    <p:sldId id="330" r:id="rId7"/>
    <p:sldId id="322" r:id="rId8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7FCF"/>
    <a:srgbClr val="204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3F1A225-27F5-3B43-90DA-B3E6B37A871E}" type="datetime1">
              <a:rPr lang="fi-FI"/>
              <a:pPr>
                <a:defRPr/>
              </a:pPr>
              <a:t>21.1.2016</a:t>
            </a:fld>
            <a:endParaRPr lang="fi-FI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97B3EF2-A62C-9B45-8FC0-D06B44E0BD98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5604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5F5AA064-41A5-1A4E-B5BD-26FB17DB055E}" type="datetime1">
              <a:rPr lang="en-US"/>
              <a:pPr>
                <a:defRPr/>
              </a:pPr>
              <a:t>1/21/2016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175FBCF-2319-5748-AD5C-54BC538F12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879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Users\Elukka\Documents\eOppi\eOppi_logo_e.png"/>
          <p:cNvPicPr>
            <a:picLocks noChangeAspect="1" noChangeArrowheads="1"/>
          </p:cNvPicPr>
          <p:nvPr userDrawn="1"/>
        </p:nvPicPr>
        <p:blipFill>
          <a:blip r:embed="rId3">
            <a:lum bright="74000" contrast="-82000"/>
          </a:blip>
          <a:srcRect/>
          <a:stretch>
            <a:fillRect/>
          </a:stretch>
        </p:blipFill>
        <p:spPr bwMode="auto">
          <a:xfrm>
            <a:off x="34925" y="2879725"/>
            <a:ext cx="324167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iruutu 7"/>
          <p:cNvSpPr txBox="1"/>
          <p:nvPr userDrawn="1"/>
        </p:nvSpPr>
        <p:spPr>
          <a:xfrm>
            <a:off x="9525" y="6327775"/>
            <a:ext cx="91440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1800" b="1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Sähköisen oppimisen edelläkävijä | www.e-oppi.fi</a:t>
            </a:r>
          </a:p>
        </p:txBody>
      </p:sp>
      <p:pic>
        <p:nvPicPr>
          <p:cNvPr id="7" name="Picture 2" descr="C:\Users\Elukka\Documents\eOppi\eOppi_logo008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07188" y="168275"/>
            <a:ext cx="2328862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526927"/>
            <a:ext cx="7772400" cy="1470025"/>
          </a:xfrm>
        </p:spPr>
        <p:txBody>
          <a:bodyPr/>
          <a:lstStyle>
            <a:lvl1pPr>
              <a:defRPr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419872" y="3476600"/>
            <a:ext cx="4824536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6D7CA-5F83-394B-A954-1E2D3FD0A4C7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78360-73E8-6B4E-89AC-914A7A992E8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66ECA-0D84-E94C-896E-D4CB815517FF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F40F1-3E0C-8F4F-96A1-AE6538A33FC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791450" y="260350"/>
            <a:ext cx="11017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AD9AF5E-75C2-134B-88AA-277DCCD61FA4}" type="datetime1">
              <a:rPr lang="fi-FI"/>
              <a:pPr>
                <a:defRPr/>
              </a:pPr>
              <a:t>21.1.2016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Sähköiset oppimateriaalit: miksi?</a:t>
            </a: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84FB9E4-7D4D-4140-97A6-D62403382EA1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016250" y="1706563"/>
            <a:ext cx="314007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tsikko 1"/>
          <p:cNvSpPr txBox="1">
            <a:spLocks/>
          </p:cNvSpPr>
          <p:nvPr userDrawn="1"/>
        </p:nvSpPr>
        <p:spPr>
          <a:xfrm>
            <a:off x="465138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dirty="0" smtClean="0"/>
              <a:t>Sähköä oppimiseen!</a:t>
            </a:r>
            <a:endParaRPr lang="fi-FI" dirty="0"/>
          </a:p>
        </p:txBody>
      </p:sp>
      <p:sp>
        <p:nvSpPr>
          <p:cNvPr id="5" name="Otsikko 1"/>
          <p:cNvSpPr txBox="1">
            <a:spLocks/>
          </p:cNvSpPr>
          <p:nvPr userDrawn="1"/>
        </p:nvSpPr>
        <p:spPr>
          <a:xfrm>
            <a:off x="468313" y="502285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sz="3400" dirty="0" smtClean="0"/>
              <a:t>www.oppi.fi</a:t>
            </a:r>
            <a:endParaRPr lang="fi-FI" sz="34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D30EE-FFD1-924E-A4F7-4DC1F73C416A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ED1E5-52D1-BF41-99E5-419FA8F5589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AEBE6-6D7E-A141-A1C0-61F6F127A561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177E3-7F1C-6645-BD5E-06FB63E9948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F84E7-F5E6-A546-8BEE-362D1FB11F50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7A2F-3BB3-5246-9388-235E65473D0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3522D-D7EB-1B46-8E83-55109FCEF63D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1916B-0EF9-9644-B5C8-7FACA978449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3E8ED-7E6B-7144-9A27-1E4FFF385E1E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A0514-592C-F945-BCE0-A801CAC0FB2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57D77-F452-C542-A080-FB676A131E88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CABF1-E0C4-B441-AE69-93EB4274F43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8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9349CF8-8B8F-2F49-BDB0-7495544D6507}" type="datetime1">
              <a:rPr lang="fi-FI"/>
              <a:pPr>
                <a:defRPr/>
              </a:pPr>
              <a:t>21.1.2016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81E2FA8-36A6-CD40-BAE0-F3374AD87E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696" r:id="rId4"/>
    <p:sldLayoutId id="2147483695" r:id="rId5"/>
    <p:sldLayoutId id="2147483694" r:id="rId6"/>
    <p:sldLayoutId id="2147483693" r:id="rId7"/>
    <p:sldLayoutId id="2147483692" r:id="rId8"/>
    <p:sldLayoutId id="2147483691" r:id="rId9"/>
    <p:sldLayoutId id="2147483690" r:id="rId10"/>
    <p:sldLayoutId id="214748368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275"/>
          <p:cNvSpPr>
            <a:spLocks noGrp="1"/>
          </p:cNvSpPr>
          <p:nvPr>
            <p:ph type="ctrTitle"/>
          </p:nvPr>
        </p:nvSpPr>
        <p:spPr>
          <a:xfrm>
            <a:off x="468313" y="1557338"/>
            <a:ext cx="8229600" cy="854075"/>
          </a:xfrm>
        </p:spPr>
        <p:txBody>
          <a:bodyPr lIns="91425" tIns="91425" rIns="91425" bIns="91425" anchor="b">
            <a:spAutoFit/>
          </a:bodyPr>
          <a:lstStyle/>
          <a:p>
            <a:pPr eaLnBrk="1" hangingPunct="1"/>
            <a:r>
              <a:rPr lang="fi-FI"/>
              <a:t>Valo etenee suoraviivaisesti</a:t>
            </a:r>
          </a:p>
        </p:txBody>
      </p:sp>
      <p:sp>
        <p:nvSpPr>
          <p:cNvPr id="30723" name="Rectangle 4"/>
          <p:cNvSpPr>
            <a:spLocks noGrp="1"/>
          </p:cNvSpPr>
          <p:nvPr>
            <p:ph type="subTitle" idx="1"/>
          </p:nvPr>
        </p:nvSpPr>
        <p:spPr>
          <a:xfrm>
            <a:off x="3203575" y="2900363"/>
            <a:ext cx="5616575" cy="1824037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fi-FI" sz="2200">
                <a:solidFill>
                  <a:srgbClr val="898989"/>
                </a:solidFill>
              </a:rPr>
              <a:t>Tavoitteet ja sisällöt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valo etenee suoraviivaisesti ja sen seurauksena syntyy varjoja: sydän- ja puolivarjo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värien näkeminen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kappaleen väri ei ole kappaleen ominaisuus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spektrikuvion synty ja valon aallonpituuden ja värien yhteys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valaistusvoimakkuus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fi-FI" dirty="0"/>
              <a:t>Valo etenee suoraviivaisesti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fi-FI" sz="2800" dirty="0"/>
              <a:t>Kappaleet voidaan nähdä, koska </a:t>
            </a:r>
            <a:r>
              <a:rPr lang="fi-FI" sz="2800" dirty="0" smtClean="0"/>
              <a:t>ne</a:t>
            </a:r>
          </a:p>
          <a:p>
            <a:pPr lvl="1"/>
            <a:r>
              <a:rPr lang="fi-FI" dirty="0" smtClean="0"/>
              <a:t>Heijastavat </a:t>
            </a:r>
            <a:r>
              <a:rPr lang="fi-FI" dirty="0"/>
              <a:t>valoa (esim. Kuu, </a:t>
            </a:r>
            <a:r>
              <a:rPr lang="fi-FI" dirty="0" smtClean="0"/>
              <a:t>kissa)</a:t>
            </a:r>
          </a:p>
          <a:p>
            <a:pPr lvl="1"/>
            <a:r>
              <a:rPr lang="fi-FI" dirty="0" smtClean="0"/>
              <a:t>Säteilevät </a:t>
            </a:r>
            <a:r>
              <a:rPr lang="fi-FI" dirty="0"/>
              <a:t>valoa (esim. Aurinko, palava </a:t>
            </a:r>
            <a:r>
              <a:rPr lang="fi-FI" dirty="0" smtClean="0"/>
              <a:t>tulitikku)</a:t>
            </a:r>
          </a:p>
          <a:p>
            <a:pPr lvl="1"/>
            <a:r>
              <a:rPr lang="fi-FI" dirty="0" smtClean="0"/>
              <a:t>Sirottavat </a:t>
            </a:r>
            <a:r>
              <a:rPr lang="fi-FI" dirty="0"/>
              <a:t>valoa (esim. </a:t>
            </a:r>
            <a:r>
              <a:rPr lang="fi-FI" dirty="0" err="1"/>
              <a:t>rösöpintainen</a:t>
            </a:r>
            <a:r>
              <a:rPr lang="fi-FI" dirty="0"/>
              <a:t> pihalaatta)</a:t>
            </a:r>
          </a:p>
          <a:p>
            <a:r>
              <a:rPr lang="fi-FI" sz="2800" dirty="0"/>
              <a:t>Valo etenee suoraviivaisesti</a:t>
            </a:r>
          </a:p>
          <a:p>
            <a:pPr lvl="1"/>
            <a:r>
              <a:rPr lang="fi-FI" dirty="0"/>
              <a:t>Varjojen syntyminen</a:t>
            </a:r>
          </a:p>
          <a:p>
            <a:pPr lvl="2"/>
            <a:r>
              <a:rPr lang="fi-FI" dirty="0"/>
              <a:t>Suuntaava valonlähde synnyttää sydänvarjon</a:t>
            </a:r>
          </a:p>
          <a:p>
            <a:pPr lvl="2"/>
            <a:r>
              <a:rPr lang="fi-FI" dirty="0"/>
              <a:t>Laaja-alainen valonlähde synnyttää sekä puoli- että sydänvarjon</a:t>
            </a:r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EBE27B-4298-7B42-B0C3-29054E46554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EB311-8B09-B54B-ABFC-460C36CAAD22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EBE27B-4298-7B42-B0C3-29054E46554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EB311-8B09-B54B-ABFC-460C36CAAD22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3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 bwMode="auto">
          <a:xfrm>
            <a:off x="457200" y="188913"/>
            <a:ext cx="8229600" cy="593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Char char="•"/>
              <a:tabLst/>
              <a:defRPr/>
            </a:pPr>
            <a:r>
              <a:rPr kumimoji="0" lang="fi-FI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1" charset="-128"/>
                <a:cs typeface="ＭＳ Ｐゴシック" pitchFamily="-1" charset="-128"/>
              </a:rPr>
              <a:t>Sydänvarjo: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1" charset="-128"/>
              <a:cs typeface="ＭＳ Ｐゴシック" pitchFamily="-1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1" charset="-128"/>
              <a:cs typeface="ＭＳ Ｐゴシック" pitchFamily="-1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1" charset="-128"/>
              <a:cs typeface="ＭＳ Ｐゴシック" pitchFamily="-1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1" charset="-128"/>
              <a:cs typeface="ＭＳ Ｐゴシック" pitchFamily="-1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" charset="0"/>
              <a:buChar char="•"/>
              <a:tabLst/>
              <a:defRPr/>
            </a:pPr>
            <a:r>
              <a:rPr kumimoji="0" lang="fi-FI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1" charset="-128"/>
                <a:cs typeface="ＭＳ Ｐゴシック" pitchFamily="-1" charset="-128"/>
              </a:rPr>
              <a:t>Puolivarjo:</a:t>
            </a:r>
            <a:endParaRPr kumimoji="0" lang="fi-FI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8" name="Picture 5" descr="KhSn603CRbW5TrH-Gy7uZ_OchE3uDaVzmUcaVNy_XKHrc3TDTLurZJL5knPXW8St-zy9YDgBAMew_qT5wmwwqSnpQsJtyJesXsu-NhoUMe1mMVS1DELDCgXmv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6088" y="333375"/>
            <a:ext cx="4826000" cy="2986088"/>
          </a:xfrm>
          <a:prstGeom prst="rect">
            <a:avLst/>
          </a:prstGeom>
          <a:noFill/>
        </p:spPr>
      </p:pic>
      <p:pic>
        <p:nvPicPr>
          <p:cNvPr id="9" name="Picture 7" descr="66Da9Ibdq1UkwmP70vY_NxBl0sd-N1ywTegB9K_kOt4D4h0HSpQFLKHxKITZatn6anKUflgMwjZkLr3MaaACwmgmE-2Qef41eDNa84LNNRwNWGDtNasg9sbKB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0038" y="3028950"/>
            <a:ext cx="4900612" cy="3063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Valaistusvoimakkuus</a:t>
            </a:r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Kuvaa tietylle pinta-alalle tulevan valon määrää</a:t>
            </a:r>
          </a:p>
          <a:p>
            <a:r>
              <a:rPr lang="fi-FI" dirty="0" smtClean="0"/>
              <a:t>Yksikkö luksi, 1 lx</a:t>
            </a:r>
          </a:p>
          <a:p>
            <a:r>
              <a:rPr lang="fi-FI" dirty="0" smtClean="0"/>
              <a:t>Heikkenee voimakkaasti etäisyyden kasvaessa</a:t>
            </a:r>
          </a:p>
          <a:p>
            <a:endParaRPr lang="fi-FI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EBE27B-4298-7B42-B0C3-29054E46554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EB311-8B09-B54B-ABFC-460C36CAAD22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5" descr="uM0S5fHVyjO9JhXHyhwg0f83J2W5AYYICc0UxztKcWl9SM0GnhhqeusQQsgWGU9zN3ZaBahoj8dBw0V6IwI9me2lJcEbEoEkA7Iuia-ulisRmzCATlgT78kTy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3789363"/>
            <a:ext cx="6840538" cy="226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Väri ja valon aallonpituus</a:t>
            </a:r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Valkoinen valo sisältää kaikkia värejä</a:t>
            </a:r>
          </a:p>
          <a:p>
            <a:pPr lvl="1"/>
            <a:r>
              <a:rPr lang="fi-FI" dirty="0" smtClean="0"/>
              <a:t>Hajoaa prismassa spektrikuvioksi</a:t>
            </a:r>
          </a:p>
          <a:p>
            <a:pPr lvl="1"/>
            <a:endParaRPr lang="fi-FI" dirty="0" smtClean="0"/>
          </a:p>
          <a:p>
            <a:endParaRPr lang="fi-FI" sz="2800" dirty="0" smtClean="0"/>
          </a:p>
          <a:p>
            <a:endParaRPr lang="fi-FI" sz="2800" dirty="0" smtClean="0"/>
          </a:p>
          <a:p>
            <a:endParaRPr lang="fi-FI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EBE27B-4298-7B42-B0C3-29054E46554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EB311-8B09-B54B-ABFC-460C36CAAD22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5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5" descr="PnHjTCVJ5v4LL8dcl4h6Avwu2BRxeIxO7lgymv8GRIyPFzWbMw--P0pOz3jt5bWY3LDoz9wO1m3KGGCmGd5KqAOlfRArnzkpdXDuix0rhc1woRTzEXf1ZT6A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2708275"/>
            <a:ext cx="4608512" cy="3276600"/>
          </a:xfrm>
          <a:prstGeom prst="rect">
            <a:avLst/>
          </a:prstGeom>
          <a:noFill/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940425" y="3573463"/>
            <a:ext cx="2160588" cy="243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fi-FI" sz="1800" dirty="0"/>
              <a:t>Punainen</a:t>
            </a:r>
          </a:p>
          <a:p>
            <a:pPr>
              <a:spcBef>
                <a:spcPct val="50000"/>
              </a:spcBef>
            </a:pPr>
            <a:r>
              <a:rPr lang="fi-FI" sz="1800" dirty="0"/>
              <a:t>Oranssi</a:t>
            </a:r>
          </a:p>
          <a:p>
            <a:pPr>
              <a:spcBef>
                <a:spcPct val="50000"/>
              </a:spcBef>
            </a:pPr>
            <a:r>
              <a:rPr lang="fi-FI" sz="1800" dirty="0"/>
              <a:t>Keltainen</a:t>
            </a:r>
          </a:p>
          <a:p>
            <a:pPr>
              <a:spcBef>
                <a:spcPct val="50000"/>
              </a:spcBef>
            </a:pPr>
            <a:r>
              <a:rPr lang="fi-FI" sz="1800" dirty="0"/>
              <a:t>Vihreä</a:t>
            </a:r>
          </a:p>
          <a:p>
            <a:pPr>
              <a:spcBef>
                <a:spcPct val="50000"/>
              </a:spcBef>
            </a:pPr>
            <a:r>
              <a:rPr lang="fi-FI" sz="1800" dirty="0"/>
              <a:t>Sininen</a:t>
            </a:r>
          </a:p>
          <a:p>
            <a:pPr>
              <a:spcBef>
                <a:spcPct val="50000"/>
              </a:spcBef>
            </a:pPr>
            <a:r>
              <a:rPr lang="fi-FI" sz="1800" dirty="0"/>
              <a:t>Violetti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Jokaisella värillä on oma aallonpituutensa</a:t>
            </a:r>
          </a:p>
          <a:p>
            <a:pPr lvl="1"/>
            <a:r>
              <a:rPr lang="fi-FI" dirty="0" smtClean="0"/>
              <a:t>Näkyvän valon aallonpituus 380 – 740 </a:t>
            </a:r>
            <a:r>
              <a:rPr lang="fi-FI" dirty="0" err="1" smtClean="0"/>
              <a:t>nm</a:t>
            </a:r>
            <a:endParaRPr lang="fi-FI" dirty="0" smtClean="0"/>
          </a:p>
          <a:p>
            <a:r>
              <a:rPr lang="fi-FI" dirty="0" smtClean="0"/>
              <a:t>Sateenkaari on luonnossa esiintyvä </a:t>
            </a:r>
            <a:r>
              <a:rPr lang="fi-FI" dirty="0" smtClean="0"/>
              <a:t>spektrikuvio</a:t>
            </a:r>
          </a:p>
          <a:p>
            <a:r>
              <a:rPr lang="fi-FI" dirty="0" smtClean="0"/>
              <a:t>Kappaleen </a:t>
            </a:r>
            <a:r>
              <a:rPr lang="fi-FI" dirty="0" smtClean="0"/>
              <a:t>väri riippuu siitä, minkälaisessa valossa sitä tarkastellaan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EBE27B-4298-7B42-B0C3-29054E46554C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21.1.2016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5EB311-8B09-B54B-ABFC-460C36CAAD22}" type="slidenum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pPr>
              <a:defRPr/>
            </a:pPr>
            <a:fld id="{F1F8814F-F09E-264A-9DEA-7867872B5467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9665</TotalTime>
  <Words>167</Words>
  <Application>Microsoft Office PowerPoint</Application>
  <PresentationFormat>Näytössä katseltava diaesitys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Mukautettu suunnittelumalli</vt:lpstr>
      <vt:lpstr>Valo etenee suoraviivaisesti</vt:lpstr>
      <vt:lpstr>Valo etenee suoraviivaisesti</vt:lpstr>
      <vt:lpstr>PowerPoint-esitys</vt:lpstr>
      <vt:lpstr>Valaistusvoimakkuus</vt:lpstr>
      <vt:lpstr>Väri ja valon aallonpituus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Elukka</dc:creator>
  <cp:lastModifiedBy>Kimmo Lehtinen</cp:lastModifiedBy>
  <cp:revision>77</cp:revision>
  <dcterms:created xsi:type="dcterms:W3CDTF">2013-07-31T06:39:04Z</dcterms:created>
  <dcterms:modified xsi:type="dcterms:W3CDTF">2016-01-21T10:58:39Z</dcterms:modified>
</cp:coreProperties>
</file>