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3"/>
  </p:notesMasterIdLst>
  <p:sldIdLst>
    <p:sldId id="256" r:id="rId2"/>
    <p:sldId id="257" r:id="rId3"/>
    <p:sldId id="289" r:id="rId4"/>
    <p:sldId id="305" r:id="rId5"/>
    <p:sldId id="327" r:id="rId6"/>
    <p:sldId id="324" r:id="rId7"/>
    <p:sldId id="323" r:id="rId8"/>
    <p:sldId id="303" r:id="rId9"/>
    <p:sldId id="274" r:id="rId10"/>
    <p:sldId id="284" r:id="rId11"/>
    <p:sldId id="275" r:id="rId12"/>
    <p:sldId id="264" r:id="rId13"/>
    <p:sldId id="326" r:id="rId14"/>
    <p:sldId id="325" r:id="rId15"/>
    <p:sldId id="290" r:id="rId16"/>
    <p:sldId id="309" r:id="rId17"/>
    <p:sldId id="310" r:id="rId18"/>
    <p:sldId id="312" r:id="rId19"/>
    <p:sldId id="299" r:id="rId20"/>
    <p:sldId id="300" r:id="rId21"/>
    <p:sldId id="301" r:id="rId22"/>
    <p:sldId id="302" r:id="rId23"/>
    <p:sldId id="298" r:id="rId24"/>
    <p:sldId id="260" r:id="rId25"/>
    <p:sldId id="263" r:id="rId26"/>
    <p:sldId id="314" r:id="rId27"/>
    <p:sldId id="262" r:id="rId28"/>
    <p:sldId id="266" r:id="rId29"/>
    <p:sldId id="267" r:id="rId30"/>
    <p:sldId id="268" r:id="rId31"/>
    <p:sldId id="270" r:id="rId32"/>
    <p:sldId id="271" r:id="rId33"/>
    <p:sldId id="272" r:id="rId34"/>
    <p:sldId id="273" r:id="rId35"/>
    <p:sldId id="276" r:id="rId36"/>
    <p:sldId id="277" r:id="rId37"/>
    <p:sldId id="278" r:id="rId38"/>
    <p:sldId id="322" r:id="rId39"/>
    <p:sldId id="280" r:id="rId40"/>
    <p:sldId id="291" r:id="rId41"/>
    <p:sldId id="292" r:id="rId42"/>
    <p:sldId id="293" r:id="rId43"/>
    <p:sldId id="313" r:id="rId44"/>
    <p:sldId id="315" r:id="rId45"/>
    <p:sldId id="316" r:id="rId46"/>
    <p:sldId id="317" r:id="rId47"/>
    <p:sldId id="320" r:id="rId48"/>
    <p:sldId id="318" r:id="rId49"/>
    <p:sldId id="319" r:id="rId50"/>
    <p:sldId id="321" r:id="rId51"/>
    <p:sldId id="307" r:id="rId52"/>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57" autoAdjust="0"/>
    <p:restoredTop sz="95577" autoAdjust="0"/>
  </p:normalViewPr>
  <p:slideViewPr>
    <p:cSldViewPr>
      <p:cViewPr>
        <p:scale>
          <a:sx n="100" d="100"/>
          <a:sy n="100" d="100"/>
        </p:scale>
        <p:origin x="366" y="1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DAFE92-E4D4-47E1-A9FA-46E19A20F828}" type="datetimeFigureOut">
              <a:rPr lang="fi-FI" smtClean="0"/>
              <a:pPr/>
              <a:t>28.10.2014</a:t>
            </a:fld>
            <a:endParaRPr lang="fi-FI"/>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79D24B-1904-4BB2-8939-8455212B4FC2}" type="slidenum">
              <a:rPr lang="fi-FI" smtClean="0"/>
              <a:pPr/>
              <a:t>‹#›</a:t>
            </a:fld>
            <a:endParaRPr lang="fi-FI"/>
          </a:p>
        </p:txBody>
      </p:sp>
    </p:spTree>
    <p:extLst>
      <p:ext uri="{BB962C8B-B14F-4D97-AF65-F5344CB8AC3E}">
        <p14:creationId xmlns:p14="http://schemas.microsoft.com/office/powerpoint/2010/main" val="318253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endParaRPr lang="fi-FI" dirty="0"/>
          </a:p>
        </p:txBody>
      </p:sp>
      <p:sp>
        <p:nvSpPr>
          <p:cNvPr id="4" name="Dian numeron paikkamerkki 3"/>
          <p:cNvSpPr>
            <a:spLocks noGrp="1"/>
          </p:cNvSpPr>
          <p:nvPr>
            <p:ph type="sldNum" sz="quarter" idx="10"/>
          </p:nvPr>
        </p:nvSpPr>
        <p:spPr/>
        <p:txBody>
          <a:bodyPr/>
          <a:lstStyle/>
          <a:p>
            <a:fld id="{1D79D24B-1904-4BB2-8939-8455212B4FC2}" type="slidenum">
              <a:rPr lang="fi-FI" smtClean="0"/>
              <a:pPr/>
              <a:t>12</a:t>
            </a:fld>
            <a:endParaRPr lang="fi-F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endParaRPr lang="fi-FI" dirty="0"/>
          </a:p>
        </p:txBody>
      </p:sp>
      <p:sp>
        <p:nvSpPr>
          <p:cNvPr id="4" name="Dian numeron paikkamerkki 3"/>
          <p:cNvSpPr>
            <a:spLocks noGrp="1"/>
          </p:cNvSpPr>
          <p:nvPr>
            <p:ph type="sldNum" sz="quarter" idx="10"/>
          </p:nvPr>
        </p:nvSpPr>
        <p:spPr/>
        <p:txBody>
          <a:bodyPr/>
          <a:lstStyle/>
          <a:p>
            <a:fld id="{1D79D24B-1904-4BB2-8939-8455212B4FC2}" type="slidenum">
              <a:rPr lang="fi-FI" smtClean="0"/>
              <a:pPr/>
              <a:t>42</a:t>
            </a:fld>
            <a:endParaRPr lang="fi-FI"/>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Suora yhdysviiva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Otsikko 28"/>
          <p:cNvSpPr>
            <a:spLocks noGrp="1"/>
          </p:cNvSpPr>
          <p:nvPr>
            <p:ph type="ctrTitle"/>
          </p:nvPr>
        </p:nvSpPr>
        <p:spPr>
          <a:xfrm>
            <a:off x="381000" y="4853411"/>
            <a:ext cx="8458200" cy="1222375"/>
          </a:xfrm>
        </p:spPr>
        <p:txBody>
          <a:bodyPr anchor="t"/>
          <a:lstStyle/>
          <a:p>
            <a:r>
              <a:rPr kumimoji="0" lang="fi-FI" smtClean="0"/>
              <a:t>Muokkaa perustyyl. napsautt.</a:t>
            </a:r>
            <a:endParaRPr kumimoji="0" lang="en-US"/>
          </a:p>
        </p:txBody>
      </p:sp>
      <p:sp>
        <p:nvSpPr>
          <p:cNvPr id="9" name="Alaotsikk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i-FI" smtClean="0"/>
              <a:t>Muokkaa alaotsikon perustyyliä napsautt.</a:t>
            </a:r>
            <a:endParaRPr kumimoji="0" lang="en-US"/>
          </a:p>
        </p:txBody>
      </p:sp>
      <p:sp>
        <p:nvSpPr>
          <p:cNvPr id="16" name="Päivämäärän paikkamerkki 15"/>
          <p:cNvSpPr>
            <a:spLocks noGrp="1"/>
          </p:cNvSpPr>
          <p:nvPr>
            <p:ph type="dt" sz="half" idx="10"/>
          </p:nvPr>
        </p:nvSpPr>
        <p:spPr/>
        <p:txBody>
          <a:bodyPr/>
          <a:lstStyle/>
          <a:p>
            <a:fld id="{57422876-618C-4EF9-8E1C-E2478F80770E}" type="datetimeFigureOut">
              <a:rPr lang="fi-FI" smtClean="0"/>
              <a:pPr/>
              <a:t>28.10.2014</a:t>
            </a:fld>
            <a:endParaRPr lang="fi-FI"/>
          </a:p>
        </p:txBody>
      </p:sp>
      <p:sp>
        <p:nvSpPr>
          <p:cNvPr id="2" name="Alatunnisteen paikkamerkki 1"/>
          <p:cNvSpPr>
            <a:spLocks noGrp="1"/>
          </p:cNvSpPr>
          <p:nvPr>
            <p:ph type="ftr" sz="quarter" idx="11"/>
          </p:nvPr>
        </p:nvSpPr>
        <p:spPr/>
        <p:txBody>
          <a:bodyPr/>
          <a:lstStyle/>
          <a:p>
            <a:endParaRPr lang="fi-FI"/>
          </a:p>
        </p:txBody>
      </p:sp>
      <p:sp>
        <p:nvSpPr>
          <p:cNvPr id="15" name="Dian numeron paikkamerkki 14"/>
          <p:cNvSpPr>
            <a:spLocks noGrp="1"/>
          </p:cNvSpPr>
          <p:nvPr>
            <p:ph type="sldNum" sz="quarter" idx="12"/>
          </p:nvPr>
        </p:nvSpPr>
        <p:spPr>
          <a:xfrm>
            <a:off x="8229600" y="6473952"/>
            <a:ext cx="758952" cy="246888"/>
          </a:xfrm>
        </p:spPr>
        <p:txBody>
          <a:bodyPr/>
          <a:lstStyle/>
          <a:p>
            <a:fld id="{11E2E25C-8928-443D-8076-F06C77B73748}" type="slidenum">
              <a:rPr lang="fi-FI" smtClean="0"/>
              <a:pPr/>
              <a:t>‹#›</a:t>
            </a:fld>
            <a:endParaRPr lang="fi-F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kumimoji="0" lang="fi-FI" smtClean="0"/>
              <a:t>Muokkaa perustyyl. napsautt.</a:t>
            </a:r>
            <a:endParaRPr kumimoji="0" lang="en-US"/>
          </a:p>
        </p:txBody>
      </p:sp>
      <p:sp>
        <p:nvSpPr>
          <p:cNvPr id="3" name="Pystysuoran tekstin paikkamerkki 2"/>
          <p:cNvSpPr>
            <a:spLocks noGrp="1"/>
          </p:cNvSpPr>
          <p:nvPr>
            <p:ph type="body" orient="vert" idx="1"/>
          </p:nvPr>
        </p:nvSpPr>
        <p:spPr/>
        <p:txBody>
          <a:bodyPr vert="eaVert"/>
          <a:lstStyle/>
          <a:p>
            <a:pPr lvl="0" eaLnBrk="1" latinLnBrk="0" hangingPunct="1"/>
            <a:r>
              <a:rPr lang="fi-FI" smtClean="0"/>
              <a:t>Muokkaa tekstin perustyylejä napsauttamalla</a:t>
            </a:r>
          </a:p>
          <a:p>
            <a:pPr lvl="1" eaLnBrk="1" latinLnBrk="0" hangingPunct="1"/>
            <a:r>
              <a:rPr lang="fi-FI" smtClean="0"/>
              <a:t>toinen taso</a:t>
            </a:r>
          </a:p>
          <a:p>
            <a:pPr lvl="2" eaLnBrk="1" latinLnBrk="0" hangingPunct="1"/>
            <a:r>
              <a:rPr lang="fi-FI" smtClean="0"/>
              <a:t>kolmas taso</a:t>
            </a:r>
          </a:p>
          <a:p>
            <a:pPr lvl="3" eaLnBrk="1" latinLnBrk="0" hangingPunct="1"/>
            <a:r>
              <a:rPr lang="fi-FI" smtClean="0"/>
              <a:t>neljäs taso</a:t>
            </a:r>
          </a:p>
          <a:p>
            <a:pPr lvl="4" eaLnBrk="1" latinLnBrk="0" hangingPunct="1"/>
            <a:r>
              <a:rPr lang="fi-FI" smtClean="0"/>
              <a:t>viides taso</a:t>
            </a:r>
            <a:endParaRPr kumimoji="0" lang="en-US"/>
          </a:p>
        </p:txBody>
      </p:sp>
      <p:sp>
        <p:nvSpPr>
          <p:cNvPr id="4" name="Päivämäärän paikkamerkki 3"/>
          <p:cNvSpPr>
            <a:spLocks noGrp="1"/>
          </p:cNvSpPr>
          <p:nvPr>
            <p:ph type="dt" sz="half" idx="10"/>
          </p:nvPr>
        </p:nvSpPr>
        <p:spPr/>
        <p:txBody>
          <a:bodyPr/>
          <a:lstStyle/>
          <a:p>
            <a:fld id="{57422876-618C-4EF9-8E1C-E2478F80770E}" type="datetimeFigureOut">
              <a:rPr lang="fi-FI" smtClean="0"/>
              <a:pPr/>
              <a:t>28.10.2014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11E2E25C-8928-443D-8076-F06C77B73748}" type="slidenum">
              <a:rPr lang="fi-FI" smtClean="0"/>
              <a:pPr/>
              <a:t>‹#›</a:t>
            </a:fld>
            <a:endParaRPr lang="fi-F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858000" y="549276"/>
            <a:ext cx="1828800" cy="5851525"/>
          </a:xfrm>
        </p:spPr>
        <p:txBody>
          <a:bodyPr vert="eaVert"/>
          <a:lstStyle/>
          <a:p>
            <a:r>
              <a:rPr kumimoji="0" lang="fi-FI" smtClean="0"/>
              <a:t>Muokkaa perustyyl. napsautt.</a:t>
            </a:r>
            <a:endParaRPr kumimoji="0" lang="en-US"/>
          </a:p>
        </p:txBody>
      </p:sp>
      <p:sp>
        <p:nvSpPr>
          <p:cNvPr id="3" name="Pystysuoran tekstin paikkamerkki 2"/>
          <p:cNvSpPr>
            <a:spLocks noGrp="1"/>
          </p:cNvSpPr>
          <p:nvPr>
            <p:ph type="body" orient="vert" idx="1"/>
          </p:nvPr>
        </p:nvSpPr>
        <p:spPr>
          <a:xfrm>
            <a:off x="457200" y="549276"/>
            <a:ext cx="6248400" cy="5851525"/>
          </a:xfrm>
        </p:spPr>
        <p:txBody>
          <a:bodyPr vert="eaVert"/>
          <a:lstStyle/>
          <a:p>
            <a:pPr lvl="0" eaLnBrk="1" latinLnBrk="0" hangingPunct="1"/>
            <a:r>
              <a:rPr lang="fi-FI" smtClean="0"/>
              <a:t>Muokkaa tekstin perustyylejä napsauttamalla</a:t>
            </a:r>
          </a:p>
          <a:p>
            <a:pPr lvl="1" eaLnBrk="1" latinLnBrk="0" hangingPunct="1"/>
            <a:r>
              <a:rPr lang="fi-FI" smtClean="0"/>
              <a:t>toinen taso</a:t>
            </a:r>
          </a:p>
          <a:p>
            <a:pPr lvl="2" eaLnBrk="1" latinLnBrk="0" hangingPunct="1"/>
            <a:r>
              <a:rPr lang="fi-FI" smtClean="0"/>
              <a:t>kolmas taso</a:t>
            </a:r>
          </a:p>
          <a:p>
            <a:pPr lvl="3" eaLnBrk="1" latinLnBrk="0" hangingPunct="1"/>
            <a:r>
              <a:rPr lang="fi-FI" smtClean="0"/>
              <a:t>neljäs taso</a:t>
            </a:r>
          </a:p>
          <a:p>
            <a:pPr lvl="4" eaLnBrk="1" latinLnBrk="0" hangingPunct="1"/>
            <a:r>
              <a:rPr lang="fi-FI" smtClean="0"/>
              <a:t>viides taso</a:t>
            </a:r>
            <a:endParaRPr kumimoji="0" lang="en-US"/>
          </a:p>
        </p:txBody>
      </p:sp>
      <p:sp>
        <p:nvSpPr>
          <p:cNvPr id="4" name="Päivämäärän paikkamerkki 3"/>
          <p:cNvSpPr>
            <a:spLocks noGrp="1"/>
          </p:cNvSpPr>
          <p:nvPr>
            <p:ph type="dt" sz="half" idx="10"/>
          </p:nvPr>
        </p:nvSpPr>
        <p:spPr/>
        <p:txBody>
          <a:bodyPr/>
          <a:lstStyle/>
          <a:p>
            <a:fld id="{57422876-618C-4EF9-8E1C-E2478F80770E}" type="datetimeFigureOut">
              <a:rPr lang="fi-FI" smtClean="0"/>
              <a:pPr/>
              <a:t>28.10.2014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11E2E25C-8928-443D-8076-F06C77B73748}" type="slidenum">
              <a:rPr lang="fi-FI" smtClean="0"/>
              <a:pPr/>
              <a:t>‹#›</a:t>
            </a:fld>
            <a:endParaRPr lang="fi-F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2" name="Otsikko 21"/>
          <p:cNvSpPr>
            <a:spLocks noGrp="1"/>
          </p:cNvSpPr>
          <p:nvPr>
            <p:ph type="title"/>
          </p:nvPr>
        </p:nvSpPr>
        <p:spPr/>
        <p:txBody>
          <a:bodyPr/>
          <a:lstStyle/>
          <a:p>
            <a:r>
              <a:rPr kumimoji="0" lang="fi-FI" smtClean="0"/>
              <a:t>Muokkaa perustyyl. napsautt.</a:t>
            </a:r>
            <a:endParaRPr kumimoji="0" lang="en-US"/>
          </a:p>
        </p:txBody>
      </p:sp>
      <p:sp>
        <p:nvSpPr>
          <p:cNvPr id="27" name="Sisällön paikkamerkki 26"/>
          <p:cNvSpPr>
            <a:spLocks noGrp="1"/>
          </p:cNvSpPr>
          <p:nvPr>
            <p:ph idx="1"/>
          </p:nvPr>
        </p:nvSpPr>
        <p:spPr/>
        <p:txBody>
          <a:bodyPr/>
          <a:lstStyle/>
          <a:p>
            <a:pPr lvl="0" eaLnBrk="1" latinLnBrk="0" hangingPunct="1"/>
            <a:r>
              <a:rPr lang="fi-FI" smtClean="0"/>
              <a:t>Muokkaa tekstin perustyylejä napsauttamalla</a:t>
            </a:r>
          </a:p>
          <a:p>
            <a:pPr lvl="1" eaLnBrk="1" latinLnBrk="0" hangingPunct="1"/>
            <a:r>
              <a:rPr lang="fi-FI" smtClean="0"/>
              <a:t>toinen taso</a:t>
            </a:r>
          </a:p>
          <a:p>
            <a:pPr lvl="2" eaLnBrk="1" latinLnBrk="0" hangingPunct="1"/>
            <a:r>
              <a:rPr lang="fi-FI" smtClean="0"/>
              <a:t>kolmas taso</a:t>
            </a:r>
          </a:p>
          <a:p>
            <a:pPr lvl="3" eaLnBrk="1" latinLnBrk="0" hangingPunct="1"/>
            <a:r>
              <a:rPr lang="fi-FI" smtClean="0"/>
              <a:t>neljäs taso</a:t>
            </a:r>
          </a:p>
          <a:p>
            <a:pPr lvl="4" eaLnBrk="1" latinLnBrk="0" hangingPunct="1"/>
            <a:r>
              <a:rPr lang="fi-FI" smtClean="0"/>
              <a:t>viides taso</a:t>
            </a:r>
            <a:endParaRPr kumimoji="0" lang="en-US"/>
          </a:p>
        </p:txBody>
      </p:sp>
      <p:sp>
        <p:nvSpPr>
          <p:cNvPr id="25" name="Päivämäärän paikkamerkki 24"/>
          <p:cNvSpPr>
            <a:spLocks noGrp="1"/>
          </p:cNvSpPr>
          <p:nvPr>
            <p:ph type="dt" sz="half" idx="10"/>
          </p:nvPr>
        </p:nvSpPr>
        <p:spPr/>
        <p:txBody>
          <a:bodyPr/>
          <a:lstStyle/>
          <a:p>
            <a:fld id="{57422876-618C-4EF9-8E1C-E2478F80770E}" type="datetimeFigureOut">
              <a:rPr lang="fi-FI" smtClean="0"/>
              <a:pPr/>
              <a:t>28.10.2014</a:t>
            </a:fld>
            <a:endParaRPr lang="fi-FI"/>
          </a:p>
        </p:txBody>
      </p:sp>
      <p:sp>
        <p:nvSpPr>
          <p:cNvPr id="19" name="Alatunnisteen paikkamerkki 18"/>
          <p:cNvSpPr>
            <a:spLocks noGrp="1"/>
          </p:cNvSpPr>
          <p:nvPr>
            <p:ph type="ftr" sz="quarter" idx="11"/>
          </p:nvPr>
        </p:nvSpPr>
        <p:spPr>
          <a:xfrm>
            <a:off x="3581400" y="76200"/>
            <a:ext cx="2895600" cy="288925"/>
          </a:xfrm>
        </p:spPr>
        <p:txBody>
          <a:bodyPr/>
          <a:lstStyle/>
          <a:p>
            <a:endParaRPr lang="fi-FI"/>
          </a:p>
        </p:txBody>
      </p:sp>
      <p:sp>
        <p:nvSpPr>
          <p:cNvPr id="16" name="Dian numeron paikkamerkki 15"/>
          <p:cNvSpPr>
            <a:spLocks noGrp="1"/>
          </p:cNvSpPr>
          <p:nvPr>
            <p:ph type="sldNum" sz="quarter" idx="12"/>
          </p:nvPr>
        </p:nvSpPr>
        <p:spPr>
          <a:xfrm>
            <a:off x="8229600" y="6473952"/>
            <a:ext cx="758952" cy="246888"/>
          </a:xfrm>
        </p:spPr>
        <p:txBody>
          <a:bodyPr/>
          <a:lstStyle/>
          <a:p>
            <a:fld id="{11E2E25C-8928-443D-8076-F06C77B73748}" type="slidenum">
              <a:rPr lang="fi-FI" smtClean="0"/>
              <a:pPr/>
              <a:t>‹#›</a:t>
            </a:fld>
            <a:endParaRPr lang="fi-F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Ref idx="1003">
        <a:schemeClr val="bg2"/>
      </p:bgRef>
    </p:bg>
    <p:spTree>
      <p:nvGrpSpPr>
        <p:cNvPr id="1" name=""/>
        <p:cNvGrpSpPr/>
        <p:nvPr/>
      </p:nvGrpSpPr>
      <p:grpSpPr>
        <a:xfrm>
          <a:off x="0" y="0"/>
          <a:ext cx="0" cy="0"/>
          <a:chOff x="0" y="0"/>
          <a:chExt cx="0" cy="0"/>
        </a:xfrm>
      </p:grpSpPr>
      <p:sp>
        <p:nvSpPr>
          <p:cNvPr id="7" name="Suora yhdysviiva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kstin paikkamerkki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i-FI" smtClean="0"/>
              <a:t>Muokkaa tekstin perustyylejä napsauttamalla</a:t>
            </a:r>
          </a:p>
        </p:txBody>
      </p:sp>
      <p:sp>
        <p:nvSpPr>
          <p:cNvPr id="19" name="Päivämäärän paikkamerkki 18"/>
          <p:cNvSpPr>
            <a:spLocks noGrp="1"/>
          </p:cNvSpPr>
          <p:nvPr>
            <p:ph type="dt" sz="half" idx="10"/>
          </p:nvPr>
        </p:nvSpPr>
        <p:spPr/>
        <p:txBody>
          <a:bodyPr/>
          <a:lstStyle/>
          <a:p>
            <a:fld id="{57422876-618C-4EF9-8E1C-E2478F80770E}" type="datetimeFigureOut">
              <a:rPr lang="fi-FI" smtClean="0"/>
              <a:pPr/>
              <a:t>28.10.2014</a:t>
            </a:fld>
            <a:endParaRPr lang="fi-FI"/>
          </a:p>
        </p:txBody>
      </p:sp>
      <p:sp>
        <p:nvSpPr>
          <p:cNvPr id="11" name="Alatunnisteen paikkamerkki 10"/>
          <p:cNvSpPr>
            <a:spLocks noGrp="1"/>
          </p:cNvSpPr>
          <p:nvPr>
            <p:ph type="ftr" sz="quarter" idx="11"/>
          </p:nvPr>
        </p:nvSpPr>
        <p:spPr/>
        <p:txBody>
          <a:bodyPr/>
          <a:lstStyle/>
          <a:p>
            <a:endParaRPr lang="fi-FI"/>
          </a:p>
        </p:txBody>
      </p:sp>
      <p:sp>
        <p:nvSpPr>
          <p:cNvPr id="16" name="Dian numeron paikkamerkki 15"/>
          <p:cNvSpPr>
            <a:spLocks noGrp="1"/>
          </p:cNvSpPr>
          <p:nvPr>
            <p:ph type="sldNum" sz="quarter" idx="12"/>
          </p:nvPr>
        </p:nvSpPr>
        <p:spPr/>
        <p:txBody>
          <a:bodyPr/>
          <a:lstStyle/>
          <a:p>
            <a:fld id="{11E2E25C-8928-443D-8076-F06C77B73748}" type="slidenum">
              <a:rPr lang="fi-FI" smtClean="0"/>
              <a:pPr/>
              <a:t>‹#›</a:t>
            </a:fld>
            <a:endParaRPr lang="fi-FI"/>
          </a:p>
        </p:txBody>
      </p:sp>
      <p:sp>
        <p:nvSpPr>
          <p:cNvPr id="8" name="Otsikko 7"/>
          <p:cNvSpPr>
            <a:spLocks noGrp="1"/>
          </p:cNvSpPr>
          <p:nvPr>
            <p:ph type="title"/>
          </p:nvPr>
        </p:nvSpPr>
        <p:spPr>
          <a:xfrm>
            <a:off x="180475" y="2947085"/>
            <a:ext cx="8686800" cy="1184825"/>
          </a:xfrm>
        </p:spPr>
        <p:txBody>
          <a:bodyPr rtlCol="0" anchor="t"/>
          <a:lstStyle>
            <a:lvl1pPr algn="r">
              <a:defRPr/>
            </a:lvl1pPr>
          </a:lstStyle>
          <a:p>
            <a:r>
              <a:rPr kumimoji="0" lang="fi-FI" smtClean="0"/>
              <a:t>Muokkaa perustyyl. napsautt.</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0" name="Otsikko 19"/>
          <p:cNvSpPr>
            <a:spLocks noGrp="1"/>
          </p:cNvSpPr>
          <p:nvPr>
            <p:ph type="title"/>
          </p:nvPr>
        </p:nvSpPr>
        <p:spPr>
          <a:xfrm>
            <a:off x="301752" y="457200"/>
            <a:ext cx="8686800" cy="841248"/>
          </a:xfrm>
        </p:spPr>
        <p:txBody>
          <a:bodyPr/>
          <a:lstStyle/>
          <a:p>
            <a:r>
              <a:rPr kumimoji="0" lang="fi-FI" smtClean="0"/>
              <a:t>Muokkaa perustyyl. napsautt.</a:t>
            </a:r>
            <a:endParaRPr kumimoji="0" lang="en-US"/>
          </a:p>
        </p:txBody>
      </p:sp>
      <p:sp>
        <p:nvSpPr>
          <p:cNvPr id="14" name="Sisällön paikkamerkki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i-FI" smtClean="0"/>
              <a:t>Muokkaa tekstin perustyylejä napsauttamalla</a:t>
            </a:r>
          </a:p>
          <a:p>
            <a:pPr lvl="1" eaLnBrk="1" latinLnBrk="0" hangingPunct="1"/>
            <a:r>
              <a:rPr lang="fi-FI" smtClean="0"/>
              <a:t>toinen taso</a:t>
            </a:r>
          </a:p>
          <a:p>
            <a:pPr lvl="2" eaLnBrk="1" latinLnBrk="0" hangingPunct="1"/>
            <a:r>
              <a:rPr lang="fi-FI" smtClean="0"/>
              <a:t>kolmas taso</a:t>
            </a:r>
          </a:p>
          <a:p>
            <a:pPr lvl="3" eaLnBrk="1" latinLnBrk="0" hangingPunct="1"/>
            <a:r>
              <a:rPr lang="fi-FI" smtClean="0"/>
              <a:t>neljäs taso</a:t>
            </a:r>
          </a:p>
          <a:p>
            <a:pPr lvl="4" eaLnBrk="1" latinLnBrk="0" hangingPunct="1"/>
            <a:r>
              <a:rPr lang="fi-FI" smtClean="0"/>
              <a:t>viides taso</a:t>
            </a:r>
            <a:endParaRPr kumimoji="0" lang="en-US"/>
          </a:p>
        </p:txBody>
      </p:sp>
      <p:sp>
        <p:nvSpPr>
          <p:cNvPr id="13" name="Sisällön paikkamerkki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i-FI" smtClean="0"/>
              <a:t>Muokkaa tekstin perustyylejä napsauttamalla</a:t>
            </a:r>
          </a:p>
          <a:p>
            <a:pPr lvl="1" eaLnBrk="1" latinLnBrk="0" hangingPunct="1"/>
            <a:r>
              <a:rPr lang="fi-FI" smtClean="0"/>
              <a:t>toinen taso</a:t>
            </a:r>
          </a:p>
          <a:p>
            <a:pPr lvl="2" eaLnBrk="1" latinLnBrk="0" hangingPunct="1"/>
            <a:r>
              <a:rPr lang="fi-FI" smtClean="0"/>
              <a:t>kolmas taso</a:t>
            </a:r>
          </a:p>
          <a:p>
            <a:pPr lvl="3" eaLnBrk="1" latinLnBrk="0" hangingPunct="1"/>
            <a:r>
              <a:rPr lang="fi-FI" smtClean="0"/>
              <a:t>neljäs taso</a:t>
            </a:r>
          </a:p>
          <a:p>
            <a:pPr lvl="4" eaLnBrk="1" latinLnBrk="0" hangingPunct="1"/>
            <a:r>
              <a:rPr lang="fi-FI" smtClean="0"/>
              <a:t>viides taso</a:t>
            </a:r>
            <a:endParaRPr kumimoji="0" lang="en-US"/>
          </a:p>
        </p:txBody>
      </p:sp>
      <p:sp>
        <p:nvSpPr>
          <p:cNvPr id="21" name="Päivämäärän paikkamerkki 20"/>
          <p:cNvSpPr>
            <a:spLocks noGrp="1"/>
          </p:cNvSpPr>
          <p:nvPr>
            <p:ph type="dt" sz="half" idx="10"/>
          </p:nvPr>
        </p:nvSpPr>
        <p:spPr/>
        <p:txBody>
          <a:bodyPr/>
          <a:lstStyle/>
          <a:p>
            <a:fld id="{57422876-618C-4EF9-8E1C-E2478F80770E}" type="datetimeFigureOut">
              <a:rPr lang="fi-FI" smtClean="0"/>
              <a:pPr/>
              <a:t>28.10.2014</a:t>
            </a:fld>
            <a:endParaRPr lang="fi-FI"/>
          </a:p>
        </p:txBody>
      </p:sp>
      <p:sp>
        <p:nvSpPr>
          <p:cNvPr id="10" name="Alatunnisteen paikkamerkki 9"/>
          <p:cNvSpPr>
            <a:spLocks noGrp="1"/>
          </p:cNvSpPr>
          <p:nvPr>
            <p:ph type="ftr" sz="quarter" idx="11"/>
          </p:nvPr>
        </p:nvSpPr>
        <p:spPr/>
        <p:txBody>
          <a:bodyPr/>
          <a:lstStyle/>
          <a:p>
            <a:endParaRPr lang="fi-FI"/>
          </a:p>
        </p:txBody>
      </p:sp>
      <p:sp>
        <p:nvSpPr>
          <p:cNvPr id="31" name="Dian numeron paikkamerkki 30"/>
          <p:cNvSpPr>
            <a:spLocks noGrp="1"/>
          </p:cNvSpPr>
          <p:nvPr>
            <p:ph type="sldNum" sz="quarter" idx="12"/>
          </p:nvPr>
        </p:nvSpPr>
        <p:spPr/>
        <p:txBody>
          <a:bodyPr/>
          <a:lstStyle/>
          <a:p>
            <a:fld id="{11E2E25C-8928-443D-8076-F06C77B73748}" type="slidenum">
              <a:rPr lang="fi-FI" smtClean="0"/>
              <a:pPr/>
              <a:t>‹#›</a:t>
            </a:fld>
            <a:endParaRPr lang="fi-F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9" name="Otsikko 28"/>
          <p:cNvSpPr>
            <a:spLocks noGrp="1"/>
          </p:cNvSpPr>
          <p:nvPr>
            <p:ph type="title"/>
          </p:nvPr>
        </p:nvSpPr>
        <p:spPr>
          <a:xfrm>
            <a:off x="304800" y="5410200"/>
            <a:ext cx="8610600" cy="882650"/>
          </a:xfrm>
        </p:spPr>
        <p:txBody>
          <a:bodyPr anchor="ctr"/>
          <a:lstStyle>
            <a:lvl1pPr>
              <a:defRPr/>
            </a:lvl1pPr>
          </a:lstStyle>
          <a:p>
            <a:r>
              <a:rPr kumimoji="0" lang="fi-FI" smtClean="0"/>
              <a:t>Muokkaa perustyyl. napsautt.</a:t>
            </a:r>
            <a:endParaRPr kumimoji="0" lang="en-US"/>
          </a:p>
        </p:txBody>
      </p:sp>
      <p:sp>
        <p:nvSpPr>
          <p:cNvPr id="13" name="Tekstin paikkamerkki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i-FI" smtClean="0"/>
              <a:t>Muokkaa tekstin perustyylejä napsauttamalla</a:t>
            </a:r>
          </a:p>
        </p:txBody>
      </p:sp>
      <p:sp>
        <p:nvSpPr>
          <p:cNvPr id="25" name="Tekstin paikkamerkki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i-FI" smtClean="0"/>
              <a:t>Muokkaa tekstin perustyylejä napsauttamalla</a:t>
            </a:r>
          </a:p>
        </p:txBody>
      </p:sp>
      <p:sp>
        <p:nvSpPr>
          <p:cNvPr id="4" name="Sisällön paikkamerkki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i-FI" smtClean="0"/>
              <a:t>Muokkaa tekstin perustyylejä napsauttamalla</a:t>
            </a:r>
          </a:p>
          <a:p>
            <a:pPr lvl="1" eaLnBrk="1" latinLnBrk="0" hangingPunct="1"/>
            <a:r>
              <a:rPr lang="fi-FI" smtClean="0"/>
              <a:t>toinen taso</a:t>
            </a:r>
          </a:p>
          <a:p>
            <a:pPr lvl="2" eaLnBrk="1" latinLnBrk="0" hangingPunct="1"/>
            <a:r>
              <a:rPr lang="fi-FI" smtClean="0"/>
              <a:t>kolmas taso</a:t>
            </a:r>
          </a:p>
          <a:p>
            <a:pPr lvl="3" eaLnBrk="1" latinLnBrk="0" hangingPunct="1"/>
            <a:r>
              <a:rPr lang="fi-FI" smtClean="0"/>
              <a:t>neljäs taso</a:t>
            </a:r>
          </a:p>
          <a:p>
            <a:pPr lvl="4" eaLnBrk="1" latinLnBrk="0" hangingPunct="1"/>
            <a:r>
              <a:rPr lang="fi-FI" smtClean="0"/>
              <a:t>viides taso</a:t>
            </a:r>
            <a:endParaRPr kumimoji="0" lang="en-US"/>
          </a:p>
        </p:txBody>
      </p:sp>
      <p:sp>
        <p:nvSpPr>
          <p:cNvPr id="28" name="Sisällön paikkamerkki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i-FI" smtClean="0"/>
              <a:t>Muokkaa tekstin perustyylejä napsauttamalla</a:t>
            </a:r>
          </a:p>
          <a:p>
            <a:pPr lvl="1" eaLnBrk="1" latinLnBrk="0" hangingPunct="1"/>
            <a:r>
              <a:rPr lang="fi-FI" smtClean="0"/>
              <a:t>toinen taso</a:t>
            </a:r>
          </a:p>
          <a:p>
            <a:pPr lvl="2" eaLnBrk="1" latinLnBrk="0" hangingPunct="1"/>
            <a:r>
              <a:rPr lang="fi-FI" smtClean="0"/>
              <a:t>kolmas taso</a:t>
            </a:r>
          </a:p>
          <a:p>
            <a:pPr lvl="3" eaLnBrk="1" latinLnBrk="0" hangingPunct="1"/>
            <a:r>
              <a:rPr lang="fi-FI" smtClean="0"/>
              <a:t>neljäs taso</a:t>
            </a:r>
          </a:p>
          <a:p>
            <a:pPr lvl="4" eaLnBrk="1" latinLnBrk="0" hangingPunct="1"/>
            <a:r>
              <a:rPr lang="fi-FI" smtClean="0"/>
              <a:t>viides taso</a:t>
            </a:r>
            <a:endParaRPr kumimoji="0" lang="en-US"/>
          </a:p>
        </p:txBody>
      </p:sp>
      <p:sp>
        <p:nvSpPr>
          <p:cNvPr id="10" name="Päivämäärän paikkamerkki 9"/>
          <p:cNvSpPr>
            <a:spLocks noGrp="1"/>
          </p:cNvSpPr>
          <p:nvPr>
            <p:ph type="dt" sz="half" idx="10"/>
          </p:nvPr>
        </p:nvSpPr>
        <p:spPr/>
        <p:txBody>
          <a:bodyPr/>
          <a:lstStyle/>
          <a:p>
            <a:fld id="{57422876-618C-4EF9-8E1C-E2478F80770E}" type="datetimeFigureOut">
              <a:rPr lang="fi-FI" smtClean="0"/>
              <a:pPr/>
              <a:t>28.10.2014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a:xfrm>
            <a:off x="8229600" y="6477000"/>
            <a:ext cx="762000" cy="246888"/>
          </a:xfrm>
        </p:spPr>
        <p:txBody>
          <a:bodyPr/>
          <a:lstStyle/>
          <a:p>
            <a:fld id="{11E2E25C-8928-443D-8076-F06C77B73748}" type="slidenum">
              <a:rPr lang="fi-FI" smtClean="0"/>
              <a:pPr/>
              <a:t>‹#›</a:t>
            </a:fld>
            <a:endParaRPr lang="fi-FI"/>
          </a:p>
        </p:txBody>
      </p:sp>
      <p:sp>
        <p:nvSpPr>
          <p:cNvPr id="11" name="Suora yhdysviiva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30" name="Otsikko 29"/>
          <p:cNvSpPr>
            <a:spLocks noGrp="1"/>
          </p:cNvSpPr>
          <p:nvPr>
            <p:ph type="title"/>
          </p:nvPr>
        </p:nvSpPr>
        <p:spPr>
          <a:xfrm>
            <a:off x="301752" y="457200"/>
            <a:ext cx="8686800" cy="841248"/>
          </a:xfrm>
        </p:spPr>
        <p:txBody>
          <a:bodyPr/>
          <a:lstStyle/>
          <a:p>
            <a:r>
              <a:rPr kumimoji="0" lang="fi-FI" smtClean="0"/>
              <a:t>Muokkaa perustyyl. napsautt.</a:t>
            </a:r>
            <a:endParaRPr kumimoji="0" lang="en-US"/>
          </a:p>
        </p:txBody>
      </p:sp>
      <p:sp>
        <p:nvSpPr>
          <p:cNvPr id="12" name="Päivämäärän paikkamerkki 11"/>
          <p:cNvSpPr>
            <a:spLocks noGrp="1"/>
          </p:cNvSpPr>
          <p:nvPr>
            <p:ph type="dt" sz="half" idx="10"/>
          </p:nvPr>
        </p:nvSpPr>
        <p:spPr/>
        <p:txBody>
          <a:bodyPr/>
          <a:lstStyle/>
          <a:p>
            <a:fld id="{57422876-618C-4EF9-8E1C-E2478F80770E}" type="datetimeFigureOut">
              <a:rPr lang="fi-FI" smtClean="0"/>
              <a:pPr/>
              <a:t>28.10.2014</a:t>
            </a:fld>
            <a:endParaRPr lang="fi-FI"/>
          </a:p>
        </p:txBody>
      </p:sp>
      <p:sp>
        <p:nvSpPr>
          <p:cNvPr id="21" name="Alatunnisteen paikkamerkki 20"/>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11E2E25C-8928-443D-8076-F06C77B73748}" type="slidenum">
              <a:rPr lang="fi-FI" smtClean="0"/>
              <a:pPr/>
              <a:t>‹#›</a:t>
            </a:fld>
            <a:endParaRPr lang="fi-F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fld id="{57422876-618C-4EF9-8E1C-E2478F80770E}" type="datetimeFigureOut">
              <a:rPr lang="fi-FI" smtClean="0"/>
              <a:pPr/>
              <a:t>28.10.2014</a:t>
            </a:fld>
            <a:endParaRPr lang="fi-FI"/>
          </a:p>
        </p:txBody>
      </p:sp>
      <p:sp>
        <p:nvSpPr>
          <p:cNvPr id="24" name="Alatunnisteen paikkamerkki 23"/>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11E2E25C-8928-443D-8076-F06C77B73748}" type="slidenum">
              <a:rPr lang="fi-FI" smtClean="0"/>
              <a:pPr/>
              <a:t>‹#›</a:t>
            </a:fld>
            <a:endParaRPr lang="fi-F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Suora yhdysviiva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tsikko 11"/>
          <p:cNvSpPr>
            <a:spLocks noGrp="1"/>
          </p:cNvSpPr>
          <p:nvPr>
            <p:ph type="title"/>
          </p:nvPr>
        </p:nvSpPr>
        <p:spPr>
          <a:xfrm>
            <a:off x="457200" y="5486400"/>
            <a:ext cx="8458200" cy="520700"/>
          </a:xfrm>
        </p:spPr>
        <p:txBody>
          <a:bodyPr anchor="ctr"/>
          <a:lstStyle>
            <a:lvl1pPr algn="l">
              <a:buNone/>
              <a:defRPr sz="2000" b="1"/>
            </a:lvl1pPr>
          </a:lstStyle>
          <a:p>
            <a:r>
              <a:rPr kumimoji="0" lang="fi-FI" smtClean="0"/>
              <a:t>Muokkaa perustyyl. napsautt.</a:t>
            </a:r>
            <a:endParaRPr kumimoji="0" lang="en-US"/>
          </a:p>
        </p:txBody>
      </p:sp>
      <p:sp>
        <p:nvSpPr>
          <p:cNvPr id="26" name="Tekstin paikkamerkki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i-FI" smtClean="0"/>
              <a:t>Muokkaa tekstin perustyylejä napsauttamalla</a:t>
            </a:r>
          </a:p>
        </p:txBody>
      </p:sp>
      <p:sp>
        <p:nvSpPr>
          <p:cNvPr id="14" name="Sisällön paikkamerkki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fi-FI" smtClean="0"/>
              <a:t>Muokkaa tekstin perustyylejä napsauttamalla</a:t>
            </a:r>
          </a:p>
          <a:p>
            <a:pPr lvl="1" eaLnBrk="1" latinLnBrk="0" hangingPunct="1"/>
            <a:r>
              <a:rPr lang="fi-FI" smtClean="0"/>
              <a:t>toinen taso</a:t>
            </a:r>
          </a:p>
          <a:p>
            <a:pPr lvl="2" eaLnBrk="1" latinLnBrk="0" hangingPunct="1"/>
            <a:r>
              <a:rPr lang="fi-FI" smtClean="0"/>
              <a:t>kolmas taso</a:t>
            </a:r>
          </a:p>
          <a:p>
            <a:pPr lvl="3" eaLnBrk="1" latinLnBrk="0" hangingPunct="1"/>
            <a:r>
              <a:rPr lang="fi-FI" smtClean="0"/>
              <a:t>neljäs taso</a:t>
            </a:r>
          </a:p>
          <a:p>
            <a:pPr lvl="4" eaLnBrk="1" latinLnBrk="0" hangingPunct="1"/>
            <a:r>
              <a:rPr lang="fi-FI" smtClean="0"/>
              <a:t>viides taso</a:t>
            </a:r>
            <a:endParaRPr kumimoji="0" lang="en-US"/>
          </a:p>
        </p:txBody>
      </p:sp>
      <p:sp>
        <p:nvSpPr>
          <p:cNvPr id="25" name="Päivämäärän paikkamerkki 24"/>
          <p:cNvSpPr>
            <a:spLocks noGrp="1"/>
          </p:cNvSpPr>
          <p:nvPr>
            <p:ph type="dt" sz="half" idx="10"/>
          </p:nvPr>
        </p:nvSpPr>
        <p:spPr/>
        <p:txBody>
          <a:bodyPr/>
          <a:lstStyle/>
          <a:p>
            <a:fld id="{57422876-618C-4EF9-8E1C-E2478F80770E}" type="datetimeFigureOut">
              <a:rPr lang="fi-FI" smtClean="0"/>
              <a:pPr/>
              <a:t>28.10.2014</a:t>
            </a:fld>
            <a:endParaRPr lang="fi-FI"/>
          </a:p>
        </p:txBody>
      </p:sp>
      <p:sp>
        <p:nvSpPr>
          <p:cNvPr id="29" name="Alatunnisteen paikkamerkki 28"/>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11E2E25C-8928-443D-8076-F06C77B73748}" type="slidenum">
              <a:rPr lang="fi-FI" smtClean="0"/>
              <a:pPr/>
              <a:t>‹#›</a:t>
            </a:fld>
            <a:endParaRPr lang="fi-F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13" name="Kuvan paikkamerkki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fi-FI" smtClean="0"/>
              <a:t>Lisää kuva napsauttamalla kuvaketta</a:t>
            </a:r>
            <a:endParaRPr kumimoji="0" lang="en-US" dirty="0"/>
          </a:p>
        </p:txBody>
      </p:sp>
      <p:sp>
        <p:nvSpPr>
          <p:cNvPr id="7" name="Päivämäärän paikkamerkki 6"/>
          <p:cNvSpPr>
            <a:spLocks noGrp="1"/>
          </p:cNvSpPr>
          <p:nvPr>
            <p:ph type="dt" sz="half" idx="10"/>
          </p:nvPr>
        </p:nvSpPr>
        <p:spPr/>
        <p:txBody>
          <a:bodyPr/>
          <a:lstStyle/>
          <a:p>
            <a:fld id="{57422876-618C-4EF9-8E1C-E2478F80770E}" type="datetimeFigureOut">
              <a:rPr lang="fi-FI" smtClean="0"/>
              <a:pPr/>
              <a:t>28.10.2014</a:t>
            </a:fld>
            <a:endParaRPr lang="fi-FI"/>
          </a:p>
        </p:txBody>
      </p:sp>
      <p:sp>
        <p:nvSpPr>
          <p:cNvPr id="5" name="Alatunnisteen paikkamerkki 4"/>
          <p:cNvSpPr>
            <a:spLocks noGrp="1"/>
          </p:cNvSpPr>
          <p:nvPr>
            <p:ph type="ftr" sz="quarter" idx="11"/>
          </p:nvPr>
        </p:nvSpPr>
        <p:spPr/>
        <p:txBody>
          <a:bodyPr/>
          <a:lstStyle/>
          <a:p>
            <a:endParaRPr lang="fi-FI"/>
          </a:p>
        </p:txBody>
      </p:sp>
      <p:sp>
        <p:nvSpPr>
          <p:cNvPr id="31" name="Dian numeron paikkamerkki 30"/>
          <p:cNvSpPr>
            <a:spLocks noGrp="1"/>
          </p:cNvSpPr>
          <p:nvPr>
            <p:ph type="sldNum" sz="quarter" idx="12"/>
          </p:nvPr>
        </p:nvSpPr>
        <p:spPr/>
        <p:txBody>
          <a:bodyPr/>
          <a:lstStyle/>
          <a:p>
            <a:fld id="{11E2E25C-8928-443D-8076-F06C77B73748}" type="slidenum">
              <a:rPr lang="fi-FI" smtClean="0"/>
              <a:pPr/>
              <a:t>‹#›</a:t>
            </a:fld>
            <a:endParaRPr lang="fi-FI"/>
          </a:p>
        </p:txBody>
      </p:sp>
      <p:sp>
        <p:nvSpPr>
          <p:cNvPr id="17" name="Otsikko 16"/>
          <p:cNvSpPr>
            <a:spLocks noGrp="1"/>
          </p:cNvSpPr>
          <p:nvPr>
            <p:ph type="title"/>
          </p:nvPr>
        </p:nvSpPr>
        <p:spPr>
          <a:xfrm>
            <a:off x="381000" y="4993760"/>
            <a:ext cx="5867400" cy="522288"/>
          </a:xfrm>
        </p:spPr>
        <p:txBody>
          <a:bodyPr anchor="ctr"/>
          <a:lstStyle>
            <a:lvl1pPr algn="l">
              <a:buNone/>
              <a:defRPr sz="2000" b="1"/>
            </a:lvl1pPr>
          </a:lstStyle>
          <a:p>
            <a:r>
              <a:rPr kumimoji="0" lang="fi-FI" smtClean="0"/>
              <a:t>Muokkaa perustyyl. napsautt.</a:t>
            </a:r>
            <a:endParaRPr kumimoji="0" lang="en-US"/>
          </a:p>
        </p:txBody>
      </p:sp>
      <p:sp>
        <p:nvSpPr>
          <p:cNvPr id="26" name="Tekstin paikkamerkki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fi-FI" smtClean="0"/>
              <a:t>Muokkaa tekstin perustyylejä napsauttamalla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uora yhdysviiva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kstin paikkamerkki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fi-FI" smtClean="0"/>
              <a:t>Muokkaa tekstin perustyylejä napsauttamalla</a:t>
            </a:r>
          </a:p>
          <a:p>
            <a:pPr lvl="1" eaLnBrk="1" latinLnBrk="0" hangingPunct="1"/>
            <a:r>
              <a:rPr kumimoji="0" lang="fi-FI" smtClean="0"/>
              <a:t>toinen taso</a:t>
            </a:r>
          </a:p>
          <a:p>
            <a:pPr lvl="2" eaLnBrk="1" latinLnBrk="0" hangingPunct="1"/>
            <a:r>
              <a:rPr kumimoji="0" lang="fi-FI" smtClean="0"/>
              <a:t>kolmas taso</a:t>
            </a:r>
          </a:p>
          <a:p>
            <a:pPr lvl="3" eaLnBrk="1" latinLnBrk="0" hangingPunct="1"/>
            <a:r>
              <a:rPr kumimoji="0" lang="fi-FI" smtClean="0"/>
              <a:t>neljäs taso</a:t>
            </a:r>
          </a:p>
          <a:p>
            <a:pPr lvl="4" eaLnBrk="1" latinLnBrk="0" hangingPunct="1"/>
            <a:r>
              <a:rPr kumimoji="0" lang="fi-FI" smtClean="0"/>
              <a:t>viides taso</a:t>
            </a:r>
            <a:endParaRPr kumimoji="0" lang="en-US"/>
          </a:p>
        </p:txBody>
      </p:sp>
      <p:sp>
        <p:nvSpPr>
          <p:cNvPr id="11" name="Päivämäärän paikkamerkki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7422876-618C-4EF9-8E1C-E2478F80770E}" type="datetimeFigureOut">
              <a:rPr lang="fi-FI" smtClean="0"/>
              <a:pPr/>
              <a:t>28.10.2014</a:t>
            </a:fld>
            <a:endParaRPr lang="fi-FI"/>
          </a:p>
        </p:txBody>
      </p:sp>
      <p:sp>
        <p:nvSpPr>
          <p:cNvPr id="28" name="Alatunnisteen paikkamerkki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fi-FI"/>
          </a:p>
        </p:txBody>
      </p:sp>
      <p:sp>
        <p:nvSpPr>
          <p:cNvPr id="5" name="Dian numeron paikkamerkki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1E2E25C-8928-443D-8076-F06C77B73748}" type="slidenum">
              <a:rPr lang="fi-FI" smtClean="0"/>
              <a:pPr/>
              <a:t>‹#›</a:t>
            </a:fld>
            <a:endParaRPr lang="fi-FI"/>
          </a:p>
        </p:txBody>
      </p:sp>
      <p:sp>
        <p:nvSpPr>
          <p:cNvPr id="10" name="Otsikon paikkamerkki 9"/>
          <p:cNvSpPr>
            <a:spLocks noGrp="1"/>
          </p:cNvSpPr>
          <p:nvPr>
            <p:ph type="title"/>
          </p:nvPr>
        </p:nvSpPr>
        <p:spPr>
          <a:xfrm>
            <a:off x="304800" y="457200"/>
            <a:ext cx="8686800" cy="838200"/>
          </a:xfrm>
          <a:prstGeom prst="rect">
            <a:avLst/>
          </a:prstGeom>
        </p:spPr>
        <p:txBody>
          <a:bodyPr vert="horz" anchor="ctr">
            <a:normAutofit/>
          </a:bodyPr>
          <a:lstStyle/>
          <a:p>
            <a:r>
              <a:rPr kumimoji="0" lang="fi-FI" smtClean="0"/>
              <a:t>Muokkaa perustyyl. napsautt.</a:t>
            </a:r>
            <a:endParaRPr kumimoji="0" lang="en-US"/>
          </a:p>
        </p:txBody>
      </p:sp>
      <p:sp>
        <p:nvSpPr>
          <p:cNvPr id="9" name="Suora yhdysviiva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uora yhdysviiva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SAM_2078.JPG"/>
          <p:cNvPicPr>
            <a:picLocks noChangeAspect="1"/>
          </p:cNvPicPr>
          <p:nvPr/>
        </p:nvPicPr>
        <p:blipFill>
          <a:blip r:embed="rId2" cstate="print"/>
          <a:stretch>
            <a:fillRect/>
          </a:stretch>
        </p:blipFill>
        <p:spPr>
          <a:xfrm>
            <a:off x="2143108" y="-47"/>
            <a:ext cx="5143536" cy="6858047"/>
          </a:xfrm>
          <a:prstGeom prst="rect">
            <a:avLst/>
          </a:prstGeom>
        </p:spPr>
      </p:pic>
      <p:sp>
        <p:nvSpPr>
          <p:cNvPr id="2" name="Otsikko 1"/>
          <p:cNvSpPr>
            <a:spLocks noGrp="1"/>
          </p:cNvSpPr>
          <p:nvPr>
            <p:ph type="ctrTitle"/>
          </p:nvPr>
        </p:nvSpPr>
        <p:spPr>
          <a:xfrm>
            <a:off x="3071802" y="214290"/>
            <a:ext cx="3143272" cy="1071570"/>
          </a:xfrm>
        </p:spPr>
        <p:txBody>
          <a:bodyPr>
            <a:normAutofit/>
          </a:bodyPr>
          <a:lstStyle/>
          <a:p>
            <a:r>
              <a:rPr lang="fi-FI" sz="6000" dirty="0" err="1" smtClean="0">
                <a:solidFill>
                  <a:srgbClr val="FFC000"/>
                </a:solidFill>
                <a:latin typeface="Narkisim" pitchFamily="34" charset="-79"/>
                <a:cs typeface="Narkisim" pitchFamily="34" charset="-79"/>
              </a:rPr>
              <a:t>Feenix</a:t>
            </a:r>
            <a:endParaRPr lang="fi-FI" sz="6000" dirty="0">
              <a:solidFill>
                <a:srgbClr val="FFC000"/>
              </a:solidFill>
              <a:latin typeface="Narkisim" pitchFamily="34" charset="-79"/>
              <a:cs typeface="Narkisim" pitchFamily="34" charset="-79"/>
            </a:endParaRPr>
          </a:p>
        </p:txBody>
      </p:sp>
      <p:sp>
        <p:nvSpPr>
          <p:cNvPr id="3" name="Alaotsikko 2"/>
          <p:cNvSpPr>
            <a:spLocks noGrp="1"/>
          </p:cNvSpPr>
          <p:nvPr>
            <p:ph type="subTitle" idx="1"/>
          </p:nvPr>
        </p:nvSpPr>
        <p:spPr>
          <a:xfrm rot="21226414">
            <a:off x="2021379" y="1150201"/>
            <a:ext cx="5439746" cy="685808"/>
          </a:xfrm>
        </p:spPr>
        <p:txBody>
          <a:bodyPr>
            <a:noAutofit/>
          </a:bodyPr>
          <a:lstStyle/>
          <a:p>
            <a:r>
              <a:rPr lang="fi-FI" sz="4000" dirty="0" smtClean="0">
                <a:solidFill>
                  <a:srgbClr val="FFC000"/>
                </a:solidFill>
                <a:latin typeface="MV Boli" pitchFamily="2" charset="0"/>
                <a:cs typeface="MV Boli" pitchFamily="2" charset="0"/>
              </a:rPr>
              <a:t>”</a:t>
            </a:r>
            <a:r>
              <a:rPr lang="fi-FI" sz="4000" b="1" i="1" dirty="0" smtClean="0">
                <a:solidFill>
                  <a:srgbClr val="FFC000"/>
                </a:solidFill>
                <a:latin typeface="MV Boli" pitchFamily="2" charset="0"/>
                <a:cs typeface="MV Boli" pitchFamily="2" charset="0"/>
              </a:rPr>
              <a:t>Yhden oven takana</a:t>
            </a:r>
            <a:r>
              <a:rPr lang="fi-FI" sz="4000" b="1" i="1" dirty="0" smtClean="0">
                <a:solidFill>
                  <a:srgbClr val="FFC000"/>
                </a:solidFill>
              </a:rPr>
              <a:t>…”</a:t>
            </a:r>
            <a:endParaRPr lang="fi-FI" sz="400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Katri Holm</a:t>
            </a:r>
            <a:endParaRPr lang="fi-FI" dirty="0"/>
          </a:p>
        </p:txBody>
      </p:sp>
      <p:sp>
        <p:nvSpPr>
          <p:cNvPr id="3" name="Sisällön paikkamerkki 2"/>
          <p:cNvSpPr>
            <a:spLocks noGrp="1"/>
          </p:cNvSpPr>
          <p:nvPr>
            <p:ph sz="half" idx="1"/>
          </p:nvPr>
        </p:nvSpPr>
        <p:spPr/>
        <p:txBody>
          <a:bodyPr>
            <a:normAutofit fontScale="55000" lnSpcReduction="20000"/>
          </a:bodyPr>
          <a:lstStyle/>
          <a:p>
            <a:pPr>
              <a:buNone/>
            </a:pPr>
            <a:endParaRPr lang="fi-FI" dirty="0" smtClean="0">
              <a:latin typeface="MV Boli" pitchFamily="2" charset="0"/>
              <a:cs typeface="MV Boli" pitchFamily="2" charset="0"/>
            </a:endParaRPr>
          </a:p>
          <a:p>
            <a:pPr>
              <a:buNone/>
            </a:pPr>
            <a:r>
              <a:rPr lang="fi-FI" dirty="0" smtClean="0">
                <a:latin typeface="MV Boli" pitchFamily="2" charset="0"/>
                <a:cs typeface="MV Boli" pitchFamily="2" charset="0"/>
              </a:rPr>
              <a:t> 1.Katri Holm ja toimin </a:t>
            </a:r>
            <a:r>
              <a:rPr lang="fi-FI" dirty="0" err="1" smtClean="0">
                <a:latin typeface="MV Boli" pitchFamily="2" charset="0"/>
                <a:cs typeface="MV Boli" pitchFamily="2" charset="0"/>
              </a:rPr>
              <a:t>JOPO-luokan</a:t>
            </a:r>
            <a:r>
              <a:rPr lang="fi-FI" dirty="0" smtClean="0">
                <a:latin typeface="MV Boli" pitchFamily="2" charset="0"/>
                <a:cs typeface="MV Boli" pitchFamily="2" charset="0"/>
              </a:rPr>
              <a:t> opettajana Petäjäveden yläasteella.</a:t>
            </a:r>
          </a:p>
          <a:p>
            <a:pPr>
              <a:buNone/>
            </a:pPr>
            <a:r>
              <a:rPr lang="fi-FI" dirty="0" smtClean="0">
                <a:latin typeface="MV Boli" pitchFamily="2" charset="0"/>
                <a:cs typeface="MV Boli" pitchFamily="2" charset="0"/>
              </a:rPr>
              <a:t>2.Työni on nuorten parissa toimimista uusissa oppimisympäristöissä, oppimiskokonaisuuksien rakentamista </a:t>
            </a:r>
            <a:r>
              <a:rPr lang="fi-FI" dirty="0" err="1" smtClean="0">
                <a:latin typeface="MV Boli" pitchFamily="2" charset="0"/>
                <a:cs typeface="MV Boli" pitchFamily="2" charset="0"/>
              </a:rPr>
              <a:t>opsin</a:t>
            </a:r>
            <a:r>
              <a:rPr lang="fi-FI" dirty="0" smtClean="0">
                <a:latin typeface="MV Boli" pitchFamily="2" charset="0"/>
                <a:cs typeface="MV Boli" pitchFamily="2" charset="0"/>
              </a:rPr>
              <a:t> pohjalta ja huulen heittämistä päivästä toiseen.</a:t>
            </a:r>
          </a:p>
          <a:p>
            <a:pPr>
              <a:buNone/>
            </a:pPr>
            <a:r>
              <a:rPr lang="fi-FI" dirty="0" smtClean="0">
                <a:latin typeface="MV Boli" pitchFamily="2" charset="0"/>
                <a:cs typeface="MV Boli" pitchFamily="2" charset="0"/>
              </a:rPr>
              <a:t>3.Opettajana 22 vuotta, JOPOTTAJANA 3 vuotta.</a:t>
            </a:r>
          </a:p>
          <a:p>
            <a:pPr>
              <a:buNone/>
            </a:pPr>
            <a:r>
              <a:rPr lang="fi-FI" dirty="0" smtClean="0">
                <a:latin typeface="MV Boli" pitchFamily="2" charset="0"/>
                <a:cs typeface="MV Boli" pitchFamily="2" charset="0"/>
              </a:rPr>
              <a:t>4.Olen erittäin tyytyväinen ammattiini. Pidän vaihtelevista päivistä, joita JOPOSSA riittää. Töihin on joka aamu mukava tulla. </a:t>
            </a:r>
          </a:p>
          <a:p>
            <a:pPr>
              <a:buNone/>
            </a:pPr>
            <a:r>
              <a:rPr lang="fi-FI" dirty="0" smtClean="0">
                <a:latin typeface="MV Boli" pitchFamily="2" charset="0"/>
                <a:cs typeface="MV Boli" pitchFamily="2" charset="0"/>
              </a:rPr>
              <a:t>5.Parasta työssäni on monipuolisuus, vaihtelevat päivät ja mahdollisuus opetuksen järjestämiseen toisella tavalla. Ikävintä on melu. </a:t>
            </a:r>
          </a:p>
          <a:p>
            <a:pPr>
              <a:buNone/>
            </a:pPr>
            <a:r>
              <a:rPr lang="fi-FI" dirty="0" smtClean="0">
                <a:latin typeface="MV Boli" pitchFamily="2" charset="0"/>
                <a:cs typeface="MV Boli" pitchFamily="2" charset="0"/>
              </a:rPr>
              <a:t>6.Voin suositella tätä työtä sosiaalisille, huumorilla ja hyvillä hermolla varustetuille henkilöille. Tosin Petäjävedellä en suosittele tätä työtä, etten menetä omaa työtäni </a:t>
            </a:r>
            <a:r>
              <a:rPr lang="fi-FI" dirty="0" smtClean="0">
                <a:latin typeface="MV Boli" pitchFamily="2" charset="0"/>
                <a:cs typeface="MV Boli" pitchFamily="2" charset="0"/>
                <a:sym typeface="Wingdings" pitchFamily="2" charset="2"/>
              </a:rPr>
              <a:t></a:t>
            </a:r>
            <a:r>
              <a:rPr lang="fi-FI" dirty="0" smtClean="0">
                <a:latin typeface="MV Boli" pitchFamily="2" charset="0"/>
                <a:cs typeface="MV Boli" pitchFamily="2" charset="0"/>
              </a:rPr>
              <a:t>                                           </a:t>
            </a:r>
            <a:r>
              <a:rPr lang="fi-FI" sz="3200" dirty="0" smtClean="0">
                <a:latin typeface="MV Boli" pitchFamily="2" charset="0"/>
                <a:cs typeface="MV Boli" pitchFamily="2" charset="0"/>
              </a:rPr>
              <a:t>                                                                                                                                                                                               </a:t>
            </a:r>
          </a:p>
          <a:p>
            <a:endParaRPr lang="fi-FI" dirty="0"/>
          </a:p>
        </p:txBody>
      </p:sp>
      <p:pic>
        <p:nvPicPr>
          <p:cNvPr id="5" name="Sisällön paikkamerkki 8" descr="SAM_2110.JPG"/>
          <p:cNvPicPr>
            <a:picLocks noGrp="1" noChangeAspect="1"/>
          </p:cNvPicPr>
          <p:nvPr>
            <p:ph sz="half" idx="2"/>
          </p:nvPr>
        </p:nvPicPr>
        <p:blipFill>
          <a:blip r:embed="rId2" cstate="print"/>
          <a:stretch>
            <a:fillRect/>
          </a:stretch>
        </p:blipFill>
        <p:spPr>
          <a:xfrm>
            <a:off x="4643438" y="1142984"/>
            <a:ext cx="4038600" cy="32448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kehys 1"/>
          <p:cNvSpPr txBox="1"/>
          <p:nvPr/>
        </p:nvSpPr>
        <p:spPr>
          <a:xfrm>
            <a:off x="714348" y="948690"/>
            <a:ext cx="3429024" cy="5632311"/>
          </a:xfrm>
          <a:prstGeom prst="rect">
            <a:avLst/>
          </a:prstGeom>
          <a:noFill/>
        </p:spPr>
        <p:txBody>
          <a:bodyPr wrap="square" rtlCol="0">
            <a:spAutoFit/>
          </a:bodyPr>
          <a:lstStyle/>
          <a:p>
            <a:pPr marL="514350" indent="-514350">
              <a:buAutoNum type="arabicPeriod"/>
            </a:pPr>
            <a:r>
              <a:rPr lang="fi-FI" dirty="0" smtClean="0">
                <a:solidFill>
                  <a:schemeClr val="tx1"/>
                </a:solidFill>
                <a:latin typeface="MV Boli" pitchFamily="2" charset="0"/>
                <a:cs typeface="MV Boli" pitchFamily="2" charset="0"/>
              </a:rPr>
              <a:t>Heli Kristiina Kokkonen</a:t>
            </a:r>
          </a:p>
          <a:p>
            <a:pPr marL="514350" indent="-514350">
              <a:buAutoNum type="arabicPeriod"/>
            </a:pPr>
            <a:r>
              <a:rPr lang="fi-FI" dirty="0" smtClean="0">
                <a:solidFill>
                  <a:schemeClr val="tx1"/>
                </a:solidFill>
                <a:latin typeface="MV Boli" pitchFamily="2" charset="0"/>
                <a:cs typeface="MV Boli" pitchFamily="2" charset="0"/>
              </a:rPr>
              <a:t>Toimin </a:t>
            </a:r>
            <a:r>
              <a:rPr lang="fi-FI" dirty="0" err="1" smtClean="0">
                <a:solidFill>
                  <a:schemeClr val="tx1"/>
                </a:solidFill>
                <a:latin typeface="MV Boli" pitchFamily="2" charset="0"/>
                <a:cs typeface="MV Boli" pitchFamily="2" charset="0"/>
              </a:rPr>
              <a:t>JOPO-luokassa</a:t>
            </a:r>
            <a:r>
              <a:rPr lang="fi-FI" dirty="0" smtClean="0">
                <a:solidFill>
                  <a:schemeClr val="tx1"/>
                </a:solidFill>
                <a:latin typeface="MV Boli" pitchFamily="2" charset="0"/>
                <a:cs typeface="MV Boli" pitchFamily="2" charset="0"/>
              </a:rPr>
              <a:t> kouluavustajana. Työhöni kuuluu monistaminen, tiettyjen aineiden opettaminen, oppilaidenkasvun ja kehityksen tukeminen.</a:t>
            </a:r>
          </a:p>
          <a:p>
            <a:pPr marL="514350" indent="-514350">
              <a:buAutoNum type="arabicPeriod"/>
            </a:pPr>
            <a:r>
              <a:rPr lang="fi-FI" dirty="0" smtClean="0">
                <a:solidFill>
                  <a:schemeClr val="tx1"/>
                </a:solidFill>
                <a:latin typeface="MV Boli" pitchFamily="2" charset="0"/>
                <a:cs typeface="MV Boli" pitchFamily="2" charset="0"/>
              </a:rPr>
              <a:t>Olen ollut </a:t>
            </a:r>
            <a:r>
              <a:rPr lang="fi-FI" dirty="0" err="1" smtClean="0">
                <a:solidFill>
                  <a:schemeClr val="tx1"/>
                </a:solidFill>
                <a:latin typeface="MV Boli" pitchFamily="2" charset="0"/>
                <a:cs typeface="MV Boli" pitchFamily="2" charset="0"/>
              </a:rPr>
              <a:t>JOPOssa</a:t>
            </a:r>
            <a:r>
              <a:rPr lang="fi-FI" dirty="0" smtClean="0">
                <a:solidFill>
                  <a:schemeClr val="tx1"/>
                </a:solidFill>
                <a:latin typeface="MV Boli" pitchFamily="2" charset="0"/>
                <a:cs typeface="MV Boli" pitchFamily="2" charset="0"/>
              </a:rPr>
              <a:t> 2 vuotta, sitä ennen ala-asteella 2 vuotta.</a:t>
            </a:r>
          </a:p>
          <a:p>
            <a:pPr marL="514350" indent="-514350">
              <a:buAutoNum type="arabicPeriod"/>
            </a:pPr>
            <a:r>
              <a:rPr lang="fi-FI" dirty="0" err="1" smtClean="0">
                <a:solidFill>
                  <a:schemeClr val="tx1"/>
                </a:solidFill>
                <a:latin typeface="MV Boli" pitchFamily="2" charset="0"/>
                <a:cs typeface="MV Boli" pitchFamily="2" charset="0"/>
              </a:rPr>
              <a:t>Khyl</a:t>
            </a:r>
            <a:r>
              <a:rPr lang="fi-FI" dirty="0" smtClean="0">
                <a:solidFill>
                  <a:schemeClr val="tx1"/>
                </a:solidFill>
                <a:latin typeface="MV Boli" pitchFamily="2" charset="0"/>
                <a:cs typeface="MV Boli" pitchFamily="2" charset="0"/>
              </a:rPr>
              <a:t>.</a:t>
            </a:r>
          </a:p>
          <a:p>
            <a:pPr marL="514350" indent="-514350">
              <a:buAutoNum type="arabicPeriod"/>
            </a:pPr>
            <a:r>
              <a:rPr lang="fi-FI" dirty="0" smtClean="0">
                <a:solidFill>
                  <a:schemeClr val="tx1"/>
                </a:solidFill>
                <a:latin typeface="MV Boli" pitchFamily="2" charset="0"/>
                <a:cs typeface="MV Boli" pitchFamily="2" charset="0"/>
              </a:rPr>
              <a:t>Parasta on, että mikään päivä ei ole samanlainen. Ikävintä on se että, työ on joskus henkisesti raskasta.</a:t>
            </a:r>
          </a:p>
          <a:p>
            <a:pPr marL="514350" indent="-514350">
              <a:buAutoNum type="arabicPeriod"/>
            </a:pPr>
            <a:r>
              <a:rPr lang="fi-FI" dirty="0" smtClean="0">
                <a:solidFill>
                  <a:schemeClr val="tx1"/>
                </a:solidFill>
                <a:latin typeface="MV Boli" pitchFamily="2" charset="0"/>
                <a:cs typeface="MV Boli" pitchFamily="2" charset="0"/>
              </a:rPr>
              <a:t>Voin suositella, jos on käynyt kouluja kouluavustajaksi</a:t>
            </a:r>
            <a:endParaRPr lang="fi-FI" dirty="0">
              <a:solidFill>
                <a:schemeClr val="tx1"/>
              </a:solidFill>
              <a:latin typeface="MV Boli" pitchFamily="2" charset="0"/>
              <a:cs typeface="MV Boli" pitchFamily="2" charset="0"/>
            </a:endParaRPr>
          </a:p>
        </p:txBody>
      </p:sp>
      <p:pic>
        <p:nvPicPr>
          <p:cNvPr id="3" name="Kuva 2" descr="SAM_2103.JPG"/>
          <p:cNvPicPr>
            <a:picLocks noChangeAspect="1"/>
          </p:cNvPicPr>
          <p:nvPr/>
        </p:nvPicPr>
        <p:blipFill>
          <a:blip r:embed="rId2" cstate="print"/>
          <a:stretch>
            <a:fillRect/>
          </a:stretch>
        </p:blipFill>
        <p:spPr>
          <a:xfrm>
            <a:off x="4500562" y="1857364"/>
            <a:ext cx="4286280" cy="3214710"/>
          </a:xfrm>
          <a:prstGeom prst="rect">
            <a:avLst/>
          </a:prstGeom>
        </p:spPr>
      </p:pic>
      <p:sp>
        <p:nvSpPr>
          <p:cNvPr id="4" name="Tekstikehys 3"/>
          <p:cNvSpPr txBox="1"/>
          <p:nvPr/>
        </p:nvSpPr>
        <p:spPr>
          <a:xfrm>
            <a:off x="2571736" y="285728"/>
            <a:ext cx="4143404" cy="769441"/>
          </a:xfrm>
          <a:prstGeom prst="rect">
            <a:avLst/>
          </a:prstGeom>
          <a:noFill/>
        </p:spPr>
        <p:txBody>
          <a:bodyPr wrap="square" rtlCol="0">
            <a:spAutoFit/>
          </a:bodyPr>
          <a:lstStyle/>
          <a:p>
            <a:r>
              <a:rPr lang="fi-FI" sz="4400" dirty="0" smtClean="0">
                <a:latin typeface="MV Boli" pitchFamily="2" charset="0"/>
                <a:cs typeface="MV Boli" pitchFamily="2" charset="0"/>
              </a:rPr>
              <a:t>Heli Kokkonen</a:t>
            </a:r>
            <a:endParaRPr lang="fi-FI" sz="4400" dirty="0">
              <a:latin typeface="MV Boli" pitchFamily="2" charset="0"/>
              <a:cs typeface="MV Boli" pitchFamily="2"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rot="21356607">
            <a:off x="234296" y="575739"/>
            <a:ext cx="8229600" cy="857256"/>
          </a:xfrm>
        </p:spPr>
        <p:txBody>
          <a:bodyPr>
            <a:normAutofit fontScale="90000"/>
          </a:bodyPr>
          <a:lstStyle/>
          <a:p>
            <a:r>
              <a:rPr lang="fi-FI" sz="3600" b="1" dirty="0">
                <a:latin typeface="MV Boli" pitchFamily="2" charset="0"/>
                <a:cs typeface="MV Boli" pitchFamily="2" charset="0"/>
              </a:rPr>
              <a:t>Kouluavustaja Asko </a:t>
            </a:r>
            <a:r>
              <a:rPr lang="fi-FI" sz="3600" b="1" dirty="0" smtClean="0">
                <a:latin typeface="MV Boli" pitchFamily="2" charset="0"/>
                <a:cs typeface="MV Boli" pitchFamily="2" charset="0"/>
              </a:rPr>
              <a:t>Niskalan</a:t>
            </a:r>
            <a:br>
              <a:rPr lang="fi-FI" sz="3600" b="1" dirty="0" smtClean="0">
                <a:latin typeface="MV Boli" pitchFamily="2" charset="0"/>
                <a:cs typeface="MV Boli" pitchFamily="2" charset="0"/>
              </a:rPr>
            </a:br>
            <a:r>
              <a:rPr lang="fi-FI" sz="3600" b="1" dirty="0" smtClean="0">
                <a:latin typeface="MV Boli" pitchFamily="2" charset="0"/>
                <a:cs typeface="MV Boli" pitchFamily="2" charset="0"/>
              </a:rPr>
              <a:t>haastattelu</a:t>
            </a:r>
            <a:r>
              <a:rPr lang="fi-FI" dirty="0"/>
              <a:t/>
            </a:r>
            <a:br>
              <a:rPr lang="fi-FI" dirty="0"/>
            </a:br>
            <a:endParaRPr lang="fi-FI" dirty="0"/>
          </a:p>
        </p:txBody>
      </p:sp>
      <p:pic>
        <p:nvPicPr>
          <p:cNvPr id="8" name="Sisällön paikkamerkki 7" descr="SAM_2112.JPG"/>
          <p:cNvPicPr>
            <a:picLocks noGrp="1" noChangeAspect="1"/>
          </p:cNvPicPr>
          <p:nvPr>
            <p:ph idx="1"/>
          </p:nvPr>
        </p:nvPicPr>
        <p:blipFill>
          <a:blip r:embed="rId3" cstate="print"/>
          <a:stretch>
            <a:fillRect/>
          </a:stretch>
        </p:blipFill>
        <p:spPr>
          <a:xfrm>
            <a:off x="5429256" y="1285860"/>
            <a:ext cx="3395510" cy="4525962"/>
          </a:xfrm>
        </p:spPr>
      </p:pic>
      <p:sp>
        <p:nvSpPr>
          <p:cNvPr id="5" name="Tekstikehys 4"/>
          <p:cNvSpPr txBox="1"/>
          <p:nvPr/>
        </p:nvSpPr>
        <p:spPr>
          <a:xfrm>
            <a:off x="5214942" y="6143644"/>
            <a:ext cx="3714776" cy="584775"/>
          </a:xfrm>
          <a:prstGeom prst="rect">
            <a:avLst/>
          </a:prstGeom>
          <a:noFill/>
        </p:spPr>
        <p:txBody>
          <a:bodyPr wrap="square" rtlCol="0">
            <a:spAutoFit/>
          </a:bodyPr>
          <a:lstStyle/>
          <a:p>
            <a:pPr algn="ctr"/>
            <a:r>
              <a:rPr lang="fi-FI" sz="1600" dirty="0">
                <a:latin typeface="MV Boli" pitchFamily="2" charset="0"/>
                <a:cs typeface="MV Boli" pitchFamily="2" charset="0"/>
              </a:rPr>
              <a:t>Siinähän se </a:t>
            </a:r>
            <a:r>
              <a:rPr lang="fi-FI" sz="1600" dirty="0" smtClean="0">
                <a:latin typeface="MV Boli" pitchFamily="2" charset="0"/>
                <a:cs typeface="MV Boli" pitchFamily="2" charset="0"/>
              </a:rPr>
              <a:t>Asko onkin elementissään.</a:t>
            </a:r>
            <a:endParaRPr lang="fi-FI" sz="1600" dirty="0">
              <a:latin typeface="MV Boli" pitchFamily="2" charset="0"/>
              <a:cs typeface="MV Boli" pitchFamily="2" charset="0"/>
            </a:endParaRPr>
          </a:p>
        </p:txBody>
      </p:sp>
      <p:sp>
        <p:nvSpPr>
          <p:cNvPr id="6" name="Tekstikehys 5"/>
          <p:cNvSpPr txBox="1"/>
          <p:nvPr/>
        </p:nvSpPr>
        <p:spPr>
          <a:xfrm>
            <a:off x="428596" y="1428736"/>
            <a:ext cx="4286280" cy="5355312"/>
          </a:xfrm>
          <a:prstGeom prst="rect">
            <a:avLst/>
          </a:prstGeom>
          <a:noFill/>
        </p:spPr>
        <p:txBody>
          <a:bodyPr wrap="square" rtlCol="0">
            <a:spAutoFit/>
          </a:bodyPr>
          <a:lstStyle/>
          <a:p>
            <a:r>
              <a:rPr lang="fi-FI" dirty="0" smtClean="0">
                <a:latin typeface="MV Boli" pitchFamily="2" charset="0"/>
                <a:cs typeface="MV Boli" pitchFamily="2" charset="0"/>
              </a:rPr>
              <a:t>	Asko Tarmo Petteri Niskala on </a:t>
            </a:r>
            <a:r>
              <a:rPr lang="fi-FI" dirty="0" err="1" smtClean="0">
                <a:latin typeface="MV Boli" pitchFamily="2" charset="0"/>
                <a:cs typeface="MV Boli" pitchFamily="2" charset="0"/>
              </a:rPr>
              <a:t>JOPO-luokalla</a:t>
            </a:r>
            <a:r>
              <a:rPr lang="fi-FI" dirty="0" smtClean="0">
                <a:latin typeface="MV Boli" pitchFamily="2" charset="0"/>
                <a:cs typeface="MV Boli" pitchFamily="2" charset="0"/>
              </a:rPr>
              <a:t> kouluavustajana.</a:t>
            </a:r>
            <a:endParaRPr lang="fi-FI" dirty="0">
              <a:latin typeface="MV Boli" pitchFamily="2" charset="0"/>
              <a:cs typeface="MV Boli" pitchFamily="2" charset="0"/>
            </a:endParaRPr>
          </a:p>
          <a:p>
            <a:r>
              <a:rPr lang="fi-FI" dirty="0" smtClean="0">
                <a:latin typeface="MV Boli" pitchFamily="2" charset="0"/>
                <a:cs typeface="MV Boli" pitchFamily="2" charset="0"/>
              </a:rPr>
              <a:t>Askon mielestä kouluavustajan homma on kivaa, paikka on viihtyisä, ja työkaverit on hyviä. Työtehtäviin kuuluu oppilaiden ohjaaminen oppimaan asioita ja Katrin antamat muut hommat.</a:t>
            </a:r>
          </a:p>
          <a:p>
            <a:r>
              <a:rPr lang="fi-FI" dirty="0">
                <a:latin typeface="MV Boli" pitchFamily="2" charset="0"/>
                <a:cs typeface="MV Boli" pitchFamily="2" charset="0"/>
              </a:rPr>
              <a:t>	</a:t>
            </a:r>
            <a:r>
              <a:rPr lang="fi-FI" dirty="0" smtClean="0">
                <a:latin typeface="MV Boli" pitchFamily="2" charset="0"/>
                <a:cs typeface="MV Boli" pitchFamily="2" charset="0"/>
              </a:rPr>
              <a:t>Asko  on ollut kouluavustajana puoli vuotta. Hän oli ensin 4h:lla töissä ja tuli sitä kautta kokeilemaan kouluavustajan hommia </a:t>
            </a:r>
            <a:r>
              <a:rPr lang="fi-FI" dirty="0" err="1" smtClean="0">
                <a:latin typeface="MV Boli" pitchFamily="2" charset="0"/>
                <a:cs typeface="MV Boli" pitchFamily="2" charset="0"/>
              </a:rPr>
              <a:t>JOPO-luokalla</a:t>
            </a:r>
            <a:r>
              <a:rPr lang="fi-FI" dirty="0" smtClean="0">
                <a:latin typeface="MV Boli" pitchFamily="2" charset="0"/>
                <a:cs typeface="MV Boli" pitchFamily="2" charset="0"/>
              </a:rPr>
              <a:t>. Ja on tyytyväinen työhönsä ja palkkaansa.</a:t>
            </a:r>
          </a:p>
          <a:p>
            <a:r>
              <a:rPr lang="fi-FI" dirty="0">
                <a:latin typeface="MV Boli" pitchFamily="2" charset="0"/>
                <a:cs typeface="MV Boli" pitchFamily="2" charset="0"/>
              </a:rPr>
              <a:t>	P</a:t>
            </a:r>
            <a:r>
              <a:rPr lang="fi-FI" dirty="0" smtClean="0">
                <a:latin typeface="MV Boli" pitchFamily="2" charset="0"/>
                <a:cs typeface="MV Boli" pitchFamily="2" charset="0"/>
              </a:rPr>
              <a:t>arasta työssä on helvetin hauska työporukka ja ikävintä se, että oppilaat ei aina tottele kerrasta.</a:t>
            </a:r>
          </a:p>
          <a:p>
            <a:r>
              <a:rPr lang="fi-FI" dirty="0" smtClean="0">
                <a:latin typeface="MV Boli" pitchFamily="2" charset="0"/>
                <a:cs typeface="MV Boli" pitchFamily="2" charset="0"/>
              </a:rPr>
              <a:t>Asko suosittelee tätä työtä nuorille.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smtClean="0"/>
              <a:t>Paula Siekkinen</a:t>
            </a:r>
            <a:endParaRPr lang="fi-FI"/>
          </a:p>
        </p:txBody>
      </p:sp>
      <p:sp>
        <p:nvSpPr>
          <p:cNvPr id="5" name="Sisällön paikkamerkki 4"/>
          <p:cNvSpPr>
            <a:spLocks noGrp="1"/>
          </p:cNvSpPr>
          <p:nvPr>
            <p:ph sz="half" idx="1"/>
          </p:nvPr>
        </p:nvSpPr>
        <p:spPr/>
        <p:txBody>
          <a:bodyPr>
            <a:normAutofit/>
          </a:bodyPr>
          <a:lstStyle/>
          <a:p>
            <a:pPr>
              <a:buNone/>
            </a:pPr>
            <a:r>
              <a:rPr lang="fi-FI" sz="1600" dirty="0" smtClean="0">
                <a:latin typeface="MV Boli" pitchFamily="2" charset="0"/>
                <a:cs typeface="MV Boli" pitchFamily="2" charset="0"/>
              </a:rPr>
              <a:t>1.Siekkisen Paula ja toimii teknisen toimen puolella. Toimipisteenä on petäjäveden  ylä-aste ja lukio.</a:t>
            </a:r>
          </a:p>
          <a:p>
            <a:pPr>
              <a:buNone/>
            </a:pPr>
            <a:r>
              <a:rPr lang="fi-FI" sz="1600" dirty="0" smtClean="0">
                <a:latin typeface="MV Boli" pitchFamily="2" charset="0"/>
                <a:cs typeface="MV Boli" pitchFamily="2" charset="0"/>
              </a:rPr>
              <a:t>2.Työn kuvaan kuuluu kiinteistönhoito.</a:t>
            </a:r>
          </a:p>
          <a:p>
            <a:pPr>
              <a:buNone/>
            </a:pPr>
            <a:r>
              <a:rPr lang="fi-FI" sz="1600" dirty="0" smtClean="0">
                <a:latin typeface="MV Boli" pitchFamily="2" charset="0"/>
                <a:cs typeface="MV Boli" pitchFamily="2" charset="0"/>
              </a:rPr>
              <a:t>3.Tullut petäjäveden kunnalle toukokuussa 2013.</a:t>
            </a:r>
          </a:p>
          <a:p>
            <a:pPr>
              <a:buNone/>
            </a:pPr>
            <a:r>
              <a:rPr lang="fi-FI" sz="1600" dirty="0" smtClean="0">
                <a:latin typeface="MV Boli" pitchFamily="2" charset="0"/>
                <a:cs typeface="MV Boli" pitchFamily="2" charset="0"/>
              </a:rPr>
              <a:t>4.On todella tyytyväinen työhönsä.</a:t>
            </a:r>
          </a:p>
          <a:p>
            <a:pPr>
              <a:buNone/>
            </a:pPr>
            <a:r>
              <a:rPr lang="fi-FI" sz="1600" dirty="0" smtClean="0">
                <a:latin typeface="MV Boli" pitchFamily="2" charset="0"/>
                <a:cs typeface="MV Boli" pitchFamily="2" charset="0"/>
              </a:rPr>
              <a:t>5.Hyviä puolia työssä on, että ei ole kiire ja pystyy paneutumaan työhön kunnolla. Ja että on mukava olla näin pienessä paikassa töissä.</a:t>
            </a:r>
          </a:p>
          <a:p>
            <a:pPr>
              <a:buNone/>
            </a:pPr>
            <a:r>
              <a:rPr lang="fi-FI" sz="1600" dirty="0" smtClean="0">
                <a:latin typeface="MV Boli" pitchFamily="2" charset="0"/>
                <a:cs typeface="MV Boli" pitchFamily="2" charset="0"/>
              </a:rPr>
              <a:t>6. Suosittelee työtä nuorille todella paljon, koska työ on monipuolista.</a:t>
            </a:r>
            <a:endParaRPr lang="fi-FI" sz="1600" dirty="0">
              <a:latin typeface="MV Boli" pitchFamily="2" charset="0"/>
              <a:cs typeface="MV Boli" pitchFamily="2" charset="0"/>
            </a:endParaRPr>
          </a:p>
        </p:txBody>
      </p:sp>
      <p:pic>
        <p:nvPicPr>
          <p:cNvPr id="15" name="Sisällön paikkamerkki 14" descr="SAM_2121.JPG"/>
          <p:cNvPicPr>
            <a:picLocks noGrp="1" noChangeAspect="1"/>
          </p:cNvPicPr>
          <p:nvPr>
            <p:ph sz="half" idx="2"/>
          </p:nvPr>
        </p:nvPicPr>
        <p:blipFill>
          <a:blip r:embed="rId2" cstate="print"/>
          <a:stretch>
            <a:fillRect/>
          </a:stretch>
        </p:blipFill>
        <p:spPr>
          <a:xfrm>
            <a:off x="4799907" y="2272838"/>
            <a:ext cx="4039985" cy="3379124"/>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smtClean="0"/>
              <a:t>Eemeli </a:t>
            </a:r>
            <a:r>
              <a:rPr lang="fi-FI" dirty="0" err="1"/>
              <a:t>H</a:t>
            </a:r>
            <a:r>
              <a:rPr lang="fi-FI" dirty="0" err="1" smtClean="0"/>
              <a:t>uutonen</a:t>
            </a:r>
            <a:endParaRPr lang="fi-FI" dirty="0"/>
          </a:p>
        </p:txBody>
      </p:sp>
      <p:sp>
        <p:nvSpPr>
          <p:cNvPr id="5" name="Sisällön paikkamerkki 4"/>
          <p:cNvSpPr>
            <a:spLocks noGrp="1"/>
          </p:cNvSpPr>
          <p:nvPr>
            <p:ph idx="1"/>
          </p:nvPr>
        </p:nvSpPr>
        <p:spPr>
          <a:xfrm>
            <a:off x="0" y="2714620"/>
            <a:ext cx="4757742" cy="1928825"/>
          </a:xfrm>
        </p:spPr>
        <p:txBody>
          <a:bodyPr>
            <a:normAutofit/>
          </a:bodyPr>
          <a:lstStyle/>
          <a:p>
            <a:pPr marL="514350" indent="-514350">
              <a:buAutoNum type="arabicPeriod"/>
            </a:pPr>
            <a:r>
              <a:rPr lang="fi-FI" sz="1400" dirty="0" err="1" smtClean="0">
                <a:latin typeface="MV Boli" pitchFamily="2" charset="0"/>
                <a:cs typeface="MV Boli" pitchFamily="2" charset="0"/>
              </a:rPr>
              <a:t>Huutonen</a:t>
            </a:r>
            <a:r>
              <a:rPr lang="fi-FI" sz="1400" dirty="0" smtClean="0">
                <a:latin typeface="MV Boli" pitchFamily="2" charset="0"/>
                <a:cs typeface="MV Boli" pitchFamily="2" charset="0"/>
              </a:rPr>
              <a:t>  Eemeli Petäjäveden lukio ja yläaste talotaikuri.</a:t>
            </a:r>
          </a:p>
          <a:p>
            <a:pPr marL="514350" indent="-514350">
              <a:buAutoNum type="arabicPeriod"/>
            </a:pPr>
            <a:r>
              <a:rPr lang="fi-FI" sz="1400" dirty="0" smtClean="0">
                <a:latin typeface="MV Boli" pitchFamily="2" charset="0"/>
                <a:cs typeface="MV Boli" pitchFamily="2" charset="0"/>
              </a:rPr>
              <a:t>Monipuolista </a:t>
            </a:r>
            <a:r>
              <a:rPr lang="fi-FI" sz="1400" dirty="0" err="1" smtClean="0">
                <a:latin typeface="MV Boli" pitchFamily="2" charset="0"/>
                <a:cs typeface="MV Boli" pitchFamily="2" charset="0"/>
              </a:rPr>
              <a:t>ykskään</a:t>
            </a:r>
            <a:r>
              <a:rPr lang="fi-FI" sz="1400" dirty="0" smtClean="0">
                <a:latin typeface="MV Boli" pitchFamily="2" charset="0"/>
                <a:cs typeface="MV Boli" pitchFamily="2" charset="0"/>
              </a:rPr>
              <a:t> päivä ei ole samanlainen.</a:t>
            </a:r>
          </a:p>
          <a:p>
            <a:pPr marL="514350" indent="-514350">
              <a:buAutoNum type="arabicPeriod"/>
            </a:pPr>
            <a:r>
              <a:rPr lang="fi-FI" sz="1400" dirty="0" smtClean="0">
                <a:latin typeface="MV Boli" pitchFamily="2" charset="0"/>
                <a:cs typeface="MV Boli" pitchFamily="2" charset="0"/>
              </a:rPr>
              <a:t>Kuukauden</a:t>
            </a:r>
          </a:p>
          <a:p>
            <a:pPr marL="514350" indent="-514350">
              <a:buAutoNum type="arabicPeriod"/>
            </a:pPr>
            <a:r>
              <a:rPr lang="fi-FI" sz="1400" dirty="0" smtClean="0">
                <a:latin typeface="MV Boli" pitchFamily="2" charset="0"/>
                <a:cs typeface="MV Boli" pitchFamily="2" charset="0"/>
              </a:rPr>
              <a:t>Kyllä</a:t>
            </a:r>
          </a:p>
          <a:p>
            <a:pPr marL="514350" indent="-514350">
              <a:buAutoNum type="arabicPeriod"/>
            </a:pPr>
            <a:r>
              <a:rPr lang="fi-FI" sz="1400" dirty="0" smtClean="0">
                <a:latin typeface="MV Boli" pitchFamily="2" charset="0"/>
                <a:cs typeface="MV Boli" pitchFamily="2" charset="0"/>
              </a:rPr>
              <a:t>Parasta monipuolisuus huonointa lumityöt.</a:t>
            </a:r>
          </a:p>
          <a:p>
            <a:pPr marL="514350" indent="-514350">
              <a:buAutoNum type="arabicPeriod"/>
            </a:pPr>
            <a:r>
              <a:rPr lang="fi-FI" sz="1400" dirty="0" smtClean="0">
                <a:latin typeface="MV Boli" pitchFamily="2" charset="0"/>
                <a:cs typeface="MV Boli" pitchFamily="2" charset="0"/>
              </a:rPr>
              <a:t>Voin suositella.</a:t>
            </a:r>
          </a:p>
          <a:p>
            <a:pPr marL="514350" indent="-514350">
              <a:buAutoNum type="arabicPeriod"/>
            </a:pPr>
            <a:endParaRPr lang="fi-FI" dirty="0"/>
          </a:p>
        </p:txBody>
      </p:sp>
      <p:pic>
        <p:nvPicPr>
          <p:cNvPr id="1026" name="Picture 2" descr="G:\DCIM\100PHOTO\SAM_2138.JPG"/>
          <p:cNvPicPr>
            <a:picLocks noChangeAspect="1" noChangeArrowheads="1"/>
          </p:cNvPicPr>
          <p:nvPr/>
        </p:nvPicPr>
        <p:blipFill>
          <a:blip r:embed="rId2" cstate="print"/>
          <a:srcRect/>
          <a:stretch>
            <a:fillRect/>
          </a:stretch>
        </p:blipFill>
        <p:spPr bwMode="auto">
          <a:xfrm>
            <a:off x="4857752" y="2214554"/>
            <a:ext cx="4095747" cy="307181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 Haastattelu </a:t>
            </a:r>
            <a:r>
              <a:rPr lang="fi-FI" dirty="0" err="1" smtClean="0"/>
              <a:t>JOPOn</a:t>
            </a:r>
            <a:r>
              <a:rPr lang="fi-FI" dirty="0" smtClean="0"/>
              <a:t> </a:t>
            </a:r>
            <a:r>
              <a:rPr lang="fi-FI" dirty="0"/>
              <a:t>oppilaasta</a:t>
            </a:r>
          </a:p>
        </p:txBody>
      </p:sp>
      <p:sp>
        <p:nvSpPr>
          <p:cNvPr id="3" name="Sisällön paikkamerkki 2"/>
          <p:cNvSpPr>
            <a:spLocks noGrp="1"/>
          </p:cNvSpPr>
          <p:nvPr>
            <p:ph sz="half" idx="1"/>
          </p:nvPr>
        </p:nvSpPr>
        <p:spPr/>
        <p:txBody>
          <a:bodyPr>
            <a:normAutofit fontScale="55000" lnSpcReduction="20000"/>
          </a:bodyPr>
          <a:lstStyle/>
          <a:p>
            <a:pPr>
              <a:buNone/>
            </a:pPr>
            <a:r>
              <a:rPr lang="fi-FI" dirty="0">
                <a:latin typeface="MV Boli" pitchFamily="2" charset="0"/>
                <a:cs typeface="MV Boli" pitchFamily="2" charset="0"/>
              </a:rPr>
              <a:t>Nimi: </a:t>
            </a:r>
            <a:r>
              <a:rPr lang="fi-FI" dirty="0" err="1">
                <a:latin typeface="MV Boli" pitchFamily="2" charset="0"/>
                <a:cs typeface="MV Boli" pitchFamily="2" charset="0"/>
              </a:rPr>
              <a:t>Veeti</a:t>
            </a:r>
            <a:r>
              <a:rPr lang="fi-FI" dirty="0">
                <a:latin typeface="MV Boli" pitchFamily="2" charset="0"/>
                <a:cs typeface="MV Boli" pitchFamily="2" charset="0"/>
              </a:rPr>
              <a:t> Toivola </a:t>
            </a:r>
          </a:p>
          <a:p>
            <a:pPr>
              <a:buNone/>
            </a:pPr>
            <a:r>
              <a:rPr lang="fi-FI" dirty="0">
                <a:latin typeface="MV Boli" pitchFamily="2" charset="0"/>
                <a:cs typeface="MV Boli" pitchFamily="2" charset="0"/>
              </a:rPr>
              <a:t>Luokka: 9 JOPO</a:t>
            </a:r>
          </a:p>
          <a:p>
            <a:pPr>
              <a:buNone/>
            </a:pPr>
            <a:r>
              <a:rPr lang="fi-FI" dirty="0" smtClean="0">
                <a:latin typeface="MV Boli" pitchFamily="2" charset="0"/>
                <a:cs typeface="MV Boli" pitchFamily="2" charset="0"/>
              </a:rPr>
              <a:t>Ikä</a:t>
            </a:r>
            <a:r>
              <a:rPr lang="fi-FI" dirty="0">
                <a:latin typeface="MV Boli" pitchFamily="2" charset="0"/>
                <a:cs typeface="MV Boli" pitchFamily="2" charset="0"/>
              </a:rPr>
              <a:t>: 15</a:t>
            </a:r>
          </a:p>
          <a:p>
            <a:pPr>
              <a:buNone/>
            </a:pPr>
            <a:r>
              <a:rPr lang="fi-FI" dirty="0" smtClean="0">
                <a:latin typeface="MV Boli" pitchFamily="2" charset="0"/>
                <a:cs typeface="MV Boli" pitchFamily="2" charset="0"/>
              </a:rPr>
              <a:t>		</a:t>
            </a:r>
            <a:r>
              <a:rPr lang="fi-FI" b="1" dirty="0" smtClean="0">
                <a:latin typeface="MV Boli" pitchFamily="2" charset="0"/>
                <a:cs typeface="MV Boli" pitchFamily="2" charset="0"/>
              </a:rPr>
              <a:t>Kuinka </a:t>
            </a:r>
            <a:r>
              <a:rPr lang="fi-FI" b="1" dirty="0">
                <a:latin typeface="MV Boli" pitchFamily="2" charset="0"/>
                <a:cs typeface="MV Boli" pitchFamily="2" charset="0"/>
              </a:rPr>
              <a:t>kauan olet ollut </a:t>
            </a:r>
            <a:r>
              <a:rPr lang="fi-FI" b="1" dirty="0" err="1">
                <a:latin typeface="MV Boli" pitchFamily="2" charset="0"/>
                <a:cs typeface="MV Boli" pitchFamily="2" charset="0"/>
              </a:rPr>
              <a:t>jopossa</a:t>
            </a:r>
            <a:r>
              <a:rPr lang="fi-FI" b="1" dirty="0">
                <a:latin typeface="MV Boli" pitchFamily="2" charset="0"/>
                <a:cs typeface="MV Boli" pitchFamily="2" charset="0"/>
              </a:rPr>
              <a:t>?  </a:t>
            </a:r>
          </a:p>
          <a:p>
            <a:pPr>
              <a:buNone/>
            </a:pPr>
            <a:r>
              <a:rPr lang="fi-FI" dirty="0" smtClean="0">
                <a:latin typeface="MV Boli" pitchFamily="2" charset="0"/>
                <a:cs typeface="MV Boli" pitchFamily="2" charset="0"/>
              </a:rPr>
              <a:t>Lukuvuoden </a:t>
            </a:r>
            <a:r>
              <a:rPr lang="fi-FI" dirty="0">
                <a:latin typeface="MV Boli" pitchFamily="2" charset="0"/>
                <a:cs typeface="MV Boli" pitchFamily="2" charset="0"/>
              </a:rPr>
              <a:t>alusta.</a:t>
            </a:r>
          </a:p>
          <a:p>
            <a:pPr>
              <a:buNone/>
            </a:pPr>
            <a:r>
              <a:rPr lang="fi-FI" dirty="0" smtClean="0">
                <a:latin typeface="MV Boli" pitchFamily="2" charset="0"/>
                <a:cs typeface="MV Boli" pitchFamily="2" charset="0"/>
              </a:rPr>
              <a:t>		</a:t>
            </a:r>
            <a:r>
              <a:rPr lang="fi-FI" b="1" dirty="0" smtClean="0">
                <a:latin typeface="MV Boli" pitchFamily="2" charset="0"/>
                <a:cs typeface="MV Boli" pitchFamily="2" charset="0"/>
              </a:rPr>
              <a:t>Miksi </a:t>
            </a:r>
            <a:r>
              <a:rPr lang="fi-FI" b="1" dirty="0">
                <a:latin typeface="MV Boli" pitchFamily="2" charset="0"/>
                <a:cs typeface="MV Boli" pitchFamily="2" charset="0"/>
              </a:rPr>
              <a:t>tulit </a:t>
            </a:r>
            <a:r>
              <a:rPr lang="fi-FI" b="1" dirty="0" err="1">
                <a:latin typeface="MV Boli" pitchFamily="2" charset="0"/>
                <a:cs typeface="MV Boli" pitchFamily="2" charset="0"/>
              </a:rPr>
              <a:t>jopoon</a:t>
            </a:r>
            <a:r>
              <a:rPr lang="fi-FI" b="1" dirty="0">
                <a:latin typeface="MV Boli" pitchFamily="2" charset="0"/>
                <a:cs typeface="MV Boli" pitchFamily="2" charset="0"/>
              </a:rPr>
              <a:t>? </a:t>
            </a:r>
          </a:p>
          <a:p>
            <a:pPr>
              <a:buNone/>
            </a:pPr>
            <a:r>
              <a:rPr lang="fi-FI" dirty="0" smtClean="0">
                <a:latin typeface="MV Boli" pitchFamily="2" charset="0"/>
                <a:cs typeface="MV Boli" pitchFamily="2" charset="0"/>
              </a:rPr>
              <a:t>Että </a:t>
            </a:r>
            <a:r>
              <a:rPr lang="fi-FI" dirty="0">
                <a:latin typeface="MV Boli" pitchFamily="2" charset="0"/>
                <a:cs typeface="MV Boli" pitchFamily="2" charset="0"/>
              </a:rPr>
              <a:t>saisin nostettua numeroita ja saisin koulu motivaation takaisin.</a:t>
            </a:r>
          </a:p>
          <a:p>
            <a:pPr>
              <a:buNone/>
            </a:pPr>
            <a:r>
              <a:rPr lang="fi-FI" dirty="0" smtClean="0">
                <a:latin typeface="MV Boli" pitchFamily="2" charset="0"/>
                <a:cs typeface="MV Boli" pitchFamily="2" charset="0"/>
              </a:rPr>
              <a:t>	</a:t>
            </a:r>
            <a:r>
              <a:rPr lang="fi-FI" b="1" dirty="0" smtClean="0">
                <a:latin typeface="MV Boli" pitchFamily="2" charset="0"/>
                <a:cs typeface="MV Boli" pitchFamily="2" charset="0"/>
              </a:rPr>
              <a:t>	Suositteletko </a:t>
            </a:r>
            <a:r>
              <a:rPr lang="fi-FI" b="1" dirty="0">
                <a:latin typeface="MV Boli" pitchFamily="2" charset="0"/>
                <a:cs typeface="MV Boli" pitchFamily="2" charset="0"/>
              </a:rPr>
              <a:t>luokkaa muille </a:t>
            </a:r>
            <a:r>
              <a:rPr lang="fi-FI" b="1" dirty="0" smtClean="0">
                <a:latin typeface="MV Boli" pitchFamily="2" charset="0"/>
                <a:cs typeface="MV Boli" pitchFamily="2" charset="0"/>
              </a:rPr>
              <a:t>    oppilaille</a:t>
            </a:r>
            <a:r>
              <a:rPr lang="fi-FI" b="1" dirty="0">
                <a:latin typeface="MV Boli" pitchFamily="2" charset="0"/>
                <a:cs typeface="MV Boli" pitchFamily="2" charset="0"/>
              </a:rPr>
              <a:t>? </a:t>
            </a:r>
          </a:p>
          <a:p>
            <a:pPr>
              <a:buNone/>
            </a:pPr>
            <a:r>
              <a:rPr lang="fi-FI" dirty="0">
                <a:latin typeface="MV Boli" pitchFamily="2" charset="0"/>
                <a:cs typeface="MV Boli" pitchFamily="2" charset="0"/>
              </a:rPr>
              <a:t>S</a:t>
            </a:r>
            <a:r>
              <a:rPr lang="fi-FI" dirty="0" smtClean="0">
                <a:latin typeface="MV Boli" pitchFamily="2" charset="0"/>
                <a:cs typeface="MV Boli" pitchFamily="2" charset="0"/>
              </a:rPr>
              <a:t>uosittelen </a:t>
            </a:r>
            <a:r>
              <a:rPr lang="fi-FI" dirty="0">
                <a:latin typeface="MV Boli" pitchFamily="2" charset="0"/>
                <a:cs typeface="MV Boli" pitchFamily="2" charset="0"/>
              </a:rPr>
              <a:t>oppilaille jotka haluavat oppia tekemällä.</a:t>
            </a:r>
          </a:p>
          <a:p>
            <a:pPr>
              <a:buNone/>
            </a:pPr>
            <a:r>
              <a:rPr lang="fi-FI" dirty="0" smtClean="0">
                <a:latin typeface="MV Boli" pitchFamily="2" charset="0"/>
                <a:cs typeface="MV Boli" pitchFamily="2" charset="0"/>
              </a:rPr>
              <a:t>	</a:t>
            </a:r>
            <a:r>
              <a:rPr lang="fi-FI" b="1" dirty="0" smtClean="0">
                <a:latin typeface="MV Boli" pitchFamily="2" charset="0"/>
                <a:cs typeface="MV Boli" pitchFamily="2" charset="0"/>
              </a:rPr>
              <a:t>Onko </a:t>
            </a:r>
            <a:r>
              <a:rPr lang="fi-FI" b="1" dirty="0">
                <a:latin typeface="MV Boli" pitchFamily="2" charset="0"/>
                <a:cs typeface="MV Boli" pitchFamily="2" charset="0"/>
              </a:rPr>
              <a:t>tämä oppimisympäristö sinulle oikea? </a:t>
            </a:r>
          </a:p>
          <a:p>
            <a:pPr>
              <a:buNone/>
            </a:pPr>
            <a:r>
              <a:rPr lang="fi-FI" dirty="0" smtClean="0">
                <a:latin typeface="MV Boli" pitchFamily="2" charset="0"/>
                <a:cs typeface="MV Boli" pitchFamily="2" charset="0"/>
              </a:rPr>
              <a:t>On </a:t>
            </a:r>
            <a:r>
              <a:rPr lang="fi-FI" dirty="0">
                <a:latin typeface="MV Boli" pitchFamily="2" charset="0"/>
                <a:cs typeface="MV Boli" pitchFamily="2" charset="0"/>
              </a:rPr>
              <a:t>ja </a:t>
            </a:r>
            <a:r>
              <a:rPr lang="fi-FI" dirty="0" smtClean="0">
                <a:latin typeface="MV Boli" pitchFamily="2" charset="0"/>
                <a:cs typeface="MV Boli" pitchFamily="2" charset="0"/>
              </a:rPr>
              <a:t>täällä on </a:t>
            </a:r>
            <a:r>
              <a:rPr lang="fi-FI" dirty="0">
                <a:latin typeface="MV Boli" pitchFamily="2" charset="0"/>
                <a:cs typeface="MV Boli" pitchFamily="2" charset="0"/>
              </a:rPr>
              <a:t>hyvä </a:t>
            </a:r>
            <a:r>
              <a:rPr lang="fi-FI" dirty="0" smtClean="0">
                <a:latin typeface="MV Boli" pitchFamily="2" charset="0"/>
                <a:cs typeface="MV Boli" pitchFamily="2" charset="0"/>
              </a:rPr>
              <a:t>ryhmähenki.</a:t>
            </a:r>
          </a:p>
          <a:p>
            <a:pPr>
              <a:buNone/>
            </a:pPr>
            <a:r>
              <a:rPr lang="fi-FI" dirty="0" smtClean="0">
                <a:latin typeface="MV Boli" pitchFamily="2" charset="0"/>
                <a:cs typeface="MV Boli" pitchFamily="2" charset="0"/>
              </a:rPr>
              <a:t>		</a:t>
            </a:r>
            <a:r>
              <a:rPr lang="fi-FI" b="1" dirty="0" smtClean="0">
                <a:latin typeface="MV Boli" pitchFamily="2" charset="0"/>
                <a:cs typeface="MV Boli" pitchFamily="2" charset="0"/>
              </a:rPr>
              <a:t>Minne haet 9 jälkeen? </a:t>
            </a:r>
          </a:p>
          <a:p>
            <a:pPr>
              <a:buNone/>
            </a:pPr>
            <a:r>
              <a:rPr lang="fi-FI" dirty="0" smtClean="0">
                <a:latin typeface="MV Boli" pitchFamily="2" charset="0"/>
                <a:cs typeface="MV Boli" pitchFamily="2" charset="0"/>
              </a:rPr>
              <a:t>Sähköalalle</a:t>
            </a:r>
            <a:r>
              <a:rPr lang="fi-FI" dirty="0">
                <a:latin typeface="MV Boli" pitchFamily="2" charset="0"/>
                <a:cs typeface="MV Boli" pitchFamily="2" charset="0"/>
              </a:rPr>
              <a:t>, nuohoojaksi tai </a:t>
            </a:r>
            <a:r>
              <a:rPr lang="fi-FI" dirty="0" err="1">
                <a:latin typeface="MV Boli" pitchFamily="2" charset="0"/>
                <a:cs typeface="MV Boli" pitchFamily="2" charset="0"/>
              </a:rPr>
              <a:t>maanrakennusallalle</a:t>
            </a:r>
            <a:r>
              <a:rPr lang="fi-FI" dirty="0">
                <a:latin typeface="MV Boli" pitchFamily="2" charset="0"/>
                <a:cs typeface="MV Boli" pitchFamily="2" charset="0"/>
              </a:rPr>
              <a:t>.</a:t>
            </a:r>
          </a:p>
          <a:p>
            <a:endParaRPr lang="fi-FI" dirty="0">
              <a:latin typeface="Arial Black" pitchFamily="34" charset="0"/>
            </a:endParaRPr>
          </a:p>
          <a:p>
            <a:endParaRPr lang="fi-FI" dirty="0"/>
          </a:p>
        </p:txBody>
      </p:sp>
      <p:pic>
        <p:nvPicPr>
          <p:cNvPr id="5" name="Sisällön paikkamerkki 4" descr="SAM_2114.JPG"/>
          <p:cNvPicPr>
            <a:picLocks noGrp="1" noChangeAspect="1"/>
          </p:cNvPicPr>
          <p:nvPr>
            <p:ph sz="half" idx="2"/>
          </p:nvPr>
        </p:nvPicPr>
        <p:blipFill>
          <a:blip r:embed="rId2" cstate="print"/>
          <a:stretch>
            <a:fillRect/>
          </a:stretch>
        </p:blipFill>
        <p:spPr>
          <a:xfrm>
            <a:off x="4799907" y="2447405"/>
            <a:ext cx="4039985" cy="3029989"/>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t>Hyvinvointiohjaaja Liisa Hytönen</a:t>
            </a:r>
            <a:endParaRPr lang="fi-FI" dirty="0"/>
          </a:p>
        </p:txBody>
      </p:sp>
      <p:sp>
        <p:nvSpPr>
          <p:cNvPr id="3" name="Sisällön paikkamerkki 2"/>
          <p:cNvSpPr>
            <a:spLocks noGrp="1"/>
          </p:cNvSpPr>
          <p:nvPr>
            <p:ph idx="1"/>
          </p:nvPr>
        </p:nvSpPr>
        <p:spPr/>
        <p:txBody>
          <a:bodyPr>
            <a:normAutofit fontScale="92500"/>
          </a:bodyPr>
          <a:lstStyle/>
          <a:p>
            <a:r>
              <a:rPr lang="fi-FI" sz="3000" dirty="0" smtClean="0">
                <a:latin typeface="MV Boli" pitchFamily="2" charset="0"/>
                <a:cs typeface="MV Boli" pitchFamily="2" charset="0"/>
              </a:rPr>
              <a:t>Hyvinvointiohjaajan palvelut ovat suunnattu Petäjäveden nuorille. Hyvinvointiohjaajan </a:t>
            </a:r>
            <a:r>
              <a:rPr lang="fi-FI" sz="3000" dirty="0" err="1" smtClean="0">
                <a:latin typeface="MV Boli" pitchFamily="2" charset="0"/>
                <a:cs typeface="MV Boli" pitchFamily="2" charset="0"/>
              </a:rPr>
              <a:t>toimeenkuvaan</a:t>
            </a:r>
            <a:r>
              <a:rPr lang="fi-FI" sz="3000" dirty="0" smtClean="0">
                <a:latin typeface="MV Boli" pitchFamily="2" charset="0"/>
                <a:cs typeface="MV Boli" pitchFamily="2" charset="0"/>
              </a:rPr>
              <a:t> kuuluu esim. auttaa nuoria uniongelmissa, päihderiippuvuuksissa, mieliala-ongelmissa ja ravitsemuksiin liittyvissä ongelmissa. Hyvinvointiohjaajalle voi myös mennä vain keskustelemaan arkisista asioista tai lievemmistäkin ongelmista. Ideana olisi antaa nuorille parempaa näkökulmaa itsestään huolehtimisesta ja uutta näkökulmaa asioihin.</a:t>
            </a:r>
            <a:endParaRPr lang="fi-FI" sz="3000" dirty="0">
              <a:latin typeface="MV Boli" pitchFamily="2" charset="0"/>
              <a:cs typeface="MV Boli" pitchFamily="2" charset="0"/>
            </a:endParaRPr>
          </a:p>
          <a:p>
            <a:endParaRPr lang="fi-FI"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Petäjäveden Työpaja</a:t>
            </a:r>
            <a:endParaRPr lang="fi-FI" dirty="0"/>
          </a:p>
        </p:txBody>
      </p:sp>
      <p:sp>
        <p:nvSpPr>
          <p:cNvPr id="3" name="Sisällön paikkamerkki 2"/>
          <p:cNvSpPr>
            <a:spLocks noGrp="1"/>
          </p:cNvSpPr>
          <p:nvPr>
            <p:ph idx="1"/>
          </p:nvPr>
        </p:nvSpPr>
        <p:spPr/>
        <p:txBody>
          <a:bodyPr>
            <a:normAutofit fontScale="92500" lnSpcReduction="20000"/>
          </a:bodyPr>
          <a:lstStyle/>
          <a:p>
            <a:r>
              <a:rPr lang="fi-FI" dirty="0" smtClean="0">
                <a:latin typeface="MV Boli" pitchFamily="2" charset="0"/>
                <a:cs typeface="MV Boli" pitchFamily="2" charset="0"/>
              </a:rPr>
              <a:t>Petäjäveden nuorten työpaja </a:t>
            </a:r>
            <a:r>
              <a:rPr lang="fi-FI" dirty="0">
                <a:latin typeface="MV Boli" pitchFamily="2" charset="0"/>
                <a:cs typeface="MV Boli" pitchFamily="2" charset="0"/>
              </a:rPr>
              <a:t>on perustettu 2006. Työpajatoiminta on tarkoitettu pääasiassa työttömille nuorille, jotka ovat vailla ammatillista koulutusta tai joilta puuttuu työkokemusta päästäkseen ammattialansa työtehtäviin. Työpajalla on myös mahdollista suorittaa opintoja tukevia työvalmennusjaksoja. Tuotannoltaan työpaja keskittyy metallialan töihin, mutta tekemistä löytyy myös puurakentamisen ja ympäristönhoidon tehtävistä.  </a:t>
            </a:r>
          </a:p>
          <a:p>
            <a:endParaRPr lang="fi-FI"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Etsiväntyö</a:t>
            </a:r>
            <a:endParaRPr lang="fi-FI" dirty="0"/>
          </a:p>
        </p:txBody>
      </p:sp>
      <p:sp>
        <p:nvSpPr>
          <p:cNvPr id="3" name="Sisällön paikkamerkki 2"/>
          <p:cNvSpPr>
            <a:spLocks noGrp="1"/>
          </p:cNvSpPr>
          <p:nvPr>
            <p:ph idx="1"/>
          </p:nvPr>
        </p:nvSpPr>
        <p:spPr>
          <a:xfrm>
            <a:off x="214282" y="1214422"/>
            <a:ext cx="8715436" cy="5500726"/>
          </a:xfrm>
        </p:spPr>
        <p:txBody>
          <a:bodyPr>
            <a:normAutofit/>
          </a:bodyPr>
          <a:lstStyle/>
          <a:p>
            <a:pPr>
              <a:buNone/>
            </a:pPr>
            <a:r>
              <a:rPr lang="fi-FI" sz="1200" dirty="0" smtClean="0">
                <a:latin typeface="MV Boli" pitchFamily="2" charset="0"/>
                <a:cs typeface="MV Boli" pitchFamily="2" charset="0"/>
              </a:rPr>
              <a:t>	</a:t>
            </a:r>
            <a:r>
              <a:rPr lang="fi-FI" sz="2800" dirty="0" smtClean="0">
                <a:latin typeface="MV Boli" pitchFamily="2" charset="0"/>
                <a:cs typeface="MV Boli" pitchFamily="2" charset="0"/>
              </a:rPr>
              <a:t>	Etsivän työn tarkoituksena on tavoittaa ne 15-29-vuotiaat nuoret ja nuoret aikuiset, jotka ovat jääneet tai ovat jäämässä koulutuksen ja työelämän ulkopuolelle, tai tarvitsevat muuten tukea elämäntilanteisiinsa.</a:t>
            </a:r>
          </a:p>
          <a:p>
            <a:endParaRPr lang="fi-FI" sz="2800" dirty="0" smtClean="0">
              <a:latin typeface="MV Boli" pitchFamily="2" charset="0"/>
              <a:cs typeface="MV Boli" pitchFamily="2" charset="0"/>
            </a:endParaRPr>
          </a:p>
          <a:p>
            <a:pPr>
              <a:buNone/>
            </a:pPr>
            <a:r>
              <a:rPr lang="fi-FI" sz="2800" dirty="0" smtClean="0">
                <a:latin typeface="MV Boli" pitchFamily="2" charset="0"/>
                <a:cs typeface="MV Boli" pitchFamily="2" charset="0"/>
              </a:rPr>
              <a:t>		Keskustelujen kautta pyritään selvittämään nuoren kiinnostuksen kohteet ja vahvuudet, joiden pohjalta etsitään yhdessä nuoren kanssa hänelle mielekkäitä väyliä mm. opiskeluihin ja töihin sekä elämässä eteenpäin yleensä.</a:t>
            </a:r>
          </a:p>
          <a:p>
            <a:endParaRPr lang="fi-FI"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I:\DCIM\100PHOTO\SAM_2019.JPG"/>
          <p:cNvPicPr>
            <a:picLocks noChangeAspect="1" noChangeArrowheads="1"/>
          </p:cNvPicPr>
          <p:nvPr/>
        </p:nvPicPr>
        <p:blipFill>
          <a:blip r:embed="rId2" cstate="print"/>
          <a:srcRect/>
          <a:stretch>
            <a:fillRect/>
          </a:stretch>
        </p:blipFill>
        <p:spPr bwMode="auto">
          <a:xfrm>
            <a:off x="6786578" y="5089933"/>
            <a:ext cx="2357422" cy="1768067"/>
          </a:xfrm>
          <a:prstGeom prst="rect">
            <a:avLst/>
          </a:prstGeom>
          <a:noFill/>
        </p:spPr>
      </p:pic>
      <p:sp>
        <p:nvSpPr>
          <p:cNvPr id="2" name="Otsikko 1"/>
          <p:cNvSpPr>
            <a:spLocks noGrp="1"/>
          </p:cNvSpPr>
          <p:nvPr>
            <p:ph type="title"/>
          </p:nvPr>
        </p:nvSpPr>
        <p:spPr/>
        <p:txBody>
          <a:bodyPr>
            <a:normAutofit/>
          </a:bodyPr>
          <a:lstStyle/>
          <a:p>
            <a:r>
              <a:rPr lang="fi-FI" b="1" dirty="0"/>
              <a:t>JOPO, joustava </a:t>
            </a:r>
            <a:r>
              <a:rPr lang="fi-FI" b="1" dirty="0" smtClean="0"/>
              <a:t>perusopetus</a:t>
            </a:r>
            <a:endParaRPr lang="fi-FI" dirty="0"/>
          </a:p>
        </p:txBody>
      </p:sp>
      <p:sp>
        <p:nvSpPr>
          <p:cNvPr id="3" name="Sisällön paikkamerkki 2"/>
          <p:cNvSpPr>
            <a:spLocks noGrp="1"/>
          </p:cNvSpPr>
          <p:nvPr>
            <p:ph idx="1"/>
          </p:nvPr>
        </p:nvSpPr>
        <p:spPr/>
        <p:txBody>
          <a:bodyPr>
            <a:normAutofit fontScale="25000" lnSpcReduction="20000"/>
          </a:bodyPr>
          <a:lstStyle/>
          <a:p>
            <a:pPr lvl="0">
              <a:buNone/>
            </a:pPr>
            <a:r>
              <a:rPr lang="fi-FI" dirty="0" smtClean="0"/>
              <a:t>	</a:t>
            </a:r>
            <a:r>
              <a:rPr lang="fi-FI" sz="6400" dirty="0" smtClean="0">
                <a:latin typeface="MV Boli" pitchFamily="2" charset="0"/>
                <a:cs typeface="MV Boli" pitchFamily="2" charset="0"/>
              </a:rPr>
              <a:t>Petäjäveden </a:t>
            </a:r>
            <a:r>
              <a:rPr lang="fi-FI" sz="6400" dirty="0">
                <a:latin typeface="MV Boli" pitchFamily="2" charset="0"/>
                <a:cs typeface="MV Boli" pitchFamily="2" charset="0"/>
              </a:rPr>
              <a:t>yläasteella toimii 8-9. luokkalaisille joustavan opetuksen pienryhmä. </a:t>
            </a:r>
            <a:endParaRPr lang="fi-FI" sz="6400" dirty="0" smtClean="0">
              <a:latin typeface="MV Boli" pitchFamily="2" charset="0"/>
              <a:cs typeface="MV Boli" pitchFamily="2" charset="0"/>
            </a:endParaRPr>
          </a:p>
          <a:p>
            <a:pPr lvl="0">
              <a:buNone/>
            </a:pPr>
            <a:endParaRPr lang="fi-FI" sz="3800" dirty="0">
              <a:latin typeface="MV Boli" pitchFamily="2" charset="0"/>
              <a:cs typeface="MV Boli" pitchFamily="2" charset="0"/>
            </a:endParaRPr>
          </a:p>
          <a:p>
            <a:pPr>
              <a:buNone/>
            </a:pPr>
            <a:r>
              <a:rPr lang="fi-FI" sz="3800" b="1" dirty="0" smtClean="0">
                <a:latin typeface="MV Boli" pitchFamily="2" charset="0"/>
                <a:cs typeface="MV Boli" pitchFamily="2" charset="0"/>
              </a:rPr>
              <a:t>	</a:t>
            </a:r>
            <a:r>
              <a:rPr lang="fi-FI" sz="7000" b="1" dirty="0" smtClean="0">
                <a:latin typeface="MV Boli" pitchFamily="2" charset="0"/>
                <a:cs typeface="MV Boli" pitchFamily="2" charset="0"/>
              </a:rPr>
              <a:t>TAVOITTEET:</a:t>
            </a:r>
            <a:endParaRPr lang="fi-FI" sz="3800" dirty="0">
              <a:latin typeface="MV Boli" pitchFamily="2" charset="0"/>
              <a:cs typeface="MV Boli" pitchFamily="2" charset="0"/>
            </a:endParaRPr>
          </a:p>
          <a:p>
            <a:pPr lvl="0">
              <a:buNone/>
            </a:pPr>
            <a:r>
              <a:rPr lang="fi-FI" sz="3800" b="1" dirty="0">
                <a:latin typeface="MV Boli" pitchFamily="2" charset="0"/>
                <a:cs typeface="MV Boli" pitchFamily="2" charset="0"/>
              </a:rPr>
              <a:t>	</a:t>
            </a:r>
            <a:r>
              <a:rPr lang="fi-FI" sz="7200" b="1" dirty="0" smtClean="0">
                <a:latin typeface="MV Boli" pitchFamily="2" charset="0"/>
                <a:cs typeface="MV Boli" pitchFamily="2" charset="0"/>
              </a:rPr>
              <a:t>Opiskelu </a:t>
            </a:r>
            <a:r>
              <a:rPr lang="fi-FI" sz="7200" b="1" dirty="0">
                <a:latin typeface="MV Boli" pitchFamily="2" charset="0"/>
                <a:cs typeface="MV Boli" pitchFamily="2" charset="0"/>
              </a:rPr>
              <a:t>mahdollisimman käytännönläheisesti, työpainotteisesti, koulun ulkopuolisissa oppimisympäristöissä, kokonaisuuksia oppiaineista rakentaen.</a:t>
            </a:r>
            <a:endParaRPr lang="fi-FI" sz="7200" dirty="0">
              <a:latin typeface="MV Boli" pitchFamily="2" charset="0"/>
              <a:cs typeface="MV Boli" pitchFamily="2" charset="0"/>
            </a:endParaRPr>
          </a:p>
          <a:p>
            <a:pPr>
              <a:buNone/>
            </a:pPr>
            <a:r>
              <a:rPr lang="fi-FI" sz="7200" dirty="0" smtClean="0">
                <a:latin typeface="MV Boli" pitchFamily="2" charset="0"/>
                <a:cs typeface="MV Boli" pitchFamily="2" charset="0"/>
              </a:rPr>
              <a:t>		Opiskelija</a:t>
            </a:r>
            <a:endParaRPr lang="fi-FI" sz="7200" dirty="0">
              <a:latin typeface="MV Boli" pitchFamily="2" charset="0"/>
              <a:cs typeface="MV Boli" pitchFamily="2" charset="0"/>
            </a:endParaRPr>
          </a:p>
          <a:p>
            <a:pPr>
              <a:buNone/>
            </a:pPr>
            <a:r>
              <a:rPr lang="fi-FI" sz="7200" dirty="0" smtClean="0">
                <a:latin typeface="MV Boli" pitchFamily="2" charset="0"/>
                <a:cs typeface="MV Boli" pitchFamily="2" charset="0"/>
              </a:rPr>
              <a:t>		- </a:t>
            </a:r>
            <a:r>
              <a:rPr lang="fi-FI" sz="7200" dirty="0">
                <a:latin typeface="MV Boli" pitchFamily="2" charset="0"/>
                <a:cs typeface="MV Boli" pitchFamily="2" charset="0"/>
              </a:rPr>
              <a:t>saa todellista kykyä vastaavan päättötodistuksen</a:t>
            </a:r>
          </a:p>
          <a:p>
            <a:pPr>
              <a:buNone/>
            </a:pPr>
            <a:r>
              <a:rPr lang="fi-FI" sz="7200" dirty="0" smtClean="0">
                <a:latin typeface="MV Boli" pitchFamily="2" charset="0"/>
                <a:cs typeface="MV Boli" pitchFamily="2" charset="0"/>
              </a:rPr>
              <a:t>		- </a:t>
            </a:r>
            <a:r>
              <a:rPr lang="fi-FI" sz="7200" dirty="0">
                <a:latin typeface="MV Boli" pitchFamily="2" charset="0"/>
                <a:cs typeface="MV Boli" pitchFamily="2" charset="0"/>
              </a:rPr>
              <a:t>muodostaa positiivisen asenteen ja motivoitumisen opiskeluun</a:t>
            </a:r>
          </a:p>
          <a:p>
            <a:pPr>
              <a:buNone/>
            </a:pPr>
            <a:r>
              <a:rPr lang="fi-FI" sz="7200" dirty="0" smtClean="0">
                <a:latin typeface="MV Boli" pitchFamily="2" charset="0"/>
                <a:cs typeface="MV Boli" pitchFamily="2" charset="0"/>
              </a:rPr>
              <a:t>		- </a:t>
            </a:r>
            <a:r>
              <a:rPr lang="fi-FI" sz="7200" dirty="0">
                <a:latin typeface="MV Boli" pitchFamily="2" charset="0"/>
                <a:cs typeface="MV Boli" pitchFamily="2" charset="0"/>
              </a:rPr>
              <a:t>oppii itsenäisyyttä ja vastuullisuutta ja kehittää itsetuntoaan</a:t>
            </a:r>
          </a:p>
          <a:p>
            <a:pPr>
              <a:buNone/>
            </a:pPr>
            <a:r>
              <a:rPr lang="fi-FI" sz="7200" dirty="0" smtClean="0">
                <a:latin typeface="MV Boli" pitchFamily="2" charset="0"/>
                <a:cs typeface="MV Boli" pitchFamily="2" charset="0"/>
              </a:rPr>
              <a:t>		- </a:t>
            </a:r>
            <a:r>
              <a:rPr lang="fi-FI" sz="7200" dirty="0">
                <a:latin typeface="MV Boli" pitchFamily="2" charset="0"/>
                <a:cs typeface="MV Boli" pitchFamily="2" charset="0"/>
              </a:rPr>
              <a:t>oppii yhteistyö- ja vuorovaikutustaitoja</a:t>
            </a:r>
          </a:p>
          <a:p>
            <a:pPr>
              <a:buNone/>
            </a:pPr>
            <a:r>
              <a:rPr lang="fi-FI" sz="7200" dirty="0" smtClean="0">
                <a:latin typeface="MV Boli" pitchFamily="2" charset="0"/>
                <a:cs typeface="MV Boli" pitchFamily="2" charset="0"/>
              </a:rPr>
              <a:t>		- </a:t>
            </a:r>
            <a:r>
              <a:rPr lang="fi-FI" sz="7200" dirty="0">
                <a:latin typeface="MV Boli" pitchFamily="2" charset="0"/>
                <a:cs typeface="MV Boli" pitchFamily="2" charset="0"/>
              </a:rPr>
              <a:t>kehittää opiskelutaitojaan</a:t>
            </a:r>
          </a:p>
          <a:p>
            <a:pPr>
              <a:buNone/>
            </a:pPr>
            <a:r>
              <a:rPr lang="fi-FI" sz="7200" dirty="0" smtClean="0">
                <a:latin typeface="MV Boli" pitchFamily="2" charset="0"/>
                <a:cs typeface="MV Boli" pitchFamily="2" charset="0"/>
              </a:rPr>
              <a:t>		- </a:t>
            </a:r>
            <a:r>
              <a:rPr lang="fi-FI" sz="7200" dirty="0">
                <a:latin typeface="MV Boli" pitchFamily="2" charset="0"/>
                <a:cs typeface="MV Boli" pitchFamily="2" charset="0"/>
              </a:rPr>
              <a:t>oppii suunnittelemaan jatko- opintojaan, uraansa ja tulevaisuuttaan</a:t>
            </a:r>
          </a:p>
          <a:p>
            <a:pPr>
              <a:buNone/>
            </a:pPr>
            <a:r>
              <a:rPr lang="fi-FI" sz="7200" dirty="0" smtClean="0">
                <a:latin typeface="MV Boli" pitchFamily="2" charset="0"/>
                <a:cs typeface="MV Boli" pitchFamily="2" charset="0"/>
              </a:rPr>
              <a:t>		- </a:t>
            </a:r>
            <a:r>
              <a:rPr lang="fi-FI" sz="7200" dirty="0">
                <a:latin typeface="MV Boli" pitchFamily="2" charset="0"/>
                <a:cs typeface="MV Boli" pitchFamily="2" charset="0"/>
              </a:rPr>
              <a:t>saavuttaa toisen asteen koulutuspaikan</a:t>
            </a:r>
          </a:p>
          <a:p>
            <a:pPr>
              <a:buNone/>
            </a:pPr>
            <a:r>
              <a:rPr lang="fi-FI" sz="7200" dirty="0" smtClean="0">
                <a:latin typeface="MV Boli" pitchFamily="2" charset="0"/>
                <a:cs typeface="MV Boli" pitchFamily="2" charset="0"/>
              </a:rPr>
              <a:t>		- </a:t>
            </a:r>
            <a:r>
              <a:rPr lang="fi-FI" sz="7200" dirty="0">
                <a:latin typeface="MV Boli" pitchFamily="2" charset="0"/>
                <a:cs typeface="MV Boli" pitchFamily="2" charset="0"/>
              </a:rPr>
              <a:t>oppii kehittämään taitojaan selvitä erilaisissa elämäntilanteissa </a:t>
            </a:r>
          </a:p>
          <a:p>
            <a:pPr>
              <a:buNone/>
            </a:pPr>
            <a:endParaRPr lang="fi-FI" sz="6400" dirty="0">
              <a:latin typeface="MV Boli" pitchFamily="2" charset="0"/>
              <a:cs typeface="MV Boli" pitchFamily="2" charset="0"/>
            </a:endParaRPr>
          </a:p>
          <a:p>
            <a:pPr>
              <a:buNone/>
            </a:pPr>
            <a:endParaRPr lang="fi-FI" sz="6400" dirty="0">
              <a:latin typeface="MV Boli" pitchFamily="2" charset="0"/>
              <a:cs typeface="MV Boli" pitchFamily="2" charset="0"/>
            </a:endParaRPr>
          </a:p>
          <a:p>
            <a:pPr>
              <a:buNone/>
            </a:pPr>
            <a:r>
              <a:rPr lang="fi-FI" sz="6400" b="1" dirty="0">
                <a:latin typeface="MV Boli" pitchFamily="2" charset="0"/>
                <a:cs typeface="MV Boli" pitchFamily="2" charset="0"/>
              </a:rPr>
              <a:t> </a:t>
            </a:r>
            <a:endParaRPr lang="fi-FI" sz="6400" dirty="0">
              <a:latin typeface="MV Boli" pitchFamily="2" charset="0"/>
              <a:cs typeface="MV Boli" pitchFamily="2" charset="0"/>
            </a:endParaRPr>
          </a:p>
          <a:p>
            <a:pPr>
              <a:buNone/>
            </a:pPr>
            <a:r>
              <a:rPr lang="fi-FI" sz="6400" b="1" dirty="0">
                <a:latin typeface="MV Boli" pitchFamily="2" charset="0"/>
                <a:cs typeface="MV Boli" pitchFamily="2" charset="0"/>
              </a:rPr>
              <a:t> </a:t>
            </a:r>
            <a:endParaRPr lang="fi-FI" sz="6400" dirty="0">
              <a:latin typeface="MV Boli" pitchFamily="2" charset="0"/>
              <a:cs typeface="MV Boli" pitchFamily="2" charset="0"/>
            </a:endParaRPr>
          </a:p>
          <a:p>
            <a:endParaRPr lang="fi-FI" dirty="0">
              <a:latin typeface="MV Boli" pitchFamily="2" charset="0"/>
              <a:cs typeface="MV Boli" pitchFamily="2" charset="0"/>
            </a:endParaRPr>
          </a:p>
        </p:txBody>
      </p:sp>
      <p:pic>
        <p:nvPicPr>
          <p:cNvPr id="23554" name="Picture 2" descr="I:\DCIM\100PHOTO\SAM_1978.JPG"/>
          <p:cNvPicPr>
            <a:picLocks noChangeAspect="1" noChangeArrowheads="1"/>
          </p:cNvPicPr>
          <p:nvPr/>
        </p:nvPicPr>
        <p:blipFill>
          <a:blip r:embed="rId3" cstate="print"/>
          <a:srcRect/>
          <a:stretch>
            <a:fillRect/>
          </a:stretch>
        </p:blipFill>
        <p:spPr bwMode="auto">
          <a:xfrm>
            <a:off x="285720" y="5357826"/>
            <a:ext cx="2000232" cy="1500174"/>
          </a:xfrm>
          <a:prstGeom prst="rect">
            <a:avLst/>
          </a:prstGeom>
          <a:noFill/>
        </p:spPr>
      </p:pic>
      <p:pic>
        <p:nvPicPr>
          <p:cNvPr id="23555" name="Picture 3" descr="I:\DCIM\100PHOTO\SAM_2023.JPG"/>
          <p:cNvPicPr>
            <a:picLocks noChangeAspect="1" noChangeArrowheads="1"/>
          </p:cNvPicPr>
          <p:nvPr/>
        </p:nvPicPr>
        <p:blipFill>
          <a:blip r:embed="rId4" cstate="print"/>
          <a:srcRect/>
          <a:stretch>
            <a:fillRect/>
          </a:stretch>
        </p:blipFill>
        <p:spPr bwMode="auto">
          <a:xfrm>
            <a:off x="3857620" y="5357826"/>
            <a:ext cx="2000232" cy="150017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err="1" smtClean="0">
                <a:latin typeface="MV Boli" pitchFamily="2" charset="0"/>
                <a:cs typeface="MV Boli" pitchFamily="2" charset="0"/>
              </a:rPr>
              <a:t>Feeniksissä</a:t>
            </a:r>
            <a:r>
              <a:rPr lang="fi-FI" dirty="0" smtClean="0">
                <a:latin typeface="MV Boli" pitchFamily="2" charset="0"/>
                <a:cs typeface="MV Boli" pitchFamily="2" charset="0"/>
              </a:rPr>
              <a:t> toimivat palvelut ja henkilökunta</a:t>
            </a:r>
            <a:endParaRPr lang="fi-FI" dirty="0">
              <a:latin typeface="MV Boli" pitchFamily="2" charset="0"/>
              <a:cs typeface="MV Boli" pitchFamily="2" charset="0"/>
            </a:endParaRPr>
          </a:p>
        </p:txBody>
      </p:sp>
      <p:sp>
        <p:nvSpPr>
          <p:cNvPr id="3" name="Sisällön paikkamerkki 2"/>
          <p:cNvSpPr>
            <a:spLocks noGrp="1"/>
          </p:cNvSpPr>
          <p:nvPr>
            <p:ph sz="half" idx="1"/>
          </p:nvPr>
        </p:nvSpPr>
        <p:spPr>
          <a:xfrm>
            <a:off x="457200" y="1600200"/>
            <a:ext cx="8115328" cy="4525963"/>
          </a:xfrm>
        </p:spPr>
        <p:txBody>
          <a:bodyPr/>
          <a:lstStyle/>
          <a:p>
            <a:pPr>
              <a:buNone/>
            </a:pPr>
            <a:r>
              <a:rPr lang="fi-FI" dirty="0" smtClean="0">
                <a:latin typeface="MV Boli" pitchFamily="2" charset="0"/>
                <a:cs typeface="MV Boli" pitchFamily="2" charset="0"/>
              </a:rPr>
              <a:t>Kysymykset </a:t>
            </a:r>
          </a:p>
          <a:p>
            <a:r>
              <a:rPr lang="fi-FI" dirty="0" smtClean="0">
                <a:latin typeface="MV Boli" pitchFamily="2" charset="0"/>
                <a:cs typeface="MV Boli" pitchFamily="2" charset="0"/>
              </a:rPr>
              <a:t>1. Kuka olet ja missä toimit?</a:t>
            </a:r>
          </a:p>
          <a:p>
            <a:r>
              <a:rPr lang="fi-FI" dirty="0" smtClean="0">
                <a:latin typeface="MV Boli" pitchFamily="2" charset="0"/>
                <a:cs typeface="MV Boli" pitchFamily="2" charset="0"/>
              </a:rPr>
              <a:t>2. Kerro ammatistasi?</a:t>
            </a:r>
          </a:p>
          <a:p>
            <a:r>
              <a:rPr lang="fi-FI" dirty="0" smtClean="0">
                <a:latin typeface="MV Boli" pitchFamily="2" charset="0"/>
                <a:cs typeface="MV Boli" pitchFamily="2" charset="0"/>
              </a:rPr>
              <a:t>3. Kauanko olet ollut ammatissasi?</a:t>
            </a:r>
          </a:p>
          <a:p>
            <a:r>
              <a:rPr lang="fi-FI" dirty="0" smtClean="0">
                <a:latin typeface="MV Boli" pitchFamily="2" charset="0"/>
                <a:cs typeface="MV Boli" pitchFamily="2" charset="0"/>
              </a:rPr>
              <a:t>4. Oletko tyytyväinen ammattiisi?</a:t>
            </a:r>
          </a:p>
          <a:p>
            <a:r>
              <a:rPr lang="fi-FI" dirty="0" smtClean="0">
                <a:latin typeface="MV Boli" pitchFamily="2" charset="0"/>
                <a:cs typeface="MV Boli" pitchFamily="2" charset="0"/>
              </a:rPr>
              <a:t>5. Mikä on parasta/ikävintä työssäsi?</a:t>
            </a:r>
          </a:p>
          <a:p>
            <a:r>
              <a:rPr lang="fi-FI" dirty="0" smtClean="0">
                <a:latin typeface="MV Boli" pitchFamily="2" charset="0"/>
                <a:cs typeface="MV Boli" pitchFamily="2" charset="0"/>
              </a:rPr>
              <a:t>6. Voitko suositella tätä työtä nuorille</a:t>
            </a:r>
          </a:p>
          <a:p>
            <a:endParaRPr lang="fi-FI"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pPr lvl="0"/>
            <a:r>
              <a:rPr kumimoji="0" lang="fi-FI"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OPETUSSUUNNITELMA</a:t>
            </a:r>
            <a:endParaRPr lang="fi-FI" dirty="0"/>
          </a:p>
        </p:txBody>
      </p:sp>
      <p:pic>
        <p:nvPicPr>
          <p:cNvPr id="4" name="Sisällön paikkamerkki 3" descr="C:\Users\ya\Desktop\opiskelu70.gif"/>
          <p:cNvPicPr>
            <a:picLocks noGrp="1"/>
          </p:cNvPicPr>
          <p:nvPr>
            <p:ph idx="1"/>
          </p:nvPr>
        </p:nvPicPr>
        <p:blipFill>
          <a:blip r:embed="rId2" cstate="print"/>
          <a:stretch>
            <a:fillRect/>
          </a:stretch>
        </p:blipFill>
        <p:spPr bwMode="auto">
          <a:xfrm>
            <a:off x="6500826" y="2714620"/>
            <a:ext cx="2428892" cy="2454260"/>
          </a:xfrm>
          <a:prstGeom prst="rect">
            <a:avLst/>
          </a:prstGeom>
          <a:noFill/>
          <a:ln w="9525">
            <a:noFill/>
            <a:miter lim="800000"/>
            <a:headEnd/>
            <a:tailEnd/>
          </a:ln>
        </p:spPr>
      </p:pic>
      <p:sp>
        <p:nvSpPr>
          <p:cNvPr id="9" name="Tekstikehys 8"/>
          <p:cNvSpPr txBox="1"/>
          <p:nvPr/>
        </p:nvSpPr>
        <p:spPr>
          <a:xfrm>
            <a:off x="642910" y="3429000"/>
            <a:ext cx="3286148" cy="369332"/>
          </a:xfrm>
          <a:prstGeom prst="rect">
            <a:avLst/>
          </a:prstGeom>
          <a:noFill/>
        </p:spPr>
        <p:txBody>
          <a:bodyPr wrap="square" rtlCol="0">
            <a:spAutoFit/>
          </a:bodyPr>
          <a:lstStyle/>
          <a:p>
            <a:endParaRPr lang="fi-FI" dirty="0"/>
          </a:p>
        </p:txBody>
      </p:sp>
      <p:sp>
        <p:nvSpPr>
          <p:cNvPr id="11" name="Suorakulmio 10"/>
          <p:cNvSpPr/>
          <p:nvPr/>
        </p:nvSpPr>
        <p:spPr>
          <a:xfrm>
            <a:off x="571472" y="1643050"/>
            <a:ext cx="7786742" cy="4786346"/>
          </a:xfrm>
          <a:prstGeom prst="rect">
            <a:avLst/>
          </a:prstGeom>
        </p:spPr>
        <p:txBody>
          <a:bodyPr wrap="square">
            <a:spAutoFit/>
          </a:bodyPr>
          <a:lstStyle/>
          <a:p>
            <a:pPr lvl="0" eaLnBrk="0" fontAlgn="base" hangingPunct="0">
              <a:spcBef>
                <a:spcPct val="0"/>
              </a:spcBef>
              <a:spcAft>
                <a:spcPct val="0"/>
              </a:spcAft>
              <a:tabLst>
                <a:tab pos="457200" algn="l"/>
              </a:tabLst>
            </a:pP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Opiskelussa noudatetaan perusopetuksen opetussuunnitelmaa, opetusjärjestelyjen ollessa joustavia ja yksilöllisiä. </a:t>
            </a:r>
            <a:endParaRPr kumimoji="0" lang="fi-FI" sz="10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tabLst>
                <a:tab pos="457200" algn="l"/>
              </a:tabLst>
            </a:pP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Jokaiselle oppilaalle laaditaan henkilökohtainen oppimissuunnitelma.</a:t>
            </a:r>
            <a:endParaRPr kumimoji="0" lang="fi-FI" sz="10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tabLst>
                <a:tab pos="457200" algn="l"/>
              </a:tabLst>
            </a:pP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Opiskelussa vuorottelevat lähiopetus ja työssä oppiminen. </a:t>
            </a:r>
            <a:endParaRPr kumimoji="0" lang="fi-FI" sz="10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tabLst>
                <a:tab pos="457200" algn="l"/>
              </a:tabLst>
            </a:pP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Työpaikkaopiskelujaksoja voi olla 3-5, joiden </a:t>
            </a:r>
          </a:p>
          <a:p>
            <a:pPr lvl="0" eaLnBrk="0" fontAlgn="base" hangingPunct="0">
              <a:spcBef>
                <a:spcPct val="0"/>
              </a:spcBef>
              <a:spcAft>
                <a:spcPct val="0"/>
              </a:spcAft>
              <a:tabLst>
                <a:tab pos="457200" algn="l"/>
              </a:tabLst>
            </a:pP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pituuden voivat vaihdella 2-4 viikkoon. </a:t>
            </a:r>
            <a:endParaRPr kumimoji="0" lang="fi-FI" sz="10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tabLst>
                <a:tab pos="457200" algn="l"/>
              </a:tabLst>
            </a:pP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Työpaikkaopiskelun aikana osa viikon päivistä voi olla</a:t>
            </a:r>
          </a:p>
          <a:p>
            <a:pPr lvl="0" eaLnBrk="0" fontAlgn="base" hangingPunct="0">
              <a:spcBef>
                <a:spcPct val="0"/>
              </a:spcBef>
              <a:spcAft>
                <a:spcPct val="0"/>
              </a:spcAft>
              <a:tabLst>
                <a:tab pos="457200" algn="l"/>
              </a:tabLst>
            </a:pP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normaaleja koulupäiviä, osa työpaikkaopiskelua.</a:t>
            </a:r>
            <a:endParaRPr kumimoji="0" lang="fi-FI" sz="10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tabLst>
                <a:tab pos="457200" algn="l"/>
              </a:tabLst>
            </a:pP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Lähiopiskelujaksolla opiskellaan luokissa sekä muissa</a:t>
            </a:r>
          </a:p>
          <a:p>
            <a:pPr lvl="0" eaLnBrk="0" fontAlgn="base" hangingPunct="0">
              <a:spcBef>
                <a:spcPct val="0"/>
              </a:spcBef>
              <a:spcAft>
                <a:spcPct val="0"/>
              </a:spcAft>
              <a:tabLst>
                <a:tab pos="457200" algn="l"/>
              </a:tabLst>
            </a:pP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oppimisympäristöissä, kuten esimerkiksi</a:t>
            </a:r>
            <a:b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leirikoulussa, vierailukäynneillä yrityksissä ja </a:t>
            </a:r>
          </a:p>
          <a:p>
            <a:pPr lvl="0" eaLnBrk="0" fontAlgn="base" hangingPunct="0">
              <a:spcBef>
                <a:spcPct val="0"/>
              </a:spcBef>
              <a:spcAft>
                <a:spcPct val="0"/>
              </a:spcAft>
              <a:tabLst>
                <a:tab pos="457200" algn="l"/>
              </a:tabLst>
            </a:pP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julkisissa toimitiloissa.</a:t>
            </a:r>
            <a:endParaRPr kumimoji="0" lang="fi-FI" sz="10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tabLst>
                <a:tab pos="457200" algn="l"/>
              </a:tabLst>
            </a:pP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JOPO on mm. käynyt leirikoulua Piispalassa, Virroilla, Syötteellä, Petäjälahdessa ja Turkissa.</a:t>
            </a:r>
            <a:endParaRPr kumimoji="0" lang="fi-FI" sz="10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tabLst>
                <a:tab pos="457200" algn="l"/>
              </a:tabLst>
            </a:pPr>
            <a:r>
              <a:rPr lang="fi-FI" dirty="0">
                <a:latin typeface="Calibri" pitchFamily="34" charset="0"/>
                <a:ea typeface="Calibri" pitchFamily="34" charset="0"/>
                <a:cs typeface="Times New Roman" pitchFamily="18" charset="0"/>
              </a:rPr>
              <a:t>	</a:t>
            </a:r>
            <a:r>
              <a:rPr lang="fi-FI" dirty="0" smtClean="0">
                <a:latin typeface="Calibri" pitchFamily="34" charset="0"/>
                <a:ea typeface="Calibri" pitchFamily="34" charset="0"/>
                <a:cs typeface="Times New Roman" pitchFamily="18" charset="0"/>
              </a:rPr>
              <a:t>	</a:t>
            </a: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Oman erityisluokanopettajan lisäksi oppitunteja voivat pitää aineenopettajat. </a:t>
            </a:r>
            <a:endParaRPr kumimoji="0" lang="fi-FI" sz="10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tabLst>
                <a:tab pos="457200" algn="l"/>
              </a:tabLst>
            </a:pPr>
            <a:r>
              <a:rPr kumimoji="0" lang="fi-FI"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Valinnaisaineet integroidutaan pääsääntöisesti perusopetusryhmiin.</a:t>
            </a:r>
            <a:endParaRPr kumimoji="0" lang="fi-FI"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Kuva 5" descr="SAM_1677.JPG"/>
          <p:cNvPicPr>
            <a:picLocks noChangeAspect="1"/>
          </p:cNvPicPr>
          <p:nvPr/>
        </p:nvPicPr>
        <p:blipFill>
          <a:blip r:embed="rId3" cstate="print"/>
          <a:stretch>
            <a:fillRect/>
          </a:stretch>
        </p:blipFill>
        <p:spPr>
          <a:xfrm rot="5644810">
            <a:off x="7025060" y="350385"/>
            <a:ext cx="2329464" cy="17470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600" fill="hold">
                                          <p:stCondLst>
                                            <p:cond delay="0"/>
                                          </p:stCondLst>
                                        </p:cTn>
                                        <p:tgtEl>
                                          <p:spTgt spid="6"/>
                                        </p:tgtEl>
                                        <p:attrNameLst>
                                          <p:attrName>ppt_x</p:attrName>
                                        </p:attrNameLst>
                                      </p:cBhvr>
                                    </p:anim>
                                    <p:anim from="0" to="-1.0" calcmode="lin" valueType="num">
                                      <p:cBhvr>
                                        <p:cTn id="8" dur="200" decel="50000" autoRev="1" fill="hold">
                                          <p:stCondLst>
                                            <p:cond delay="600"/>
                                          </p:stCondLst>
                                        </p:cTn>
                                        <p:tgtEl>
                                          <p:spTgt spid="6"/>
                                        </p:tgtEl>
                                        <p:attrNameLst>
                                          <p:attrName>xshear</p:attrName>
                                        </p:attrNameLst>
                                      </p:cBhvr>
                                    </p:anim>
                                    <p:animScale>
                                      <p:cBhvr>
                                        <p:cTn id="9" dur="200" decel="100000" autoRev="1" fill="hold">
                                          <p:stCondLst>
                                            <p:cond delay="600"/>
                                          </p:stCondLst>
                                        </p:cTn>
                                        <p:tgtEl>
                                          <p:spTgt spid="6"/>
                                        </p:tgtEl>
                                      </p:cBhvr>
                                      <p:from x="100000" y="100000"/>
                                      <p:to x="80000" y="100000"/>
                                    </p:animScale>
                                    <p:anim by="(#ppt_h/3+#ppt_w*0.1)" calcmode="lin" valueType="num">
                                      <p:cBhvr additive="sum">
                                        <p:cTn id="10"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I:\DCIM\100PHOTO\SAM_2073.JPG"/>
          <p:cNvPicPr>
            <a:picLocks noChangeAspect="1" noChangeArrowheads="1"/>
          </p:cNvPicPr>
          <p:nvPr/>
        </p:nvPicPr>
        <p:blipFill>
          <a:blip r:embed="rId2" cstate="print"/>
          <a:srcRect/>
          <a:stretch>
            <a:fillRect/>
          </a:stretch>
        </p:blipFill>
        <p:spPr bwMode="auto">
          <a:xfrm>
            <a:off x="6215074" y="4286256"/>
            <a:ext cx="2928926" cy="2196695"/>
          </a:xfrm>
          <a:prstGeom prst="rect">
            <a:avLst/>
          </a:prstGeom>
          <a:noFill/>
        </p:spPr>
      </p:pic>
      <p:pic>
        <p:nvPicPr>
          <p:cNvPr id="4" name="Kuva 3" descr="C:\Users\ya\Desktop\payattention.gif"/>
          <p:cNvPicPr/>
          <p:nvPr/>
        </p:nvPicPr>
        <p:blipFill>
          <a:blip r:embed="rId3" cstate="print"/>
          <a:srcRect/>
          <a:stretch>
            <a:fillRect/>
          </a:stretch>
        </p:blipFill>
        <p:spPr bwMode="auto">
          <a:xfrm>
            <a:off x="5429256" y="1285860"/>
            <a:ext cx="3338830" cy="2700655"/>
          </a:xfrm>
          <a:prstGeom prst="rect">
            <a:avLst/>
          </a:prstGeom>
          <a:noFill/>
          <a:ln w="9525">
            <a:noFill/>
            <a:miter lim="800000"/>
            <a:headEnd/>
            <a:tailEnd/>
          </a:ln>
        </p:spPr>
      </p:pic>
      <p:sp>
        <p:nvSpPr>
          <p:cNvPr id="2" name="Otsikko 1"/>
          <p:cNvSpPr>
            <a:spLocks noGrp="1"/>
          </p:cNvSpPr>
          <p:nvPr>
            <p:ph type="title"/>
          </p:nvPr>
        </p:nvSpPr>
        <p:spPr/>
        <p:txBody>
          <a:bodyPr>
            <a:normAutofit/>
          </a:bodyPr>
          <a:lstStyle/>
          <a:p>
            <a:r>
              <a:rPr lang="fi-FI" b="1" dirty="0" smtClean="0"/>
              <a:t>JOPOON HAKEMINEN</a:t>
            </a:r>
            <a:endParaRPr lang="fi-FI" dirty="0"/>
          </a:p>
        </p:txBody>
      </p:sp>
      <p:sp>
        <p:nvSpPr>
          <p:cNvPr id="3" name="Sisällön paikkamerkki 2"/>
          <p:cNvSpPr>
            <a:spLocks noGrp="1"/>
          </p:cNvSpPr>
          <p:nvPr>
            <p:ph idx="1"/>
          </p:nvPr>
        </p:nvSpPr>
        <p:spPr/>
        <p:txBody>
          <a:bodyPr>
            <a:normAutofit fontScale="85000" lnSpcReduction="20000"/>
          </a:bodyPr>
          <a:lstStyle/>
          <a:p>
            <a:pPr lvl="0">
              <a:buNone/>
            </a:pPr>
            <a:r>
              <a:rPr lang="fi-FI" dirty="0" smtClean="0">
                <a:latin typeface="MV Boli" pitchFamily="2" charset="0"/>
                <a:cs typeface="MV Boli" pitchFamily="2" charset="0"/>
              </a:rPr>
              <a:t>		Valintakriteereinä </a:t>
            </a:r>
            <a:r>
              <a:rPr lang="fi-FI" dirty="0">
                <a:latin typeface="MV Boli" pitchFamily="2" charset="0"/>
                <a:cs typeface="MV Boli" pitchFamily="2" charset="0"/>
              </a:rPr>
              <a:t>ovat</a:t>
            </a:r>
            <a:r>
              <a:rPr lang="fi-FI" dirty="0" smtClean="0">
                <a:latin typeface="MV Boli" pitchFamily="2" charset="0"/>
                <a:cs typeface="MV Boli" pitchFamily="2" charset="0"/>
              </a:rPr>
              <a:t>:</a:t>
            </a:r>
          </a:p>
          <a:p>
            <a:pPr lvl="0">
              <a:buNone/>
            </a:pPr>
            <a:r>
              <a:rPr lang="fi-FI" dirty="0" smtClean="0">
                <a:latin typeface="MV Boli" pitchFamily="2" charset="0"/>
                <a:cs typeface="MV Boli" pitchFamily="2" charset="0"/>
              </a:rPr>
              <a:t>- </a:t>
            </a:r>
            <a:r>
              <a:rPr lang="fi-FI" dirty="0">
                <a:latin typeface="MV Boli" pitchFamily="2" charset="0"/>
                <a:cs typeface="MV Boli" pitchFamily="2" charset="0"/>
              </a:rPr>
              <a:t>koulumotivaation </a:t>
            </a:r>
            <a:r>
              <a:rPr lang="fi-FI" dirty="0" smtClean="0">
                <a:latin typeface="MV Boli" pitchFamily="2" charset="0"/>
                <a:cs typeface="MV Boli" pitchFamily="2" charset="0"/>
              </a:rPr>
              <a:t>vähäisyys</a:t>
            </a:r>
          </a:p>
          <a:p>
            <a:pPr>
              <a:buNone/>
            </a:pPr>
            <a:r>
              <a:rPr lang="fi-FI" dirty="0" smtClean="0">
                <a:latin typeface="MV Boli" pitchFamily="2" charset="0"/>
                <a:cs typeface="MV Boli" pitchFamily="2" charset="0"/>
              </a:rPr>
              <a:t>- mahdollisuus hyötyä</a:t>
            </a:r>
          </a:p>
          <a:p>
            <a:pPr>
              <a:buNone/>
            </a:pPr>
            <a:r>
              <a:rPr lang="fi-FI" dirty="0" smtClean="0">
                <a:latin typeface="MV Boli" pitchFamily="2" charset="0"/>
                <a:cs typeface="MV Boli" pitchFamily="2" charset="0"/>
              </a:rPr>
              <a:t> työpainotteisuudesta ja</a:t>
            </a:r>
          </a:p>
          <a:p>
            <a:pPr>
              <a:buNone/>
            </a:pPr>
            <a:r>
              <a:rPr lang="fi-FI" dirty="0" smtClean="0">
                <a:latin typeface="MV Boli" pitchFamily="2" charset="0"/>
                <a:cs typeface="MV Boli" pitchFamily="2" charset="0"/>
              </a:rPr>
              <a:t> toiminnallisuudesta</a:t>
            </a:r>
            <a:endParaRPr lang="fi-FI" dirty="0">
              <a:latin typeface="MV Boli" pitchFamily="2" charset="0"/>
              <a:cs typeface="MV Boli" pitchFamily="2" charset="0"/>
            </a:endParaRPr>
          </a:p>
          <a:p>
            <a:pPr>
              <a:buNone/>
            </a:pPr>
            <a:r>
              <a:rPr lang="fi-FI" dirty="0" smtClean="0">
                <a:latin typeface="MV Boli" pitchFamily="2" charset="0"/>
                <a:cs typeface="MV Boli" pitchFamily="2" charset="0"/>
              </a:rPr>
              <a:t>- riittävän </a:t>
            </a:r>
            <a:r>
              <a:rPr lang="fi-FI" dirty="0">
                <a:latin typeface="MV Boli" pitchFamily="2" charset="0"/>
                <a:cs typeface="MV Boli" pitchFamily="2" charset="0"/>
              </a:rPr>
              <a:t>aktiivinen, pystyy </a:t>
            </a:r>
            <a:r>
              <a:rPr lang="fi-FI" dirty="0" smtClean="0">
                <a:latin typeface="MV Boli" pitchFamily="2" charset="0"/>
                <a:cs typeface="MV Boli" pitchFamily="2" charset="0"/>
              </a:rPr>
              <a:t>myös</a:t>
            </a:r>
          </a:p>
          <a:p>
            <a:pPr>
              <a:buNone/>
            </a:pPr>
            <a:r>
              <a:rPr lang="fi-FI" dirty="0" smtClean="0">
                <a:latin typeface="MV Boli" pitchFamily="2" charset="0"/>
                <a:cs typeface="MV Boli" pitchFamily="2" charset="0"/>
              </a:rPr>
              <a:t> itsenäiseen </a:t>
            </a:r>
            <a:r>
              <a:rPr lang="fi-FI" dirty="0">
                <a:latin typeface="MV Boli" pitchFamily="2" charset="0"/>
                <a:cs typeface="MV Boli" pitchFamily="2" charset="0"/>
              </a:rPr>
              <a:t>työskentelyyn</a:t>
            </a:r>
          </a:p>
          <a:p>
            <a:pPr>
              <a:buNone/>
            </a:pPr>
            <a:r>
              <a:rPr lang="fi-FI" dirty="0" smtClean="0">
                <a:latin typeface="MV Boli" pitchFamily="2" charset="0"/>
                <a:cs typeface="MV Boli" pitchFamily="2" charset="0"/>
              </a:rPr>
              <a:t>- riittävän </a:t>
            </a:r>
            <a:r>
              <a:rPr lang="fi-FI" dirty="0">
                <a:latin typeface="MV Boli" pitchFamily="2" charset="0"/>
                <a:cs typeface="MV Boli" pitchFamily="2" charset="0"/>
              </a:rPr>
              <a:t>motivoitunut ja </a:t>
            </a:r>
            <a:endParaRPr lang="fi-FI" dirty="0" smtClean="0">
              <a:latin typeface="MV Boli" pitchFamily="2" charset="0"/>
              <a:cs typeface="MV Boli" pitchFamily="2" charset="0"/>
            </a:endParaRPr>
          </a:p>
          <a:p>
            <a:pPr>
              <a:buNone/>
            </a:pPr>
            <a:r>
              <a:rPr lang="fi-FI" dirty="0" smtClean="0">
                <a:latin typeface="MV Boli" pitchFamily="2" charset="0"/>
                <a:cs typeface="MV Boli" pitchFamily="2" charset="0"/>
              </a:rPr>
              <a:t>sitoutunut </a:t>
            </a:r>
            <a:r>
              <a:rPr lang="fi-FI" dirty="0" err="1">
                <a:latin typeface="MV Boli" pitchFamily="2" charset="0"/>
                <a:cs typeface="MV Boli" pitchFamily="2" charset="0"/>
              </a:rPr>
              <a:t>JOPO-toimintaan</a:t>
            </a:r>
            <a:r>
              <a:rPr lang="fi-FI" dirty="0">
                <a:latin typeface="MV Boli" pitchFamily="2" charset="0"/>
                <a:cs typeface="MV Boli" pitchFamily="2" charset="0"/>
              </a:rPr>
              <a:t> ja -ryhmään</a:t>
            </a:r>
          </a:p>
          <a:p>
            <a:pPr>
              <a:buNone/>
            </a:pPr>
            <a:r>
              <a:rPr lang="fi-FI" dirty="0" smtClean="0">
                <a:latin typeface="MV Boli" pitchFamily="2" charset="0"/>
                <a:cs typeface="MV Boli" pitchFamily="2" charset="0"/>
              </a:rPr>
              <a:t>- </a:t>
            </a:r>
            <a:r>
              <a:rPr lang="fi-FI" dirty="0">
                <a:latin typeface="MV Boli" pitchFamily="2" charset="0"/>
                <a:cs typeface="MV Boli" pitchFamily="2" charset="0"/>
              </a:rPr>
              <a:t>vanhempien sitoutuminen tärkeää </a:t>
            </a:r>
          </a:p>
          <a:p>
            <a:endParaRPr lang="fi-FI"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JOPOn</a:t>
            </a:r>
            <a:r>
              <a:rPr lang="fi-FI" dirty="0" smtClean="0"/>
              <a:t> toimintakalenteri</a:t>
            </a:r>
            <a:endParaRPr lang="fi-FI" dirty="0"/>
          </a:p>
        </p:txBody>
      </p:sp>
      <p:sp>
        <p:nvSpPr>
          <p:cNvPr id="3" name="Sisällön paikkamerkki 2"/>
          <p:cNvSpPr>
            <a:spLocks noGrp="1"/>
          </p:cNvSpPr>
          <p:nvPr>
            <p:ph idx="1"/>
          </p:nvPr>
        </p:nvSpPr>
        <p:spPr/>
        <p:txBody>
          <a:bodyPr>
            <a:normAutofit fontScale="40000" lnSpcReduction="20000"/>
          </a:bodyPr>
          <a:lstStyle/>
          <a:p>
            <a:pPr lvl="0"/>
            <a:r>
              <a:rPr lang="fi-FI" dirty="0" smtClean="0">
                <a:latin typeface="MV Boli" pitchFamily="2" charset="0"/>
                <a:cs typeface="MV Boli" pitchFamily="2" charset="0"/>
              </a:rPr>
              <a:t>Keskiviikko </a:t>
            </a:r>
            <a:r>
              <a:rPr lang="fi-FI" dirty="0">
                <a:latin typeface="MV Boli" pitchFamily="2" charset="0"/>
                <a:cs typeface="MV Boli" pitchFamily="2" charset="0"/>
              </a:rPr>
              <a:t>06.11. Yrittäjäkahvit</a:t>
            </a:r>
          </a:p>
          <a:p>
            <a:pPr lvl="0"/>
            <a:r>
              <a:rPr lang="fi-FI" dirty="0">
                <a:latin typeface="MV Boli" pitchFamily="2" charset="0"/>
                <a:cs typeface="MV Boli" pitchFamily="2" charset="0"/>
              </a:rPr>
              <a:t>Tiistai 26.11. Vanhempain ilta</a:t>
            </a:r>
          </a:p>
          <a:p>
            <a:pPr lvl="0"/>
            <a:r>
              <a:rPr lang="fi-FI" dirty="0">
                <a:latin typeface="MV Boli" pitchFamily="2" charset="0"/>
                <a:cs typeface="MV Boli" pitchFamily="2" charset="0"/>
              </a:rPr>
              <a:t>Perjantai 13.11. Lucia-juhla sekä Ala-asteen disko</a:t>
            </a:r>
          </a:p>
          <a:p>
            <a:pPr lvl="0"/>
            <a:r>
              <a:rPr lang="fi-FI" dirty="0">
                <a:latin typeface="MV Boli" pitchFamily="2" charset="0"/>
                <a:cs typeface="MV Boli" pitchFamily="2" charset="0"/>
              </a:rPr>
              <a:t>Perjantai 06.12. Itsenäisyyspäivä vapaa</a:t>
            </a:r>
          </a:p>
          <a:p>
            <a:pPr lvl="0"/>
            <a:r>
              <a:rPr lang="fi-FI" dirty="0">
                <a:latin typeface="MV Boli" pitchFamily="2" charset="0"/>
                <a:cs typeface="MV Boli" pitchFamily="2" charset="0"/>
              </a:rPr>
              <a:t>Lauantai 21.12. Joulujuhla</a:t>
            </a:r>
          </a:p>
          <a:p>
            <a:r>
              <a:rPr lang="fi-FI" u="sng" dirty="0">
                <a:latin typeface="MV Boli" pitchFamily="2" charset="0"/>
                <a:cs typeface="MV Boli" pitchFamily="2" charset="0"/>
              </a:rPr>
              <a:t>Kevät 2014:</a:t>
            </a:r>
          </a:p>
          <a:p>
            <a:pPr lvl="0"/>
            <a:r>
              <a:rPr lang="fi-FI" dirty="0">
                <a:latin typeface="MV Boli" pitchFamily="2" charset="0"/>
                <a:cs typeface="MV Boli" pitchFamily="2" charset="0"/>
              </a:rPr>
              <a:t>Tiistai 07.01. Koulun alku</a:t>
            </a:r>
          </a:p>
          <a:p>
            <a:pPr lvl="0"/>
            <a:r>
              <a:rPr lang="fi-FI" dirty="0">
                <a:latin typeface="MV Boli" pitchFamily="2" charset="0"/>
                <a:cs typeface="MV Boli" pitchFamily="2" charset="0"/>
              </a:rPr>
              <a:t>Torstai 13.02. </a:t>
            </a:r>
            <a:r>
              <a:rPr lang="fi-FI" dirty="0" err="1">
                <a:latin typeface="MV Boli" pitchFamily="2" charset="0"/>
                <a:cs typeface="MV Boli" pitchFamily="2" charset="0"/>
              </a:rPr>
              <a:t>Penkkarit</a:t>
            </a:r>
            <a:endParaRPr lang="fi-FI" dirty="0">
              <a:latin typeface="MV Boli" pitchFamily="2" charset="0"/>
              <a:cs typeface="MV Boli" pitchFamily="2" charset="0"/>
            </a:endParaRPr>
          </a:p>
          <a:p>
            <a:pPr lvl="0"/>
            <a:r>
              <a:rPr lang="fi-FI" dirty="0">
                <a:latin typeface="MV Boli" pitchFamily="2" charset="0"/>
                <a:cs typeface="MV Boli" pitchFamily="2" charset="0"/>
              </a:rPr>
              <a:t>Perjantai 14.02. Vanhojen tanssit ja Ala-asteen disko</a:t>
            </a:r>
          </a:p>
          <a:p>
            <a:pPr lvl="0"/>
            <a:r>
              <a:rPr lang="fi-FI" dirty="0">
                <a:latin typeface="MV Boli" pitchFamily="2" charset="0"/>
                <a:cs typeface="MV Boli" pitchFamily="2" charset="0"/>
              </a:rPr>
              <a:t>Maanantai 24.02.-28.02. Talviloma</a:t>
            </a:r>
          </a:p>
          <a:p>
            <a:pPr lvl="0"/>
            <a:r>
              <a:rPr lang="fi-FI" dirty="0">
                <a:latin typeface="MV Boli" pitchFamily="2" charset="0"/>
                <a:cs typeface="MV Boli" pitchFamily="2" charset="0"/>
              </a:rPr>
              <a:t>Maanantai 24.03.-28.03. JOPO leirikoulu Syötteellä</a:t>
            </a:r>
          </a:p>
          <a:p>
            <a:pPr lvl="0"/>
            <a:r>
              <a:rPr lang="fi-FI" dirty="0">
                <a:latin typeface="MV Boli" pitchFamily="2" charset="0"/>
                <a:cs typeface="MV Boli" pitchFamily="2" charset="0"/>
              </a:rPr>
              <a:t>Perjantai 18.04.-21.04. Pääsiäisloma</a:t>
            </a:r>
          </a:p>
          <a:p>
            <a:pPr lvl="0"/>
            <a:r>
              <a:rPr lang="fi-FI" dirty="0">
                <a:latin typeface="MV Boli" pitchFamily="2" charset="0"/>
                <a:cs typeface="MV Boli" pitchFamily="2" charset="0"/>
              </a:rPr>
              <a:t>Keskiviikko 30.04. Vappu tapahtuma</a:t>
            </a:r>
          </a:p>
          <a:p>
            <a:pPr lvl="0"/>
            <a:r>
              <a:rPr lang="fi-FI" dirty="0">
                <a:latin typeface="MV Boli" pitchFamily="2" charset="0"/>
                <a:cs typeface="MV Boli" pitchFamily="2" charset="0"/>
              </a:rPr>
              <a:t>Torstai 01.05. Vappu vapaa</a:t>
            </a:r>
          </a:p>
          <a:p>
            <a:pPr lvl="0"/>
            <a:r>
              <a:rPr lang="fi-FI" dirty="0">
                <a:latin typeface="MV Boli" pitchFamily="2" charset="0"/>
                <a:cs typeface="MV Boli" pitchFamily="2" charset="0"/>
              </a:rPr>
              <a:t>Perjantai 16.05. Ala-asteen disko</a:t>
            </a:r>
          </a:p>
          <a:p>
            <a:pPr lvl="0"/>
            <a:r>
              <a:rPr lang="fi-FI" dirty="0">
                <a:latin typeface="MV Boli" pitchFamily="2" charset="0"/>
                <a:cs typeface="MV Boli" pitchFamily="2" charset="0"/>
              </a:rPr>
              <a:t>Maanantai 19.05.-23.05. Ulkomaan </a:t>
            </a:r>
            <a:r>
              <a:rPr lang="fi-FI" dirty="0" smtClean="0">
                <a:latin typeface="MV Boli" pitchFamily="2" charset="0"/>
                <a:cs typeface="MV Boli" pitchFamily="2" charset="0"/>
              </a:rPr>
              <a:t>opintomatka</a:t>
            </a:r>
            <a:r>
              <a:rPr lang="fi-FI" dirty="0">
                <a:latin typeface="MV Boli" pitchFamily="2" charset="0"/>
                <a:cs typeface="MV Boli" pitchFamily="2" charset="0"/>
              </a:rPr>
              <a:t>?</a:t>
            </a:r>
          </a:p>
          <a:p>
            <a:pPr lvl="0"/>
            <a:r>
              <a:rPr lang="fi-FI" dirty="0">
                <a:latin typeface="MV Boli" pitchFamily="2" charset="0"/>
                <a:cs typeface="MV Boli" pitchFamily="2" charset="0"/>
              </a:rPr>
              <a:t>Tiistai 27.05. Roskarynnäkkö</a:t>
            </a:r>
          </a:p>
          <a:p>
            <a:pPr lvl="0"/>
            <a:r>
              <a:rPr lang="fi-FI" dirty="0">
                <a:latin typeface="MV Boli" pitchFamily="2" charset="0"/>
                <a:cs typeface="MV Boli" pitchFamily="2" charset="0"/>
              </a:rPr>
              <a:t>Keskiviikko 28.05. Retkipäivä</a:t>
            </a:r>
          </a:p>
          <a:p>
            <a:pPr lvl="0"/>
            <a:r>
              <a:rPr lang="fi-FI" dirty="0">
                <a:latin typeface="MV Boli" pitchFamily="2" charset="0"/>
                <a:cs typeface="MV Boli" pitchFamily="2" charset="0"/>
              </a:rPr>
              <a:t>Torstai 29.05. Helatorstai vapaa</a:t>
            </a:r>
          </a:p>
          <a:p>
            <a:pPr lvl="0"/>
            <a:r>
              <a:rPr lang="fi-FI" dirty="0">
                <a:latin typeface="MV Boli" pitchFamily="2" charset="0"/>
                <a:cs typeface="MV Boli" pitchFamily="2" charset="0"/>
              </a:rPr>
              <a:t>Perjantai 30.05. Kevätjuhlaharjoitus/kirkko</a:t>
            </a:r>
          </a:p>
          <a:p>
            <a:pPr lvl="0"/>
            <a:r>
              <a:rPr lang="fi-FI" dirty="0">
                <a:latin typeface="MV Boli" pitchFamily="2" charset="0"/>
                <a:cs typeface="MV Boli" pitchFamily="2" charset="0"/>
              </a:rPr>
              <a:t>Lauantai 31.05. Kevätjuhla</a:t>
            </a:r>
          </a:p>
          <a:p>
            <a:endParaRPr lang="fi-FI" dirty="0"/>
          </a:p>
        </p:txBody>
      </p:sp>
      <p:pic>
        <p:nvPicPr>
          <p:cNvPr id="43012" name="Picture 4" descr="C:\Users\ya\AppData\Local\Microsoft\Windows\Temporary Internet Files\Content.IE5\EKQ0SHUL\MP900399852[1].jpg"/>
          <p:cNvPicPr>
            <a:picLocks noChangeAspect="1" noChangeArrowheads="1"/>
          </p:cNvPicPr>
          <p:nvPr/>
        </p:nvPicPr>
        <p:blipFill>
          <a:blip r:embed="rId2" cstate="print"/>
          <a:srcRect/>
          <a:stretch>
            <a:fillRect/>
          </a:stretch>
        </p:blipFill>
        <p:spPr bwMode="auto">
          <a:xfrm>
            <a:off x="4500562" y="1357298"/>
            <a:ext cx="4180756" cy="2786082"/>
          </a:xfrm>
          <a:prstGeom prst="rect">
            <a:avLst/>
          </a:prstGeom>
          <a:noFill/>
        </p:spPr>
      </p:pic>
      <p:pic>
        <p:nvPicPr>
          <p:cNvPr id="43013" name="Picture 5" descr="I:\DCIM\100PHOTO\SAM_2046.JPG"/>
          <p:cNvPicPr>
            <a:picLocks noChangeAspect="1" noChangeArrowheads="1"/>
          </p:cNvPicPr>
          <p:nvPr/>
        </p:nvPicPr>
        <p:blipFill>
          <a:blip r:embed="rId3" cstate="print"/>
          <a:srcRect/>
          <a:stretch>
            <a:fillRect/>
          </a:stretch>
        </p:blipFill>
        <p:spPr bwMode="auto">
          <a:xfrm>
            <a:off x="5357818" y="4286256"/>
            <a:ext cx="3000396" cy="2250297"/>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357422" y="285728"/>
            <a:ext cx="2071702" cy="1143000"/>
          </a:xfrm>
        </p:spPr>
        <p:txBody>
          <a:bodyPr/>
          <a:lstStyle/>
          <a:p>
            <a:r>
              <a:rPr lang="fi-FI" dirty="0"/>
              <a:t>JOPO </a:t>
            </a:r>
          </a:p>
        </p:txBody>
      </p:sp>
      <p:sp>
        <p:nvSpPr>
          <p:cNvPr id="3" name="Sisällön paikkamerkki 2"/>
          <p:cNvSpPr>
            <a:spLocks noGrp="1"/>
          </p:cNvSpPr>
          <p:nvPr>
            <p:ph sz="half" idx="1"/>
          </p:nvPr>
        </p:nvSpPr>
        <p:spPr/>
        <p:txBody>
          <a:bodyPr>
            <a:normAutofit fontScale="55000" lnSpcReduction="20000"/>
          </a:bodyPr>
          <a:lstStyle/>
          <a:p>
            <a:pPr>
              <a:buNone/>
            </a:pPr>
            <a:r>
              <a:rPr lang="fi-FI" dirty="0" err="1" smtClean="0">
                <a:latin typeface="MV Boli" pitchFamily="2" charset="0"/>
                <a:cs typeface="MV Boli" pitchFamily="2" charset="0"/>
              </a:rPr>
              <a:t>JOPO-luokan</a:t>
            </a:r>
            <a:r>
              <a:rPr lang="fi-FI" dirty="0" smtClean="0">
                <a:latin typeface="MV Boli" pitchFamily="2" charset="0"/>
                <a:cs typeface="MV Boli" pitchFamily="2" charset="0"/>
              </a:rPr>
              <a:t> </a:t>
            </a:r>
            <a:r>
              <a:rPr lang="fi-FI" dirty="0" err="1">
                <a:latin typeface="MV Boli" pitchFamily="2" charset="0"/>
                <a:cs typeface="MV Boli" pitchFamily="2" charset="0"/>
              </a:rPr>
              <a:t>työssäoppiminen</a:t>
            </a:r>
            <a:r>
              <a:rPr lang="fi-FI" dirty="0">
                <a:latin typeface="MV Boli" pitchFamily="2" charset="0"/>
                <a:cs typeface="MV Boli" pitchFamily="2" charset="0"/>
              </a:rPr>
              <a:t>.</a:t>
            </a:r>
          </a:p>
          <a:p>
            <a:pPr>
              <a:buNone/>
            </a:pPr>
            <a:r>
              <a:rPr lang="fi-FI" dirty="0">
                <a:latin typeface="MV Boli" pitchFamily="2" charset="0"/>
                <a:cs typeface="MV Boli" pitchFamily="2" charset="0"/>
              </a:rPr>
              <a:t>	</a:t>
            </a:r>
            <a:r>
              <a:rPr lang="fi-FI" dirty="0" smtClean="0">
                <a:latin typeface="MV Boli" pitchFamily="2" charset="0"/>
                <a:cs typeface="MV Boli" pitchFamily="2" charset="0"/>
              </a:rPr>
              <a:t>	</a:t>
            </a:r>
            <a:r>
              <a:rPr lang="fi-FI" dirty="0" err="1" smtClean="0">
                <a:latin typeface="MV Boli" pitchFamily="2" charset="0"/>
                <a:cs typeface="MV Boli" pitchFamily="2" charset="0"/>
              </a:rPr>
              <a:t>JOPO-luokka</a:t>
            </a:r>
            <a:r>
              <a:rPr lang="fi-FI" dirty="0" smtClean="0">
                <a:latin typeface="MV Boli" pitchFamily="2" charset="0"/>
                <a:cs typeface="MV Boli" pitchFamily="2" charset="0"/>
              </a:rPr>
              <a:t> </a:t>
            </a:r>
            <a:r>
              <a:rPr lang="fi-FI" dirty="0">
                <a:latin typeface="MV Boli" pitchFamily="2" charset="0"/>
                <a:cs typeface="MV Boli" pitchFamily="2" charset="0"/>
              </a:rPr>
              <a:t>on </a:t>
            </a:r>
            <a:r>
              <a:rPr lang="fi-FI" dirty="0" err="1">
                <a:latin typeface="MV Boli" pitchFamily="2" charset="0"/>
                <a:cs typeface="MV Boli" pitchFamily="2" charset="0"/>
              </a:rPr>
              <a:t>työssäoppimista</a:t>
            </a:r>
            <a:r>
              <a:rPr lang="fi-FI" dirty="0">
                <a:latin typeface="MV Boli" pitchFamily="2" charset="0"/>
                <a:cs typeface="MV Boli" pitchFamily="2" charset="0"/>
              </a:rPr>
              <a:t> </a:t>
            </a:r>
            <a:r>
              <a:rPr lang="fi-FI" dirty="0" smtClean="0">
                <a:latin typeface="MV Boli" pitchFamily="2" charset="0"/>
                <a:cs typeface="MV Boli" pitchFamily="2" charset="0"/>
              </a:rPr>
              <a:t>lukuvuoden aikana </a:t>
            </a:r>
            <a:r>
              <a:rPr lang="fi-FI" dirty="0">
                <a:latin typeface="MV Boli" pitchFamily="2" charset="0"/>
                <a:cs typeface="MV Boli" pitchFamily="2" charset="0"/>
              </a:rPr>
              <a:t>4 x 3 </a:t>
            </a:r>
            <a:r>
              <a:rPr lang="fi-FI" dirty="0" smtClean="0">
                <a:latin typeface="MV Boli" pitchFamily="2" charset="0"/>
                <a:cs typeface="MV Boli" pitchFamily="2" charset="0"/>
              </a:rPr>
              <a:t>viikkoa, </a:t>
            </a:r>
            <a:r>
              <a:rPr lang="fi-FI" dirty="0">
                <a:latin typeface="MV Boli" pitchFamily="2" charset="0"/>
                <a:cs typeface="MV Boli" pitchFamily="2" charset="0"/>
              </a:rPr>
              <a:t>joissa kaikissa pyritään tutustumaan eri alojen ammatteihin.</a:t>
            </a:r>
          </a:p>
          <a:p>
            <a:pPr>
              <a:buNone/>
            </a:pPr>
            <a:r>
              <a:rPr lang="fi-FI" dirty="0" smtClean="0">
                <a:latin typeface="MV Boli" pitchFamily="2" charset="0"/>
                <a:cs typeface="MV Boli" pitchFamily="2" charset="0"/>
              </a:rPr>
              <a:t>		</a:t>
            </a:r>
            <a:r>
              <a:rPr lang="fi-FI" dirty="0" err="1" smtClean="0">
                <a:latin typeface="MV Boli" pitchFamily="2" charset="0"/>
                <a:cs typeface="MV Boli" pitchFamily="2" charset="0"/>
              </a:rPr>
              <a:t>JOPO-luokan</a:t>
            </a:r>
            <a:r>
              <a:rPr lang="fi-FI" dirty="0" smtClean="0">
                <a:latin typeface="MV Boli" pitchFamily="2" charset="0"/>
                <a:cs typeface="MV Boli" pitchFamily="2" charset="0"/>
              </a:rPr>
              <a:t> </a:t>
            </a:r>
            <a:r>
              <a:rPr lang="fi-FI" dirty="0" err="1">
                <a:latin typeface="MV Boli" pitchFamily="2" charset="0"/>
                <a:cs typeface="MV Boli" pitchFamily="2" charset="0"/>
              </a:rPr>
              <a:t>työssäoppimisjakso</a:t>
            </a:r>
            <a:r>
              <a:rPr lang="fi-FI" dirty="0">
                <a:latin typeface="MV Boli" pitchFamily="2" charset="0"/>
                <a:cs typeface="MV Boli" pitchFamily="2" charset="0"/>
              </a:rPr>
              <a:t> kestää 3 viikkoa ja </a:t>
            </a:r>
            <a:r>
              <a:rPr lang="fi-FI" dirty="0" err="1">
                <a:latin typeface="MV Boli" pitchFamily="2" charset="0"/>
                <a:cs typeface="MV Boli" pitchFamily="2" charset="0"/>
              </a:rPr>
              <a:t>työssäoppimista</a:t>
            </a:r>
            <a:r>
              <a:rPr lang="fi-FI" dirty="0">
                <a:latin typeface="MV Boli" pitchFamily="2" charset="0"/>
                <a:cs typeface="MV Boli" pitchFamily="2" charset="0"/>
              </a:rPr>
              <a:t> on 3 päivää viikosta ja 2 päivää opiskelemme normaalisti omassa luokassa oppiaineita.</a:t>
            </a:r>
          </a:p>
          <a:p>
            <a:pPr>
              <a:buNone/>
            </a:pPr>
            <a:r>
              <a:rPr lang="fi-FI" dirty="0" smtClean="0">
                <a:latin typeface="MV Boli" pitchFamily="2" charset="0"/>
                <a:cs typeface="MV Boli" pitchFamily="2" charset="0"/>
              </a:rPr>
              <a:t>		Sekä </a:t>
            </a:r>
            <a:r>
              <a:rPr lang="fi-FI" dirty="0">
                <a:latin typeface="MV Boli" pitchFamily="2" charset="0"/>
                <a:cs typeface="MV Boli" pitchFamily="2" charset="0"/>
              </a:rPr>
              <a:t>8-9 luokkalaisilla </a:t>
            </a:r>
            <a:r>
              <a:rPr lang="fi-FI" dirty="0" err="1">
                <a:latin typeface="MV Boli" pitchFamily="2" charset="0"/>
                <a:cs typeface="MV Boli" pitchFamily="2" charset="0"/>
              </a:rPr>
              <a:t>työssäoppiminen</a:t>
            </a:r>
            <a:r>
              <a:rPr lang="fi-FI" dirty="0">
                <a:latin typeface="MV Boli" pitchFamily="2" charset="0"/>
                <a:cs typeface="MV Boli" pitchFamily="2" charset="0"/>
              </a:rPr>
              <a:t> on 3 </a:t>
            </a:r>
            <a:r>
              <a:rPr lang="fi-FI" dirty="0" err="1">
                <a:latin typeface="MV Boli" pitchFamily="2" charset="0"/>
                <a:cs typeface="MV Boli" pitchFamily="2" charset="0"/>
              </a:rPr>
              <a:t>päiväistä</a:t>
            </a:r>
            <a:r>
              <a:rPr lang="fi-FI" dirty="0">
                <a:latin typeface="MV Boli" pitchFamily="2" charset="0"/>
                <a:cs typeface="MV Boli" pitchFamily="2" charset="0"/>
              </a:rPr>
              <a:t> vuorotellen. Koulu maksaa oppilaiden ruuat ja matkat mutta kuitit on toimitettava koululle.</a:t>
            </a:r>
          </a:p>
          <a:p>
            <a:pPr>
              <a:buNone/>
            </a:pPr>
            <a:r>
              <a:rPr lang="fi-FI" dirty="0" smtClean="0">
                <a:latin typeface="MV Boli" pitchFamily="2" charset="0"/>
                <a:cs typeface="MV Boli" pitchFamily="2" charset="0"/>
              </a:rPr>
              <a:t>		</a:t>
            </a:r>
            <a:r>
              <a:rPr lang="fi-FI" dirty="0" err="1" smtClean="0">
                <a:latin typeface="MV Boli" pitchFamily="2" charset="0"/>
                <a:cs typeface="MV Boli" pitchFamily="2" charset="0"/>
              </a:rPr>
              <a:t>Työssäoppimispaikka</a:t>
            </a:r>
            <a:r>
              <a:rPr lang="fi-FI" dirty="0" smtClean="0">
                <a:latin typeface="MV Boli" pitchFamily="2" charset="0"/>
                <a:cs typeface="MV Boli" pitchFamily="2" charset="0"/>
              </a:rPr>
              <a:t> </a:t>
            </a:r>
            <a:r>
              <a:rPr lang="fi-FI" dirty="0">
                <a:latin typeface="MV Boli" pitchFamily="2" charset="0"/>
                <a:cs typeface="MV Boli" pitchFamily="2" charset="0"/>
              </a:rPr>
              <a:t>hoidetaan </a:t>
            </a:r>
            <a:r>
              <a:rPr lang="fi-FI" dirty="0" smtClean="0">
                <a:latin typeface="MV Boli" pitchFamily="2" charset="0"/>
                <a:cs typeface="MV Boli" pitchFamily="2" charset="0"/>
              </a:rPr>
              <a:t>sillä </a:t>
            </a:r>
            <a:r>
              <a:rPr lang="fi-FI" dirty="0" err="1" smtClean="0">
                <a:latin typeface="MV Boli" pitchFamily="2" charset="0"/>
                <a:cs typeface="MV Boli" pitchFamily="2" charset="0"/>
              </a:rPr>
              <a:t>tavalla,että</a:t>
            </a:r>
            <a:r>
              <a:rPr lang="fi-FI" dirty="0" smtClean="0">
                <a:latin typeface="MV Boli" pitchFamily="2" charset="0"/>
                <a:cs typeface="MV Boli" pitchFamily="2" charset="0"/>
              </a:rPr>
              <a:t> </a:t>
            </a:r>
            <a:r>
              <a:rPr lang="fi-FI" dirty="0">
                <a:latin typeface="MV Boli" pitchFamily="2" charset="0"/>
                <a:cs typeface="MV Boli" pitchFamily="2" charset="0"/>
              </a:rPr>
              <a:t>jos ei paikanpäälle pääse </a:t>
            </a:r>
            <a:r>
              <a:rPr lang="fi-FI" dirty="0" smtClean="0">
                <a:latin typeface="MV Boli" pitchFamily="2" charset="0"/>
                <a:cs typeface="MV Boli" pitchFamily="2" charset="0"/>
              </a:rPr>
              <a:t>kysymään/käymään, </a:t>
            </a:r>
            <a:r>
              <a:rPr lang="fi-FI" dirty="0">
                <a:latin typeface="MV Boli" pitchFamily="2" charset="0"/>
                <a:cs typeface="MV Boli" pitchFamily="2" charset="0"/>
              </a:rPr>
              <a:t>niin voimme soittaa, mutta paikanpäälle meneminen on aina parempi vaihtoehto.</a:t>
            </a:r>
          </a:p>
          <a:p>
            <a:pPr>
              <a:buNone/>
            </a:pPr>
            <a:r>
              <a:rPr lang="fi-FI" dirty="0" smtClean="0">
                <a:latin typeface="MV Boli" pitchFamily="2" charset="0"/>
                <a:cs typeface="MV Boli" pitchFamily="2" charset="0"/>
              </a:rPr>
              <a:t>		</a:t>
            </a:r>
            <a:r>
              <a:rPr lang="fi-FI" dirty="0" err="1" smtClean="0">
                <a:latin typeface="MV Boli" pitchFamily="2" charset="0"/>
                <a:cs typeface="MV Boli" pitchFamily="2" charset="0"/>
              </a:rPr>
              <a:t>Työssäoppimisessa</a:t>
            </a:r>
            <a:r>
              <a:rPr lang="fi-FI" dirty="0" smtClean="0">
                <a:latin typeface="MV Boli" pitchFamily="2" charset="0"/>
                <a:cs typeface="MV Boli" pitchFamily="2" charset="0"/>
              </a:rPr>
              <a:t> </a:t>
            </a:r>
            <a:r>
              <a:rPr lang="fi-FI" dirty="0">
                <a:latin typeface="MV Boli" pitchFamily="2" charset="0"/>
                <a:cs typeface="MV Boli" pitchFamily="2" charset="0"/>
              </a:rPr>
              <a:t>emme saa mennä kaverin kanssa samaan </a:t>
            </a:r>
            <a:r>
              <a:rPr lang="fi-FI" dirty="0" smtClean="0">
                <a:latin typeface="MV Boli" pitchFamily="2" charset="0"/>
                <a:cs typeface="MV Boli" pitchFamily="2" charset="0"/>
              </a:rPr>
              <a:t>paikkaan, </a:t>
            </a:r>
            <a:r>
              <a:rPr lang="fi-FI" dirty="0">
                <a:latin typeface="MV Boli" pitchFamily="2" charset="0"/>
                <a:cs typeface="MV Boli" pitchFamily="2" charset="0"/>
              </a:rPr>
              <a:t>vaan kaikkien on hoidettava itselleen oma </a:t>
            </a:r>
            <a:r>
              <a:rPr lang="fi-FI" dirty="0" err="1">
                <a:latin typeface="MV Boli" pitchFamily="2" charset="0"/>
                <a:cs typeface="MV Boli" pitchFamily="2" charset="0"/>
              </a:rPr>
              <a:t>työssäoppimispaikka</a:t>
            </a:r>
            <a:r>
              <a:rPr lang="fi-FI" dirty="0">
                <a:latin typeface="MV Boli" pitchFamily="2" charset="0"/>
                <a:cs typeface="MV Boli" pitchFamily="2" charset="0"/>
              </a:rPr>
              <a:t>.</a:t>
            </a:r>
          </a:p>
        </p:txBody>
      </p:sp>
      <p:pic>
        <p:nvPicPr>
          <p:cNvPr id="9" name="Sisällön paikkamerkki 4" descr="C:\Users\ya\Desktop\garfield-construction.gif"/>
          <p:cNvPicPr>
            <a:picLocks noGrp="1"/>
          </p:cNvPicPr>
          <p:nvPr>
            <p:ph sz="half" idx="2"/>
          </p:nvPr>
        </p:nvPicPr>
        <p:blipFill>
          <a:blip r:embed="rId2"/>
          <a:stretch>
            <a:fillRect/>
          </a:stretch>
        </p:blipFill>
        <p:spPr bwMode="auto">
          <a:xfrm>
            <a:off x="5562600" y="2533650"/>
            <a:ext cx="2514600" cy="2857500"/>
          </a:xfrm>
          <a:prstGeom prst="rect">
            <a:avLst/>
          </a:prstGeom>
          <a:noFill/>
          <a:ln w="9525">
            <a:noFill/>
            <a:miter lim="800000"/>
            <a:headEnd/>
            <a:tailEnd/>
          </a:ln>
        </p:spPr>
      </p:pic>
      <p:pic>
        <p:nvPicPr>
          <p:cNvPr id="10" name="Kuva 9" descr="C:\Users\ya\Desktop\image.jpg"/>
          <p:cNvPicPr/>
          <p:nvPr/>
        </p:nvPicPr>
        <p:blipFill>
          <a:blip r:embed="rId3" cstate="print"/>
          <a:srcRect/>
          <a:stretch>
            <a:fillRect/>
          </a:stretch>
        </p:blipFill>
        <p:spPr bwMode="auto">
          <a:xfrm>
            <a:off x="5500694" y="285728"/>
            <a:ext cx="2357454" cy="1357322"/>
          </a:xfrm>
          <a:prstGeom prst="rect">
            <a:avLst/>
          </a:prstGeom>
          <a:noFill/>
          <a:ln w="9525">
            <a:noFill/>
            <a:miter lim="800000"/>
            <a:headEnd/>
            <a:tailEnd/>
          </a:ln>
        </p:spPr>
      </p:pic>
      <p:sp>
        <p:nvSpPr>
          <p:cNvPr id="11" name="Tekstikehys 10"/>
          <p:cNvSpPr txBox="1"/>
          <p:nvPr/>
        </p:nvSpPr>
        <p:spPr>
          <a:xfrm>
            <a:off x="7072330" y="6215082"/>
            <a:ext cx="1785950" cy="369332"/>
          </a:xfrm>
          <a:prstGeom prst="rect">
            <a:avLst/>
          </a:prstGeom>
          <a:noFill/>
        </p:spPr>
        <p:txBody>
          <a:bodyPr wrap="square" rtlCol="0">
            <a:spAutoFit/>
          </a:bodyPr>
          <a:lstStyle/>
          <a:p>
            <a:r>
              <a:rPr lang="fi-FI" dirty="0" smtClean="0"/>
              <a:t>Toni </a:t>
            </a:r>
            <a:r>
              <a:rPr lang="fi-FI" dirty="0" err="1" smtClean="0"/>
              <a:t>Rajalin</a:t>
            </a:r>
            <a:endParaRPr lang="fi-FI"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00034" y="285728"/>
            <a:ext cx="3008313" cy="1162050"/>
          </a:xfrm>
        </p:spPr>
        <p:txBody>
          <a:bodyPr/>
          <a:lstStyle/>
          <a:p>
            <a:r>
              <a:rPr lang="fi-FI" dirty="0" smtClean="0">
                <a:latin typeface="MV Boli" pitchFamily="2" charset="0"/>
                <a:cs typeface="MV Boli" pitchFamily="2" charset="0"/>
              </a:rPr>
              <a:t> </a:t>
            </a:r>
            <a:r>
              <a:rPr lang="fi-FI" dirty="0" err="1" smtClean="0">
                <a:latin typeface="MV Boli" pitchFamily="2" charset="0"/>
                <a:cs typeface="MV Boli" pitchFamily="2" charset="0"/>
              </a:rPr>
              <a:t>TOP-raportti</a:t>
            </a:r>
            <a:r>
              <a:rPr lang="fi-FI" dirty="0" smtClean="0"/>
              <a:t/>
            </a:r>
            <a:br>
              <a:rPr lang="fi-FI" dirty="0" smtClean="0"/>
            </a:br>
            <a:endParaRPr lang="fi-FI" dirty="0"/>
          </a:p>
        </p:txBody>
      </p:sp>
      <p:sp>
        <p:nvSpPr>
          <p:cNvPr id="4" name="Tekstin paikkamerkki 3"/>
          <p:cNvSpPr>
            <a:spLocks noGrp="1"/>
          </p:cNvSpPr>
          <p:nvPr>
            <p:ph type="body" idx="2"/>
          </p:nvPr>
        </p:nvSpPr>
        <p:spPr/>
        <p:txBody>
          <a:bodyPr>
            <a:normAutofit/>
          </a:bodyPr>
          <a:lstStyle/>
          <a:p>
            <a:endParaRPr lang="fi-FI" dirty="0"/>
          </a:p>
        </p:txBody>
      </p:sp>
      <p:sp>
        <p:nvSpPr>
          <p:cNvPr id="3" name="Sisällön paikkamerkki 2"/>
          <p:cNvSpPr>
            <a:spLocks noGrp="1"/>
          </p:cNvSpPr>
          <p:nvPr>
            <p:ph sz="half" idx="1"/>
          </p:nvPr>
        </p:nvSpPr>
        <p:spPr>
          <a:xfrm>
            <a:off x="3643306" y="642918"/>
            <a:ext cx="5111750" cy="5441966"/>
          </a:xfrm>
        </p:spPr>
        <p:txBody>
          <a:bodyPr>
            <a:noAutofit/>
          </a:bodyPr>
          <a:lstStyle/>
          <a:p>
            <a:pPr>
              <a:buNone/>
            </a:pPr>
            <a:r>
              <a:rPr lang="fi-FI" sz="800" b="1" dirty="0" smtClean="0">
                <a:latin typeface="MV Boli" pitchFamily="2" charset="0"/>
                <a:cs typeface="MV Boli" pitchFamily="2" charset="0"/>
              </a:rPr>
              <a:t>Työpaikka </a:t>
            </a:r>
            <a:r>
              <a:rPr lang="fi-FI" sz="800" b="1" dirty="0">
                <a:latin typeface="MV Boli" pitchFamily="2" charset="0"/>
                <a:cs typeface="MV Boli" pitchFamily="2" charset="0"/>
              </a:rPr>
              <a:t>sijaitsee </a:t>
            </a:r>
            <a:r>
              <a:rPr lang="fi-FI" sz="800" b="1" dirty="0" smtClean="0">
                <a:latin typeface="MV Boli" pitchFamily="2" charset="0"/>
                <a:cs typeface="MV Boli" pitchFamily="2" charset="0"/>
              </a:rPr>
              <a:t>Petäjäveden </a:t>
            </a:r>
            <a:r>
              <a:rPr lang="fi-FI" sz="800" b="1" dirty="0">
                <a:latin typeface="MV Boli" pitchFamily="2" charset="0"/>
                <a:cs typeface="MV Boli" pitchFamily="2" charset="0"/>
              </a:rPr>
              <a:t>hautausmaalla kappelin takana. Ala kuuluu rakennus ja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maanrakennukseen</a:t>
            </a:r>
            <a:r>
              <a:rPr lang="fi-FI" sz="800" b="1" dirty="0">
                <a:latin typeface="MV Boli" pitchFamily="2" charset="0"/>
                <a:cs typeface="MV Boli" pitchFamily="2" charset="0"/>
              </a:rPr>
              <a:t>. Yritys toteuttaa rakennus ja maanrakennus aloihin liittyviä tehtäviä.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Toiminnalla </a:t>
            </a:r>
            <a:r>
              <a:rPr lang="fi-FI" sz="800" b="1" dirty="0">
                <a:latin typeface="MV Boli" pitchFamily="2" charset="0"/>
                <a:cs typeface="MV Boli" pitchFamily="2" charset="0"/>
              </a:rPr>
              <a:t>pyritään rakentamaan ihmisille taloja ja </a:t>
            </a:r>
            <a:r>
              <a:rPr lang="fi-FI" sz="800" b="1" dirty="0" smtClean="0">
                <a:latin typeface="MV Boli" pitchFamily="2" charset="0"/>
                <a:cs typeface="MV Boli" pitchFamily="2" charset="0"/>
              </a:rPr>
              <a:t>varastotiloja. Yrityksessä </a:t>
            </a:r>
            <a:r>
              <a:rPr lang="fi-FI" sz="800" b="1" dirty="0">
                <a:latin typeface="MV Boli" pitchFamily="2" charset="0"/>
                <a:cs typeface="MV Boli" pitchFamily="2" charset="0"/>
              </a:rPr>
              <a:t>on 2 työmiestä.</a:t>
            </a:r>
          </a:p>
          <a:p>
            <a:pPr>
              <a:buNone/>
            </a:pPr>
            <a:r>
              <a:rPr lang="fi-FI" sz="800" b="1" dirty="0">
                <a:latin typeface="MV Boli" pitchFamily="2" charset="0"/>
                <a:cs typeface="MV Boli" pitchFamily="2" charset="0"/>
              </a:rPr>
              <a:t> </a:t>
            </a:r>
          </a:p>
          <a:p>
            <a:pPr>
              <a:buNone/>
            </a:pPr>
            <a:r>
              <a:rPr lang="fi-FI" sz="800" b="1" dirty="0">
                <a:latin typeface="MV Boli" pitchFamily="2" charset="0"/>
                <a:cs typeface="MV Boli" pitchFamily="2" charset="0"/>
              </a:rPr>
              <a:t>Opin tuntemaan sellaisia ammattinimikkeitä kuin rakennustarkastaja, rakentaja,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kaivinkonekuljettaja</a:t>
            </a:r>
            <a:r>
              <a:rPr lang="fi-FI" sz="800" b="1" dirty="0">
                <a:latin typeface="MV Boli" pitchFamily="2" charset="0"/>
                <a:cs typeface="MV Boli" pitchFamily="2" charset="0"/>
              </a:rPr>
              <a:t>, peltiseppä, sähkömies ja putkimies. Edellä mainituissa ammateissa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tarvitaan </a:t>
            </a:r>
            <a:r>
              <a:rPr lang="fi-FI" sz="800" b="1" dirty="0">
                <a:latin typeface="MV Boli" pitchFamily="2" charset="0"/>
                <a:cs typeface="MV Boli" pitchFamily="2" charset="0"/>
              </a:rPr>
              <a:t>ammattitutkinto ja rakennustarkastajalla rakennusinsinöörin koulutus.</a:t>
            </a:r>
          </a:p>
          <a:p>
            <a:pPr>
              <a:buNone/>
            </a:pPr>
            <a:r>
              <a:rPr lang="fi-FI" sz="800" b="1" dirty="0">
                <a:latin typeface="MV Boli" pitchFamily="2" charset="0"/>
                <a:cs typeface="MV Boli" pitchFamily="2" charset="0"/>
              </a:rPr>
              <a:t> </a:t>
            </a:r>
          </a:p>
          <a:p>
            <a:pPr>
              <a:buNone/>
            </a:pPr>
            <a:r>
              <a:rPr lang="fi-FI" sz="800" b="1" dirty="0">
                <a:latin typeface="MV Boli" pitchFamily="2" charset="0"/>
                <a:cs typeface="MV Boli" pitchFamily="2" charset="0"/>
              </a:rPr>
              <a:t>Rakennusmiehen täytyy osata lukea rakennuksen piirustuksia. Rakennusinsinöörin täytyy osata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laskea lujuuslaskelmat </a:t>
            </a:r>
            <a:r>
              <a:rPr lang="fi-FI" sz="800" b="1" dirty="0">
                <a:latin typeface="MV Boli" pitchFamily="2" charset="0"/>
                <a:cs typeface="MV Boli" pitchFamily="2" charset="0"/>
              </a:rPr>
              <a:t>ja piirtää rakennuksen </a:t>
            </a:r>
            <a:r>
              <a:rPr lang="fi-FI" sz="800" b="1" dirty="0" smtClean="0">
                <a:latin typeface="MV Boli" pitchFamily="2" charset="0"/>
                <a:cs typeface="MV Boli" pitchFamily="2" charset="0"/>
              </a:rPr>
              <a:t>piirustukset</a:t>
            </a:r>
            <a:r>
              <a:rPr lang="fi-FI" sz="800" b="1" dirty="0">
                <a:latin typeface="MV Boli" pitchFamily="2" charset="0"/>
                <a:cs typeface="MV Boli" pitchFamily="2" charset="0"/>
              </a:rPr>
              <a:t>. Ulkomaalaisille tehdessä täytyy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osata </a:t>
            </a:r>
            <a:r>
              <a:rPr lang="fi-FI" sz="800" b="1" dirty="0">
                <a:latin typeface="MV Boli" pitchFamily="2" charset="0"/>
                <a:cs typeface="MV Boli" pitchFamily="2" charset="0"/>
              </a:rPr>
              <a:t>puhua kieliä.</a:t>
            </a:r>
          </a:p>
          <a:p>
            <a:pPr>
              <a:buNone/>
            </a:pPr>
            <a:r>
              <a:rPr lang="fi-FI" sz="800" b="1" dirty="0">
                <a:latin typeface="MV Boli" pitchFamily="2" charset="0"/>
                <a:cs typeface="MV Boli" pitchFamily="2" charset="0"/>
              </a:rPr>
              <a:t> </a:t>
            </a:r>
          </a:p>
          <a:p>
            <a:pPr>
              <a:buNone/>
            </a:pPr>
            <a:r>
              <a:rPr lang="fi-FI" sz="800" b="1" dirty="0" smtClean="0">
                <a:latin typeface="MV Boli" pitchFamily="2" charset="0"/>
                <a:cs typeface="MV Boli" pitchFamily="2" charset="0"/>
              </a:rPr>
              <a:t>Työssä </a:t>
            </a:r>
            <a:r>
              <a:rPr lang="fi-FI" sz="800" b="1" dirty="0">
                <a:latin typeface="MV Boli" pitchFamily="2" charset="0"/>
                <a:cs typeface="MV Boli" pitchFamily="2" charset="0"/>
              </a:rPr>
              <a:t>täytyy olla kärsivällinen ja huolellinen </a:t>
            </a:r>
            <a:r>
              <a:rPr lang="fi-FI" sz="800" b="1" dirty="0" smtClean="0">
                <a:latin typeface="MV Boli" pitchFamily="2" charset="0"/>
                <a:cs typeface="MV Boli" pitchFamily="2" charset="0"/>
              </a:rPr>
              <a:t>,että </a:t>
            </a:r>
            <a:r>
              <a:rPr lang="fi-FI" sz="800" b="1" dirty="0">
                <a:latin typeface="MV Boli" pitchFamily="2" charset="0"/>
                <a:cs typeface="MV Boli" pitchFamily="2" charset="0"/>
              </a:rPr>
              <a:t>kaikki on tehty niin kuin pitääkin. Pitää osata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tehdä </a:t>
            </a:r>
            <a:r>
              <a:rPr lang="fi-FI" sz="800" b="1" dirty="0">
                <a:latin typeface="MV Boli" pitchFamily="2" charset="0"/>
                <a:cs typeface="MV Boli" pitchFamily="2" charset="0"/>
              </a:rPr>
              <a:t>itsenäisesti ja oma </a:t>
            </a:r>
            <a:r>
              <a:rPr lang="fi-FI" sz="800" b="1" dirty="0" smtClean="0">
                <a:latin typeface="MV Boli" pitchFamily="2" charset="0"/>
                <a:cs typeface="MV Boli" pitchFamily="2" charset="0"/>
              </a:rPr>
              <a:t>aloitteellisesti, </a:t>
            </a:r>
            <a:r>
              <a:rPr lang="fi-FI" sz="800" b="1" dirty="0">
                <a:latin typeface="MV Boli" pitchFamily="2" charset="0"/>
                <a:cs typeface="MV Boli" pitchFamily="2" charset="0"/>
              </a:rPr>
              <a:t>jotta työt saadaan tehtyä tiettyyn aikatauluun mennessä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ja </a:t>
            </a:r>
            <a:r>
              <a:rPr lang="fi-FI" sz="800" b="1" dirty="0">
                <a:latin typeface="MV Boli" pitchFamily="2" charset="0"/>
                <a:cs typeface="MV Boli" pitchFamily="2" charset="0"/>
              </a:rPr>
              <a:t>että työ etenee kokoajan. </a:t>
            </a:r>
          </a:p>
          <a:p>
            <a:pPr>
              <a:buNone/>
            </a:pPr>
            <a:r>
              <a:rPr lang="fi-FI" sz="800" b="1" dirty="0">
                <a:latin typeface="MV Boli" pitchFamily="2" charset="0"/>
                <a:cs typeface="MV Boli" pitchFamily="2" charset="0"/>
              </a:rPr>
              <a:t> </a:t>
            </a:r>
          </a:p>
          <a:p>
            <a:pPr>
              <a:buNone/>
            </a:pPr>
            <a:r>
              <a:rPr lang="fi-FI" sz="800" b="1" dirty="0">
                <a:latin typeface="MV Boli" pitchFamily="2" charset="0"/>
                <a:cs typeface="MV Boli" pitchFamily="2" charset="0"/>
              </a:rPr>
              <a:t>Työn hyviä puolia ovat </a:t>
            </a:r>
            <a:r>
              <a:rPr lang="fi-FI" sz="800" b="1" dirty="0" smtClean="0">
                <a:latin typeface="MV Boli" pitchFamily="2" charset="0"/>
                <a:cs typeface="MV Boli" pitchFamily="2" charset="0"/>
              </a:rPr>
              <a:t>ne, </a:t>
            </a:r>
            <a:r>
              <a:rPr lang="fi-FI" sz="800" b="1" dirty="0">
                <a:latin typeface="MV Boli" pitchFamily="2" charset="0"/>
                <a:cs typeface="MV Boli" pitchFamily="2" charset="0"/>
              </a:rPr>
              <a:t>että välillä saa tehdä kaverin kanssa ja taas toisin saa tehdä yksin.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Työssä </a:t>
            </a:r>
            <a:r>
              <a:rPr lang="fi-FI" sz="800" b="1" dirty="0">
                <a:latin typeface="MV Boli" pitchFamily="2" charset="0"/>
                <a:cs typeface="MV Boli" pitchFamily="2" charset="0"/>
              </a:rPr>
              <a:t>on myös se hyvä puoli </a:t>
            </a:r>
            <a:r>
              <a:rPr lang="fi-FI" sz="800" b="1" dirty="0" smtClean="0">
                <a:latin typeface="MV Boli" pitchFamily="2" charset="0"/>
                <a:cs typeface="MV Boli" pitchFamily="2" charset="0"/>
              </a:rPr>
              <a:t>,että </a:t>
            </a:r>
            <a:r>
              <a:rPr lang="fi-FI" sz="800" b="1" dirty="0">
                <a:latin typeface="MV Boli" pitchFamily="2" charset="0"/>
                <a:cs typeface="MV Boli" pitchFamily="2" charset="0"/>
              </a:rPr>
              <a:t>työn saa tehdä omalla tahdilla kunhan tekee sen huolellisesti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ja </a:t>
            </a:r>
            <a:r>
              <a:rPr lang="fi-FI" sz="800" b="1" dirty="0">
                <a:latin typeface="MV Boli" pitchFamily="2" charset="0"/>
                <a:cs typeface="MV Boli" pitchFamily="2" charset="0"/>
              </a:rPr>
              <a:t>siihen mennessä kuin pitääkin. Ja totta kai työssä oppii myös omia kädentaitoja ja näkee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oman </a:t>
            </a:r>
            <a:r>
              <a:rPr lang="fi-FI" sz="800" b="1" dirty="0">
                <a:latin typeface="MV Boli" pitchFamily="2" charset="0"/>
                <a:cs typeface="MV Boli" pitchFamily="2" charset="0"/>
              </a:rPr>
              <a:t>käden jäljen. Työn huonoja puolia on se </a:t>
            </a:r>
            <a:r>
              <a:rPr lang="fi-FI" sz="800" b="1" dirty="0" smtClean="0">
                <a:latin typeface="MV Boli" pitchFamily="2" charset="0"/>
                <a:cs typeface="MV Boli" pitchFamily="2" charset="0"/>
              </a:rPr>
              <a:t>,että </a:t>
            </a:r>
            <a:r>
              <a:rPr lang="fi-FI" sz="800" b="1" dirty="0">
                <a:latin typeface="MV Boli" pitchFamily="2" charset="0"/>
                <a:cs typeface="MV Boli" pitchFamily="2" charset="0"/>
              </a:rPr>
              <a:t>voi tulla tapaturmia ja pysyviä vammoja. Ja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se </a:t>
            </a:r>
            <a:r>
              <a:rPr lang="fi-FI" sz="800" b="1" dirty="0">
                <a:latin typeface="MV Boli" pitchFamily="2" charset="0"/>
                <a:cs typeface="MV Boli" pitchFamily="2" charset="0"/>
              </a:rPr>
              <a:t>on myös huono puoli kun talvella on kylmä tehdä töitä.</a:t>
            </a:r>
          </a:p>
          <a:p>
            <a:pPr>
              <a:buNone/>
            </a:pPr>
            <a:r>
              <a:rPr lang="fi-FI" sz="800" b="1" dirty="0">
                <a:latin typeface="MV Boli" pitchFamily="2" charset="0"/>
                <a:cs typeface="MV Boli" pitchFamily="2" charset="0"/>
              </a:rPr>
              <a:t> </a:t>
            </a:r>
          </a:p>
          <a:p>
            <a:pPr>
              <a:buNone/>
            </a:pPr>
            <a:r>
              <a:rPr lang="fi-FI" sz="800" b="1" dirty="0">
                <a:latin typeface="MV Boli" pitchFamily="2" charset="0"/>
                <a:cs typeface="MV Boli" pitchFamily="2" charset="0"/>
              </a:rPr>
              <a:t>Alalla on työskenneltävä korkealla ja ahtaissa pakoissa, joten ei saa olla korkean- tai ahtaan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paikan </a:t>
            </a:r>
            <a:r>
              <a:rPr lang="fi-FI" sz="800" b="1" dirty="0">
                <a:latin typeface="MV Boli" pitchFamily="2" charset="0"/>
                <a:cs typeface="MV Boli" pitchFamily="2" charset="0"/>
              </a:rPr>
              <a:t>kammoa. Alalla tarvitaan hyvää liikuntakykyä, ketteryyttä ja fyysistä voimaa.</a:t>
            </a:r>
          </a:p>
          <a:p>
            <a:pPr>
              <a:buNone/>
            </a:pPr>
            <a:r>
              <a:rPr lang="fi-FI" sz="800" b="1" dirty="0">
                <a:latin typeface="MV Boli" pitchFamily="2" charset="0"/>
                <a:cs typeface="MV Boli" pitchFamily="2" charset="0"/>
              </a:rPr>
              <a:t>Alasta on sitä hyötyä, että ihmiset saa koteja ja tarvittavia rakennuksia. Yhteiskunta hyötyy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verotuloista </a:t>
            </a:r>
            <a:r>
              <a:rPr lang="fi-FI" sz="800" b="1" dirty="0">
                <a:latin typeface="MV Boli" pitchFamily="2" charset="0"/>
                <a:cs typeface="MV Boli" pitchFamily="2" charset="0"/>
              </a:rPr>
              <a:t>ja vaurastuu sitä kautta. Ja sitä kautta pystytään huolehtimaan </a:t>
            </a:r>
            <a:r>
              <a:rPr lang="fi-FI" sz="800" b="1" dirty="0" err="1" smtClean="0">
                <a:latin typeface="MV Boli" pitchFamily="2" charset="0"/>
                <a:cs typeface="MV Boli" pitchFamily="2" charset="0"/>
              </a:rPr>
              <a:t>esim</a:t>
            </a:r>
            <a:r>
              <a:rPr lang="fi-FI" sz="800" b="1" dirty="0" smtClean="0">
                <a:latin typeface="MV Boli" pitchFamily="2" charset="0"/>
                <a:cs typeface="MV Boli" pitchFamily="2" charset="0"/>
              </a:rPr>
              <a:t>:. vanhusten </a:t>
            </a:r>
          </a:p>
          <a:p>
            <a:pPr>
              <a:buNone/>
            </a:pPr>
            <a:r>
              <a:rPr lang="fi-FI" sz="800" b="1" dirty="0" smtClean="0">
                <a:latin typeface="MV Boli" pitchFamily="2" charset="0"/>
                <a:cs typeface="MV Boli" pitchFamily="2" charset="0"/>
              </a:rPr>
              <a:t>huollosta </a:t>
            </a:r>
            <a:r>
              <a:rPr lang="fi-FI" sz="800" b="1" dirty="0">
                <a:latin typeface="MV Boli" pitchFamily="2" charset="0"/>
                <a:cs typeface="MV Boli" pitchFamily="2" charset="0"/>
              </a:rPr>
              <a:t>ja koulutuksista. Koulutuksen kautta saadaan uusia ammattilaisia aloille.</a:t>
            </a:r>
          </a:p>
          <a:p>
            <a:pPr>
              <a:buNone/>
            </a:pPr>
            <a:r>
              <a:rPr lang="fi-FI" sz="800" b="1" dirty="0">
                <a:latin typeface="MV Boli" pitchFamily="2" charset="0"/>
                <a:cs typeface="MV Boli" pitchFamily="2" charset="0"/>
              </a:rPr>
              <a:t> </a:t>
            </a:r>
          </a:p>
          <a:p>
            <a:pPr>
              <a:buNone/>
            </a:pPr>
            <a:r>
              <a:rPr lang="fi-FI" sz="800" b="1" dirty="0">
                <a:latin typeface="MV Boli" pitchFamily="2" charset="0"/>
                <a:cs typeface="MV Boli" pitchFamily="2" charset="0"/>
              </a:rPr>
              <a:t>Rakennusalalla on kohtalaiset työllisyys näkymät ja tekevälle löytyy aina töitä. </a:t>
            </a:r>
            <a:r>
              <a:rPr lang="fi-FI" sz="800" b="1" dirty="0" smtClean="0">
                <a:latin typeface="MV Boli" pitchFamily="2" charset="0"/>
                <a:cs typeface="MV Boli" pitchFamily="2" charset="0"/>
              </a:rPr>
              <a:t>Saneeraus- </a:t>
            </a:r>
          </a:p>
          <a:p>
            <a:pPr>
              <a:buNone/>
            </a:pPr>
            <a:r>
              <a:rPr lang="fi-FI" sz="800" b="1" dirty="0" smtClean="0">
                <a:latin typeface="MV Boli" pitchFamily="2" charset="0"/>
                <a:cs typeface="MV Boli" pitchFamily="2" charset="0"/>
              </a:rPr>
              <a:t>rakentaminen </a:t>
            </a:r>
            <a:r>
              <a:rPr lang="fi-FI" sz="800" b="1" dirty="0">
                <a:latin typeface="MV Boli" pitchFamily="2" charset="0"/>
                <a:cs typeface="MV Boli" pitchFamily="2" charset="0"/>
              </a:rPr>
              <a:t>on merkittävä työllistäjä rakennusalalla, vaikka uudisrakentaminen vähenisi. </a:t>
            </a:r>
            <a:endParaRPr lang="fi-FI" sz="800" b="1" dirty="0" smtClean="0">
              <a:latin typeface="MV Boli" pitchFamily="2" charset="0"/>
              <a:cs typeface="MV Boli" pitchFamily="2" charset="0"/>
            </a:endParaRPr>
          </a:p>
          <a:p>
            <a:pPr>
              <a:buNone/>
            </a:pPr>
            <a:r>
              <a:rPr lang="fi-FI" sz="800" b="1" dirty="0" smtClean="0">
                <a:latin typeface="MV Boli" pitchFamily="2" charset="0"/>
                <a:cs typeface="MV Boli" pitchFamily="2" charset="0"/>
              </a:rPr>
              <a:t>Rakennusalalle </a:t>
            </a:r>
            <a:r>
              <a:rPr lang="fi-FI" sz="800" b="1" dirty="0">
                <a:latin typeface="MV Boli" pitchFamily="2" charset="0"/>
                <a:cs typeface="MV Boli" pitchFamily="2" charset="0"/>
              </a:rPr>
              <a:t>kouluttautuu joka vuosi paljon uusia opiskelijoita</a:t>
            </a:r>
            <a:r>
              <a:rPr lang="fi-FI" sz="800" b="1" dirty="0" smtClean="0">
                <a:latin typeface="MV Boli" pitchFamily="2" charset="0"/>
                <a:cs typeface="MV Boli" pitchFamily="2" charset="0"/>
              </a:rPr>
              <a:t>.</a:t>
            </a:r>
          </a:p>
          <a:p>
            <a:pPr>
              <a:buNone/>
            </a:pPr>
            <a:endParaRPr lang="fi-FI" sz="900" b="1" dirty="0">
              <a:latin typeface="Estrangelo Edessa" pitchFamily="66" charset="0"/>
              <a:cs typeface="Estrangelo Edessa" pitchFamily="66" charset="0"/>
            </a:endParaRPr>
          </a:p>
          <a:p>
            <a:pPr>
              <a:buNone/>
            </a:pPr>
            <a:r>
              <a:rPr lang="fi-FI" sz="900" b="1" dirty="0" smtClean="0">
                <a:latin typeface="Estrangelo Edessa" pitchFamily="66" charset="0"/>
                <a:cs typeface="Estrangelo Edessa" pitchFamily="66" charset="0"/>
              </a:rPr>
              <a:t>					</a:t>
            </a:r>
            <a:r>
              <a:rPr lang="fi-FI" sz="900" b="1" dirty="0">
                <a:latin typeface="Estrangelo Edessa" pitchFamily="66" charset="0"/>
                <a:cs typeface="Estrangelo Edessa" pitchFamily="66" charset="0"/>
              </a:rPr>
              <a:t> </a:t>
            </a:r>
            <a:r>
              <a:rPr lang="fi-FI" sz="900" b="1" dirty="0" smtClean="0">
                <a:latin typeface="Estrangelo Edessa" pitchFamily="66" charset="0"/>
                <a:cs typeface="Estrangelo Edessa" pitchFamily="66" charset="0"/>
              </a:rPr>
              <a:t>         </a:t>
            </a:r>
            <a:r>
              <a:rPr lang="fi-FI" sz="900" b="1" dirty="0" err="1" smtClean="0">
                <a:latin typeface="Estrangelo Edessa" pitchFamily="66" charset="0"/>
                <a:cs typeface="Estrangelo Edessa" pitchFamily="66" charset="0"/>
              </a:rPr>
              <a:t>Veeti</a:t>
            </a:r>
            <a:r>
              <a:rPr lang="fi-FI" sz="900" b="1" dirty="0" smtClean="0">
                <a:latin typeface="Estrangelo Edessa" pitchFamily="66" charset="0"/>
                <a:cs typeface="Estrangelo Edessa" pitchFamily="66" charset="0"/>
              </a:rPr>
              <a:t> Toivola</a:t>
            </a:r>
          </a:p>
        </p:txBody>
      </p:sp>
      <p:pic>
        <p:nvPicPr>
          <p:cNvPr id="5" name="Kuva 4" descr="peugeot 306 010.jpg"/>
          <p:cNvPicPr/>
          <p:nvPr/>
        </p:nvPicPr>
        <p:blipFill>
          <a:blip r:embed="rId2" cstate="print"/>
          <a:stretch>
            <a:fillRect/>
          </a:stretch>
        </p:blipFill>
        <p:spPr>
          <a:xfrm>
            <a:off x="500034" y="1428736"/>
            <a:ext cx="2928958" cy="2214578"/>
          </a:xfrm>
          <a:prstGeom prst="rect">
            <a:avLst/>
          </a:prstGeom>
        </p:spPr>
      </p:pic>
      <p:pic>
        <p:nvPicPr>
          <p:cNvPr id="6" name="Kuva 5" descr="peugeot 306 009.jpg"/>
          <p:cNvPicPr/>
          <p:nvPr/>
        </p:nvPicPr>
        <p:blipFill>
          <a:blip r:embed="rId3" cstate="print"/>
          <a:stretch>
            <a:fillRect/>
          </a:stretch>
        </p:blipFill>
        <p:spPr>
          <a:xfrm>
            <a:off x="500034" y="3714752"/>
            <a:ext cx="2928958" cy="242889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kehys 1"/>
          <p:cNvSpPr txBox="1"/>
          <p:nvPr/>
        </p:nvSpPr>
        <p:spPr>
          <a:xfrm>
            <a:off x="428596" y="1714488"/>
            <a:ext cx="8429684" cy="4154984"/>
          </a:xfrm>
          <a:prstGeom prst="rect">
            <a:avLst/>
          </a:prstGeom>
          <a:noFill/>
        </p:spPr>
        <p:txBody>
          <a:bodyPr wrap="square" rtlCol="0">
            <a:spAutoFit/>
          </a:bodyPr>
          <a:lstStyle/>
          <a:p>
            <a:pPr>
              <a:buNone/>
            </a:pPr>
            <a:r>
              <a:rPr lang="fi-FI" sz="2200" b="1" dirty="0" smtClean="0">
                <a:latin typeface="MV Boli" pitchFamily="2" charset="0"/>
                <a:cs typeface="MV Boli" pitchFamily="2" charset="0"/>
              </a:rPr>
              <a:t> </a:t>
            </a:r>
          </a:p>
          <a:p>
            <a:pPr>
              <a:buNone/>
            </a:pPr>
            <a:r>
              <a:rPr lang="fi-FI" sz="2200" b="1" dirty="0" smtClean="0">
                <a:latin typeface="MV Boli" pitchFamily="2" charset="0"/>
                <a:cs typeface="MV Boli" pitchFamily="2" charset="0"/>
              </a:rPr>
              <a:t>Viihdyin työpaikalla todella hyvin, koska sain tehdä töitä tuttujen ihmisten kanssa ja sain tehdä asioita mistä pidän.  Sain</a:t>
            </a:r>
          </a:p>
          <a:p>
            <a:pPr>
              <a:buNone/>
            </a:pPr>
            <a:r>
              <a:rPr lang="fi-FI" sz="2200" b="1" dirty="0" smtClean="0">
                <a:latin typeface="MV Boli" pitchFamily="2" charset="0"/>
                <a:cs typeface="MV Boli" pitchFamily="2" charset="0"/>
              </a:rPr>
              <a:t>hyvää neuvoa ja oppia työtehtävistä työkavereiltani. Minun työ tehtäviini kuului laudan </a:t>
            </a:r>
            <a:r>
              <a:rPr lang="fi-FI" sz="2200" b="1" dirty="0" err="1" smtClean="0">
                <a:latin typeface="MV Boli" pitchFamily="2" charset="0"/>
                <a:cs typeface="MV Boli" pitchFamily="2" charset="0"/>
              </a:rPr>
              <a:t>sirkkelöiminen</a:t>
            </a:r>
            <a:r>
              <a:rPr lang="fi-FI" sz="2200" b="1" dirty="0" smtClean="0">
                <a:latin typeface="MV Boli" pitchFamily="2" charset="0"/>
                <a:cs typeface="MV Boli" pitchFamily="2" charset="0"/>
              </a:rPr>
              <a:t>, tavaroiden</a:t>
            </a:r>
          </a:p>
          <a:p>
            <a:pPr>
              <a:buNone/>
            </a:pPr>
            <a:r>
              <a:rPr lang="fi-FI" sz="2200" b="1" dirty="0" smtClean="0">
                <a:latin typeface="MV Boli" pitchFamily="2" charset="0"/>
                <a:cs typeface="MV Boli" pitchFamily="2" charset="0"/>
              </a:rPr>
              <a:t>siirtely, </a:t>
            </a:r>
            <a:r>
              <a:rPr lang="fi-FI" sz="2200" b="1" dirty="0" err="1" smtClean="0">
                <a:latin typeface="MV Boli" pitchFamily="2" charset="0"/>
                <a:cs typeface="MV Boli" pitchFamily="2" charset="0"/>
              </a:rPr>
              <a:t>villoittaminen</a:t>
            </a:r>
            <a:r>
              <a:rPr lang="fi-FI" sz="2200" b="1" dirty="0" smtClean="0">
                <a:latin typeface="MV Boli" pitchFamily="2" charset="0"/>
                <a:cs typeface="MV Boli" pitchFamily="2" charset="0"/>
              </a:rPr>
              <a:t> ja kaikenlainen rakennusalaan </a:t>
            </a:r>
            <a:r>
              <a:rPr lang="fi-FI" sz="2200" b="1" dirty="0" err="1" smtClean="0">
                <a:latin typeface="MV Boli" pitchFamily="2" charset="0"/>
                <a:cs typeface="MV Boli" pitchFamily="2" charset="0"/>
              </a:rPr>
              <a:t>liityvä</a:t>
            </a:r>
            <a:r>
              <a:rPr lang="fi-FI" sz="2200" b="1" dirty="0" smtClean="0">
                <a:latin typeface="MV Boli" pitchFamily="2" charset="0"/>
                <a:cs typeface="MV Boli" pitchFamily="2" charset="0"/>
              </a:rPr>
              <a:t>. Seurasin sivusta kaivinkoneen käyttöä. Omasta mielestäni</a:t>
            </a:r>
          </a:p>
          <a:p>
            <a:pPr>
              <a:buNone/>
            </a:pPr>
            <a:r>
              <a:rPr lang="fi-FI" sz="2200" b="1" dirty="0" smtClean="0">
                <a:latin typeface="MV Boli" pitchFamily="2" charset="0"/>
                <a:cs typeface="MV Boli" pitchFamily="2" charset="0"/>
              </a:rPr>
              <a:t>suoriuduin työtehtävistäni hyvin ja olin ahkera ja yritin parhaani.  Työjakso vaikutti sillä tavalla, että olen miettinyt</a:t>
            </a:r>
          </a:p>
          <a:p>
            <a:pPr>
              <a:buNone/>
            </a:pPr>
            <a:r>
              <a:rPr lang="fi-FI" sz="2200" b="1" dirty="0" smtClean="0">
                <a:latin typeface="MV Boli" pitchFamily="2" charset="0"/>
                <a:cs typeface="MV Boli" pitchFamily="2" charset="0"/>
              </a:rPr>
              <a:t>maanrakennusalaa.</a:t>
            </a:r>
          </a:p>
          <a:p>
            <a:pPr>
              <a:buNone/>
            </a:pPr>
            <a:r>
              <a:rPr lang="fi-FI" sz="2200" b="1" dirty="0">
                <a:latin typeface="MV Boli" pitchFamily="2" charset="0"/>
                <a:cs typeface="MV Boli" pitchFamily="2" charset="0"/>
              </a:rPr>
              <a:t>	</a:t>
            </a:r>
            <a:r>
              <a:rPr lang="fi-FI" sz="2200" b="1" dirty="0" smtClean="0">
                <a:latin typeface="MV Boli" pitchFamily="2" charset="0"/>
                <a:cs typeface="MV Boli" pitchFamily="2" charset="0"/>
              </a:rPr>
              <a:t>						</a:t>
            </a:r>
            <a:r>
              <a:rPr lang="fi-FI" sz="2200" b="1" dirty="0" err="1" smtClean="0">
                <a:latin typeface="MV Boli" pitchFamily="2" charset="0"/>
                <a:cs typeface="MV Boli" pitchFamily="2" charset="0"/>
              </a:rPr>
              <a:t>Veeti</a:t>
            </a:r>
            <a:r>
              <a:rPr lang="fi-FI" sz="2200" b="1" dirty="0">
                <a:latin typeface="MV Boli" pitchFamily="2" charset="0"/>
                <a:cs typeface="MV Boli" pitchFamily="2" charset="0"/>
              </a:rPr>
              <a:t> </a:t>
            </a:r>
            <a:r>
              <a:rPr lang="fi-FI" sz="2200" b="1" dirty="0" smtClean="0">
                <a:latin typeface="MV Boli" pitchFamily="2" charset="0"/>
                <a:cs typeface="MV Boli" pitchFamily="2" charset="0"/>
              </a:rPr>
              <a:t>Toivola</a:t>
            </a:r>
            <a:endParaRPr lang="fi-FI" sz="2200" b="1" dirty="0">
              <a:latin typeface="MV Boli" pitchFamily="2" charset="0"/>
              <a:cs typeface="MV Boli" pitchFamily="2" charset="0"/>
            </a:endParaRPr>
          </a:p>
        </p:txBody>
      </p:sp>
      <p:sp>
        <p:nvSpPr>
          <p:cNvPr id="3" name="Tekstikehys 2"/>
          <p:cNvSpPr txBox="1"/>
          <p:nvPr/>
        </p:nvSpPr>
        <p:spPr>
          <a:xfrm rot="21211529">
            <a:off x="1395057" y="627185"/>
            <a:ext cx="6113722" cy="1015663"/>
          </a:xfrm>
          <a:prstGeom prst="rect">
            <a:avLst/>
          </a:prstGeom>
          <a:noFill/>
        </p:spPr>
        <p:txBody>
          <a:bodyPr wrap="square" rtlCol="0">
            <a:spAutoFit/>
          </a:bodyPr>
          <a:lstStyle/>
          <a:p>
            <a:pPr>
              <a:buNone/>
            </a:pPr>
            <a:r>
              <a:rPr lang="fi-FI" sz="6000" b="1" dirty="0" smtClean="0">
                <a:latin typeface="MV Boli" pitchFamily="2" charset="0"/>
                <a:cs typeface="MV Boli" pitchFamily="2" charset="0"/>
              </a:rPr>
              <a:t>ITSEARVIOINTI</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ikehys 8"/>
          <p:cNvSpPr txBox="1"/>
          <p:nvPr/>
        </p:nvSpPr>
        <p:spPr>
          <a:xfrm rot="19361271">
            <a:off x="702070" y="2198222"/>
            <a:ext cx="2829064" cy="1569660"/>
          </a:xfrm>
          <a:prstGeom prst="rect">
            <a:avLst/>
          </a:prstGeom>
          <a:noFill/>
        </p:spPr>
        <p:txBody>
          <a:bodyPr wrap="square" rtlCol="0">
            <a:spAutoFit/>
          </a:bodyPr>
          <a:lstStyle/>
          <a:p>
            <a:r>
              <a:rPr lang="fi-FI" sz="2400" dirty="0" smtClean="0">
                <a:latin typeface="Constantia" pitchFamily="18" charset="0"/>
              </a:rPr>
              <a:t>Me voimme tehdä melkein mitä vaan, kunhan hinnasta sovitaan. </a:t>
            </a:r>
            <a:endParaRPr lang="fi-FI" sz="2400" dirty="0">
              <a:latin typeface="Constantia" pitchFamily="18" charset="0"/>
            </a:endParaRPr>
          </a:p>
        </p:txBody>
      </p:sp>
      <p:sp>
        <p:nvSpPr>
          <p:cNvPr id="6" name="Tekstikehys 5"/>
          <p:cNvSpPr txBox="1"/>
          <p:nvPr/>
        </p:nvSpPr>
        <p:spPr>
          <a:xfrm>
            <a:off x="357158" y="5786454"/>
            <a:ext cx="3429024" cy="646331"/>
          </a:xfrm>
          <a:prstGeom prst="rect">
            <a:avLst/>
          </a:prstGeom>
          <a:noFill/>
        </p:spPr>
        <p:txBody>
          <a:bodyPr wrap="square" rtlCol="0">
            <a:spAutoFit/>
          </a:bodyPr>
          <a:lstStyle/>
          <a:p>
            <a:r>
              <a:rPr lang="fi-FI" dirty="0" smtClean="0"/>
              <a:t>Ota yhteyttä opettajaamme Katriin</a:t>
            </a:r>
          </a:p>
          <a:p>
            <a:r>
              <a:rPr lang="fi-FI" dirty="0" smtClean="0"/>
              <a:t>Puh. 014-2673018</a:t>
            </a:r>
            <a:endParaRPr lang="fi-FI" dirty="0"/>
          </a:p>
        </p:txBody>
      </p:sp>
      <p:sp>
        <p:nvSpPr>
          <p:cNvPr id="7" name="Tekstikehys 6"/>
          <p:cNvSpPr txBox="1"/>
          <p:nvPr/>
        </p:nvSpPr>
        <p:spPr>
          <a:xfrm>
            <a:off x="2786050" y="500042"/>
            <a:ext cx="2928958" cy="1000132"/>
          </a:xfrm>
          <a:prstGeom prst="rect">
            <a:avLst/>
          </a:prstGeom>
          <a:noFill/>
        </p:spPr>
        <p:txBody>
          <a:bodyPr wrap="square" rtlCol="0">
            <a:prstTxWarp prst="textButton">
              <a:avLst>
                <a:gd name="adj" fmla="val 9643180"/>
              </a:avLst>
            </a:prstTxWarp>
            <a:spAutoFit/>
          </a:bodyPr>
          <a:lstStyle/>
          <a:p>
            <a:r>
              <a:rPr lang="fi-FI" sz="3600" dirty="0" smtClean="0"/>
              <a:t>OTA JOPO TÖIHIN</a:t>
            </a:r>
          </a:p>
        </p:txBody>
      </p:sp>
      <p:pic>
        <p:nvPicPr>
          <p:cNvPr id="1026" name="Picture 2" descr="G:\DCIM\100PHOTO\SAM_2079.JPG"/>
          <p:cNvPicPr>
            <a:picLocks noChangeAspect="1" noChangeArrowheads="1"/>
          </p:cNvPicPr>
          <p:nvPr/>
        </p:nvPicPr>
        <p:blipFill>
          <a:blip r:embed="rId2" cstate="print"/>
          <a:srcRect/>
          <a:stretch>
            <a:fillRect/>
          </a:stretch>
        </p:blipFill>
        <p:spPr bwMode="auto">
          <a:xfrm>
            <a:off x="4286248" y="3232545"/>
            <a:ext cx="4643438" cy="3482578"/>
          </a:xfrm>
          <a:prstGeom prst="rect">
            <a:avLst/>
          </a:prstGeom>
          <a:noFill/>
        </p:spPr>
      </p:pic>
      <p:sp>
        <p:nvSpPr>
          <p:cNvPr id="10" name="Tekstikehys 9"/>
          <p:cNvSpPr txBox="1"/>
          <p:nvPr/>
        </p:nvSpPr>
        <p:spPr>
          <a:xfrm rot="443809">
            <a:off x="4739240" y="1692759"/>
            <a:ext cx="4143404" cy="646331"/>
          </a:xfrm>
          <a:prstGeom prst="rect">
            <a:avLst/>
          </a:prstGeom>
          <a:noFill/>
        </p:spPr>
        <p:txBody>
          <a:bodyPr wrap="square" rtlCol="0">
            <a:spAutoFit/>
          </a:bodyPr>
          <a:lstStyle/>
          <a:p>
            <a:r>
              <a:rPr lang="fi-FI" dirty="0" smtClean="0"/>
              <a:t>Esim. puusavottaa, siivousta ja mitä </a:t>
            </a:r>
            <a:r>
              <a:rPr lang="fi-FI" dirty="0" err="1" smtClean="0"/>
              <a:t>mielees</a:t>
            </a:r>
            <a:r>
              <a:rPr lang="fi-FI" dirty="0" smtClean="0"/>
              <a:t> juolahtaa</a:t>
            </a:r>
            <a:endParaRPr lang="fi-FI" dirty="0"/>
          </a:p>
        </p:txBody>
      </p:sp>
      <p:sp>
        <p:nvSpPr>
          <p:cNvPr id="15" name="Tekstikehys 14"/>
          <p:cNvSpPr txBox="1"/>
          <p:nvPr/>
        </p:nvSpPr>
        <p:spPr>
          <a:xfrm rot="21284213">
            <a:off x="357158" y="4857760"/>
            <a:ext cx="3571900" cy="369332"/>
          </a:xfrm>
          <a:prstGeom prst="rect">
            <a:avLst/>
          </a:prstGeom>
          <a:noFill/>
        </p:spPr>
        <p:txBody>
          <a:bodyPr wrap="square" rtlCol="0">
            <a:spAutoFit/>
          </a:bodyPr>
          <a:lstStyle/>
          <a:p>
            <a:r>
              <a:rPr lang="fi-FI" dirty="0" smtClean="0"/>
              <a:t>Rahat </a:t>
            </a:r>
            <a:r>
              <a:rPr lang="fi-FI" dirty="0" err="1" smtClean="0"/>
              <a:t>JOPO-toimininnan</a:t>
            </a:r>
            <a:r>
              <a:rPr lang="fi-FI" dirty="0" smtClean="0"/>
              <a:t> hyväksi.</a:t>
            </a:r>
            <a:endParaRPr lang="fi-FI"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normAutofit fontScale="90000"/>
          </a:bodyPr>
          <a:lstStyle/>
          <a:p>
            <a:r>
              <a:rPr lang="fi-FI" dirty="0" err="1" smtClean="0">
                <a:latin typeface="MV Boli" pitchFamily="2" charset="0"/>
                <a:cs typeface="MV Boli" pitchFamily="2" charset="0"/>
              </a:rPr>
              <a:t>JOPOn</a:t>
            </a:r>
            <a:r>
              <a:rPr lang="fi-FI" dirty="0" smtClean="0">
                <a:latin typeface="MV Boli" pitchFamily="2" charset="0"/>
                <a:cs typeface="MV Boli" pitchFamily="2" charset="0"/>
              </a:rPr>
              <a:t> </a:t>
            </a:r>
            <a:r>
              <a:rPr lang="fi-FI" dirty="0">
                <a:latin typeface="MV Boli" pitchFamily="2" charset="0"/>
                <a:cs typeface="MV Boli" pitchFamily="2" charset="0"/>
              </a:rPr>
              <a:t>k</a:t>
            </a:r>
            <a:r>
              <a:rPr lang="fi-FI" dirty="0" smtClean="0">
                <a:latin typeface="MV Boli" pitchFamily="2" charset="0"/>
                <a:cs typeface="MV Boli" pitchFamily="2" charset="0"/>
              </a:rPr>
              <a:t>arvainen kouluavustaja</a:t>
            </a:r>
            <a:br>
              <a:rPr lang="fi-FI" dirty="0" smtClean="0">
                <a:latin typeface="MV Boli" pitchFamily="2" charset="0"/>
                <a:cs typeface="MV Boli" pitchFamily="2" charset="0"/>
              </a:rPr>
            </a:br>
            <a:endParaRPr lang="fi-FI" dirty="0">
              <a:latin typeface="MV Boli" pitchFamily="2" charset="0"/>
              <a:cs typeface="MV Boli" pitchFamily="2" charset="0"/>
            </a:endParaRPr>
          </a:p>
        </p:txBody>
      </p:sp>
      <p:sp>
        <p:nvSpPr>
          <p:cNvPr id="5" name="Sisällön paikkamerkki 4"/>
          <p:cNvSpPr>
            <a:spLocks noGrp="1"/>
          </p:cNvSpPr>
          <p:nvPr>
            <p:ph sz="half" idx="1"/>
          </p:nvPr>
        </p:nvSpPr>
        <p:spPr>
          <a:xfrm>
            <a:off x="428596" y="1428736"/>
            <a:ext cx="4038600" cy="5429264"/>
          </a:xfrm>
        </p:spPr>
        <p:txBody>
          <a:bodyPr>
            <a:normAutofit fontScale="32500" lnSpcReduction="20000"/>
          </a:bodyPr>
          <a:lstStyle/>
          <a:p>
            <a:pPr>
              <a:buNone/>
            </a:pPr>
            <a:r>
              <a:rPr lang="fi-FI" dirty="0" smtClean="0"/>
              <a:t>		</a:t>
            </a:r>
            <a:r>
              <a:rPr lang="fi-FI" sz="4900" dirty="0" err="1" smtClean="0">
                <a:latin typeface="MV Boli" pitchFamily="2" charset="0"/>
                <a:cs typeface="MV Boli" pitchFamily="2" charset="0"/>
              </a:rPr>
              <a:t>JOPO-luokaan</a:t>
            </a:r>
            <a:r>
              <a:rPr lang="fi-FI" sz="4900" dirty="0" smtClean="0">
                <a:latin typeface="MV Boli" pitchFamily="2" charset="0"/>
                <a:cs typeface="MV Boli" pitchFamily="2" charset="0"/>
              </a:rPr>
              <a:t> </a:t>
            </a:r>
            <a:r>
              <a:rPr lang="fi-FI" sz="4900" dirty="0">
                <a:latin typeface="MV Boli" pitchFamily="2" charset="0"/>
                <a:cs typeface="MV Boli" pitchFamily="2" charset="0"/>
              </a:rPr>
              <a:t>on tullut koira nimeltään Bertta. Se on tullut luokkaamme </a:t>
            </a:r>
            <a:r>
              <a:rPr lang="fi-FI" sz="4900" dirty="0" smtClean="0">
                <a:latin typeface="MV Boli" pitchFamily="2" charset="0"/>
                <a:cs typeface="MV Boli" pitchFamily="2" charset="0"/>
              </a:rPr>
              <a:t>koulunkäynti- </a:t>
            </a:r>
            <a:r>
              <a:rPr lang="fi-FI" sz="4900" dirty="0">
                <a:latin typeface="MV Boli" pitchFamily="2" charset="0"/>
                <a:cs typeface="MV Boli" pitchFamily="2" charset="0"/>
              </a:rPr>
              <a:t>ja hyvinvointi ohjaajaksi. Se on kiltti ja laiska. </a:t>
            </a:r>
            <a:endParaRPr lang="fi-FI" sz="4900" dirty="0" smtClean="0">
              <a:latin typeface="MV Boli" pitchFamily="2" charset="0"/>
              <a:cs typeface="MV Boli" pitchFamily="2" charset="0"/>
            </a:endParaRPr>
          </a:p>
          <a:p>
            <a:pPr>
              <a:buNone/>
            </a:pPr>
            <a:r>
              <a:rPr lang="fi-FI" sz="4900" dirty="0">
                <a:latin typeface="MV Boli" pitchFamily="2" charset="0"/>
                <a:cs typeface="MV Boli" pitchFamily="2" charset="0"/>
              </a:rPr>
              <a:t>	</a:t>
            </a:r>
            <a:r>
              <a:rPr lang="fi-FI" sz="4900" dirty="0" smtClean="0">
                <a:latin typeface="MV Boli" pitchFamily="2" charset="0"/>
                <a:cs typeface="MV Boli" pitchFamily="2" charset="0"/>
              </a:rPr>
              <a:t>	Bertta </a:t>
            </a:r>
            <a:r>
              <a:rPr lang="fi-FI" sz="4900" dirty="0">
                <a:latin typeface="MV Boli" pitchFamily="2" charset="0"/>
                <a:cs typeface="MV Boli" pitchFamily="2" charset="0"/>
              </a:rPr>
              <a:t>on berninpaimenkoira. Se on opettajamme Katrin oma koira. </a:t>
            </a:r>
            <a:r>
              <a:rPr lang="fi-FI" sz="4900" dirty="0" err="1" smtClean="0">
                <a:latin typeface="MV Boli" pitchFamily="2" charset="0"/>
                <a:cs typeface="MV Boli" pitchFamily="2" charset="0"/>
              </a:rPr>
              <a:t>JOPO-luokan</a:t>
            </a:r>
            <a:r>
              <a:rPr lang="fi-FI" sz="4900" dirty="0" smtClean="0">
                <a:latin typeface="MV Boli" pitchFamily="2" charset="0"/>
                <a:cs typeface="MV Boli" pitchFamily="2" charset="0"/>
              </a:rPr>
              <a:t> </a:t>
            </a:r>
            <a:r>
              <a:rPr lang="fi-FI" sz="4900" dirty="0">
                <a:latin typeface="MV Boli" pitchFamily="2" charset="0"/>
                <a:cs typeface="MV Boli" pitchFamily="2" charset="0"/>
              </a:rPr>
              <a:t>oppilaat käyttävät Berttaa ulkona melkein joka välitunti. Bertta on kolmivärinen, pitkäkarvainen,  </a:t>
            </a:r>
            <a:r>
              <a:rPr lang="fi-FI" sz="4900" dirty="0" smtClean="0">
                <a:latin typeface="MV Boli" pitchFamily="2" charset="0"/>
                <a:cs typeface="MV Boli" pitchFamily="2" charset="0"/>
              </a:rPr>
              <a:t>4-vuotias </a:t>
            </a:r>
            <a:r>
              <a:rPr lang="fi-FI" sz="4900" dirty="0">
                <a:latin typeface="MV Boli" pitchFamily="2" charset="0"/>
                <a:cs typeface="MV Boli" pitchFamily="2" charset="0"/>
              </a:rPr>
              <a:t>narttu. </a:t>
            </a:r>
            <a:r>
              <a:rPr lang="fi-FI" sz="4900" dirty="0" smtClean="0">
                <a:latin typeface="MV Boli" pitchFamily="2" charset="0"/>
                <a:cs typeface="MV Boli" pitchFamily="2" charset="0"/>
              </a:rPr>
              <a:t>	Joka </a:t>
            </a:r>
            <a:r>
              <a:rPr lang="fi-FI" sz="4900" dirty="0">
                <a:latin typeface="MV Boli" pitchFamily="2" charset="0"/>
                <a:cs typeface="MV Boli" pitchFamily="2" charset="0"/>
              </a:rPr>
              <a:t>aamu kun tullaan </a:t>
            </a:r>
            <a:r>
              <a:rPr lang="fi-FI" sz="4900" dirty="0" smtClean="0">
                <a:latin typeface="MV Boli" pitchFamily="2" charset="0"/>
                <a:cs typeface="MV Boli" pitchFamily="2" charset="0"/>
              </a:rPr>
              <a:t>kouluun, </a:t>
            </a:r>
            <a:r>
              <a:rPr lang="fi-FI" sz="4900" dirty="0">
                <a:latin typeface="MV Boli" pitchFamily="2" charset="0"/>
                <a:cs typeface="MV Boli" pitchFamily="2" charset="0"/>
              </a:rPr>
              <a:t>Bertta odottaa jo ovella. Bertta haluaa kovasti tulla tänne. Jos Katri ei jostain syystä ota aamulla </a:t>
            </a:r>
            <a:r>
              <a:rPr lang="fi-FI" sz="4900" dirty="0" smtClean="0">
                <a:latin typeface="MV Boli" pitchFamily="2" charset="0"/>
                <a:cs typeface="MV Boli" pitchFamily="2" charset="0"/>
              </a:rPr>
              <a:t>Berttaa </a:t>
            </a:r>
            <a:r>
              <a:rPr lang="fi-FI" sz="4900" dirty="0">
                <a:latin typeface="MV Boli" pitchFamily="2" charset="0"/>
                <a:cs typeface="MV Boli" pitchFamily="2" charset="0"/>
              </a:rPr>
              <a:t>mukaan, </a:t>
            </a:r>
            <a:r>
              <a:rPr lang="fi-FI" sz="4900" dirty="0" smtClean="0">
                <a:latin typeface="MV Boli" pitchFamily="2" charset="0"/>
                <a:cs typeface="MV Boli" pitchFamily="2" charset="0"/>
              </a:rPr>
              <a:t>Bertta </a:t>
            </a:r>
            <a:r>
              <a:rPr lang="fi-FI" sz="4900" dirty="0">
                <a:latin typeface="MV Boli" pitchFamily="2" charset="0"/>
                <a:cs typeface="MV Boli" pitchFamily="2" charset="0"/>
              </a:rPr>
              <a:t>jää surullisesti uikuttamaan </a:t>
            </a:r>
            <a:r>
              <a:rPr lang="fi-FI" sz="4900" dirty="0" smtClean="0">
                <a:latin typeface="MV Boli" pitchFamily="2" charset="0"/>
                <a:cs typeface="MV Boli" pitchFamily="2" charset="0"/>
              </a:rPr>
              <a:t>kotiin, kun on tottunut jo pääsemään joka päivä seuraamaan kun teemme tehtäviä. Bertan työtehtäviin kuuluu kollegoiden ruokailu hetken tarkka seuraaminen.</a:t>
            </a:r>
            <a:endParaRPr lang="fi-FI" sz="4900" dirty="0">
              <a:latin typeface="MV Boli" pitchFamily="2" charset="0"/>
              <a:cs typeface="MV Boli" pitchFamily="2" charset="0"/>
            </a:endParaRPr>
          </a:p>
        </p:txBody>
      </p:sp>
      <p:pic>
        <p:nvPicPr>
          <p:cNvPr id="8" name="Sisällön paikkamerkki 7" descr="H:\DCIM\100PHOTO\SAM_2009.JPG"/>
          <p:cNvPicPr>
            <a:picLocks noGrp="1"/>
          </p:cNvPicPr>
          <p:nvPr>
            <p:ph sz="half" idx="2"/>
          </p:nvPr>
        </p:nvPicPr>
        <p:blipFill>
          <a:blip r:embed="rId2" cstate="print"/>
          <a:srcRect/>
          <a:stretch>
            <a:fillRect/>
          </a:stretch>
        </p:blipFill>
        <p:spPr bwMode="auto">
          <a:xfrm rot="20540957">
            <a:off x="4717586" y="1388667"/>
            <a:ext cx="2928958" cy="2357454"/>
          </a:xfrm>
          <a:prstGeom prst="rect">
            <a:avLst/>
          </a:prstGeom>
          <a:noFill/>
          <a:ln w="9525">
            <a:noFill/>
            <a:miter lim="800000"/>
            <a:headEnd/>
            <a:tailEnd/>
          </a:ln>
        </p:spPr>
      </p:pic>
      <p:pic>
        <p:nvPicPr>
          <p:cNvPr id="7" name="Kuva 6" descr="SAM_2091.JPG"/>
          <p:cNvPicPr>
            <a:picLocks noChangeAspect="1"/>
          </p:cNvPicPr>
          <p:nvPr/>
        </p:nvPicPr>
        <p:blipFill>
          <a:blip r:embed="rId3" cstate="print"/>
          <a:stretch>
            <a:fillRect/>
          </a:stretch>
        </p:blipFill>
        <p:spPr>
          <a:xfrm rot="372084">
            <a:off x="4738091" y="3675495"/>
            <a:ext cx="3357554" cy="2518166"/>
          </a:xfrm>
          <a:prstGeom prst="rect">
            <a:avLst/>
          </a:prstGeom>
        </p:spPr>
      </p:pic>
      <p:pic>
        <p:nvPicPr>
          <p:cNvPr id="1031" name="Picture 7" descr="https://encrypted-tbn2.gstatic.com/images?q=tbn:ANd9GcSMkij4nD7ohsKlovWZ5SbSMPFThorzeQOSlH_YfTkCBbJhTNGj"/>
          <p:cNvPicPr>
            <a:picLocks noChangeAspect="1" noChangeArrowheads="1"/>
          </p:cNvPicPr>
          <p:nvPr/>
        </p:nvPicPr>
        <p:blipFill>
          <a:blip r:embed="rId4"/>
          <a:srcRect/>
          <a:stretch>
            <a:fillRect/>
          </a:stretch>
        </p:blipFill>
        <p:spPr bwMode="auto">
          <a:xfrm>
            <a:off x="142844" y="785794"/>
            <a:ext cx="1125447" cy="714380"/>
          </a:xfrm>
          <a:prstGeom prst="rect">
            <a:avLst/>
          </a:prstGeom>
          <a:noFill/>
        </p:spPr>
      </p:pic>
      <p:sp>
        <p:nvSpPr>
          <p:cNvPr id="11" name="Tekstikehys 10"/>
          <p:cNvSpPr txBox="1"/>
          <p:nvPr/>
        </p:nvSpPr>
        <p:spPr>
          <a:xfrm>
            <a:off x="6786578" y="6357958"/>
            <a:ext cx="2357422" cy="369332"/>
          </a:xfrm>
          <a:prstGeom prst="rect">
            <a:avLst/>
          </a:prstGeom>
          <a:noFill/>
        </p:spPr>
        <p:txBody>
          <a:bodyPr wrap="square" rtlCol="0">
            <a:spAutoFit/>
          </a:bodyPr>
          <a:lstStyle/>
          <a:p>
            <a:r>
              <a:rPr lang="fi-FI" smtClean="0"/>
              <a:t>Henry Laukkanen</a:t>
            </a:r>
            <a:endParaRPr lang="fi-FI"/>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tavafiles.fi/plaza/s/f/editor/images/heijastin2222.jpg"/>
          <p:cNvPicPr>
            <a:picLocks noChangeAspect="1" noChangeArrowheads="1"/>
          </p:cNvPicPr>
          <p:nvPr/>
        </p:nvPicPr>
        <p:blipFill>
          <a:blip r:embed="rId2"/>
          <a:srcRect/>
          <a:stretch>
            <a:fillRect/>
          </a:stretch>
        </p:blipFill>
        <p:spPr bwMode="auto">
          <a:xfrm>
            <a:off x="6715140" y="142852"/>
            <a:ext cx="2009775" cy="1524001"/>
          </a:xfrm>
          <a:prstGeom prst="rect">
            <a:avLst/>
          </a:prstGeom>
          <a:noFill/>
        </p:spPr>
      </p:pic>
      <p:sp>
        <p:nvSpPr>
          <p:cNvPr id="2" name="Otsikko 1"/>
          <p:cNvSpPr>
            <a:spLocks noGrp="1"/>
          </p:cNvSpPr>
          <p:nvPr>
            <p:ph type="title"/>
          </p:nvPr>
        </p:nvSpPr>
        <p:spPr/>
        <p:txBody>
          <a:bodyPr/>
          <a:lstStyle/>
          <a:p>
            <a:r>
              <a:rPr lang="fi-FI" dirty="0" smtClean="0"/>
              <a:t>Heijastinkampanja</a:t>
            </a:r>
            <a:endParaRPr lang="fi-FI" dirty="0"/>
          </a:p>
        </p:txBody>
      </p:sp>
      <p:sp>
        <p:nvSpPr>
          <p:cNvPr id="3" name="Sisällön paikkamerkki 2"/>
          <p:cNvSpPr>
            <a:spLocks noGrp="1"/>
          </p:cNvSpPr>
          <p:nvPr>
            <p:ph sz="half" idx="1"/>
          </p:nvPr>
        </p:nvSpPr>
        <p:spPr>
          <a:xfrm>
            <a:off x="428596" y="1714488"/>
            <a:ext cx="4038600" cy="4972072"/>
          </a:xfrm>
        </p:spPr>
        <p:txBody>
          <a:bodyPr>
            <a:normAutofit fontScale="25000" lnSpcReduction="20000"/>
          </a:bodyPr>
          <a:lstStyle/>
          <a:p>
            <a:pPr>
              <a:buNone/>
            </a:pPr>
            <a:r>
              <a:rPr lang="fi-FI" dirty="0"/>
              <a:t> </a:t>
            </a:r>
            <a:r>
              <a:rPr lang="fi-FI" dirty="0" smtClean="0"/>
              <a:t>       		</a:t>
            </a:r>
            <a:r>
              <a:rPr lang="fi-FI" sz="6400" dirty="0" smtClean="0">
                <a:latin typeface="MV Boli" pitchFamily="2" charset="0"/>
                <a:cs typeface="MV Boli" pitchFamily="2" charset="0"/>
              </a:rPr>
              <a:t>Heijastinkampanja </a:t>
            </a:r>
            <a:r>
              <a:rPr lang="fi-FI" sz="6400" dirty="0">
                <a:latin typeface="MV Boli" pitchFamily="2" charset="0"/>
                <a:cs typeface="MV Boli" pitchFamily="2" charset="0"/>
              </a:rPr>
              <a:t>on JOPO- luokan perinne. Se käydään </a:t>
            </a:r>
            <a:r>
              <a:rPr lang="fi-FI" sz="6400" dirty="0" smtClean="0">
                <a:latin typeface="MV Boli" pitchFamily="2" charset="0"/>
                <a:cs typeface="MV Boli" pitchFamily="2" charset="0"/>
              </a:rPr>
              <a:t>esittämässä, joka </a:t>
            </a:r>
            <a:r>
              <a:rPr lang="fi-FI" sz="6400" dirty="0">
                <a:latin typeface="MV Boli" pitchFamily="2" charset="0"/>
                <a:cs typeface="MV Boli" pitchFamily="2" charset="0"/>
              </a:rPr>
              <a:t>vuosi ennen syksyn pimeitä iltoja jokaiselle ala-asteen luokalle. </a:t>
            </a:r>
            <a:r>
              <a:rPr lang="fi-FI" sz="6400" dirty="0" smtClean="0">
                <a:latin typeface="MV Boli" pitchFamily="2" charset="0"/>
                <a:cs typeface="MV Boli" pitchFamily="2" charset="0"/>
              </a:rPr>
              <a:t> Jokainen </a:t>
            </a:r>
            <a:r>
              <a:rPr lang="fi-FI" sz="6400" dirty="0">
                <a:latin typeface="MV Boli" pitchFamily="2" charset="0"/>
                <a:cs typeface="MV Boli" pitchFamily="2" charset="0"/>
              </a:rPr>
              <a:t>oppilas kirjoitti omat puheensa </a:t>
            </a:r>
            <a:r>
              <a:rPr lang="fi-FI" sz="6400" dirty="0" smtClean="0">
                <a:latin typeface="MV Boli" pitchFamily="2" charset="0"/>
                <a:cs typeface="MV Boli" pitchFamily="2" charset="0"/>
              </a:rPr>
              <a:t>,johon </a:t>
            </a:r>
            <a:r>
              <a:rPr lang="fi-FI" sz="6400" dirty="0">
                <a:latin typeface="MV Boli" pitchFamily="2" charset="0"/>
                <a:cs typeface="MV Boli" pitchFamily="2" charset="0"/>
              </a:rPr>
              <a:t>sisältyi heijastinruno, puheosuus, tarina, heijastimen historia ja faktaa asiasta. Luokissa käytiin kaverin kanssa, koska toinen luki puheensa ja toinen laittoi puheen jälkeen heijastimeen liittyvän laulun soimaan ja laulun yhteydessä jaettiin joka oppilaalle omat </a:t>
            </a:r>
            <a:r>
              <a:rPr lang="fi-FI" sz="6400" dirty="0" smtClean="0">
                <a:latin typeface="MV Boli" pitchFamily="2" charset="0"/>
                <a:cs typeface="MV Boli" pitchFamily="2" charset="0"/>
              </a:rPr>
              <a:t>heijastimet. Jokaisessa </a:t>
            </a:r>
            <a:r>
              <a:rPr lang="fi-FI" sz="6400" dirty="0">
                <a:latin typeface="MV Boli" pitchFamily="2" charset="0"/>
                <a:cs typeface="MV Boli" pitchFamily="2" charset="0"/>
              </a:rPr>
              <a:t>luokassa oli heijastimen käyttäjiä, mutta joissakin luokissa oli niin vähän heijastimen </a:t>
            </a:r>
            <a:r>
              <a:rPr lang="fi-FI" sz="6400" dirty="0" smtClean="0">
                <a:latin typeface="MV Boli" pitchFamily="2" charset="0"/>
                <a:cs typeface="MV Boli" pitchFamily="2" charset="0"/>
              </a:rPr>
              <a:t>käyttäjiä, </a:t>
            </a:r>
            <a:r>
              <a:rPr lang="fi-FI" sz="6400" dirty="0">
                <a:latin typeface="MV Boli" pitchFamily="2" charset="0"/>
                <a:cs typeface="MV Boli" pitchFamily="2" charset="0"/>
              </a:rPr>
              <a:t>että ei hyvältä näyttänyt. Ala-asteen opettajat olivat todella iloisia ja </a:t>
            </a:r>
            <a:r>
              <a:rPr lang="fi-FI" sz="6400" dirty="0" smtClean="0">
                <a:latin typeface="MV Boli" pitchFamily="2" charset="0"/>
                <a:cs typeface="MV Boli" pitchFamily="2" charset="0"/>
              </a:rPr>
              <a:t>tyytyväisiä, </a:t>
            </a:r>
            <a:r>
              <a:rPr lang="fi-FI" sz="6400" dirty="0">
                <a:latin typeface="MV Boli" pitchFamily="2" charset="0"/>
                <a:cs typeface="MV Boli" pitchFamily="2" charset="0"/>
              </a:rPr>
              <a:t>kun kaikki lapset saivat omat heijastimet ja kaikki lapset sanoivat tästä eteenpäin </a:t>
            </a:r>
            <a:r>
              <a:rPr lang="fi-FI" sz="6400" dirty="0" smtClean="0">
                <a:latin typeface="MV Boli" pitchFamily="2" charset="0"/>
                <a:cs typeface="MV Boli" pitchFamily="2" charset="0"/>
              </a:rPr>
              <a:t>käyttävänsä heijastinta </a:t>
            </a:r>
            <a:r>
              <a:rPr lang="fi-FI" sz="6400" dirty="0">
                <a:latin typeface="MV Boli" pitchFamily="2" charset="0"/>
                <a:cs typeface="MV Boli" pitchFamily="2" charset="0"/>
              </a:rPr>
              <a:t>aina</a:t>
            </a:r>
            <a:r>
              <a:rPr lang="fi-FI" sz="6400" dirty="0" smtClean="0">
                <a:latin typeface="MV Boli" pitchFamily="2" charset="0"/>
                <a:cs typeface="MV Boli" pitchFamily="2" charset="0"/>
              </a:rPr>
              <a:t>.  </a:t>
            </a:r>
          </a:p>
          <a:p>
            <a:pPr>
              <a:buNone/>
            </a:pPr>
            <a:r>
              <a:rPr lang="fi-FI" sz="6400" dirty="0">
                <a:latin typeface="MV Boli" pitchFamily="2" charset="0"/>
                <a:cs typeface="MV Boli" pitchFamily="2" charset="0"/>
              </a:rPr>
              <a:t> </a:t>
            </a:r>
            <a:r>
              <a:rPr lang="fi-FI" sz="6400" dirty="0" smtClean="0">
                <a:latin typeface="MV Boli" pitchFamily="2" charset="0"/>
                <a:cs typeface="MV Boli" pitchFamily="2" charset="0"/>
              </a:rPr>
              <a:t>               </a:t>
            </a:r>
          </a:p>
          <a:p>
            <a:pPr>
              <a:buNone/>
            </a:pPr>
            <a:r>
              <a:rPr lang="fi-FI" sz="2400" dirty="0">
                <a:latin typeface="MV Boli" pitchFamily="2" charset="0"/>
                <a:cs typeface="MV Boli" pitchFamily="2" charset="0"/>
              </a:rPr>
              <a:t> </a:t>
            </a:r>
            <a:r>
              <a:rPr lang="fi-FI" sz="2400" dirty="0" smtClean="0">
                <a:latin typeface="MV Boli" pitchFamily="2" charset="0"/>
                <a:cs typeface="MV Boli" pitchFamily="2" charset="0"/>
              </a:rPr>
              <a:t>                                                                                   </a:t>
            </a:r>
            <a:endParaRPr lang="fi-FI" sz="2400" dirty="0">
              <a:latin typeface="MV Boli" pitchFamily="2" charset="0"/>
              <a:cs typeface="MV Boli" pitchFamily="2" charset="0"/>
            </a:endParaRPr>
          </a:p>
        </p:txBody>
      </p:sp>
      <p:pic>
        <p:nvPicPr>
          <p:cNvPr id="6" name="Sisällön paikkamerkki 5" descr="C:\Documents and Settings\ya\Omat tiedostot\Omat kuvatiedostot\Leirikoulu petäjälahti\Leirikoulu petäjälahti 026.jpg"/>
          <p:cNvPicPr>
            <a:picLocks noGrp="1"/>
          </p:cNvPicPr>
          <p:nvPr>
            <p:ph sz="half" idx="2"/>
          </p:nvPr>
        </p:nvPicPr>
        <p:blipFill>
          <a:blip r:embed="rId3" cstate="print"/>
          <a:stretch>
            <a:fillRect/>
          </a:stretch>
        </p:blipFill>
        <p:spPr bwMode="auto">
          <a:xfrm>
            <a:off x="5348547" y="2858885"/>
            <a:ext cx="2942705" cy="2207029"/>
          </a:xfrm>
          <a:prstGeom prst="rect">
            <a:avLst/>
          </a:prstGeom>
          <a:noFill/>
          <a:ln w="9525">
            <a:noFill/>
            <a:miter lim="800000"/>
            <a:headEnd/>
            <a:tailEnd/>
          </a:ln>
        </p:spPr>
      </p:pic>
      <p:pic>
        <p:nvPicPr>
          <p:cNvPr id="7" name="Kuva 6" descr="C:\Documents and Settings\ya\Omat tiedostot\Omat kuvatiedostot\Leirikoulu petäjälahti\Leirikoulu petäjälahti 028.jpg"/>
          <p:cNvPicPr/>
          <p:nvPr/>
        </p:nvPicPr>
        <p:blipFill>
          <a:blip r:embed="rId4" cstate="print"/>
          <a:srcRect/>
          <a:stretch>
            <a:fillRect/>
          </a:stretch>
        </p:blipFill>
        <p:spPr bwMode="auto">
          <a:xfrm>
            <a:off x="5286380" y="1785926"/>
            <a:ext cx="3286148" cy="2200275"/>
          </a:xfrm>
          <a:prstGeom prst="rect">
            <a:avLst/>
          </a:prstGeom>
          <a:noFill/>
          <a:ln w="9525">
            <a:noFill/>
            <a:miter lim="800000"/>
            <a:headEnd/>
            <a:tailEnd/>
          </a:ln>
        </p:spPr>
      </p:pic>
      <p:sp>
        <p:nvSpPr>
          <p:cNvPr id="8" name="Tekstikehys 7"/>
          <p:cNvSpPr txBox="1"/>
          <p:nvPr/>
        </p:nvSpPr>
        <p:spPr>
          <a:xfrm>
            <a:off x="5357818" y="6500834"/>
            <a:ext cx="3143272" cy="369332"/>
          </a:xfrm>
          <a:prstGeom prst="rect">
            <a:avLst/>
          </a:prstGeom>
          <a:noFill/>
        </p:spPr>
        <p:txBody>
          <a:bodyPr wrap="square" rtlCol="0">
            <a:spAutoFit/>
          </a:bodyPr>
          <a:lstStyle/>
          <a:p>
            <a:r>
              <a:rPr lang="fi-FI" dirty="0" err="1" smtClean="0"/>
              <a:t>Veeti</a:t>
            </a:r>
            <a:r>
              <a:rPr lang="fi-FI" dirty="0" smtClean="0"/>
              <a:t> Toivola</a:t>
            </a:r>
            <a:endParaRPr lang="fi-FI" dirty="0"/>
          </a:p>
        </p:txBody>
      </p:sp>
      <p:pic>
        <p:nvPicPr>
          <p:cNvPr id="1028" name="Picture 4" descr="http://otavafiles.fi/plaza/s/f/editor/images/heijastin2222.jpg"/>
          <p:cNvPicPr>
            <a:picLocks noChangeAspect="1" noChangeArrowheads="1"/>
          </p:cNvPicPr>
          <p:nvPr/>
        </p:nvPicPr>
        <p:blipFill>
          <a:blip r:embed="rId2"/>
          <a:srcRect/>
          <a:stretch>
            <a:fillRect/>
          </a:stretch>
        </p:blipFill>
        <p:spPr bwMode="auto">
          <a:xfrm flipH="1">
            <a:off x="285720" y="142852"/>
            <a:ext cx="2009775" cy="1524001"/>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sz="1100" dirty="0" err="1" smtClean="0"/>
              <a:t>JOPO-toimintaa</a:t>
            </a:r>
            <a:r>
              <a:rPr lang="fi-FI" dirty="0" smtClean="0"/>
              <a:t/>
            </a:r>
            <a:br>
              <a:rPr lang="fi-FI" dirty="0" smtClean="0"/>
            </a:br>
            <a:r>
              <a:rPr lang="fi-FI" sz="4800" dirty="0" smtClean="0"/>
              <a:t>Seurakunnan perhekerhovierailu</a:t>
            </a:r>
            <a:endParaRPr lang="fi-FI" sz="4800" dirty="0"/>
          </a:p>
        </p:txBody>
      </p:sp>
      <p:sp>
        <p:nvSpPr>
          <p:cNvPr id="3" name="Sisällön paikkamerkki 2"/>
          <p:cNvSpPr>
            <a:spLocks noGrp="1"/>
          </p:cNvSpPr>
          <p:nvPr>
            <p:ph sz="half" idx="1"/>
          </p:nvPr>
        </p:nvSpPr>
        <p:spPr>
          <a:xfrm>
            <a:off x="357158" y="1785926"/>
            <a:ext cx="4191000" cy="4724400"/>
          </a:xfrm>
        </p:spPr>
        <p:txBody>
          <a:bodyPr>
            <a:noAutofit/>
          </a:bodyPr>
          <a:lstStyle/>
          <a:p>
            <a:pPr>
              <a:buNone/>
            </a:pPr>
            <a:r>
              <a:rPr lang="fi-FI" sz="1600" dirty="0">
                <a:latin typeface="MV Boli" pitchFamily="2" charset="0"/>
                <a:cs typeface="MV Boli" pitchFamily="2" charset="0"/>
              </a:rPr>
              <a:t> </a:t>
            </a:r>
            <a:r>
              <a:rPr lang="fi-FI" sz="1600" dirty="0" smtClean="0">
                <a:latin typeface="MV Boli" pitchFamily="2" charset="0"/>
                <a:cs typeface="MV Boli" pitchFamily="2" charset="0"/>
              </a:rPr>
              <a:t>      		Kävimme </a:t>
            </a:r>
            <a:r>
              <a:rPr lang="fi-FI" sz="1600" dirty="0">
                <a:latin typeface="MV Boli" pitchFamily="2" charset="0"/>
                <a:cs typeface="MV Boli" pitchFamily="2" charset="0"/>
              </a:rPr>
              <a:t>muutaman luokkalaisen kanssa vierailemassa perhekerhossa. Menimme myymään sinne </a:t>
            </a:r>
            <a:r>
              <a:rPr lang="fi-FI" sz="1600" dirty="0" err="1" smtClean="0">
                <a:latin typeface="MV Boli" pitchFamily="2" charset="0"/>
                <a:cs typeface="MV Boli" pitchFamily="2" charset="0"/>
              </a:rPr>
              <a:t>Prima</a:t>
            </a:r>
            <a:r>
              <a:rPr lang="fi-FI" sz="1600" dirty="0" smtClean="0">
                <a:latin typeface="MV Boli" pitchFamily="2" charset="0"/>
                <a:cs typeface="MV Boli" pitchFamily="2" charset="0"/>
              </a:rPr>
              <a:t> -mausteita </a:t>
            </a:r>
            <a:r>
              <a:rPr lang="fi-FI" sz="1600" dirty="0">
                <a:latin typeface="MV Boli" pitchFamily="2" charset="0"/>
                <a:cs typeface="MV Boli" pitchFamily="2" charset="0"/>
              </a:rPr>
              <a:t>luokkaretken eteen ja kyllähän sieltä tilauksia tuli. Kerroimme samalla mikä on JOPO ja aikuiset saivat </a:t>
            </a:r>
            <a:r>
              <a:rPr lang="fi-FI" sz="1600" dirty="0" smtClean="0">
                <a:latin typeface="MV Boli" pitchFamily="2" charset="0"/>
                <a:cs typeface="MV Boli" pitchFamily="2" charset="0"/>
              </a:rPr>
              <a:t>kysellä, mikä </a:t>
            </a:r>
            <a:r>
              <a:rPr lang="fi-FI" sz="1600" dirty="0">
                <a:latin typeface="MV Boli" pitchFamily="2" charset="0"/>
                <a:cs typeface="MV Boli" pitchFamily="2" charset="0"/>
              </a:rPr>
              <a:t>se on ja mitä siinä on erilaista normaaliin luokkaan verrattuna. Samalla luimme kaverin kanssa heijastinrunon lapsille ja jaoimme heille heijastimet. Lapset olivat todella innoissaan ja lapset sanoivat heti, että laita äiti kiinni tämä minun </a:t>
            </a:r>
            <a:r>
              <a:rPr lang="fi-FI" sz="1600" dirty="0" err="1" smtClean="0">
                <a:latin typeface="MV Boli" pitchFamily="2" charset="0"/>
                <a:cs typeface="MV Boli" pitchFamily="2" charset="0"/>
              </a:rPr>
              <a:t>vaatteeseeni-</a:t>
            </a:r>
            <a:r>
              <a:rPr lang="fi-FI" sz="1600" dirty="0" smtClean="0">
                <a:latin typeface="MV Boli" pitchFamily="2" charset="0"/>
                <a:cs typeface="MV Boli" pitchFamily="2" charset="0"/>
              </a:rPr>
              <a:t> </a:t>
            </a:r>
            <a:r>
              <a:rPr lang="fi-FI" sz="1600" dirty="0">
                <a:latin typeface="MV Boli" pitchFamily="2" charset="0"/>
                <a:cs typeface="MV Boli" pitchFamily="2" charset="0"/>
              </a:rPr>
              <a:t>Kaikki aikuisetkin saivat heijastimet. Aikuiset olivat tyytyväisiä ja tulihan sieltä parin päivän päästä todella hyvää palautetta</a:t>
            </a:r>
            <a:r>
              <a:rPr lang="fi-FI" sz="1600" dirty="0" smtClean="0">
                <a:latin typeface="MV Boli" pitchFamily="2" charset="0"/>
                <a:cs typeface="MV Boli" pitchFamily="2" charset="0"/>
              </a:rPr>
              <a:t>.</a:t>
            </a:r>
          </a:p>
          <a:p>
            <a:pPr>
              <a:buNone/>
            </a:pPr>
            <a:r>
              <a:rPr lang="fi-FI" sz="1600" dirty="0">
                <a:latin typeface="MV Boli" pitchFamily="2" charset="0"/>
                <a:cs typeface="MV Boli" pitchFamily="2" charset="0"/>
              </a:rPr>
              <a:t> </a:t>
            </a:r>
            <a:r>
              <a:rPr lang="fi-FI" sz="1600" dirty="0" smtClean="0">
                <a:latin typeface="MV Boli" pitchFamily="2" charset="0"/>
                <a:cs typeface="MV Boli" pitchFamily="2" charset="0"/>
              </a:rPr>
              <a:t>                                  </a:t>
            </a:r>
          </a:p>
          <a:p>
            <a:pPr>
              <a:buNone/>
            </a:pPr>
            <a:r>
              <a:rPr lang="fi-FI" sz="1600" dirty="0"/>
              <a:t> </a:t>
            </a:r>
            <a:r>
              <a:rPr lang="fi-FI" sz="1600" dirty="0" smtClean="0"/>
              <a:t>                                                                        </a:t>
            </a:r>
            <a:r>
              <a:rPr lang="fi-FI" sz="1600" dirty="0" err="1" smtClean="0"/>
              <a:t>VeetiToivola</a:t>
            </a:r>
            <a:endParaRPr lang="fi-FI" sz="1600" dirty="0"/>
          </a:p>
        </p:txBody>
      </p:sp>
      <p:pic>
        <p:nvPicPr>
          <p:cNvPr id="5" name="Sisällön paikkamerkki 4" descr="Leikkivät-lapset.jpg"/>
          <p:cNvPicPr>
            <a:picLocks noGrp="1" noChangeAspect="1"/>
          </p:cNvPicPr>
          <p:nvPr>
            <p:ph sz="half" idx="2"/>
          </p:nvPr>
        </p:nvPicPr>
        <p:blipFill>
          <a:blip r:embed="rId2" cstate="print"/>
          <a:stretch>
            <a:fillRect/>
          </a:stretch>
        </p:blipFill>
        <p:spPr>
          <a:xfrm>
            <a:off x="4648200" y="1857364"/>
            <a:ext cx="4038600" cy="3520292"/>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Anita Viitanen, 4H-toiminta</a:t>
            </a:r>
            <a:endParaRPr lang="fi-FI" dirty="0"/>
          </a:p>
        </p:txBody>
      </p:sp>
      <p:sp>
        <p:nvSpPr>
          <p:cNvPr id="3" name="Sisällön paikkamerkki 2"/>
          <p:cNvSpPr>
            <a:spLocks noGrp="1"/>
          </p:cNvSpPr>
          <p:nvPr>
            <p:ph sz="half" idx="1"/>
          </p:nvPr>
        </p:nvSpPr>
        <p:spPr>
          <a:xfrm>
            <a:off x="457200" y="1600200"/>
            <a:ext cx="8258204" cy="4525963"/>
          </a:xfrm>
        </p:spPr>
        <p:txBody>
          <a:bodyPr>
            <a:normAutofit fontScale="92500"/>
          </a:bodyPr>
          <a:lstStyle/>
          <a:p>
            <a:r>
              <a:rPr lang="fi-FI" dirty="0">
                <a:latin typeface="MV Boli" pitchFamily="2" charset="0"/>
                <a:cs typeface="MV Boli" pitchFamily="2" charset="0"/>
              </a:rPr>
              <a:t>1.  </a:t>
            </a:r>
            <a:r>
              <a:rPr lang="fi-FI" dirty="0" smtClean="0">
                <a:latin typeface="MV Boli" pitchFamily="2" charset="0"/>
                <a:cs typeface="MV Boli" pitchFamily="2" charset="0"/>
              </a:rPr>
              <a:t> Olen Anita </a:t>
            </a:r>
            <a:r>
              <a:rPr lang="fi-FI" dirty="0">
                <a:latin typeface="MV Boli" pitchFamily="2" charset="0"/>
                <a:cs typeface="MV Boli" pitchFamily="2" charset="0"/>
              </a:rPr>
              <a:t>Viitanen ja </a:t>
            </a:r>
            <a:r>
              <a:rPr lang="fi-FI" dirty="0" smtClean="0">
                <a:latin typeface="MV Boli" pitchFamily="2" charset="0"/>
                <a:cs typeface="MV Boli" pitchFamily="2" charset="0"/>
              </a:rPr>
              <a:t>toimin Petäjäveden </a:t>
            </a:r>
            <a:r>
              <a:rPr lang="fi-FI" dirty="0">
                <a:latin typeface="MV Boli" pitchFamily="2" charset="0"/>
                <a:cs typeface="MV Boli" pitchFamily="2" charset="0"/>
              </a:rPr>
              <a:t>4-H </a:t>
            </a:r>
            <a:r>
              <a:rPr lang="fi-FI" dirty="0" smtClean="0">
                <a:latin typeface="MV Boli" pitchFamily="2" charset="0"/>
                <a:cs typeface="MV Boli" pitchFamily="2" charset="0"/>
              </a:rPr>
              <a:t>toiminnan- </a:t>
            </a:r>
            <a:r>
              <a:rPr lang="fi-FI" dirty="0">
                <a:latin typeface="MV Boli" pitchFamily="2" charset="0"/>
                <a:cs typeface="MV Boli" pitchFamily="2" charset="0"/>
              </a:rPr>
              <a:t>johtajana.  </a:t>
            </a:r>
            <a:r>
              <a:rPr lang="fi-FI" dirty="0" smtClean="0">
                <a:latin typeface="MV Boli" pitchFamily="2" charset="0"/>
                <a:cs typeface="MV Boli" pitchFamily="2" charset="0"/>
              </a:rPr>
              <a:t>Tehtävää </a:t>
            </a:r>
            <a:r>
              <a:rPr lang="fi-FI" dirty="0">
                <a:latin typeface="MV Boli" pitchFamily="2" charset="0"/>
                <a:cs typeface="MV Boli" pitchFamily="2" charset="0"/>
              </a:rPr>
              <a:t>työssä on </a:t>
            </a:r>
            <a:r>
              <a:rPr lang="fi-FI" dirty="0" smtClean="0">
                <a:latin typeface="MV Boli" pitchFamily="2" charset="0"/>
                <a:cs typeface="MV Boli" pitchFamily="2" charset="0"/>
              </a:rPr>
              <a:t>esim</a:t>
            </a:r>
            <a:r>
              <a:rPr lang="fi-FI" dirty="0">
                <a:latin typeface="MV Boli" pitchFamily="2" charset="0"/>
                <a:cs typeface="MV Boli" pitchFamily="2" charset="0"/>
              </a:rPr>
              <a:t>. Duunirinki ja </a:t>
            </a:r>
            <a:r>
              <a:rPr lang="fi-FI" dirty="0" smtClean="0">
                <a:latin typeface="MV Boli" pitchFamily="2" charset="0"/>
                <a:cs typeface="MV Boli" pitchFamily="2" charset="0"/>
              </a:rPr>
              <a:t>kerhotoiminta</a:t>
            </a:r>
            <a:r>
              <a:rPr lang="fi-FI" dirty="0">
                <a:latin typeface="MV Boli" pitchFamily="2" charset="0"/>
                <a:cs typeface="MV Boli" pitchFamily="2" charset="0"/>
              </a:rPr>
              <a:t>.</a:t>
            </a:r>
            <a:br>
              <a:rPr lang="fi-FI" dirty="0">
                <a:latin typeface="MV Boli" pitchFamily="2" charset="0"/>
                <a:cs typeface="MV Boli" pitchFamily="2" charset="0"/>
              </a:rPr>
            </a:br>
            <a:r>
              <a:rPr lang="fi-FI" dirty="0">
                <a:latin typeface="MV Boli" pitchFamily="2" charset="0"/>
                <a:cs typeface="MV Boli" pitchFamily="2" charset="0"/>
              </a:rPr>
              <a:t>2. </a:t>
            </a:r>
            <a:r>
              <a:rPr lang="fi-FI" dirty="0" smtClean="0">
                <a:latin typeface="MV Boli" pitchFamily="2" charset="0"/>
                <a:cs typeface="MV Boli" pitchFamily="2" charset="0"/>
              </a:rPr>
              <a:t>On </a:t>
            </a:r>
            <a:r>
              <a:rPr lang="fi-FI" dirty="0">
                <a:latin typeface="MV Boli" pitchFamily="2" charset="0"/>
                <a:cs typeface="MV Boli" pitchFamily="2" charset="0"/>
              </a:rPr>
              <a:t>mielenkiintoista katsoa nuorten tekemiä töitä </a:t>
            </a:r>
            <a:r>
              <a:rPr lang="fi-FI" dirty="0" smtClean="0">
                <a:latin typeface="MV Boli" pitchFamily="2" charset="0"/>
                <a:cs typeface="MV Boli" pitchFamily="2" charset="0"/>
              </a:rPr>
              <a:t>ja onnistumista.</a:t>
            </a:r>
            <a:r>
              <a:rPr lang="fi-FI" dirty="0">
                <a:latin typeface="MV Boli" pitchFamily="2" charset="0"/>
                <a:cs typeface="MV Boli" pitchFamily="2" charset="0"/>
              </a:rPr>
              <a:t/>
            </a:r>
            <a:br>
              <a:rPr lang="fi-FI" dirty="0">
                <a:latin typeface="MV Boli" pitchFamily="2" charset="0"/>
                <a:cs typeface="MV Boli" pitchFamily="2" charset="0"/>
              </a:rPr>
            </a:br>
            <a:r>
              <a:rPr lang="fi-FI" dirty="0">
                <a:latin typeface="MV Boli" pitchFamily="2" charset="0"/>
                <a:cs typeface="MV Boli" pitchFamily="2" charset="0"/>
              </a:rPr>
              <a:t>3. </a:t>
            </a:r>
            <a:r>
              <a:rPr lang="fi-FI" dirty="0" smtClean="0">
                <a:latin typeface="MV Boli" pitchFamily="2" charset="0"/>
                <a:cs typeface="MV Boli" pitchFamily="2" charset="0"/>
              </a:rPr>
              <a:t> Olen  ollut työssä 28 vuotta.</a:t>
            </a:r>
            <a:r>
              <a:rPr lang="fi-FI" dirty="0">
                <a:latin typeface="MV Boli" pitchFamily="2" charset="0"/>
                <a:cs typeface="MV Boli" pitchFamily="2" charset="0"/>
              </a:rPr>
              <a:t/>
            </a:r>
            <a:br>
              <a:rPr lang="fi-FI" dirty="0">
                <a:latin typeface="MV Boli" pitchFamily="2" charset="0"/>
                <a:cs typeface="MV Boli" pitchFamily="2" charset="0"/>
              </a:rPr>
            </a:br>
            <a:r>
              <a:rPr lang="fi-FI" dirty="0">
                <a:latin typeface="MV Boli" pitchFamily="2" charset="0"/>
                <a:cs typeface="MV Boli" pitchFamily="2" charset="0"/>
              </a:rPr>
              <a:t>4. T</a:t>
            </a:r>
            <a:r>
              <a:rPr lang="fi-FI" dirty="0" smtClean="0">
                <a:latin typeface="MV Boli" pitchFamily="2" charset="0"/>
                <a:cs typeface="MV Boli" pitchFamily="2" charset="0"/>
              </a:rPr>
              <a:t>ykkään työstäni tosi </a:t>
            </a:r>
            <a:r>
              <a:rPr lang="fi-FI" dirty="0">
                <a:latin typeface="MV Boli" pitchFamily="2" charset="0"/>
                <a:cs typeface="MV Boli" pitchFamily="2" charset="0"/>
              </a:rPr>
              <a:t>paljon.</a:t>
            </a:r>
            <a:br>
              <a:rPr lang="fi-FI" dirty="0">
                <a:latin typeface="MV Boli" pitchFamily="2" charset="0"/>
                <a:cs typeface="MV Boli" pitchFamily="2" charset="0"/>
              </a:rPr>
            </a:br>
            <a:r>
              <a:rPr lang="fi-FI" dirty="0">
                <a:latin typeface="MV Boli" pitchFamily="2" charset="0"/>
                <a:cs typeface="MV Boli" pitchFamily="2" charset="0"/>
              </a:rPr>
              <a:t>5. </a:t>
            </a:r>
            <a:r>
              <a:rPr lang="fi-FI" dirty="0" smtClean="0">
                <a:latin typeface="MV Boli" pitchFamily="2" charset="0"/>
                <a:cs typeface="MV Boli" pitchFamily="2" charset="0"/>
              </a:rPr>
              <a:t>Parasta on, </a:t>
            </a:r>
            <a:r>
              <a:rPr lang="fi-FI" dirty="0">
                <a:latin typeface="MV Boli" pitchFamily="2" charset="0"/>
                <a:cs typeface="MV Boli" pitchFamily="2" charset="0"/>
              </a:rPr>
              <a:t>että nuoret onnistuu töissä/harrastuksissaan ja ikävintä on </a:t>
            </a:r>
            <a:r>
              <a:rPr lang="fi-FI" dirty="0" smtClean="0">
                <a:latin typeface="MV Boli" pitchFamily="2" charset="0"/>
                <a:cs typeface="MV Boli" pitchFamily="2" charset="0"/>
              </a:rPr>
              <a:t>toimintavarojen </a:t>
            </a:r>
            <a:r>
              <a:rPr lang="fi-FI" dirty="0">
                <a:latin typeface="MV Boli" pitchFamily="2" charset="0"/>
                <a:cs typeface="MV Boli" pitchFamily="2" charset="0"/>
              </a:rPr>
              <a:t>puute.</a:t>
            </a:r>
            <a:br>
              <a:rPr lang="fi-FI" dirty="0">
                <a:latin typeface="MV Boli" pitchFamily="2" charset="0"/>
                <a:cs typeface="MV Boli" pitchFamily="2" charset="0"/>
              </a:rPr>
            </a:br>
            <a:r>
              <a:rPr lang="fi-FI" dirty="0">
                <a:latin typeface="MV Boli" pitchFamily="2" charset="0"/>
                <a:cs typeface="MV Boli" pitchFamily="2" charset="0"/>
              </a:rPr>
              <a:t>6. </a:t>
            </a:r>
            <a:r>
              <a:rPr lang="fi-FI" dirty="0" smtClean="0">
                <a:latin typeface="MV Boli" pitchFamily="2" charset="0"/>
                <a:cs typeface="MV Boli" pitchFamily="2" charset="0"/>
              </a:rPr>
              <a:t>Voin kyllä suositella tätä nuorille !</a:t>
            </a:r>
          </a:p>
          <a:p>
            <a:endParaRPr lang="fi-FI" dirty="0">
              <a:latin typeface="MV Boli" pitchFamily="2" charset="0"/>
              <a:cs typeface="MV Boli" pitchFamily="2" charset="0"/>
            </a:endParaRPr>
          </a:p>
          <a:p>
            <a:pPr>
              <a:buNone/>
            </a:pPr>
            <a:endParaRPr lang="fi-FI" dirty="0">
              <a:latin typeface="MV Boli" pitchFamily="2" charset="0"/>
              <a:cs typeface="MV Boli" pitchFamily="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t>JOPO leirikoulussa Piispalassa</a:t>
            </a:r>
            <a:endParaRPr lang="fi-FI" dirty="0"/>
          </a:p>
        </p:txBody>
      </p:sp>
      <p:sp>
        <p:nvSpPr>
          <p:cNvPr id="3" name="Sisällön paikkamerkki 2"/>
          <p:cNvSpPr>
            <a:spLocks noGrp="1"/>
          </p:cNvSpPr>
          <p:nvPr>
            <p:ph sz="half" idx="1"/>
          </p:nvPr>
        </p:nvSpPr>
        <p:spPr>
          <a:xfrm>
            <a:off x="457200" y="1428736"/>
            <a:ext cx="4038600" cy="4697427"/>
          </a:xfrm>
        </p:spPr>
        <p:txBody>
          <a:bodyPr>
            <a:normAutofit fontScale="25000" lnSpcReduction="20000"/>
          </a:bodyPr>
          <a:lstStyle/>
          <a:p>
            <a:pPr>
              <a:buNone/>
            </a:pPr>
            <a:r>
              <a:rPr lang="fi-FI" sz="5600" dirty="0" smtClean="0"/>
              <a:t>        </a:t>
            </a:r>
            <a:r>
              <a:rPr lang="fi-FI" sz="4800" dirty="0" smtClean="0"/>
              <a:t>    </a:t>
            </a:r>
            <a:r>
              <a:rPr lang="fi-FI" sz="4800" dirty="0" smtClean="0">
                <a:latin typeface="MV Boli" pitchFamily="2" charset="0"/>
                <a:cs typeface="MV Boli" pitchFamily="2" charset="0"/>
              </a:rPr>
              <a:t>	 Olimme </a:t>
            </a:r>
            <a:r>
              <a:rPr lang="fi-FI" sz="4800" dirty="0">
                <a:latin typeface="MV Boli" pitchFamily="2" charset="0"/>
                <a:cs typeface="MV Boli" pitchFamily="2" charset="0"/>
              </a:rPr>
              <a:t>JOPON kanssa leirikoulussa </a:t>
            </a:r>
            <a:r>
              <a:rPr lang="fi-FI" sz="4800" dirty="0" smtClean="0">
                <a:latin typeface="MV Boli" pitchFamily="2" charset="0"/>
                <a:cs typeface="MV Boli" pitchFamily="2" charset="0"/>
              </a:rPr>
              <a:t>Piispalassa</a:t>
            </a:r>
            <a:r>
              <a:rPr lang="fi-FI" sz="4800" dirty="0">
                <a:latin typeface="MV Boli" pitchFamily="2" charset="0"/>
                <a:cs typeface="MV Boli" pitchFamily="2" charset="0"/>
              </a:rPr>
              <a:t>. Piispalan leirikeskus sijaitsee Keski-Suomessa Kannonkoskella Kivijärven rannalla. Piispala valmistui vuonna 2005 ja siellä on todella hyvät tilat harrastaa ja pitää hauskaa. Piispalassa voi harrastaa esim. jalkapalloa, jääkiekkoa, uintia, seinäkiipeilyä, talvella laskettelua, ekoase ammuntaa, </a:t>
            </a:r>
            <a:r>
              <a:rPr lang="fi-FI" sz="4800" dirty="0" smtClean="0">
                <a:latin typeface="MV Boli" pitchFamily="2" charset="0"/>
                <a:cs typeface="MV Boli" pitchFamily="2" charset="0"/>
              </a:rPr>
              <a:t>jousiammuntaa </a:t>
            </a:r>
            <a:r>
              <a:rPr lang="fi-FI" sz="4800" dirty="0">
                <a:latin typeface="MV Boli" pitchFamily="2" charset="0"/>
                <a:cs typeface="MV Boli" pitchFamily="2" charset="0"/>
              </a:rPr>
              <a:t>ja muita sisäliikunta/taide lajeja. </a:t>
            </a:r>
          </a:p>
          <a:p>
            <a:pPr>
              <a:buNone/>
            </a:pPr>
            <a:r>
              <a:rPr lang="fi-FI" sz="4800" dirty="0" smtClean="0">
                <a:latin typeface="MV Boli" pitchFamily="2" charset="0"/>
                <a:cs typeface="MV Boli" pitchFamily="2" charset="0"/>
              </a:rPr>
              <a:t>          	Pääsimme </a:t>
            </a:r>
            <a:r>
              <a:rPr lang="fi-FI" sz="4800" dirty="0">
                <a:latin typeface="MV Boli" pitchFamily="2" charset="0"/>
                <a:cs typeface="MV Boli" pitchFamily="2" charset="0"/>
              </a:rPr>
              <a:t>kokeilemaan heti ensimmäisenä päivänä ekoaseammuntaa ja jousiammuntaa. Kaikki tykkäsivät ampumisesta ja yrittivät parhaansa.  Jousiammunnassa paras oli Henry Laukkanen ja </a:t>
            </a:r>
            <a:r>
              <a:rPr lang="fi-FI" sz="4800" dirty="0" smtClean="0">
                <a:latin typeface="MV Boli" pitchFamily="2" charset="0"/>
                <a:cs typeface="MV Boli" pitchFamily="2" charset="0"/>
              </a:rPr>
              <a:t>ekoaseammunnassa </a:t>
            </a:r>
            <a:r>
              <a:rPr lang="fi-FI" sz="4800" dirty="0">
                <a:latin typeface="MV Boli" pitchFamily="2" charset="0"/>
                <a:cs typeface="MV Boli" pitchFamily="2" charset="0"/>
              </a:rPr>
              <a:t>Joonas </a:t>
            </a:r>
            <a:r>
              <a:rPr lang="fi-FI" sz="4800" dirty="0" err="1">
                <a:latin typeface="MV Boli" pitchFamily="2" charset="0"/>
                <a:cs typeface="MV Boli" pitchFamily="2" charset="0"/>
              </a:rPr>
              <a:t>Huutonen</a:t>
            </a:r>
            <a:r>
              <a:rPr lang="fi-FI" sz="4800" dirty="0">
                <a:latin typeface="MV Boli" pitchFamily="2" charset="0"/>
                <a:cs typeface="MV Boli" pitchFamily="2" charset="0"/>
              </a:rPr>
              <a:t>. </a:t>
            </a:r>
            <a:r>
              <a:rPr lang="fi-FI" sz="4800" dirty="0" smtClean="0">
                <a:latin typeface="MV Boli" pitchFamily="2" charset="0"/>
                <a:cs typeface="MV Boli" pitchFamily="2" charset="0"/>
              </a:rPr>
              <a:t>He </a:t>
            </a:r>
            <a:r>
              <a:rPr lang="fi-FI" sz="4800" dirty="0">
                <a:latin typeface="MV Boli" pitchFamily="2" charset="0"/>
                <a:cs typeface="MV Boli" pitchFamily="2" charset="0"/>
              </a:rPr>
              <a:t>kaksi olivat ylivoimaisia.</a:t>
            </a:r>
          </a:p>
          <a:p>
            <a:pPr>
              <a:buNone/>
            </a:pPr>
            <a:r>
              <a:rPr lang="fi-FI" sz="4800" dirty="0" smtClean="0">
                <a:latin typeface="MV Boli" pitchFamily="2" charset="0"/>
                <a:cs typeface="MV Boli" pitchFamily="2" charset="0"/>
              </a:rPr>
              <a:t>         	 Kävimme </a:t>
            </a:r>
            <a:r>
              <a:rPr lang="fi-FI" sz="4800" dirty="0">
                <a:latin typeface="MV Boli" pitchFamily="2" charset="0"/>
                <a:cs typeface="MV Boli" pitchFamily="2" charset="0"/>
              </a:rPr>
              <a:t>myös luokan kanssa </a:t>
            </a:r>
            <a:r>
              <a:rPr lang="fi-FI" sz="4800" dirty="0" smtClean="0">
                <a:latin typeface="MV Boli" pitchFamily="2" charset="0"/>
                <a:cs typeface="MV Boli" pitchFamily="2" charset="0"/>
              </a:rPr>
              <a:t>metsäreissulla, jossa </a:t>
            </a:r>
            <a:r>
              <a:rPr lang="fi-FI" sz="4800" dirty="0">
                <a:latin typeface="MV Boli" pitchFamily="2" charset="0"/>
                <a:cs typeface="MV Boli" pitchFamily="2" charset="0"/>
              </a:rPr>
              <a:t>ensiksi kävelimme </a:t>
            </a:r>
            <a:r>
              <a:rPr lang="fi-FI" sz="4800" dirty="0" smtClean="0">
                <a:latin typeface="MV Boli" pitchFamily="2" charset="0"/>
                <a:cs typeface="MV Boli" pitchFamily="2" charset="0"/>
              </a:rPr>
              <a:t>8 km Teerilammelle</a:t>
            </a:r>
            <a:r>
              <a:rPr lang="fi-FI" sz="4800" dirty="0">
                <a:latin typeface="MV Boli" pitchFamily="2" charset="0"/>
                <a:cs typeface="MV Boli" pitchFamily="2" charset="0"/>
              </a:rPr>
              <a:t>, jossa yövyimme yön </a:t>
            </a:r>
            <a:r>
              <a:rPr lang="fi-FI" sz="4800" dirty="0" smtClean="0">
                <a:latin typeface="MV Boli" pitchFamily="2" charset="0"/>
                <a:cs typeface="MV Boli" pitchFamily="2" charset="0"/>
              </a:rPr>
              <a:t>puolijoukkueteltassa</a:t>
            </a:r>
            <a:r>
              <a:rPr lang="fi-FI" sz="4800" dirty="0">
                <a:latin typeface="MV Boli" pitchFamily="2" charset="0"/>
                <a:cs typeface="MV Boli" pitchFamily="2" charset="0"/>
              </a:rPr>
              <a:t>. Kaikki tykkäsivät retkestä </a:t>
            </a:r>
            <a:r>
              <a:rPr lang="fi-FI" sz="4800" dirty="0" smtClean="0">
                <a:latin typeface="MV Boli" pitchFamily="2" charset="0"/>
                <a:cs typeface="MV Boli" pitchFamily="2" charset="0"/>
              </a:rPr>
              <a:t>muuten, </a:t>
            </a:r>
            <a:r>
              <a:rPr lang="fi-FI" sz="4800" dirty="0">
                <a:latin typeface="MV Boli" pitchFamily="2" charset="0"/>
                <a:cs typeface="MV Boli" pitchFamily="2" charset="0"/>
              </a:rPr>
              <a:t>mutta kävely oli hiukan liian pitkä. Kävelimme sieltä seuraavana päivänä takaisin leirikeskukseen.</a:t>
            </a:r>
          </a:p>
          <a:p>
            <a:pPr>
              <a:buNone/>
            </a:pPr>
            <a:r>
              <a:rPr lang="fi-FI" sz="4800" dirty="0" smtClean="0">
                <a:latin typeface="MV Boli" pitchFamily="2" charset="0"/>
                <a:cs typeface="MV Boli" pitchFamily="2" charset="0"/>
              </a:rPr>
              <a:t>          	Yhtenä </a:t>
            </a:r>
            <a:r>
              <a:rPr lang="fi-FI" sz="4800" dirty="0">
                <a:latin typeface="MV Boli" pitchFamily="2" charset="0"/>
                <a:cs typeface="MV Boli" pitchFamily="2" charset="0"/>
              </a:rPr>
              <a:t>aamuna kävimme </a:t>
            </a:r>
            <a:r>
              <a:rPr lang="fi-FI" sz="4800" dirty="0" err="1">
                <a:latin typeface="MV Boli" pitchFamily="2" charset="0"/>
                <a:cs typeface="MV Boli" pitchFamily="2" charset="0"/>
              </a:rPr>
              <a:t>seinäkiipeilemässä</a:t>
            </a:r>
            <a:r>
              <a:rPr lang="fi-FI" sz="4800" dirty="0">
                <a:latin typeface="MV Boli" pitchFamily="2" charset="0"/>
                <a:cs typeface="MV Boli" pitchFamily="2" charset="0"/>
              </a:rPr>
              <a:t>, josta kaikki tykkäsivät. Neljä selvitti pahimman seinän ylös ja loput kiipesivät helpon seinän loppuun asti. Muutama oppilas vain valitti, että ei kiinnosta ja eivät edes yrittäneet kiipeämistä</a:t>
            </a:r>
            <a:r>
              <a:rPr lang="fi-FI" sz="4800" dirty="0" smtClean="0">
                <a:latin typeface="MV Boli" pitchFamily="2" charset="0"/>
                <a:cs typeface="MV Boli" pitchFamily="2" charset="0"/>
              </a:rPr>
              <a:t>.</a:t>
            </a:r>
          </a:p>
          <a:p>
            <a:pPr>
              <a:buNone/>
            </a:pPr>
            <a:endParaRPr lang="fi-FI" sz="4800" dirty="0">
              <a:latin typeface="MV Boli" pitchFamily="2" charset="0"/>
              <a:cs typeface="MV Boli" pitchFamily="2" charset="0"/>
            </a:endParaRPr>
          </a:p>
          <a:p>
            <a:pPr>
              <a:buNone/>
            </a:pPr>
            <a:r>
              <a:rPr lang="fi-FI" sz="4800" dirty="0" smtClean="0">
                <a:latin typeface="MV Boli" pitchFamily="2" charset="0"/>
                <a:cs typeface="MV Boli" pitchFamily="2" charset="0"/>
              </a:rPr>
              <a:t>                                                                                                                              </a:t>
            </a:r>
            <a:endParaRPr lang="fi-FI" sz="4800" dirty="0">
              <a:latin typeface="MV Boli" pitchFamily="2" charset="0"/>
              <a:cs typeface="MV Boli" pitchFamily="2" charset="0"/>
            </a:endParaRPr>
          </a:p>
          <a:p>
            <a:pPr>
              <a:buNone/>
            </a:pPr>
            <a:r>
              <a:rPr lang="fi-FI" sz="4800" dirty="0">
                <a:latin typeface="MV Boli" pitchFamily="2" charset="0"/>
                <a:cs typeface="MV Boli" pitchFamily="2" charset="0"/>
              </a:rPr>
              <a:t> </a:t>
            </a:r>
          </a:p>
        </p:txBody>
      </p:sp>
      <p:pic>
        <p:nvPicPr>
          <p:cNvPr id="5" name="Sisällön paikkamerkki 4" descr="P8200026.JPG"/>
          <p:cNvPicPr>
            <a:picLocks noGrp="1"/>
          </p:cNvPicPr>
          <p:nvPr>
            <p:ph sz="half" idx="2"/>
          </p:nvPr>
        </p:nvPicPr>
        <p:blipFill>
          <a:blip r:embed="rId2" cstate="print"/>
          <a:stretch>
            <a:fillRect/>
          </a:stretch>
        </p:blipFill>
        <p:spPr>
          <a:xfrm>
            <a:off x="5404658" y="2809009"/>
            <a:ext cx="2830484" cy="2306782"/>
          </a:xfrm>
          <a:prstGeom prst="rect">
            <a:avLst/>
          </a:prstGeom>
        </p:spPr>
      </p:pic>
      <p:pic>
        <p:nvPicPr>
          <p:cNvPr id="6" name="Kuva 5" descr="P8200176.JPG"/>
          <p:cNvPicPr/>
          <p:nvPr/>
        </p:nvPicPr>
        <p:blipFill>
          <a:blip r:embed="rId3" cstate="print"/>
          <a:stretch>
            <a:fillRect/>
          </a:stretch>
        </p:blipFill>
        <p:spPr>
          <a:xfrm>
            <a:off x="5643570" y="1428736"/>
            <a:ext cx="2786082" cy="2576511"/>
          </a:xfrm>
          <a:prstGeom prst="rect">
            <a:avLst/>
          </a:prstGeom>
        </p:spPr>
      </p:pic>
      <p:sp>
        <p:nvSpPr>
          <p:cNvPr id="7" name="Tekstikehys 6"/>
          <p:cNvSpPr txBox="1"/>
          <p:nvPr/>
        </p:nvSpPr>
        <p:spPr>
          <a:xfrm>
            <a:off x="5572132" y="6572272"/>
            <a:ext cx="2928958" cy="369332"/>
          </a:xfrm>
          <a:prstGeom prst="rect">
            <a:avLst/>
          </a:prstGeom>
          <a:noFill/>
        </p:spPr>
        <p:txBody>
          <a:bodyPr wrap="square" rtlCol="0">
            <a:spAutoFit/>
          </a:bodyPr>
          <a:lstStyle/>
          <a:p>
            <a:r>
              <a:rPr lang="fi-FI" dirty="0" err="1" smtClean="0"/>
              <a:t>Veeti</a:t>
            </a:r>
            <a:r>
              <a:rPr lang="fi-FI" dirty="0" smtClean="0"/>
              <a:t> Toivola</a:t>
            </a:r>
            <a:endParaRPr lang="fi-FI"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Kokkomäen maatila</a:t>
            </a:r>
            <a:endParaRPr lang="fi-FI" dirty="0"/>
          </a:p>
        </p:txBody>
      </p:sp>
      <p:sp>
        <p:nvSpPr>
          <p:cNvPr id="3" name="Alaotsikko 2"/>
          <p:cNvSpPr>
            <a:spLocks noGrp="1"/>
          </p:cNvSpPr>
          <p:nvPr>
            <p:ph sz="half" idx="1"/>
          </p:nvPr>
        </p:nvSpPr>
        <p:spPr/>
        <p:txBody>
          <a:bodyPr>
            <a:normAutofit fontScale="77500" lnSpcReduction="20000"/>
          </a:bodyPr>
          <a:lstStyle/>
          <a:p>
            <a:pPr>
              <a:buNone/>
            </a:pPr>
            <a:r>
              <a:rPr lang="fi-FI" dirty="0"/>
              <a:t/>
            </a:r>
            <a:br>
              <a:rPr lang="fi-FI" dirty="0"/>
            </a:br>
            <a:r>
              <a:rPr lang="fi-FI" dirty="0">
                <a:latin typeface="MV Boli" pitchFamily="2" charset="0"/>
                <a:cs typeface="MV Boli" pitchFamily="2" charset="0"/>
              </a:rPr>
              <a:t>Kokkomäki on upea </a:t>
            </a:r>
            <a:r>
              <a:rPr lang="fi-FI" dirty="0" smtClean="0">
                <a:latin typeface="MV Boli" pitchFamily="2" charset="0"/>
                <a:cs typeface="MV Boli" pitchFamily="2" charset="0"/>
              </a:rPr>
              <a:t>maalaistila, jossa </a:t>
            </a:r>
            <a:r>
              <a:rPr lang="fi-FI" dirty="0">
                <a:latin typeface="MV Boli" pitchFamily="2" charset="0"/>
                <a:cs typeface="MV Boli" pitchFamily="2" charset="0"/>
              </a:rPr>
              <a:t>on paljon toimintaa </a:t>
            </a:r>
            <a:r>
              <a:rPr lang="fi-FI" dirty="0" smtClean="0">
                <a:latin typeface="MV Boli" pitchFamily="2" charset="0"/>
                <a:cs typeface="MV Boli" pitchFamily="2" charset="0"/>
              </a:rPr>
              <a:t>mm. </a:t>
            </a:r>
            <a:r>
              <a:rPr lang="fi-FI" dirty="0">
                <a:latin typeface="MV Boli" pitchFamily="2" charset="0"/>
                <a:cs typeface="MV Boli" pitchFamily="2" charset="0"/>
              </a:rPr>
              <a:t>4H </a:t>
            </a:r>
            <a:r>
              <a:rPr lang="fi-FI" dirty="0" smtClean="0">
                <a:latin typeface="MV Boli" pitchFamily="2" charset="0"/>
                <a:cs typeface="MV Boli" pitchFamily="2" charset="0"/>
              </a:rPr>
              <a:t>-toimintaa </a:t>
            </a:r>
            <a:r>
              <a:rPr lang="fi-FI" dirty="0">
                <a:latin typeface="MV Boli" pitchFamily="2" charset="0"/>
                <a:cs typeface="MV Boli" pitchFamily="2" charset="0"/>
              </a:rPr>
              <a:t>ja hevosten hoitoa ja ratsastusta. Kokkomäen maatila sijaitsee Keuruulla noin 12km Petäjävedeltä. </a:t>
            </a:r>
            <a:r>
              <a:rPr lang="fi-FI" dirty="0" smtClean="0">
                <a:latin typeface="MV Boli" pitchFamily="2" charset="0"/>
                <a:cs typeface="MV Boli" pitchFamily="2" charset="0"/>
              </a:rPr>
              <a:t>Kokkomäellä </a:t>
            </a:r>
            <a:r>
              <a:rPr lang="fi-FI" dirty="0">
                <a:latin typeface="MV Boli" pitchFamily="2" charset="0"/>
                <a:cs typeface="MV Boli" pitchFamily="2" charset="0"/>
              </a:rPr>
              <a:t>on kasvatettu ja koulutettu hevosia vuodesta 1985 asti. </a:t>
            </a:r>
            <a:r>
              <a:rPr lang="fi-FI" dirty="0" smtClean="0">
                <a:latin typeface="MV Boli" pitchFamily="2" charset="0"/>
                <a:cs typeface="MV Boli" pitchFamily="2" charset="0"/>
              </a:rPr>
              <a:t/>
            </a:r>
            <a:br>
              <a:rPr lang="fi-FI" dirty="0" smtClean="0">
                <a:latin typeface="MV Boli" pitchFamily="2" charset="0"/>
                <a:cs typeface="MV Boli" pitchFamily="2" charset="0"/>
              </a:rPr>
            </a:br>
            <a:r>
              <a:rPr lang="fi-FI" dirty="0" smtClean="0">
                <a:latin typeface="MV Boli" pitchFamily="2" charset="0"/>
                <a:cs typeface="MV Boli" pitchFamily="2" charset="0"/>
              </a:rPr>
              <a:t/>
            </a:r>
            <a:br>
              <a:rPr lang="fi-FI" dirty="0" smtClean="0">
                <a:latin typeface="MV Boli" pitchFamily="2" charset="0"/>
                <a:cs typeface="MV Boli" pitchFamily="2" charset="0"/>
              </a:rPr>
            </a:br>
            <a:endParaRPr lang="fi-FI" dirty="0">
              <a:latin typeface="MV Boli" pitchFamily="2" charset="0"/>
              <a:cs typeface="MV Boli" pitchFamily="2" charset="0"/>
            </a:endParaRPr>
          </a:p>
        </p:txBody>
      </p:sp>
      <p:pic>
        <p:nvPicPr>
          <p:cNvPr id="6" name="Sisällön paikkamerkki 5" descr="majatalo.jpg"/>
          <p:cNvPicPr>
            <a:picLocks noGrp="1" noChangeAspect="1"/>
          </p:cNvPicPr>
          <p:nvPr>
            <p:ph sz="half" idx="2"/>
          </p:nvPr>
        </p:nvPicPr>
        <p:blipFill>
          <a:blip r:embed="rId2"/>
          <a:stretch>
            <a:fillRect/>
          </a:stretch>
        </p:blipFill>
        <p:spPr>
          <a:xfrm>
            <a:off x="4648200" y="2333625"/>
            <a:ext cx="4343400" cy="3257550"/>
          </a:xfrm>
        </p:spPr>
      </p:pic>
      <p:sp>
        <p:nvSpPr>
          <p:cNvPr id="7" name="Tekstikehys 6"/>
          <p:cNvSpPr txBox="1"/>
          <p:nvPr/>
        </p:nvSpPr>
        <p:spPr>
          <a:xfrm>
            <a:off x="7000892" y="428604"/>
            <a:ext cx="1857388" cy="369332"/>
          </a:xfrm>
          <a:prstGeom prst="rect">
            <a:avLst/>
          </a:prstGeom>
          <a:noFill/>
        </p:spPr>
        <p:txBody>
          <a:bodyPr wrap="square" rtlCol="0">
            <a:spAutoFit/>
          </a:bodyPr>
          <a:lstStyle/>
          <a:p>
            <a:r>
              <a:rPr lang="fi-FI" dirty="0" err="1" smtClean="0"/>
              <a:t>Joonas.H</a:t>
            </a:r>
            <a:endParaRPr lang="fi-FI"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Kokkomäen 4H-toiminta</a:t>
            </a:r>
            <a:endParaRPr lang="fi-FI" dirty="0"/>
          </a:p>
        </p:txBody>
      </p:sp>
      <p:sp>
        <p:nvSpPr>
          <p:cNvPr id="3" name="Sisällön paikkamerkki 2"/>
          <p:cNvSpPr>
            <a:spLocks noGrp="1"/>
          </p:cNvSpPr>
          <p:nvPr>
            <p:ph sz="half" idx="1"/>
          </p:nvPr>
        </p:nvSpPr>
        <p:spPr>
          <a:xfrm>
            <a:off x="642910" y="1785926"/>
            <a:ext cx="4038600" cy="4525963"/>
          </a:xfrm>
        </p:spPr>
        <p:txBody>
          <a:bodyPr>
            <a:noAutofit/>
          </a:bodyPr>
          <a:lstStyle/>
          <a:p>
            <a:pPr>
              <a:buNone/>
            </a:pPr>
            <a:r>
              <a:rPr lang="fi-FI" sz="1800" dirty="0" smtClean="0">
                <a:latin typeface="MV Boli" pitchFamily="2" charset="0"/>
                <a:cs typeface="MV Boli" pitchFamily="2" charset="0"/>
              </a:rPr>
              <a:t>      Kokkomäellä 4H-toimintaa </a:t>
            </a:r>
            <a:r>
              <a:rPr lang="fi-FI" sz="1800" dirty="0">
                <a:latin typeface="MV Boli" pitchFamily="2" charset="0"/>
                <a:cs typeface="MV Boli" pitchFamily="2" charset="0"/>
              </a:rPr>
              <a:t>johtaa Anita </a:t>
            </a:r>
            <a:r>
              <a:rPr lang="fi-FI" sz="1800" dirty="0" smtClean="0">
                <a:latin typeface="MV Boli" pitchFamily="2" charset="0"/>
                <a:cs typeface="MV Boli" pitchFamily="2" charset="0"/>
              </a:rPr>
              <a:t>Viitanen, </a:t>
            </a:r>
            <a:r>
              <a:rPr lang="fi-FI" sz="1800" dirty="0">
                <a:latin typeface="MV Boli" pitchFamily="2" charset="0"/>
                <a:cs typeface="MV Boli" pitchFamily="2" charset="0"/>
              </a:rPr>
              <a:t>johon kuuluu </a:t>
            </a:r>
            <a:r>
              <a:rPr lang="fi-FI" sz="1800" dirty="0" smtClean="0">
                <a:latin typeface="MV Boli" pitchFamily="2" charset="0"/>
                <a:cs typeface="MV Boli" pitchFamily="2" charset="0"/>
              </a:rPr>
              <a:t>duunirinki </a:t>
            </a:r>
            <a:r>
              <a:rPr lang="fi-FI" sz="1800" dirty="0">
                <a:latin typeface="MV Boli" pitchFamily="2" charset="0"/>
                <a:cs typeface="MV Boli" pitchFamily="2" charset="0"/>
              </a:rPr>
              <a:t>ja kaikenlaista muuta toimintaa. Duunirinkiin kuulu kaikkea hommaa </a:t>
            </a:r>
            <a:r>
              <a:rPr lang="fi-FI" sz="1800" dirty="0" smtClean="0">
                <a:latin typeface="MV Boli" pitchFamily="2" charset="0"/>
                <a:cs typeface="MV Boli" pitchFamily="2" charset="0"/>
              </a:rPr>
              <a:t>mm. metsätyöt, puutarhanhoitotyöt, maalaukset,  haravoinnit, koiran ulkoilutukset/hoitolomanaikana, siivoukset, lastenhoito, kotiapu perheille, virkistysapu, asiointiapu</a:t>
            </a:r>
            <a:r>
              <a:rPr lang="fi-FI" sz="1800" dirty="0">
                <a:latin typeface="MV Boli" pitchFamily="2" charset="0"/>
                <a:cs typeface="MV Boli" pitchFamily="2" charset="0"/>
              </a:rPr>
              <a:t/>
            </a:r>
            <a:br>
              <a:rPr lang="fi-FI" sz="1800" dirty="0">
                <a:latin typeface="MV Boli" pitchFamily="2" charset="0"/>
                <a:cs typeface="MV Boli" pitchFamily="2" charset="0"/>
              </a:rPr>
            </a:br>
            <a:r>
              <a:rPr lang="fi-FI" sz="1800" dirty="0" smtClean="0">
                <a:latin typeface="MV Boli" pitchFamily="2" charset="0"/>
                <a:cs typeface="MV Boli" pitchFamily="2" charset="0"/>
              </a:rPr>
              <a:t>	Meidän </a:t>
            </a:r>
            <a:r>
              <a:rPr lang="fi-FI" sz="1800" dirty="0" err="1" smtClean="0">
                <a:latin typeface="MV Boli" pitchFamily="2" charset="0"/>
                <a:cs typeface="MV Boli" pitchFamily="2" charset="0"/>
              </a:rPr>
              <a:t>JOPO-luokka</a:t>
            </a:r>
            <a:r>
              <a:rPr lang="fi-FI" sz="1800" dirty="0" smtClean="0">
                <a:latin typeface="MV Boli" pitchFamily="2" charset="0"/>
                <a:cs typeface="MV Boli" pitchFamily="2" charset="0"/>
              </a:rPr>
              <a:t> </a:t>
            </a:r>
            <a:r>
              <a:rPr lang="fi-FI" sz="1800" dirty="0">
                <a:latin typeface="MV Boli" pitchFamily="2" charset="0"/>
                <a:cs typeface="MV Boli" pitchFamily="2" charset="0"/>
              </a:rPr>
              <a:t>siivoaa Nuorisotalo </a:t>
            </a:r>
            <a:r>
              <a:rPr lang="fi-FI" sz="1800" dirty="0" err="1">
                <a:latin typeface="MV Boli" pitchFamily="2" charset="0"/>
                <a:cs typeface="MV Boli" pitchFamily="2" charset="0"/>
              </a:rPr>
              <a:t>Feenixiä</a:t>
            </a:r>
            <a:r>
              <a:rPr lang="fi-FI" sz="1800" dirty="0">
                <a:latin typeface="MV Boli" pitchFamily="2" charset="0"/>
                <a:cs typeface="MV Boli" pitchFamily="2" charset="0"/>
              </a:rPr>
              <a:t> </a:t>
            </a:r>
            <a:r>
              <a:rPr lang="fi-FI" sz="1800" dirty="0" smtClean="0">
                <a:latin typeface="MV Boli" pitchFamily="2" charset="0"/>
                <a:cs typeface="MV Boli" pitchFamily="2" charset="0"/>
              </a:rPr>
              <a:t>duuniringille, </a:t>
            </a:r>
            <a:r>
              <a:rPr lang="fi-FI" sz="1800" dirty="0">
                <a:latin typeface="MV Boli" pitchFamily="2" charset="0"/>
                <a:cs typeface="MV Boli" pitchFamily="2" charset="0"/>
              </a:rPr>
              <a:t>joka on </a:t>
            </a:r>
            <a:r>
              <a:rPr lang="fi-FI" sz="1800" dirty="0" smtClean="0">
                <a:latin typeface="MV Boli" pitchFamily="2" charset="0"/>
                <a:cs typeface="MV Boli" pitchFamily="2" charset="0"/>
              </a:rPr>
              <a:t>4H-toimintaa. Tienaamme </a:t>
            </a:r>
            <a:r>
              <a:rPr lang="fi-FI" sz="1800" dirty="0">
                <a:latin typeface="MV Boli" pitchFamily="2" charset="0"/>
                <a:cs typeface="MV Boli" pitchFamily="2" charset="0"/>
              </a:rPr>
              <a:t>luokkaan </a:t>
            </a:r>
            <a:r>
              <a:rPr lang="fi-FI" sz="1800" dirty="0" smtClean="0">
                <a:latin typeface="MV Boli" pitchFamily="2" charset="0"/>
                <a:cs typeface="MV Boli" pitchFamily="2" charset="0"/>
              </a:rPr>
              <a:t>rahaa </a:t>
            </a:r>
            <a:r>
              <a:rPr lang="fi-FI" sz="1800" dirty="0">
                <a:latin typeface="MV Boli" pitchFamily="2" charset="0"/>
                <a:cs typeface="MV Boli" pitchFamily="2" charset="0"/>
              </a:rPr>
              <a:t>leirikouluun.</a:t>
            </a:r>
            <a:br>
              <a:rPr lang="fi-FI" sz="1800" dirty="0">
                <a:latin typeface="MV Boli" pitchFamily="2" charset="0"/>
                <a:cs typeface="MV Boli" pitchFamily="2" charset="0"/>
              </a:rPr>
            </a:br>
            <a:endParaRPr lang="fi-FI" sz="1800" dirty="0">
              <a:latin typeface="MV Boli" pitchFamily="2" charset="0"/>
              <a:cs typeface="MV Boli" pitchFamily="2" charset="0"/>
            </a:endParaRPr>
          </a:p>
        </p:txBody>
      </p:sp>
      <p:pic>
        <p:nvPicPr>
          <p:cNvPr id="5" name="Sisällön paikkamerkki 4" descr="4H-logo iso.jpg"/>
          <p:cNvPicPr>
            <a:picLocks noGrp="1" noChangeAspect="1"/>
          </p:cNvPicPr>
          <p:nvPr>
            <p:ph sz="half" idx="2"/>
          </p:nvPr>
        </p:nvPicPr>
        <p:blipFill>
          <a:blip r:embed="rId2"/>
          <a:stretch>
            <a:fillRect/>
          </a:stretch>
        </p:blipFill>
        <p:spPr>
          <a:xfrm>
            <a:off x="4902200" y="2000250"/>
            <a:ext cx="3835400" cy="3924300"/>
          </a:xfrm>
        </p:spPr>
      </p:pic>
      <p:sp>
        <p:nvSpPr>
          <p:cNvPr id="6" name="Tekstikehys 5"/>
          <p:cNvSpPr txBox="1"/>
          <p:nvPr/>
        </p:nvSpPr>
        <p:spPr>
          <a:xfrm>
            <a:off x="7572396" y="428604"/>
            <a:ext cx="1428760" cy="369332"/>
          </a:xfrm>
          <a:prstGeom prst="rect">
            <a:avLst/>
          </a:prstGeom>
          <a:noFill/>
        </p:spPr>
        <p:txBody>
          <a:bodyPr wrap="square" rtlCol="0">
            <a:spAutoFit/>
          </a:bodyPr>
          <a:lstStyle/>
          <a:p>
            <a:r>
              <a:rPr lang="fi-FI" dirty="0" err="1" smtClean="0"/>
              <a:t>Joonas.H</a:t>
            </a:r>
            <a:endParaRPr lang="fi-FI"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Työelämään ajokortti</a:t>
            </a:r>
            <a:endParaRPr lang="fi-FI" dirty="0"/>
          </a:p>
        </p:txBody>
      </p:sp>
      <p:sp>
        <p:nvSpPr>
          <p:cNvPr id="3" name="Sisällön paikkamerkki 2"/>
          <p:cNvSpPr>
            <a:spLocks noGrp="1"/>
          </p:cNvSpPr>
          <p:nvPr>
            <p:ph sz="half" idx="1"/>
          </p:nvPr>
        </p:nvSpPr>
        <p:spPr/>
        <p:txBody>
          <a:bodyPr>
            <a:normAutofit lnSpcReduction="10000"/>
          </a:bodyPr>
          <a:lstStyle/>
          <a:p>
            <a:pPr>
              <a:buNone/>
            </a:pPr>
            <a:r>
              <a:rPr lang="fi-FI" dirty="0" smtClean="0">
                <a:latin typeface="MV Boli" pitchFamily="2" charset="0"/>
                <a:cs typeface="MV Boli" pitchFamily="2" charset="0"/>
              </a:rPr>
              <a:t>    Kävimme </a:t>
            </a:r>
            <a:r>
              <a:rPr lang="fi-FI" dirty="0">
                <a:latin typeface="MV Boli" pitchFamily="2" charset="0"/>
                <a:cs typeface="MV Boli" pitchFamily="2" charset="0"/>
              </a:rPr>
              <a:t>luokan kanssa Kokkomäen tilalla tekemässä työelämään </a:t>
            </a:r>
            <a:r>
              <a:rPr lang="fi-FI" dirty="0" smtClean="0">
                <a:latin typeface="MV Boli" pitchFamily="2" charset="0"/>
                <a:cs typeface="MV Boli" pitchFamily="2" charset="0"/>
              </a:rPr>
              <a:t>koulutuskurssin </a:t>
            </a:r>
            <a:r>
              <a:rPr lang="fi-FI" dirty="0">
                <a:latin typeface="MV Boli" pitchFamily="2" charset="0"/>
                <a:cs typeface="MV Boli" pitchFamily="2" charset="0"/>
              </a:rPr>
              <a:t>ja saimme siitä ajokortin työelämään. Samalla pääsimme tutustumaan Kokkomäen tilaan ja oppimaan uusia asioita.</a:t>
            </a:r>
          </a:p>
        </p:txBody>
      </p:sp>
      <p:pic>
        <p:nvPicPr>
          <p:cNvPr id="5" name="Sisällön paikkamerkki 4" descr="4H-ajokortti_iso.jpg"/>
          <p:cNvPicPr>
            <a:picLocks noGrp="1" noChangeAspect="1"/>
          </p:cNvPicPr>
          <p:nvPr>
            <p:ph sz="half" idx="2"/>
          </p:nvPr>
        </p:nvPicPr>
        <p:blipFill>
          <a:blip r:embed="rId2"/>
          <a:stretch>
            <a:fillRect/>
          </a:stretch>
        </p:blipFill>
        <p:spPr>
          <a:xfrm>
            <a:off x="4572000" y="1928802"/>
            <a:ext cx="4286280" cy="3429024"/>
          </a:xfrm>
        </p:spPr>
      </p:pic>
      <p:sp>
        <p:nvSpPr>
          <p:cNvPr id="6" name="Tekstikehys 5"/>
          <p:cNvSpPr txBox="1"/>
          <p:nvPr/>
        </p:nvSpPr>
        <p:spPr>
          <a:xfrm>
            <a:off x="7572396" y="357166"/>
            <a:ext cx="1428760" cy="369332"/>
          </a:xfrm>
          <a:prstGeom prst="rect">
            <a:avLst/>
          </a:prstGeom>
          <a:noFill/>
        </p:spPr>
        <p:txBody>
          <a:bodyPr wrap="square" rtlCol="0">
            <a:spAutoFit/>
          </a:bodyPr>
          <a:lstStyle/>
          <a:p>
            <a:r>
              <a:rPr lang="fi-FI" dirty="0" err="1" smtClean="0"/>
              <a:t>Joonas.H</a:t>
            </a:r>
            <a:endParaRPr lang="fi-FI"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pic>
        <p:nvPicPr>
          <p:cNvPr id="6" name="Sisällön paikkamerkki 5" descr="20130911_123511.jpg"/>
          <p:cNvPicPr>
            <a:picLocks noGrp="1" noChangeAspect="1"/>
          </p:cNvPicPr>
          <p:nvPr>
            <p:ph sz="half" idx="1"/>
          </p:nvPr>
        </p:nvPicPr>
        <p:blipFill>
          <a:blip r:embed="rId2" cstate="print"/>
          <a:stretch>
            <a:fillRect/>
          </a:stretch>
        </p:blipFill>
        <p:spPr>
          <a:xfrm>
            <a:off x="779264" y="1600201"/>
            <a:ext cx="3394472" cy="3829064"/>
          </a:xfrm>
        </p:spPr>
      </p:pic>
      <p:pic>
        <p:nvPicPr>
          <p:cNvPr id="7" name="Sisällön paikkamerkki 6" descr="20130911_095036.jpg"/>
          <p:cNvPicPr>
            <a:picLocks noGrp="1" noChangeAspect="1"/>
          </p:cNvPicPr>
          <p:nvPr>
            <p:ph sz="half" idx="2"/>
          </p:nvPr>
        </p:nvPicPr>
        <p:blipFill>
          <a:blip r:embed="rId3" cstate="print"/>
          <a:stretch>
            <a:fillRect/>
          </a:stretch>
        </p:blipFill>
        <p:spPr>
          <a:xfrm>
            <a:off x="4648200" y="1643050"/>
            <a:ext cx="4038600" cy="3734606"/>
          </a:xfrm>
        </p:spPr>
      </p:pic>
      <p:sp>
        <p:nvSpPr>
          <p:cNvPr id="9" name="Tekstikehys 8"/>
          <p:cNvSpPr txBox="1"/>
          <p:nvPr/>
        </p:nvSpPr>
        <p:spPr>
          <a:xfrm>
            <a:off x="4714876" y="5500702"/>
            <a:ext cx="4000528" cy="646331"/>
          </a:xfrm>
          <a:prstGeom prst="rect">
            <a:avLst/>
          </a:prstGeom>
          <a:noFill/>
        </p:spPr>
        <p:txBody>
          <a:bodyPr wrap="square" rtlCol="0">
            <a:spAutoFit/>
          </a:bodyPr>
          <a:lstStyle/>
          <a:p>
            <a:r>
              <a:rPr lang="fi-FI" dirty="0" smtClean="0">
                <a:latin typeface="MV Boli" pitchFamily="2" charset="0"/>
                <a:cs typeface="MV Boli" pitchFamily="2" charset="0"/>
              </a:rPr>
              <a:t>Katsoimme hevosen kengitystä.</a:t>
            </a:r>
          </a:p>
          <a:p>
            <a:endParaRPr lang="fi-FI" dirty="0"/>
          </a:p>
        </p:txBody>
      </p:sp>
      <p:sp>
        <p:nvSpPr>
          <p:cNvPr id="10" name="Tekstikehys 9"/>
          <p:cNvSpPr txBox="1"/>
          <p:nvPr/>
        </p:nvSpPr>
        <p:spPr>
          <a:xfrm>
            <a:off x="785786" y="5500702"/>
            <a:ext cx="3500462" cy="646331"/>
          </a:xfrm>
          <a:prstGeom prst="rect">
            <a:avLst/>
          </a:prstGeom>
          <a:noFill/>
        </p:spPr>
        <p:txBody>
          <a:bodyPr wrap="square" rtlCol="0">
            <a:spAutoFit/>
          </a:bodyPr>
          <a:lstStyle/>
          <a:p>
            <a:r>
              <a:rPr lang="fi-FI" dirty="0" smtClean="0">
                <a:latin typeface="MV Boli" pitchFamily="2" charset="0"/>
                <a:cs typeface="MV Boli" pitchFamily="2" charset="0"/>
              </a:rPr>
              <a:t>Heli ratsasti hevosella.</a:t>
            </a:r>
          </a:p>
          <a:p>
            <a:endParaRPr lang="fi-FI" dirty="0"/>
          </a:p>
        </p:txBody>
      </p:sp>
      <p:sp>
        <p:nvSpPr>
          <p:cNvPr id="11" name="Tekstikehys 10"/>
          <p:cNvSpPr txBox="1"/>
          <p:nvPr/>
        </p:nvSpPr>
        <p:spPr>
          <a:xfrm>
            <a:off x="7858148" y="357166"/>
            <a:ext cx="1285852" cy="369332"/>
          </a:xfrm>
          <a:prstGeom prst="rect">
            <a:avLst/>
          </a:prstGeom>
          <a:noFill/>
        </p:spPr>
        <p:txBody>
          <a:bodyPr wrap="square" rtlCol="0">
            <a:spAutoFit/>
          </a:bodyPr>
          <a:lstStyle/>
          <a:p>
            <a:r>
              <a:rPr lang="fi-FI" dirty="0" err="1" smtClean="0"/>
              <a:t>Joonas.H</a:t>
            </a:r>
            <a:endParaRPr lang="fi-FI"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Helinä-mummon vierailu</a:t>
            </a:r>
            <a:endParaRPr lang="fi-FI" dirty="0"/>
          </a:p>
        </p:txBody>
      </p:sp>
      <p:sp>
        <p:nvSpPr>
          <p:cNvPr id="3" name="Sisällön paikkamerkki 2"/>
          <p:cNvSpPr>
            <a:spLocks noGrp="1"/>
          </p:cNvSpPr>
          <p:nvPr>
            <p:ph idx="1"/>
          </p:nvPr>
        </p:nvSpPr>
        <p:spPr>
          <a:xfrm>
            <a:off x="457200" y="1600200"/>
            <a:ext cx="2971792" cy="4525963"/>
          </a:xfrm>
        </p:spPr>
        <p:txBody>
          <a:bodyPr>
            <a:normAutofit fontScale="32500" lnSpcReduction="20000"/>
          </a:bodyPr>
          <a:lstStyle/>
          <a:p>
            <a:pPr>
              <a:buNone/>
            </a:pPr>
            <a:r>
              <a:rPr lang="fi-FI" sz="3700" dirty="0" smtClean="0">
                <a:latin typeface="MV Boli" pitchFamily="2" charset="0"/>
                <a:cs typeface="MV Boli" pitchFamily="2" charset="0"/>
              </a:rPr>
              <a:t>	Helinä </a:t>
            </a:r>
            <a:r>
              <a:rPr lang="fi-FI" sz="3700" dirty="0">
                <a:latin typeface="MV Boli" pitchFamily="2" charset="0"/>
                <a:cs typeface="MV Boli" pitchFamily="2" charset="0"/>
              </a:rPr>
              <a:t>Penttinen kävi vierailulla </a:t>
            </a:r>
            <a:r>
              <a:rPr lang="fi-FI" sz="3700" dirty="0" err="1">
                <a:latin typeface="MV Boli" pitchFamily="2" charset="0"/>
                <a:cs typeface="MV Boli" pitchFamily="2" charset="0"/>
              </a:rPr>
              <a:t>JOPO-luokassa</a:t>
            </a:r>
            <a:r>
              <a:rPr lang="fi-FI" sz="3700" dirty="0">
                <a:latin typeface="MV Boli" pitchFamily="2" charset="0"/>
                <a:cs typeface="MV Boli" pitchFamily="2" charset="0"/>
              </a:rPr>
              <a:t> kertomassa mm. entisajan koulunkäynnistä.  Hän on kotoisin Pengerjoelta, mutta on muuttanut kirkonkylälle Hän on käynyt koulua samassa </a:t>
            </a:r>
            <a:r>
              <a:rPr lang="fi-FI" sz="3700" dirty="0" smtClean="0">
                <a:latin typeface="MV Boli" pitchFamily="2" charset="0"/>
                <a:cs typeface="MV Boli" pitchFamily="2" charset="0"/>
              </a:rPr>
              <a:t>rakennuksessa, </a:t>
            </a:r>
            <a:r>
              <a:rPr lang="fi-FI" sz="3700" dirty="0">
                <a:latin typeface="MV Boli" pitchFamily="2" charset="0"/>
                <a:cs typeface="MV Boli" pitchFamily="2" charset="0"/>
              </a:rPr>
              <a:t>missä me nyt opiskelemme. Hän aloitti vuonna 1938 ensimmäistä luokkaa. Kun hän meni toiselle luokalle, syttyi  sota kesken lukuvuoden. Hänen ja muiden lapsien piti keskeyttää opinnot ja koulu tuli sotasairaalan käyttöön. He jatkoivat kesken jääneitä opintojaan  vuonna 1941.</a:t>
            </a:r>
          </a:p>
          <a:p>
            <a:pPr>
              <a:buNone/>
            </a:pPr>
            <a:r>
              <a:rPr lang="fi-FI" sz="3700" dirty="0">
                <a:latin typeface="MV Boli" pitchFamily="2" charset="0"/>
                <a:cs typeface="MV Boli" pitchFamily="2" charset="0"/>
              </a:rPr>
              <a:t>	</a:t>
            </a:r>
            <a:r>
              <a:rPr lang="fi-FI" sz="3700" dirty="0" smtClean="0">
                <a:latin typeface="MV Boli" pitchFamily="2" charset="0"/>
                <a:cs typeface="MV Boli" pitchFamily="2" charset="0"/>
              </a:rPr>
              <a:t> </a:t>
            </a:r>
            <a:r>
              <a:rPr lang="fi-FI" sz="3700" dirty="0">
                <a:latin typeface="MV Boli" pitchFamily="2" charset="0"/>
                <a:cs typeface="MV Boli" pitchFamily="2" charset="0"/>
              </a:rPr>
              <a:t>	</a:t>
            </a:r>
            <a:r>
              <a:rPr lang="fi-FI" sz="3700" dirty="0" err="1">
                <a:latin typeface="MV Boli" pitchFamily="2" charset="0"/>
                <a:cs typeface="MV Boli" pitchFamily="2" charset="0"/>
              </a:rPr>
              <a:t>JOPO-luokkalaiset</a:t>
            </a:r>
            <a:r>
              <a:rPr lang="fi-FI" sz="3700" dirty="0">
                <a:latin typeface="MV Boli" pitchFamily="2" charset="0"/>
                <a:cs typeface="MV Boli" pitchFamily="2" charset="0"/>
              </a:rPr>
              <a:t> saattoivat Helinän istumaan ja tarjosivat kahvit. Ennen kahvia Helinä piti hänen kirjoittamansa kertomuksen omasta lapsuuden ajasta ja sen jälkeen </a:t>
            </a:r>
            <a:r>
              <a:rPr lang="fi-FI" sz="3700" dirty="0" err="1">
                <a:latin typeface="MV Boli" pitchFamily="2" charset="0"/>
                <a:cs typeface="MV Boli" pitchFamily="2" charset="0"/>
              </a:rPr>
              <a:t>jopolaiset</a:t>
            </a:r>
            <a:r>
              <a:rPr lang="fi-FI" sz="3700" dirty="0">
                <a:latin typeface="MV Boli" pitchFamily="2" charset="0"/>
                <a:cs typeface="MV Boli" pitchFamily="2" charset="0"/>
              </a:rPr>
              <a:t> pääsivät kyselemään Helinältä kaikkea, joka kuului entiseen  koulunkäyntiin ja historiaan. Helinä vastasi kysymyksiin ja oppilaat kuuntelivat. Lopuksi kaikista otettiin yhteiskuva. (Miika Salminen)</a:t>
            </a:r>
          </a:p>
          <a:p>
            <a:endParaRPr lang="fi-FI" dirty="0"/>
          </a:p>
        </p:txBody>
      </p:sp>
      <p:pic>
        <p:nvPicPr>
          <p:cNvPr id="4" name="Kuva 3" descr="F:\kuvat helinä penttinen\SAM_1993.JPG"/>
          <p:cNvPicPr/>
          <p:nvPr/>
        </p:nvPicPr>
        <p:blipFill>
          <a:blip r:embed="rId2" cstate="print"/>
          <a:srcRect/>
          <a:stretch>
            <a:fillRect/>
          </a:stretch>
        </p:blipFill>
        <p:spPr bwMode="auto">
          <a:xfrm>
            <a:off x="3786182" y="1714488"/>
            <a:ext cx="5072098" cy="39290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Helinän kertomus</a:t>
            </a:r>
          </a:p>
        </p:txBody>
      </p:sp>
      <p:sp>
        <p:nvSpPr>
          <p:cNvPr id="3" name="Sisällön paikkamerkki 2"/>
          <p:cNvSpPr>
            <a:spLocks noGrp="1"/>
          </p:cNvSpPr>
          <p:nvPr>
            <p:ph idx="1"/>
          </p:nvPr>
        </p:nvSpPr>
        <p:spPr/>
        <p:txBody>
          <a:bodyPr>
            <a:normAutofit fontScale="25000" lnSpcReduction="20000"/>
          </a:bodyPr>
          <a:lstStyle/>
          <a:p>
            <a:pPr>
              <a:buNone/>
            </a:pPr>
            <a:r>
              <a:rPr lang="fi-FI" sz="4400" dirty="0" smtClean="0">
                <a:latin typeface="MV Boli" pitchFamily="2" charset="0"/>
                <a:cs typeface="MV Boli" pitchFamily="2" charset="0"/>
              </a:rPr>
              <a:t>		Yritetäänpä </a:t>
            </a:r>
            <a:r>
              <a:rPr lang="fi-FI" sz="4400" dirty="0">
                <a:latin typeface="MV Boli" pitchFamily="2" charset="0"/>
                <a:cs typeface="MV Boli" pitchFamily="2" charset="0"/>
              </a:rPr>
              <a:t>tehdä aikamatka 75 vuotta taaksepäin, vuoteen 1938. Elämä oli vaatimatonta ja voisi sanoa, että köyhää. Ajatellaan vaikka niitä koulupoikia jotka tulivat lähes 5 km päästä kouluun ilman kenkiä. Eihän se alkusyksystä ehkä niin kamalaa ollut, mutta kun tuli hallayö, niin kuuraisessa maassa jalkoja paleli. Muistan kun poikia itketti, kun jalat alkoi luokassa lämmetä, niin niitähän ”</a:t>
            </a:r>
            <a:r>
              <a:rPr lang="fi-FI" sz="4400" dirty="0" err="1">
                <a:latin typeface="MV Boli" pitchFamily="2" charset="0"/>
                <a:cs typeface="MV Boli" pitchFamily="2" charset="0"/>
              </a:rPr>
              <a:t>kipotti</a:t>
            </a:r>
            <a:r>
              <a:rPr lang="fi-FI" sz="4400" dirty="0">
                <a:latin typeface="MV Boli" pitchFamily="2" charset="0"/>
                <a:cs typeface="MV Boli" pitchFamily="2" charset="0"/>
              </a:rPr>
              <a:t>”. Opettajan ja kunnan avustuksella heille saatiin kengät, nahkapohjaiset monot. Ei ihan heti, mutta lähipäivinä. </a:t>
            </a:r>
          </a:p>
          <a:p>
            <a:pPr>
              <a:buNone/>
            </a:pPr>
            <a:r>
              <a:rPr lang="fi-FI" sz="4400" dirty="0" smtClean="0">
                <a:latin typeface="MV Boli" pitchFamily="2" charset="0"/>
                <a:cs typeface="MV Boli" pitchFamily="2" charset="0"/>
              </a:rPr>
              <a:t>		Kouluun </a:t>
            </a:r>
            <a:r>
              <a:rPr lang="fi-FI" sz="4400" dirty="0">
                <a:latin typeface="MV Boli" pitchFamily="2" charset="0"/>
                <a:cs typeface="MV Boli" pitchFamily="2" charset="0"/>
              </a:rPr>
              <a:t>oli 1. ja 2. luokkalaisilla pehmeä aloitus. Saimme alkaa viikkoa aikaisemmin kuin yläluokat. Rauhassa ja vähitellen opimme koulun tavoille. Aamuisin oli hartaushetkilaulu ja rukous. Ruokarukous ja kiitos ruokailun päätteeksi ja kun lähdimme kotimatkalle, opettajamme Ella </a:t>
            </a:r>
            <a:r>
              <a:rPr lang="fi-FI" sz="4400" dirty="0" err="1">
                <a:latin typeface="MV Boli" pitchFamily="2" charset="0"/>
                <a:cs typeface="MV Boli" pitchFamily="2" charset="0"/>
              </a:rPr>
              <a:t>Paulasto</a:t>
            </a:r>
            <a:r>
              <a:rPr lang="fi-FI" sz="4400" dirty="0">
                <a:latin typeface="MV Boli" pitchFamily="2" charset="0"/>
                <a:cs typeface="MV Boli" pitchFamily="2" charset="0"/>
              </a:rPr>
              <a:t> luki usein: ”Tule Jeesus  </a:t>
            </a:r>
            <a:r>
              <a:rPr lang="fi-FI" sz="4400" dirty="0" err="1">
                <a:latin typeface="MV Boli" pitchFamily="2" charset="0"/>
                <a:cs typeface="MV Boli" pitchFamily="2" charset="0"/>
              </a:rPr>
              <a:t>lapses</a:t>
            </a:r>
            <a:r>
              <a:rPr lang="fi-FI" sz="4400" dirty="0">
                <a:latin typeface="MV Boli" pitchFamily="2" charset="0"/>
                <a:cs typeface="MV Boli" pitchFamily="2" charset="0"/>
              </a:rPr>
              <a:t> luo, armas </a:t>
            </a:r>
            <a:r>
              <a:rPr lang="fi-FI" sz="4400" dirty="0" err="1">
                <a:latin typeface="MV Boli" pitchFamily="2" charset="0"/>
                <a:cs typeface="MV Boli" pitchFamily="2" charset="0"/>
              </a:rPr>
              <a:t>siunaukses</a:t>
            </a:r>
            <a:r>
              <a:rPr lang="fi-FI" sz="4400" dirty="0">
                <a:latin typeface="MV Boli" pitchFamily="2" charset="0"/>
                <a:cs typeface="MV Boli" pitchFamily="2" charset="0"/>
              </a:rPr>
              <a:t> suo, tue pientä horjuvaa, johda tietä oikeaa.” Uskonto koulutyössämme oli paljolti mukana. Ei tosin pelkkää hartauden harjoitusta. Saimmehan uudet kauniit aapiset ja laskuopit ja 2-luokka lukukirjan, samoin laskuopin. Ensimmäiseksi saimme siniset paperiarkit, joilla neuvon mukaan päällystimme kirjat. Eka käsityö oli vohvelikankainen ruokaliina, siihen tärkeinä pujottelimme värillisiä puuvillalankoja koristeeksi. Valmistuttuaan ne tulivat käyttöön. Siihen aikaan tuotiin kotoa eväsleivät ja maitopullo, ei ollut vielä koulukeittolaa. Lämpimässä luokassa voi </a:t>
            </a:r>
            <a:r>
              <a:rPr lang="fi-FI" sz="4400" dirty="0" err="1">
                <a:latin typeface="MV Boli" pitchFamily="2" charset="0"/>
                <a:cs typeface="MV Boli" pitchFamily="2" charset="0"/>
              </a:rPr>
              <a:t>läträäntyi</a:t>
            </a:r>
            <a:r>
              <a:rPr lang="fi-FI" sz="4400" dirty="0">
                <a:latin typeface="MV Boli" pitchFamily="2" charset="0"/>
                <a:cs typeface="MV Boli" pitchFamily="2" charset="0"/>
              </a:rPr>
              <a:t> eväsleipien välissä eikä se huonelämmin ja repussa koulumatkalla hölskytetty maitokaan kovin herkullista ollut. Mainittakoon että maito oli aitoa lehmän maitoa, ei meijerin eikä kaupan kautta kiertänyttä… </a:t>
            </a:r>
            <a:r>
              <a:rPr lang="fi-FI" sz="4400" dirty="0" smtClean="0">
                <a:latin typeface="MV Boli" pitchFamily="2" charset="0"/>
                <a:cs typeface="MV Boli" pitchFamily="2" charset="0"/>
              </a:rPr>
              <a:t> </a:t>
            </a:r>
          </a:p>
          <a:p>
            <a:pPr>
              <a:buNone/>
            </a:pPr>
            <a:r>
              <a:rPr lang="fi-FI" sz="4400" dirty="0" smtClean="0">
                <a:latin typeface="MV Boli" pitchFamily="2" charset="0"/>
                <a:cs typeface="MV Boli" pitchFamily="2" charset="0"/>
              </a:rPr>
              <a:t>		Jokaisella luokalla koulun käyntiimme kuuluivat normaalit läksyt ja aineet. Välitunnilla sulan maan aikaan seinäpalloa, naruhyppelyä ja hypittiin ruutuakin. Pojat pelasivat ainakin pesäpalloa. Talvileikkejä en muista välitunneilta.</a:t>
            </a:r>
          </a:p>
          <a:p>
            <a:pPr>
              <a:buNone/>
            </a:pPr>
            <a:r>
              <a:rPr lang="fi-FI" sz="4400" dirty="0" smtClean="0">
                <a:latin typeface="MV Boli" pitchFamily="2" charset="0"/>
                <a:cs typeface="MV Boli" pitchFamily="2" charset="0"/>
              </a:rPr>
              <a:t>		Toinen kouluvuoteni alkoi vuonna 1939. Sota syttyi marraskuun lopussa. Oli järkyttävä aamun avaus, kun opettaja Ella </a:t>
            </a:r>
            <a:r>
              <a:rPr lang="fi-FI" sz="4400" dirty="0" err="1" smtClean="0">
                <a:latin typeface="MV Boli" pitchFamily="2" charset="0"/>
                <a:cs typeface="MV Boli" pitchFamily="2" charset="0"/>
              </a:rPr>
              <a:t>Paulasto</a:t>
            </a:r>
            <a:r>
              <a:rPr lang="fi-FI" sz="4400" dirty="0" smtClean="0">
                <a:latin typeface="MV Boli" pitchFamily="2" charset="0"/>
                <a:cs typeface="MV Boli" pitchFamily="2" charset="0"/>
              </a:rPr>
              <a:t> kertoi, että oli alkanut sota. Saimme tyhjentää pulpettimme ja lähteä kotiin… Eikä kauan aikaa kulunut,  kun koulun rakennukset tulivat sotasairaalan käyttöön. Alkoi tulla sodassa haavoittuneita. </a:t>
            </a:r>
          </a:p>
          <a:p>
            <a:pPr>
              <a:buNone/>
            </a:pPr>
            <a:r>
              <a:rPr lang="fi-FI" sz="4400" dirty="0" smtClean="0">
                <a:latin typeface="MV Boli" pitchFamily="2" charset="0"/>
                <a:cs typeface="MV Boli" pitchFamily="2" charset="0"/>
              </a:rPr>
              <a:t>		Syksyllä 1941 pääsimme aloittamaan kesken jääneitä opintoja. Muistelen, että toista luokkaa olisi käyty 3 viikkoa. Sitten siirryimme kolmannelle. Opettajaksi tuli Auno Vallittu rajan taakse jääneestä Karjalasta. Tuli myös uusia oppilaita opettajan myötä. Kyllä luokassamme oli pulpetteja ja oppilaita tungokseen asti ja hulina sen mukaista. Opettaja ei kaikin ajoin omaa ääntään kuullut. Johtaja opettaja </a:t>
            </a:r>
            <a:r>
              <a:rPr lang="fi-FI" sz="4400" dirty="0" err="1" smtClean="0">
                <a:latin typeface="MV Boli" pitchFamily="2" charset="0"/>
                <a:cs typeface="MV Boli" pitchFamily="2" charset="0"/>
              </a:rPr>
              <a:t>Valde</a:t>
            </a:r>
            <a:r>
              <a:rPr lang="fi-FI" sz="4400" dirty="0" smtClean="0">
                <a:latin typeface="MV Boli" pitchFamily="2" charset="0"/>
                <a:cs typeface="MV Boli" pitchFamily="2" charset="0"/>
              </a:rPr>
              <a:t> Vuoristo piti hakea naapuriluokasta avuksi. Hän kun kerran jymähti tuli hiiskumaton hiljaisuus… Voi meitä ilkimyksiä!</a:t>
            </a:r>
          </a:p>
          <a:p>
            <a:pPr>
              <a:buNone/>
            </a:pPr>
            <a:r>
              <a:rPr lang="fi-FI" sz="4400" dirty="0" smtClean="0">
                <a:latin typeface="MV Boli" pitchFamily="2" charset="0"/>
                <a:cs typeface="MV Boli" pitchFamily="2" charset="0"/>
              </a:rPr>
              <a:t>		Jossakin vaiheessa 3-4 luokalla ollessani alkoi keittolatoiminta. Keittolana toimi koulun pihasaunan pesuhuone. Saunapadassa valmistuivat vuoropäivin liha- ja hernekeitot, ruispuurot ja kauravellit. Puolukoita joka oppilas keräsi ja toi syksyllä koululle, saimme puolukkapuuroa, joka keinomakeutusaineella oli maustettu, mutta hyvää oli… Lihaa keittolaan sai ostaa kansanhuollon luvilla. Eväät, maito ja leipä tuotiin yhä kotoa. 5 ja 6 luokan tyttöjä oli 4 kerrallaan vuoroviikoin keittäjän apuna, astianpesut ja kuivaus, perunateatteri ym. tekemistä. Esimerkiksi koulun kaivo oli lähellä alikäytävää, koulun puoleisella tien penkalla, ei ollut vesijohtoa. Pojat toivat puita keittolaan ja luokatkin </a:t>
            </a:r>
            <a:r>
              <a:rPr lang="fi-FI" sz="4400" dirty="0" err="1" smtClean="0">
                <a:latin typeface="MV Boli" pitchFamily="2" charset="0"/>
                <a:cs typeface="MV Boli" pitchFamily="2" charset="0"/>
              </a:rPr>
              <a:t>lämpesivät</a:t>
            </a:r>
            <a:r>
              <a:rPr lang="fi-FI" sz="4400" dirty="0" smtClean="0">
                <a:latin typeface="MV Boli" pitchFamily="2" charset="0"/>
                <a:cs typeface="MV Boli" pitchFamily="2" charset="0"/>
              </a:rPr>
              <a:t> puu-uuneilla niin niihin myös ja vettä toivat tytöt ja pojat keittolaan.</a:t>
            </a:r>
          </a:p>
          <a:p>
            <a:pPr>
              <a:buNone/>
            </a:pPr>
            <a:r>
              <a:rPr lang="fi-FI" dirty="0" smtClean="0"/>
              <a:t>		</a:t>
            </a:r>
            <a:endParaRPr lang="fi-FI"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57200" y="285728"/>
            <a:ext cx="8229600" cy="5840435"/>
          </a:xfrm>
        </p:spPr>
        <p:txBody>
          <a:bodyPr>
            <a:normAutofit fontScale="25000" lnSpcReduction="20000"/>
          </a:bodyPr>
          <a:lstStyle/>
          <a:p>
            <a:pPr>
              <a:buNone/>
            </a:pPr>
            <a:r>
              <a:rPr lang="fi-FI" sz="4400" dirty="0" smtClean="0">
                <a:latin typeface="MV Boli" pitchFamily="2" charset="0"/>
                <a:cs typeface="MV Boli" pitchFamily="2" charset="0"/>
              </a:rPr>
              <a:t>Puista puheen ollen, me yläluokkalaiset 5 ja 6 luokkalaiset olimme myös puusavotassa. En muista minkä nimisen talon maalla. Saimme kerätä jätepuuta. Pojat sahasi ja karsi, me tytöt vedimme kasapäihin josta joku hevospelillä ajoi ne maantien varteen ja autolla toivat koululle. Auton lavalla mekin puusavotassa pääsimme käymään, oli sinne muutaman kilometrin matka. Kuorma-auto oli hiilikaasuttimella toimiva, oli bensasta pula. Savotassamme oli majavan kaatamia haapoja. Niitä toivat miehet hevosilla tien varteen.</a:t>
            </a:r>
          </a:p>
          <a:p>
            <a:pPr>
              <a:buNone/>
            </a:pPr>
            <a:r>
              <a:rPr lang="fi-FI" sz="4400" dirty="0" smtClean="0">
                <a:latin typeface="MV Boli" pitchFamily="2" charset="0"/>
                <a:cs typeface="MV Boli" pitchFamily="2" charset="0"/>
              </a:rPr>
              <a:t>		6. luokalla olosta muistan, kun keväällä saaressa asuva Peltosen Eero sai isoja ahvenia. Hän oli kertonut niistä opettaja vuoristolla ja hän pyysi tuomaan niitä maksua vastaan keittolaan. Ahvenet olivat 200-300g kokoa. Sitten opettaja kysyi ekatunnin alussa, että kuka on </a:t>
            </a:r>
            <a:r>
              <a:rPr lang="fi-FI" sz="4400" dirty="0" err="1" smtClean="0">
                <a:latin typeface="MV Boli" pitchFamily="2" charset="0"/>
                <a:cs typeface="MV Boli" pitchFamily="2" charset="0"/>
              </a:rPr>
              <a:t>perkonut</a:t>
            </a:r>
            <a:r>
              <a:rPr lang="fi-FI" sz="4400" dirty="0" smtClean="0">
                <a:latin typeface="MV Boli" pitchFamily="2" charset="0"/>
                <a:cs typeface="MV Boli" pitchFamily="2" charset="0"/>
              </a:rPr>
              <a:t> kaloja, vain minä ja Eero viitattiin. Haettiin veistosalista puukot, tahkottiin ne koulun liiterissä teräviksi ja perattiin kalat. Tuli tosi maukas kalakeitto seuraavana päivänä meille noin 100 oppilaalle Rantasen Bertan keittämänä.</a:t>
            </a:r>
          </a:p>
          <a:p>
            <a:pPr>
              <a:buNone/>
            </a:pPr>
            <a:r>
              <a:rPr lang="fi-FI" sz="4400" dirty="0" smtClean="0">
                <a:latin typeface="MV Boli" pitchFamily="2" charset="0"/>
                <a:cs typeface="MV Boli" pitchFamily="2" charset="0"/>
              </a:rPr>
              <a:t>		Oli niitä siihen aikaan ylipitkiä koulumatkoja, tietkin oli niin uusia, ettei niitä ollut vielä tehtykään. Oli vain jotakin kohtaa alettu kulkea, siihen jonkinlainen kinttupolku tuli. Oli eräänkin perheen lapsilla 8km kouluun. Talvella pääsi hiihtäen sen 2km alkumatkaan. Keväällä latu upotti, kahlaa sitä sitten. Heillä oli vielä Pengerkosken ylitys porraspuita pitkin, oli lyhyen päivän aikaan pimeällä ja liukkaalla suorastaan vaarallista. Ei sentään kukaan pudonnut virran vietäväksi.</a:t>
            </a:r>
          </a:p>
          <a:p>
            <a:pPr>
              <a:buNone/>
            </a:pPr>
            <a:r>
              <a:rPr lang="fi-FI" sz="4400" dirty="0" smtClean="0">
                <a:latin typeface="MV Boli" pitchFamily="2" charset="0"/>
                <a:cs typeface="MV Boli" pitchFamily="2" charset="0"/>
              </a:rPr>
              <a:t>		Koulun piha-alue oli aivan erilainen nykyiseen verrattuna. Seisovia koivuja ja hevospuomi, johon kuusijuhtaan tulijat saivat sitoa hevosen. Kun koulun piha keväällä kuivui, tulimme eräänä aamuna varpuluudat kainalossa kouluun ja talkoilla lakaisimme koulun piha-alueen. Pojat ajoivat puun lehdet ja hevosen kikkareet käsikärryillä takapihalle. Siellä oli navetta, ”puu </a:t>
            </a:r>
            <a:r>
              <a:rPr lang="fi-FI" sz="4400" dirty="0" err="1" smtClean="0">
                <a:latin typeface="MV Boli" pitchFamily="2" charset="0"/>
                <a:cs typeface="MV Boli" pitchFamily="2" charset="0"/>
              </a:rPr>
              <a:t>ceet</a:t>
            </a:r>
            <a:r>
              <a:rPr lang="fi-FI" sz="4400" dirty="0" smtClean="0">
                <a:latin typeface="MV Boli" pitchFamily="2" charset="0"/>
                <a:cs typeface="MV Boli" pitchFamily="2" charset="0"/>
              </a:rPr>
              <a:t>” ja liiteri. Pihan roskista muhi hyvää komposti multaa opettajien kukka- ja kasvimaille. Opettajat asuivat kesätkin koululla.</a:t>
            </a:r>
          </a:p>
          <a:p>
            <a:pPr>
              <a:buNone/>
            </a:pPr>
            <a:r>
              <a:rPr lang="fi-FI" sz="4400" dirty="0" smtClean="0">
                <a:latin typeface="MV Boli" pitchFamily="2" charset="0"/>
                <a:cs typeface="MV Boli" pitchFamily="2" charset="0"/>
              </a:rPr>
              <a:t>		Nykyisin puhutaan paljon koulukiusaamisesta, kyllä mekin se taito osattiin. Oli meitä viisaimmat neuvoneet ettei ”Haukku haavaa tee jos ei puulla päähän lyö.”  Ei aivan kaikki saatu haukkuma- vai oliko ne lempinimiä, kerron muutamia mitä juolahti mieleen. Minä olin ”Pätkä Paulin”, Kuitusen Irja, ”Kuikka Koponen”, Koskisen Tauno ”Nuuskajuna”, Peltosen Eero ”Peltopyy”. Eräskin poika oli ”</a:t>
            </a:r>
            <a:r>
              <a:rPr lang="fi-FI" sz="4400" dirty="0" err="1" smtClean="0">
                <a:latin typeface="MV Boli" pitchFamily="2" charset="0"/>
                <a:cs typeface="MV Boli" pitchFamily="2" charset="0"/>
              </a:rPr>
              <a:t>Kusikki</a:t>
            </a:r>
            <a:r>
              <a:rPr lang="fi-FI" sz="4400" dirty="0" smtClean="0">
                <a:latin typeface="MV Boli" pitchFamily="2" charset="0"/>
                <a:cs typeface="MV Boli" pitchFamily="2" charset="0"/>
              </a:rPr>
              <a:t>”. Sieväsen Yrjö oli ”Kaurapuurojättiläinen”, lyhennettynä ”Sieväpuuro”. Yrjö oli vähän pulskempi kuin muut pojat ja toisen luokan lukukirjoissa oli kertomus ja kuva ”kaurapuuro jättiläisestä”. Viitasen Pentti oli ”Viitapiru” ja Kuistisen Juhani Mustolan myllyltä tietenkin ”Myllynpyörittäjä”. Ei tarvinnut välitunnilla hänen nähtensä kun vähän kättä pyöräyttää ja sai sanoa itselleen että ”juoskaa jalat, selkä on vaarassa!” Kerran Juhani kyllästyi ja kanteli opettajalle kiusaamisesta, allekirjoittaja oli aika noloa kun joutui luokan edessä pyytämään anteeksi ja lupaamaan, että kiusaaminen loppui nyt.</a:t>
            </a:r>
          </a:p>
          <a:p>
            <a:pPr>
              <a:buNone/>
            </a:pPr>
            <a:r>
              <a:rPr lang="fi-FI" sz="4400" dirty="0" smtClean="0">
                <a:latin typeface="MV Boli" pitchFamily="2" charset="0"/>
                <a:cs typeface="MV Boli" pitchFamily="2" charset="0"/>
              </a:rPr>
              <a:t>		Hurtilla huumorilla yleensä suhtauduttiin noihin nimityksiin. Yleensä olimme sopuisia kavereita. Niin kului 6v. kansakoulua, 2 vuotta jatkokurssia oli vielä, 200h iltakouluna. Oppiaineissa oli: Kirjallisuus, yhteiskuntaoppi, maa- ja karjatalous, kotitalous ja laskento. Kotitalous oli tämän </a:t>
            </a:r>
            <a:r>
              <a:rPr lang="fi-FI" sz="4400" dirty="0" err="1" smtClean="0">
                <a:latin typeface="MV Boli" pitchFamily="2" charset="0"/>
                <a:cs typeface="MV Boli" pitchFamily="2" charset="0"/>
              </a:rPr>
              <a:t>Feeniksin</a:t>
            </a:r>
            <a:r>
              <a:rPr lang="fi-FI" sz="4400" dirty="0" smtClean="0">
                <a:latin typeface="MV Boli" pitchFamily="2" charset="0"/>
                <a:cs typeface="MV Boli" pitchFamily="2" charset="0"/>
              </a:rPr>
              <a:t> yläkerrassa. Tuulikki Härkösen keittiössä, leivoimme, tehtiin muusia ja </a:t>
            </a:r>
            <a:r>
              <a:rPr lang="fi-FI" sz="4400" dirty="0" err="1" smtClean="0">
                <a:latin typeface="MV Boli" pitchFamily="2" charset="0"/>
                <a:cs typeface="MV Boli" pitchFamily="2" charset="0"/>
              </a:rPr>
              <a:t>soosia</a:t>
            </a:r>
            <a:r>
              <a:rPr lang="fi-FI" sz="4400" dirty="0" smtClean="0">
                <a:latin typeface="MV Boli" pitchFamily="2" charset="0"/>
                <a:cs typeface="MV Boli" pitchFamily="2" charset="0"/>
              </a:rPr>
              <a:t> ym. Karjatalousoppia oli navetoissa, mitattiin lehmien kokoa, laskettiin montako rehuyksikkö tarvitsee rehua ja paljonko pystyy tuottamaan maitoa. Käsityötarpeista ja kaikesta oli pulaa silloin. Oli onni jos kenen kotona oli lampaita, sai </a:t>
            </a:r>
            <a:r>
              <a:rPr lang="fi-FI" sz="4400" dirty="0" err="1" smtClean="0">
                <a:latin typeface="MV Boli" pitchFamily="2" charset="0"/>
                <a:cs typeface="MV Boli" pitchFamily="2" charset="0"/>
              </a:rPr>
              <a:t>pässinpökkimiä</a:t>
            </a:r>
            <a:r>
              <a:rPr lang="fi-FI" sz="4400" dirty="0" smtClean="0">
                <a:latin typeface="MV Boli" pitchFamily="2" charset="0"/>
                <a:cs typeface="MV Boli" pitchFamily="2" charset="0"/>
              </a:rPr>
              <a:t> sukkia ja lapasia omasta takaa. Samoin jos oli nautakarjaa kun niitä teurastettiin, niiden vuotanahkasta parkitusta teki suutari kenkiä. Se oli pieksumuotia se. Huopatehtaalta sai villoilla vaihdettua töppösiä.</a:t>
            </a:r>
          </a:p>
          <a:p>
            <a:pPr>
              <a:buNone/>
            </a:pPr>
            <a:r>
              <a:rPr lang="fi-FI" sz="4400" dirty="0" smtClean="0">
                <a:latin typeface="MV Boli" pitchFamily="2" charset="0"/>
                <a:cs typeface="MV Boli" pitchFamily="2" charset="0"/>
              </a:rPr>
              <a:t>		Puuttui monta asiaa, puhelin oli harvinainen, ei ollut maaseudulla sähköä. Oli öljylamppu ja </a:t>
            </a:r>
            <a:r>
              <a:rPr lang="fi-FI" sz="4400" dirty="0" err="1" smtClean="0">
                <a:latin typeface="MV Boli" pitchFamily="2" charset="0"/>
                <a:cs typeface="MV Boli" pitchFamily="2" charset="0"/>
              </a:rPr>
              <a:t>pohiseva</a:t>
            </a:r>
            <a:r>
              <a:rPr lang="fi-FI" sz="4400" dirty="0" smtClean="0">
                <a:latin typeface="MV Boli" pitchFamily="2" charset="0"/>
                <a:cs typeface="MV Boli" pitchFamily="2" charset="0"/>
              </a:rPr>
              <a:t> kerobittilamppu. Oli sittenkin iloiset lapsuus- ja kouluvuodet. Sotakin loppui aikanaan. Toiveita oli paremmasta ajasta ja toteutuivathan toiveet. Suomella alkoi sotien jälkeen mahtava jälleenrakennus urakka. Ei puhuttu lapsityövoiman käytöstä. Monenlaista tehtiin heti kun kynnelle kyettiin. Palkat olivat pienet, mutta työtä oli</a:t>
            </a:r>
            <a:r>
              <a:rPr lang="fi-FI" sz="3600" dirty="0" smtClean="0">
                <a:latin typeface="MV Boli" pitchFamily="2" charset="0"/>
                <a:cs typeface="MV Boli" pitchFamily="2" charset="0"/>
              </a:rPr>
              <a:t>.</a:t>
            </a:r>
          </a:p>
          <a:p>
            <a:pPr>
              <a:buNone/>
            </a:pPr>
            <a:endParaRPr lang="fi-FI" sz="3600" dirty="0" smtClean="0">
              <a:latin typeface="MV Boli" pitchFamily="2" charset="0"/>
              <a:cs typeface="MV Boli" pitchFamily="2" charset="0"/>
            </a:endParaRPr>
          </a:p>
          <a:p>
            <a:pPr>
              <a:buNone/>
            </a:pPr>
            <a:r>
              <a:rPr lang="fi-FI" sz="3600" dirty="0" smtClean="0">
                <a:latin typeface="MV Boli" pitchFamily="2" charset="0"/>
                <a:cs typeface="MV Boli" pitchFamily="2" charset="0"/>
              </a:rPr>
              <a:t>		 </a:t>
            </a:r>
            <a:r>
              <a:rPr lang="fi-FI" sz="4400" b="1" dirty="0" smtClean="0">
                <a:latin typeface="MV Boli" pitchFamily="2" charset="0"/>
                <a:cs typeface="MV Boli" pitchFamily="2" charset="0"/>
              </a:rPr>
              <a:t>Kertomus: Helinä Penttinen ja puhtaaksi kirjoittanut Asko Niskala (Helinä-mummon lapsenlapsenlapsi)</a:t>
            </a:r>
            <a:endParaRPr lang="fi-FI" sz="800" b="1" dirty="0" smtClean="0">
              <a:latin typeface="MV Boli" pitchFamily="2" charset="0"/>
              <a:cs typeface="MV Boli" pitchFamily="2" charset="0"/>
            </a:endParaRPr>
          </a:p>
          <a:p>
            <a:pPr>
              <a:buNone/>
            </a:pPr>
            <a:endParaRPr lang="fi-FI" sz="4000" b="1" dirty="0" smtClean="0"/>
          </a:p>
          <a:p>
            <a:pPr>
              <a:buNone/>
            </a:pPr>
            <a:r>
              <a:rPr lang="fi-FI" sz="4000" b="1" dirty="0" smtClean="0"/>
              <a:t>	 </a:t>
            </a:r>
          </a:p>
          <a:p>
            <a:pPr>
              <a:buNone/>
            </a:pPr>
            <a:r>
              <a:rPr lang="fi-FI" sz="4000" dirty="0" smtClean="0"/>
              <a:t>	</a:t>
            </a:r>
          </a:p>
          <a:p>
            <a:pPr>
              <a:buNone/>
            </a:pPr>
            <a:endParaRPr lang="fi-FI" sz="4000" dirty="0" smtClean="0"/>
          </a:p>
          <a:p>
            <a:pPr>
              <a:buNone/>
            </a:pPr>
            <a:endParaRPr lang="fi-FI" sz="4000" dirty="0" smtClean="0"/>
          </a:p>
          <a:p>
            <a:endParaRPr lang="fi-FI" dirty="0" smtClean="0"/>
          </a:p>
          <a:p>
            <a:endParaRPr lang="fi-FI"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285720" y="357166"/>
            <a:ext cx="3357586" cy="512744"/>
          </a:xfrm>
        </p:spPr>
        <p:txBody>
          <a:bodyPr>
            <a:normAutofit fontScale="90000"/>
          </a:bodyPr>
          <a:lstStyle/>
          <a:p>
            <a:r>
              <a:rPr lang="fi-FI" dirty="0" smtClean="0"/>
              <a:t>Helinä Penttisen </a:t>
            </a:r>
            <a:r>
              <a:rPr lang="fi-FI" dirty="0" err="1" smtClean="0"/>
              <a:t>haasttattelu</a:t>
            </a:r>
            <a:endParaRPr lang="fi-FI" dirty="0"/>
          </a:p>
        </p:txBody>
      </p:sp>
      <p:sp>
        <p:nvSpPr>
          <p:cNvPr id="6" name="Tekstin paikkamerkki 5"/>
          <p:cNvSpPr>
            <a:spLocks noGrp="1"/>
          </p:cNvSpPr>
          <p:nvPr>
            <p:ph type="body" idx="2"/>
          </p:nvPr>
        </p:nvSpPr>
        <p:spPr>
          <a:xfrm>
            <a:off x="428596" y="1214422"/>
            <a:ext cx="3008313" cy="4800600"/>
          </a:xfrm>
        </p:spPr>
        <p:txBody>
          <a:bodyPr>
            <a:normAutofit fontScale="25000" lnSpcReduction="20000"/>
          </a:bodyPr>
          <a:lstStyle/>
          <a:p>
            <a:pPr lvl="0"/>
            <a:r>
              <a:rPr lang="fi-FI" sz="3700" dirty="0" smtClean="0">
                <a:latin typeface="MV Boli" pitchFamily="2" charset="0"/>
                <a:cs typeface="MV Boli" pitchFamily="2" charset="0"/>
              </a:rPr>
              <a:t>1.</a:t>
            </a:r>
            <a:r>
              <a:rPr lang="fi-FI" sz="3700" b="1" dirty="0" smtClean="0">
                <a:latin typeface="MV Boli" pitchFamily="2" charset="0"/>
                <a:cs typeface="MV Boli" pitchFamily="2" charset="0"/>
              </a:rPr>
              <a:t>Onko koulu muuttunut sinun mielestäsi parempaan suuntaan?</a:t>
            </a:r>
          </a:p>
          <a:p>
            <a:r>
              <a:rPr lang="fi-FI" sz="3700" dirty="0" smtClean="0">
                <a:latin typeface="MV Boli" pitchFamily="2" charset="0"/>
                <a:cs typeface="MV Boli" pitchFamily="2" charset="0"/>
              </a:rPr>
              <a:t>V: Ainakin oppilaat muuttuneet reippaampaan suuntaan, eli on muuttunut parempaan suuntaan mielestäni</a:t>
            </a:r>
          </a:p>
          <a:p>
            <a:pPr lvl="0"/>
            <a:r>
              <a:rPr lang="fi-FI" sz="3700" dirty="0" smtClean="0">
                <a:latin typeface="MV Boli" pitchFamily="2" charset="0"/>
                <a:cs typeface="MV Boli" pitchFamily="2" charset="0"/>
              </a:rPr>
              <a:t>2. </a:t>
            </a:r>
            <a:r>
              <a:rPr lang="fi-FI" sz="3700" b="1" dirty="0" smtClean="0">
                <a:latin typeface="MV Boli" pitchFamily="2" charset="0"/>
                <a:cs typeface="MV Boli" pitchFamily="2" charset="0"/>
              </a:rPr>
              <a:t>Mitä nuoriso teki ennen koulupäivän jälkeen?</a:t>
            </a:r>
          </a:p>
          <a:p>
            <a:r>
              <a:rPr lang="fi-FI" sz="3700" dirty="0" smtClean="0">
                <a:latin typeface="MV Boli" pitchFamily="2" charset="0"/>
                <a:cs typeface="MV Boli" pitchFamily="2" charset="0"/>
              </a:rPr>
              <a:t>V: Hyvin maatalous </a:t>
            </a:r>
            <a:r>
              <a:rPr lang="fi-FI" sz="3700" dirty="0" err="1" smtClean="0">
                <a:latin typeface="MV Boli" pitchFamily="2" charset="0"/>
                <a:cs typeface="MV Boli" pitchFamily="2" charset="0"/>
              </a:rPr>
              <a:t>valtainen</a:t>
            </a:r>
            <a:r>
              <a:rPr lang="fi-FI" sz="3700" dirty="0" smtClean="0">
                <a:latin typeface="MV Boli" pitchFamily="2" charset="0"/>
                <a:cs typeface="MV Boli" pitchFamily="2" charset="0"/>
              </a:rPr>
              <a:t>, lapsesta asti tehty puun kantoa eläinten ruokintaa jne. mäen lasku hiihtoa, lumilinnojen ja lumiukkojen rakennusta talvisin, kesällä uintia.</a:t>
            </a:r>
          </a:p>
          <a:p>
            <a:pPr lvl="0"/>
            <a:r>
              <a:rPr lang="fi-FI" sz="3700" dirty="0" smtClean="0">
                <a:latin typeface="MV Boli" pitchFamily="2" charset="0"/>
                <a:cs typeface="MV Boli" pitchFamily="2" charset="0"/>
              </a:rPr>
              <a:t>3. </a:t>
            </a:r>
            <a:r>
              <a:rPr lang="fi-FI" sz="3700" b="1" dirty="0" smtClean="0">
                <a:latin typeface="MV Boli" pitchFamily="2" charset="0"/>
                <a:cs typeface="MV Boli" pitchFamily="2" charset="0"/>
              </a:rPr>
              <a:t>Mitä parannettavaa nykyajan koulussa? jos parannettavaan niin mitä</a:t>
            </a:r>
            <a:r>
              <a:rPr lang="fi-FI" sz="3700" dirty="0" smtClean="0">
                <a:latin typeface="MV Boli" pitchFamily="2" charset="0"/>
                <a:cs typeface="MV Boli" pitchFamily="2" charset="0"/>
              </a:rPr>
              <a:t>?</a:t>
            </a:r>
          </a:p>
          <a:p>
            <a:r>
              <a:rPr lang="fi-FI" sz="3700" dirty="0" smtClean="0">
                <a:latin typeface="MV Boli" pitchFamily="2" charset="0"/>
                <a:cs typeface="MV Boli" pitchFamily="2" charset="0"/>
              </a:rPr>
              <a:t>V: Pieniä kouluja ei tulisi hävittää, olen hieman vanhanaikainen; opettajalla tulisi saada olla enemmän kuria</a:t>
            </a:r>
          </a:p>
          <a:p>
            <a:pPr lvl="0"/>
            <a:r>
              <a:rPr lang="fi-FI" sz="3700" dirty="0" smtClean="0">
                <a:latin typeface="MV Boli" pitchFamily="2" charset="0"/>
                <a:cs typeface="MV Boli" pitchFamily="2" charset="0"/>
              </a:rPr>
              <a:t>4.</a:t>
            </a:r>
            <a:r>
              <a:rPr lang="fi-FI" sz="3700" b="1" dirty="0" smtClean="0">
                <a:latin typeface="MV Boli" pitchFamily="2" charset="0"/>
                <a:cs typeface="MV Boli" pitchFamily="2" charset="0"/>
              </a:rPr>
              <a:t> Mitä teet vapaa-ajallasi nykyään?</a:t>
            </a:r>
          </a:p>
          <a:p>
            <a:r>
              <a:rPr lang="fi-FI" sz="3700" dirty="0" smtClean="0">
                <a:latin typeface="MV Boli" pitchFamily="2" charset="0"/>
                <a:cs typeface="MV Boli" pitchFamily="2" charset="0"/>
              </a:rPr>
              <a:t>V: Olen kova lukemaan, käyn lenkillä, hoidan asuntoani ja pientä puutarhan hoitoa</a:t>
            </a:r>
          </a:p>
          <a:p>
            <a:pPr lvl="0"/>
            <a:r>
              <a:rPr lang="fi-FI" sz="3700" dirty="0" smtClean="0">
                <a:latin typeface="MV Boli" pitchFamily="2" charset="0"/>
                <a:cs typeface="MV Boli" pitchFamily="2" charset="0"/>
              </a:rPr>
              <a:t>5.</a:t>
            </a:r>
            <a:r>
              <a:rPr lang="fi-FI" sz="3700" b="1" dirty="0" smtClean="0">
                <a:latin typeface="MV Boli" pitchFamily="2" charset="0"/>
                <a:cs typeface="MV Boli" pitchFamily="2" charset="0"/>
              </a:rPr>
              <a:t>Käytettiinkö sinun nuoruudessasi päihteitä?</a:t>
            </a:r>
          </a:p>
          <a:p>
            <a:r>
              <a:rPr lang="fi-FI" sz="3700" dirty="0" smtClean="0">
                <a:latin typeface="MV Boli" pitchFamily="2" charset="0"/>
                <a:cs typeface="MV Boli" pitchFamily="2" charset="0"/>
              </a:rPr>
              <a:t>V: hyvin vähän nuorison parissa. lähinnä alkoholia ja osittain tupakointia. itse en ole ikinä käyttänyt.</a:t>
            </a:r>
          </a:p>
          <a:p>
            <a:pPr lvl="0"/>
            <a:r>
              <a:rPr lang="fi-FI" sz="3700" dirty="0" smtClean="0">
                <a:latin typeface="MV Boli" pitchFamily="2" charset="0"/>
                <a:cs typeface="MV Boli" pitchFamily="2" charset="0"/>
              </a:rPr>
              <a:t>6. </a:t>
            </a:r>
            <a:r>
              <a:rPr lang="fi-FI" sz="3700" b="1" dirty="0" smtClean="0">
                <a:latin typeface="MV Boli" pitchFamily="2" charset="0"/>
                <a:cs typeface="MV Boli" pitchFamily="2" charset="0"/>
              </a:rPr>
              <a:t>Mitä kieliä koulussa opetettiin?</a:t>
            </a:r>
          </a:p>
          <a:p>
            <a:r>
              <a:rPr lang="fi-FI" sz="3700" dirty="0" smtClean="0">
                <a:latin typeface="MV Boli" pitchFamily="2" charset="0"/>
                <a:cs typeface="MV Boli" pitchFamily="2" charset="0"/>
              </a:rPr>
              <a:t>V: Koulussa ei opeteltu mitään muita kieliä kuin äidin kieltä</a:t>
            </a:r>
          </a:p>
          <a:p>
            <a:pPr lvl="0"/>
            <a:r>
              <a:rPr lang="fi-FI" sz="3700" dirty="0" smtClean="0">
                <a:latin typeface="MV Boli" pitchFamily="2" charset="0"/>
                <a:cs typeface="MV Boli" pitchFamily="2" charset="0"/>
              </a:rPr>
              <a:t>7. </a:t>
            </a:r>
            <a:r>
              <a:rPr lang="fi-FI" sz="3700" b="1" dirty="0" smtClean="0">
                <a:latin typeface="MV Boli" pitchFamily="2" charset="0"/>
                <a:cs typeface="MV Boli" pitchFamily="2" charset="0"/>
              </a:rPr>
              <a:t>Millaisia elintarvikkeita oli saatavilla ennen vanhaan?</a:t>
            </a:r>
          </a:p>
          <a:p>
            <a:r>
              <a:rPr lang="fi-FI" sz="3700" dirty="0" smtClean="0">
                <a:latin typeface="MV Boli" pitchFamily="2" charset="0"/>
                <a:cs typeface="MV Boli" pitchFamily="2" charset="0"/>
              </a:rPr>
              <a:t>V: Esim. kahville tehtiin paljon korvikkeita, esim. voikukan juuria, sikuria jne. sokeri, jauhot, maito ja lopulta myös kahvi oli hankittava ostokortilla, ruoka oli yksinkertaista.</a:t>
            </a:r>
          </a:p>
          <a:p>
            <a:pPr lvl="0"/>
            <a:r>
              <a:rPr lang="fi-FI" sz="3700" dirty="0" smtClean="0">
                <a:latin typeface="MV Boli" pitchFamily="2" charset="0"/>
                <a:cs typeface="MV Boli" pitchFamily="2" charset="0"/>
              </a:rPr>
              <a:t>8.</a:t>
            </a:r>
            <a:r>
              <a:rPr lang="fi-FI" sz="3700" b="1" dirty="0" smtClean="0">
                <a:latin typeface="MV Boli" pitchFamily="2" charset="0"/>
                <a:cs typeface="MV Boli" pitchFamily="2" charset="0"/>
              </a:rPr>
              <a:t>Kuinka pitkä joululoma teillä oli?</a:t>
            </a:r>
          </a:p>
          <a:p>
            <a:r>
              <a:rPr lang="fi-FI" sz="3700" dirty="0" smtClean="0">
                <a:latin typeface="MV Boli" pitchFamily="2" charset="0"/>
                <a:cs typeface="MV Boli" pitchFamily="2" charset="0"/>
              </a:rPr>
              <a:t>V: noin 2 viikkoa</a:t>
            </a:r>
          </a:p>
          <a:p>
            <a:pPr lvl="0"/>
            <a:r>
              <a:rPr lang="fi-FI" sz="3700" dirty="0" smtClean="0">
                <a:latin typeface="MV Boli" pitchFamily="2" charset="0"/>
                <a:cs typeface="MV Boli" pitchFamily="2" charset="0"/>
              </a:rPr>
              <a:t>9.</a:t>
            </a:r>
            <a:r>
              <a:rPr lang="fi-FI" sz="3700" b="1" dirty="0" smtClean="0">
                <a:latin typeface="MV Boli" pitchFamily="2" charset="0"/>
                <a:cs typeface="MV Boli" pitchFamily="2" charset="0"/>
              </a:rPr>
              <a:t>Minkälaista teidän joulunviettonne oli?</a:t>
            </a:r>
          </a:p>
          <a:p>
            <a:r>
              <a:rPr lang="fi-FI" sz="3700" dirty="0" smtClean="0">
                <a:latin typeface="MV Boli" pitchFamily="2" charset="0"/>
                <a:cs typeface="MV Boli" pitchFamily="2" charset="0"/>
              </a:rPr>
              <a:t>V: Ruoan puolesta perinteiset jouluruuat paitsi riisipuuro sijaan ohrapuuroa ja rusinoitten sijasta ennen talvea kerättyjä marjoja. Lahjat olivat vaatimattomia, lähinnä villasukkia ja vaatetuksia. joulukirkkoon mentiin hevoskyydillä. Aina ei saatu edes kynttilöitä kuusen oksiin, useimmiten kynttilät olivat itse tehtyjä. Pumpulia myös käytettiin koristeena</a:t>
            </a:r>
          </a:p>
          <a:p>
            <a:endParaRPr lang="fi-FI" dirty="0"/>
          </a:p>
        </p:txBody>
      </p:sp>
      <p:pic>
        <p:nvPicPr>
          <p:cNvPr id="3074" name="Picture 2" descr="I:\DCIM\100PHOTO\SAM_1987.JPG"/>
          <p:cNvPicPr>
            <a:picLocks noGrp="1" noChangeAspect="1" noChangeArrowheads="1"/>
          </p:cNvPicPr>
          <p:nvPr>
            <p:ph sz="half" idx="1"/>
          </p:nvPr>
        </p:nvPicPr>
        <p:blipFill>
          <a:blip r:embed="rId2" cstate="print"/>
          <a:stretch>
            <a:fillRect/>
          </a:stretch>
        </p:blipFill>
        <p:spPr bwMode="auto">
          <a:xfrm>
            <a:off x="3689061" y="1093816"/>
            <a:ext cx="5112327" cy="3832167"/>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67544" y="0"/>
            <a:ext cx="8229600" cy="1008112"/>
          </a:xfrm>
        </p:spPr>
        <p:txBody>
          <a:bodyPr>
            <a:normAutofit fontScale="90000"/>
          </a:bodyPr>
          <a:lstStyle/>
          <a:p>
            <a:r>
              <a:rPr lang="fi-FI" dirty="0" smtClean="0"/>
              <a:t>Uskonnon oppia koulun ulkopuolella!</a:t>
            </a:r>
            <a:endParaRPr lang="fi-FI" dirty="0"/>
          </a:p>
        </p:txBody>
      </p:sp>
      <p:sp>
        <p:nvSpPr>
          <p:cNvPr id="3" name="Alaotsikko 2"/>
          <p:cNvSpPr>
            <a:spLocks noGrp="1"/>
          </p:cNvSpPr>
          <p:nvPr>
            <p:ph sz="half" idx="1"/>
          </p:nvPr>
        </p:nvSpPr>
        <p:spPr>
          <a:xfrm>
            <a:off x="467544" y="1268760"/>
            <a:ext cx="4038600" cy="4525963"/>
          </a:xfrm>
        </p:spPr>
        <p:txBody>
          <a:bodyPr>
            <a:normAutofit/>
          </a:bodyPr>
          <a:lstStyle/>
          <a:p>
            <a:pPr>
              <a:buNone/>
            </a:pPr>
            <a:r>
              <a:rPr lang="fi-FI" dirty="0" smtClean="0"/>
              <a:t/>
            </a:r>
            <a:br>
              <a:rPr lang="fi-FI" dirty="0" smtClean="0"/>
            </a:br>
            <a:r>
              <a:rPr lang="fi-FI" dirty="0" smtClean="0"/>
              <a:t> </a:t>
            </a:r>
            <a:br>
              <a:rPr lang="fi-FI" dirty="0" smtClean="0"/>
            </a:br>
            <a:r>
              <a:rPr lang="fi-FI" dirty="0" smtClean="0"/>
              <a:t> </a:t>
            </a:r>
            <a:endParaRPr lang="fi-FI" sz="5600" dirty="0"/>
          </a:p>
        </p:txBody>
      </p:sp>
      <p:sp>
        <p:nvSpPr>
          <p:cNvPr id="4" name="Sisällön paikkamerkki 3"/>
          <p:cNvSpPr>
            <a:spLocks noGrp="1"/>
          </p:cNvSpPr>
          <p:nvPr>
            <p:ph sz="half" idx="2"/>
          </p:nvPr>
        </p:nvSpPr>
        <p:spPr>
          <a:xfrm>
            <a:off x="4716016" y="764704"/>
            <a:ext cx="4038600" cy="4525963"/>
          </a:xfrm>
        </p:spPr>
        <p:txBody>
          <a:bodyPr>
            <a:noAutofit/>
          </a:bodyPr>
          <a:lstStyle/>
          <a:p>
            <a:pPr>
              <a:buNone/>
            </a:pPr>
            <a:r>
              <a:rPr lang="fi-FI" sz="1400" dirty="0" smtClean="0"/>
              <a:t/>
            </a:r>
            <a:br>
              <a:rPr lang="fi-FI" sz="1400" dirty="0" smtClean="0"/>
            </a:br>
            <a:r>
              <a:rPr lang="fi-FI" sz="1400" dirty="0" smtClean="0"/>
              <a:t>	</a:t>
            </a:r>
            <a:r>
              <a:rPr lang="fi-FI" sz="1200" dirty="0" err="1" smtClean="0">
                <a:latin typeface="MV Boli" pitchFamily="2" charset="0"/>
                <a:cs typeface="MV Boli" pitchFamily="2" charset="0"/>
              </a:rPr>
              <a:t>Srk</a:t>
            </a:r>
            <a:r>
              <a:rPr lang="fi-FI" sz="1200" dirty="0" smtClean="0">
                <a:latin typeface="MV Boli" pitchFamily="2" charset="0"/>
                <a:cs typeface="MV Boli" pitchFamily="2" charset="0"/>
              </a:rPr>
              <a:t> (seurakunta) järjestää meille uskonnonleirin Petäjälahdessa, jossa opettelemme osan uskonnon kurssista kahdessa päivässä puhumalla ja tekemällä testejä. Niistä koostuu sitten jakson uskonnon numero. Tässä käydään siis koko etiikka ja moraali jakso läpi. Opettelemme elämän peruskysymyksiä, sitä miten elämme toisten kanssa ja otamme toiset huomioon. Tämä on erilainen kuin muut leirikoulut, koska vapaa-aikaa jää vain vähäsen. Tämä kestää vain kaksi päivää, joten on tiukka aikataulu. Siitä seuraa, että hermot voi mennä aika helposti. Välillä on pidettävä taukoja, koska asia on melko raskasta käsiteltävää. </a:t>
            </a:r>
          </a:p>
          <a:p>
            <a:pPr>
              <a:buNone/>
            </a:pPr>
            <a:r>
              <a:rPr lang="fi-FI" sz="1200" dirty="0">
                <a:latin typeface="MV Boli" pitchFamily="2" charset="0"/>
                <a:cs typeface="MV Boli" pitchFamily="2" charset="0"/>
              </a:rPr>
              <a:t>	</a:t>
            </a:r>
            <a:r>
              <a:rPr lang="fi-FI" sz="1200" dirty="0" smtClean="0">
                <a:latin typeface="MV Boli" pitchFamily="2" charset="0"/>
                <a:cs typeface="MV Boli" pitchFamily="2" charset="0"/>
              </a:rPr>
              <a:t>	Kun olemme näin lähellä leirikoulussa, voi ilmaantua myös kutsumattomia vieraita. Viime vuonna joku tuli illalla ampumaan raketteja ulos. Se kyllä säikäytti Katrin totaalisesti, koska hän luuli (kuten muutkin) aluksi, että kyse oli ampuma-aseen paukkeesta.  Ja tuli sinne jostain vähän karvaisempi vieraskin,  sillä jonkun koira oli karkuteillä ja tuli ovelle ruikuttamaan, mutta se katosi yhtäkkiä. Sillä oli </a:t>
            </a:r>
            <a:r>
              <a:rPr lang="fi-FI" sz="1200" dirty="0" err="1" smtClean="0">
                <a:latin typeface="MV Boli" pitchFamily="2" charset="0"/>
                <a:cs typeface="MV Boli" pitchFamily="2" charset="0"/>
              </a:rPr>
              <a:t>GPS-paikannin</a:t>
            </a:r>
            <a:r>
              <a:rPr lang="fi-FI" sz="1200" dirty="0" smtClean="0">
                <a:latin typeface="MV Boli" pitchFamily="2" charset="0"/>
                <a:cs typeface="MV Boli" pitchFamily="2" charset="0"/>
              </a:rPr>
              <a:t> pannassa, joten omistaja varmasti löysi sen. Tänäkin vuonna saimme vieraita. Pari poikaa tuli käymään opettajilta salaa sillä välin kun he olivat saunassa. Kun opettajat huomasivat tämän, niin kyllä jyrähti ja lähdöt tuli!  </a:t>
            </a:r>
            <a:r>
              <a:rPr lang="fi-FI" sz="1400" dirty="0" smtClean="0">
                <a:latin typeface="MV Boli" pitchFamily="2" charset="0"/>
                <a:cs typeface="MV Boli" pitchFamily="2" charset="0"/>
              </a:rPr>
              <a:t/>
            </a:r>
            <a:br>
              <a:rPr lang="fi-FI" sz="1400" dirty="0" smtClean="0">
                <a:latin typeface="MV Boli" pitchFamily="2" charset="0"/>
                <a:cs typeface="MV Boli" pitchFamily="2" charset="0"/>
              </a:rPr>
            </a:br>
            <a:r>
              <a:rPr lang="fi-FI" sz="1400" dirty="0" smtClean="0">
                <a:latin typeface="MV Boli" pitchFamily="2" charset="0"/>
                <a:cs typeface="MV Boli" pitchFamily="2" charset="0"/>
              </a:rPr>
              <a:t> </a:t>
            </a:r>
            <a:br>
              <a:rPr lang="fi-FI" sz="1400" dirty="0" smtClean="0">
                <a:latin typeface="MV Boli" pitchFamily="2" charset="0"/>
                <a:cs typeface="MV Boli" pitchFamily="2" charset="0"/>
              </a:rPr>
            </a:br>
            <a:r>
              <a:rPr lang="fi-FI" sz="1400" dirty="0" smtClean="0">
                <a:latin typeface="MV Boli" pitchFamily="2" charset="0"/>
                <a:cs typeface="MV Boli" pitchFamily="2" charset="0"/>
              </a:rPr>
              <a:t> </a:t>
            </a:r>
            <a:endParaRPr lang="fi-FI" sz="1400" dirty="0">
              <a:latin typeface="MV Boli" pitchFamily="2" charset="0"/>
              <a:cs typeface="MV Boli" pitchFamily="2" charset="0"/>
            </a:endParaRPr>
          </a:p>
        </p:txBody>
      </p:sp>
      <p:pic>
        <p:nvPicPr>
          <p:cNvPr id="1026" name="Picture 2" descr="C:\Users\ya\Desktop\Askon Sälät\Kuvia Leirikoulu Petäjälahdesta\SAM_2030.JPG"/>
          <p:cNvPicPr>
            <a:picLocks noChangeAspect="1" noChangeArrowheads="1"/>
          </p:cNvPicPr>
          <p:nvPr/>
        </p:nvPicPr>
        <p:blipFill>
          <a:blip r:embed="rId2" cstate="print"/>
          <a:srcRect/>
          <a:stretch>
            <a:fillRect/>
          </a:stretch>
        </p:blipFill>
        <p:spPr bwMode="auto">
          <a:xfrm rot="5400000">
            <a:off x="76809" y="1155439"/>
            <a:ext cx="5040561" cy="4403109"/>
          </a:xfrm>
          <a:prstGeom prst="rect">
            <a:avLst/>
          </a:prstGeom>
          <a:noFill/>
        </p:spPr>
      </p:pic>
      <p:sp>
        <p:nvSpPr>
          <p:cNvPr id="6" name="Suorakulmio 5"/>
          <p:cNvSpPr/>
          <p:nvPr/>
        </p:nvSpPr>
        <p:spPr>
          <a:xfrm>
            <a:off x="251520" y="5877272"/>
            <a:ext cx="4572000" cy="980728"/>
          </a:xfrm>
          <a:prstGeom prst="rect">
            <a:avLst/>
          </a:prstGeom>
        </p:spPr>
        <p:txBody>
          <a:bodyPr wrap="square">
            <a:spAutoFit/>
          </a:bodyPr>
          <a:lstStyle/>
          <a:p>
            <a:r>
              <a:rPr lang="fi-FI" sz="1400" dirty="0" smtClean="0">
                <a:latin typeface="MV Boli" pitchFamily="2" charset="0"/>
                <a:cs typeface="MV Boli" pitchFamily="2" charset="0"/>
              </a:rPr>
              <a:t>Illalla me menimme ulos pelaamaan </a:t>
            </a:r>
            <a:r>
              <a:rPr lang="fi-FI" sz="1400" dirty="0" err="1" smtClean="0">
                <a:latin typeface="MV Boli" pitchFamily="2" charset="0"/>
                <a:cs typeface="MV Boli" pitchFamily="2" charset="0"/>
              </a:rPr>
              <a:t>tuikkusta</a:t>
            </a:r>
            <a:r>
              <a:rPr lang="fi-FI" sz="1400" dirty="0" smtClean="0">
                <a:latin typeface="MV Boli" pitchFamily="2" charset="0"/>
                <a:cs typeface="MV Boli" pitchFamily="2" charset="0"/>
              </a:rPr>
              <a:t> pariksi tunniksi ja sen jälkeen saunottiin, jonka jälkeen oli vapaa-aikaa jonkin hetken. </a:t>
            </a:r>
            <a:r>
              <a:rPr lang="fi-FI" sz="1400" dirty="0" smtClean="0">
                <a:latin typeface="MV Boli" pitchFamily="2" charset="0"/>
                <a:cs typeface="MV Boli" pitchFamily="2" charset="0"/>
                <a:sym typeface="Wingdings" pitchFamily="2" charset="2"/>
              </a:rPr>
              <a:t>Katria ärsytti koska oli niin huono piiloutumaan maastoon.</a:t>
            </a:r>
            <a:endParaRPr lang="fi-FI" sz="1400" dirty="0">
              <a:latin typeface="MV Boli" pitchFamily="2" charset="0"/>
              <a:cs typeface="MV Boli" pitchFamily="2" charset="0"/>
            </a:endParaRPr>
          </a:p>
        </p:txBody>
      </p:sp>
      <p:sp>
        <p:nvSpPr>
          <p:cNvPr id="7" name="Tekstikehys 6"/>
          <p:cNvSpPr txBox="1"/>
          <p:nvPr/>
        </p:nvSpPr>
        <p:spPr>
          <a:xfrm>
            <a:off x="6643702" y="6143644"/>
            <a:ext cx="1643074" cy="369332"/>
          </a:xfrm>
          <a:prstGeom prst="rect">
            <a:avLst/>
          </a:prstGeom>
          <a:noFill/>
        </p:spPr>
        <p:txBody>
          <a:bodyPr wrap="square" rtlCol="0">
            <a:spAutoFit/>
          </a:bodyPr>
          <a:lstStyle/>
          <a:p>
            <a:r>
              <a:rPr lang="fi-FI" dirty="0" smtClean="0"/>
              <a:t>Janne Salonen</a:t>
            </a:r>
            <a:endParaRPr lang="fi-FI"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Jaana Strömberg</a:t>
            </a:r>
            <a:endParaRPr lang="fi-FI" dirty="0"/>
          </a:p>
        </p:txBody>
      </p:sp>
      <p:sp>
        <p:nvSpPr>
          <p:cNvPr id="3" name="Sisällön paikkamerkki 2"/>
          <p:cNvSpPr>
            <a:spLocks noGrp="1"/>
          </p:cNvSpPr>
          <p:nvPr>
            <p:ph sz="half" idx="1"/>
          </p:nvPr>
        </p:nvSpPr>
        <p:spPr/>
        <p:txBody>
          <a:bodyPr>
            <a:normAutofit/>
          </a:bodyPr>
          <a:lstStyle/>
          <a:p>
            <a:r>
              <a:rPr lang="fi-FI" sz="1400" dirty="0" smtClean="0">
                <a:latin typeface="MV Boli" pitchFamily="2" charset="0"/>
                <a:cs typeface="MV Boli" pitchFamily="2" charset="0"/>
              </a:rPr>
              <a:t>1. Jaana Strömberg ja toimii </a:t>
            </a:r>
            <a:r>
              <a:rPr lang="fi-FI" sz="1400" dirty="0" err="1" smtClean="0">
                <a:latin typeface="MV Boli" pitchFamily="2" charset="0"/>
                <a:cs typeface="MV Boli" pitchFamily="2" charset="0"/>
              </a:rPr>
              <a:t>Feenixillä</a:t>
            </a:r>
            <a:r>
              <a:rPr lang="fi-FI" sz="1400" dirty="0" smtClean="0">
                <a:latin typeface="MV Boli" pitchFamily="2" charset="0"/>
                <a:cs typeface="MV Boli" pitchFamily="2" charset="0"/>
              </a:rPr>
              <a:t> JOPO luokan vieressä naapurina, niin kuin Joonas sanoo.</a:t>
            </a:r>
            <a:br>
              <a:rPr lang="fi-FI" sz="1400" dirty="0" smtClean="0">
                <a:latin typeface="MV Boli" pitchFamily="2" charset="0"/>
                <a:cs typeface="MV Boli" pitchFamily="2" charset="0"/>
              </a:rPr>
            </a:br>
            <a:r>
              <a:rPr lang="fi-FI" sz="1400" dirty="0" smtClean="0">
                <a:latin typeface="MV Boli" pitchFamily="2" charset="0"/>
                <a:cs typeface="MV Boli" pitchFamily="2" charset="0"/>
              </a:rPr>
              <a:t/>
            </a:r>
            <a:br>
              <a:rPr lang="fi-FI" sz="1400" dirty="0" smtClean="0">
                <a:latin typeface="MV Boli" pitchFamily="2" charset="0"/>
                <a:cs typeface="MV Boli" pitchFamily="2" charset="0"/>
              </a:rPr>
            </a:br>
            <a:r>
              <a:rPr lang="fi-FI" sz="1400" dirty="0" smtClean="0">
                <a:latin typeface="MV Boli" pitchFamily="2" charset="0"/>
                <a:cs typeface="MV Boli" pitchFamily="2" charset="0"/>
              </a:rPr>
              <a:t>2.Tehtäväni on auttaa paikkakunnan nuoria löytämään töitä/tekemistä ja </a:t>
            </a:r>
            <a:r>
              <a:rPr lang="fi-FI" sz="1400" dirty="0" err="1" smtClean="0">
                <a:latin typeface="MV Boli" pitchFamily="2" charset="0"/>
                <a:cs typeface="MV Boli" pitchFamily="2" charset="0"/>
              </a:rPr>
              <a:t>kullekkin</a:t>
            </a:r>
            <a:r>
              <a:rPr lang="fi-FI" sz="1400" dirty="0" smtClean="0">
                <a:latin typeface="MV Boli" pitchFamily="2" charset="0"/>
                <a:cs typeface="MV Boli" pitchFamily="2" charset="0"/>
              </a:rPr>
              <a:t> tyypille sopiva tapa kouluttautua.</a:t>
            </a:r>
            <a:br>
              <a:rPr lang="fi-FI" sz="1400" dirty="0" smtClean="0">
                <a:latin typeface="MV Boli" pitchFamily="2" charset="0"/>
                <a:cs typeface="MV Boli" pitchFamily="2" charset="0"/>
              </a:rPr>
            </a:br>
            <a:r>
              <a:rPr lang="fi-FI" sz="1400" dirty="0" smtClean="0">
                <a:latin typeface="MV Boli" pitchFamily="2" charset="0"/>
                <a:cs typeface="MV Boli" pitchFamily="2" charset="0"/>
              </a:rPr>
              <a:t/>
            </a:r>
            <a:br>
              <a:rPr lang="fi-FI" sz="1400" dirty="0" smtClean="0">
                <a:latin typeface="MV Boli" pitchFamily="2" charset="0"/>
                <a:cs typeface="MV Boli" pitchFamily="2" charset="0"/>
              </a:rPr>
            </a:br>
            <a:r>
              <a:rPr lang="fi-FI" sz="1400" dirty="0" smtClean="0">
                <a:latin typeface="MV Boli" pitchFamily="2" charset="0"/>
                <a:cs typeface="MV Boli" pitchFamily="2" charset="0"/>
              </a:rPr>
              <a:t>3.Tässä työssä olen ollut 1,5 vuotta</a:t>
            </a:r>
            <a:br>
              <a:rPr lang="fi-FI" sz="1400" dirty="0" smtClean="0">
                <a:latin typeface="MV Boli" pitchFamily="2" charset="0"/>
                <a:cs typeface="MV Boli" pitchFamily="2" charset="0"/>
              </a:rPr>
            </a:br>
            <a:r>
              <a:rPr lang="fi-FI" sz="1400" dirty="0" smtClean="0">
                <a:latin typeface="MV Boli" pitchFamily="2" charset="0"/>
                <a:cs typeface="MV Boli" pitchFamily="2" charset="0"/>
              </a:rPr>
              <a:t/>
            </a:r>
            <a:br>
              <a:rPr lang="fi-FI" sz="1400" dirty="0" smtClean="0">
                <a:latin typeface="MV Boli" pitchFamily="2" charset="0"/>
                <a:cs typeface="MV Boli" pitchFamily="2" charset="0"/>
              </a:rPr>
            </a:br>
            <a:r>
              <a:rPr lang="fi-FI" sz="1400" dirty="0" smtClean="0">
                <a:latin typeface="MV Boli" pitchFamily="2" charset="0"/>
                <a:cs typeface="MV Boli" pitchFamily="2" charset="0"/>
              </a:rPr>
              <a:t>4.Olen !!!!</a:t>
            </a:r>
            <a:br>
              <a:rPr lang="fi-FI" sz="1400" dirty="0" smtClean="0">
                <a:latin typeface="MV Boli" pitchFamily="2" charset="0"/>
                <a:cs typeface="MV Boli" pitchFamily="2" charset="0"/>
              </a:rPr>
            </a:br>
            <a:r>
              <a:rPr lang="fi-FI" sz="1400" dirty="0" smtClean="0">
                <a:latin typeface="MV Boli" pitchFamily="2" charset="0"/>
                <a:cs typeface="MV Boli" pitchFamily="2" charset="0"/>
              </a:rPr>
              <a:t/>
            </a:r>
            <a:br>
              <a:rPr lang="fi-FI" sz="1400" dirty="0" smtClean="0">
                <a:latin typeface="MV Boli" pitchFamily="2" charset="0"/>
                <a:cs typeface="MV Boli" pitchFamily="2" charset="0"/>
              </a:rPr>
            </a:br>
            <a:r>
              <a:rPr lang="fi-FI" sz="1400" dirty="0" smtClean="0">
                <a:latin typeface="MV Boli" pitchFamily="2" charset="0"/>
                <a:cs typeface="MV Boli" pitchFamily="2" charset="0"/>
              </a:rPr>
              <a:t>5.Parasta on tietysti nuoret! Ja että moni nuori on saanut hankkeen kautta mahdollisuuden tehdä töitä.</a:t>
            </a:r>
            <a:br>
              <a:rPr lang="fi-FI" sz="1400" dirty="0" smtClean="0">
                <a:latin typeface="MV Boli" pitchFamily="2" charset="0"/>
                <a:cs typeface="MV Boli" pitchFamily="2" charset="0"/>
              </a:rPr>
            </a:br>
            <a:r>
              <a:rPr lang="fi-FI" sz="1400" dirty="0" smtClean="0">
                <a:latin typeface="MV Boli" pitchFamily="2" charset="0"/>
                <a:cs typeface="MV Boli" pitchFamily="2" charset="0"/>
              </a:rPr>
              <a:t>Ikävintä on kun hanke päättyy ei muuta.</a:t>
            </a:r>
            <a:br>
              <a:rPr lang="fi-FI" sz="1400" dirty="0" smtClean="0">
                <a:latin typeface="MV Boli" pitchFamily="2" charset="0"/>
                <a:cs typeface="MV Boli" pitchFamily="2" charset="0"/>
              </a:rPr>
            </a:br>
            <a:r>
              <a:rPr lang="fi-FI" sz="1400" dirty="0" smtClean="0">
                <a:latin typeface="MV Boli" pitchFamily="2" charset="0"/>
                <a:cs typeface="MV Boli" pitchFamily="2" charset="0"/>
              </a:rPr>
              <a:t/>
            </a:r>
            <a:br>
              <a:rPr lang="fi-FI" sz="1400" dirty="0" smtClean="0">
                <a:latin typeface="MV Boli" pitchFamily="2" charset="0"/>
                <a:cs typeface="MV Boli" pitchFamily="2" charset="0"/>
              </a:rPr>
            </a:br>
            <a:r>
              <a:rPr lang="fi-FI" sz="1400" dirty="0" smtClean="0">
                <a:latin typeface="MV Boli" pitchFamily="2" charset="0"/>
                <a:cs typeface="MV Boli" pitchFamily="2" charset="0"/>
              </a:rPr>
              <a:t>6.Voin ehdottomasti, pieni kylähulluus on vain plussaa </a:t>
            </a:r>
            <a:r>
              <a:rPr lang="fi-FI" sz="1400" dirty="0" smtClean="0">
                <a:latin typeface="MV Boli" pitchFamily="2" charset="0"/>
                <a:cs typeface="MV Boli" pitchFamily="2" charset="0"/>
                <a:sym typeface="Wingdings" pitchFamily="2" charset="2"/>
              </a:rPr>
              <a:t></a:t>
            </a:r>
            <a:endParaRPr lang="fi-FI" sz="1400" dirty="0" smtClean="0">
              <a:latin typeface="MV Boli" pitchFamily="2" charset="0"/>
              <a:cs typeface="MV Boli" pitchFamily="2" charset="0"/>
            </a:endParaRPr>
          </a:p>
        </p:txBody>
      </p:sp>
      <p:pic>
        <p:nvPicPr>
          <p:cNvPr id="2050" name="Picture 2" descr="I:\DCIM\100PHOTO\SAM_2139.JPG"/>
          <p:cNvPicPr>
            <a:picLocks noGrp="1" noChangeAspect="1" noChangeArrowheads="1"/>
          </p:cNvPicPr>
          <p:nvPr>
            <p:ph sz="half" idx="2"/>
          </p:nvPr>
        </p:nvPicPr>
        <p:blipFill>
          <a:blip r:embed="rId2" cstate="print"/>
          <a:stretch>
            <a:fillRect/>
          </a:stretch>
        </p:blipFill>
        <p:spPr bwMode="auto">
          <a:xfrm>
            <a:off x="4799907" y="2447405"/>
            <a:ext cx="4039985" cy="302998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dirty="0" smtClean="0"/>
              <a:t>Kirpputori</a:t>
            </a:r>
            <a:endParaRPr lang="fi-FI" dirty="0"/>
          </a:p>
        </p:txBody>
      </p:sp>
      <p:sp>
        <p:nvSpPr>
          <p:cNvPr id="9" name="Sisällön paikkamerkki 8"/>
          <p:cNvSpPr>
            <a:spLocks noGrp="1"/>
          </p:cNvSpPr>
          <p:nvPr>
            <p:ph sz="half" idx="1"/>
          </p:nvPr>
        </p:nvSpPr>
        <p:spPr/>
        <p:txBody>
          <a:bodyPr>
            <a:normAutofit fontScale="25000" lnSpcReduction="20000"/>
          </a:bodyPr>
          <a:lstStyle/>
          <a:p>
            <a:pPr>
              <a:buNone/>
            </a:pPr>
            <a:r>
              <a:rPr lang="fi-FI" sz="3200" dirty="0" smtClean="0">
                <a:latin typeface="MV Boli" pitchFamily="2" charset="0"/>
                <a:cs typeface="MV Boli" pitchFamily="2" charset="0"/>
              </a:rPr>
              <a:t>		</a:t>
            </a:r>
            <a:r>
              <a:rPr lang="fi-FI" sz="4800" dirty="0" smtClean="0">
                <a:latin typeface="MV Boli" pitchFamily="2" charset="0"/>
                <a:cs typeface="MV Boli" pitchFamily="2" charset="0"/>
              </a:rPr>
              <a:t>Lauantaina 26.10.2013 oli </a:t>
            </a:r>
            <a:r>
              <a:rPr lang="fi-FI" sz="4800" dirty="0">
                <a:latin typeface="MV Boli" pitchFamily="2" charset="0"/>
                <a:cs typeface="MV Boli" pitchFamily="2" charset="0"/>
              </a:rPr>
              <a:t>M</a:t>
            </a:r>
            <a:r>
              <a:rPr lang="fi-FI" sz="4800" dirty="0" smtClean="0">
                <a:latin typeface="MV Boli" pitchFamily="2" charset="0"/>
                <a:cs typeface="MV Boli" pitchFamily="2" charset="0"/>
              </a:rPr>
              <a:t>annerheimin lasten- suojeluliiton kirpputori ja </a:t>
            </a:r>
            <a:r>
              <a:rPr lang="fi-FI" sz="4800" dirty="0" err="1" smtClean="0">
                <a:latin typeface="MV Boli" pitchFamily="2" charset="0"/>
                <a:cs typeface="MV Boli" pitchFamily="2" charset="0"/>
              </a:rPr>
              <a:t>JOPO-luokallakin</a:t>
            </a:r>
            <a:r>
              <a:rPr lang="fi-FI" sz="4800" dirty="0" smtClean="0">
                <a:latin typeface="MV Boli" pitchFamily="2" charset="0"/>
                <a:cs typeface="MV Boli" pitchFamily="2" charset="0"/>
              </a:rPr>
              <a:t> oli tavaraa myynnissä siellä.</a:t>
            </a:r>
          </a:p>
          <a:p>
            <a:pPr>
              <a:buNone/>
            </a:pPr>
            <a:r>
              <a:rPr lang="fi-FI" sz="4800" dirty="0" smtClean="0">
                <a:latin typeface="MV Boli" pitchFamily="2" charset="0"/>
                <a:cs typeface="MV Boli" pitchFamily="2" charset="0"/>
              </a:rPr>
              <a:t>	Tavaraa meni ihan mukavasti kaupaksi. Mutta tavaraa jäi kuitenkin, joten uusi kirpputori on joulukuussa 9-13.12 kello 12-14 </a:t>
            </a:r>
            <a:r>
              <a:rPr lang="fi-FI" sz="4800" dirty="0" err="1" smtClean="0">
                <a:latin typeface="MV Boli" pitchFamily="2" charset="0"/>
                <a:cs typeface="MV Boli" pitchFamily="2" charset="0"/>
              </a:rPr>
              <a:t>feenixin</a:t>
            </a:r>
            <a:r>
              <a:rPr lang="fi-FI" sz="4800" dirty="0" smtClean="0">
                <a:latin typeface="MV Boli" pitchFamily="2" charset="0"/>
                <a:cs typeface="MV Boli" pitchFamily="2" charset="0"/>
              </a:rPr>
              <a:t> </a:t>
            </a:r>
            <a:r>
              <a:rPr lang="fi-FI" sz="4800" dirty="0" err="1" smtClean="0">
                <a:latin typeface="MV Boli" pitchFamily="2" charset="0"/>
                <a:cs typeface="MV Boli" pitchFamily="2" charset="0"/>
              </a:rPr>
              <a:t>ylä</a:t>
            </a:r>
            <a:r>
              <a:rPr lang="fi-FI" sz="4800" dirty="0" smtClean="0">
                <a:latin typeface="MV Boli" pitchFamily="2" charset="0"/>
                <a:cs typeface="MV Boli" pitchFamily="2" charset="0"/>
              </a:rPr>
              <a:t> kerrassa. Ruokaa </a:t>
            </a:r>
            <a:r>
              <a:rPr lang="fi-FI" sz="4800" dirty="0" err="1" smtClean="0">
                <a:latin typeface="MV Boli" pitchFamily="2" charset="0"/>
                <a:cs typeface="MV Boli" pitchFamily="2" charset="0"/>
              </a:rPr>
              <a:t>JOPO-luokan</a:t>
            </a:r>
            <a:r>
              <a:rPr lang="fi-FI" sz="4800" dirty="0" smtClean="0">
                <a:latin typeface="MV Boli" pitchFamily="2" charset="0"/>
                <a:cs typeface="MV Boli" pitchFamily="2" charset="0"/>
              </a:rPr>
              <a:t> myyjille teki Heli Kokkonen, joka on kouluavustajana JOPO- luokalla</a:t>
            </a:r>
            <a:r>
              <a:rPr lang="fi-FI" sz="4000" dirty="0" smtClean="0">
                <a:latin typeface="MV Boli" pitchFamily="2" charset="0"/>
                <a:cs typeface="MV Boli" pitchFamily="2" charset="0"/>
              </a:rPr>
              <a:t>.</a:t>
            </a:r>
          </a:p>
          <a:p>
            <a:pPr>
              <a:buNone/>
            </a:pPr>
            <a:endParaRPr lang="fi-FI" sz="4000" dirty="0" smtClean="0"/>
          </a:p>
          <a:p>
            <a:endParaRPr lang="fi-FI" sz="2400" dirty="0" smtClean="0"/>
          </a:p>
          <a:p>
            <a:endParaRPr lang="fi-FI" sz="2400" dirty="0"/>
          </a:p>
          <a:p>
            <a:endParaRPr lang="fi-FI" sz="2400" dirty="0" smtClean="0"/>
          </a:p>
          <a:p>
            <a:endParaRPr lang="fi-FI" sz="2400" dirty="0"/>
          </a:p>
          <a:p>
            <a:endParaRPr lang="fi-FI" sz="2400" dirty="0" smtClean="0"/>
          </a:p>
          <a:p>
            <a:endParaRPr lang="fi-FI" sz="2400" dirty="0"/>
          </a:p>
          <a:p>
            <a:endParaRPr lang="fi-FI" sz="2400" dirty="0" smtClean="0"/>
          </a:p>
          <a:p>
            <a:endParaRPr lang="fi-FI" sz="2400" dirty="0"/>
          </a:p>
          <a:p>
            <a:endParaRPr lang="fi-FI" sz="2400" dirty="0" smtClean="0"/>
          </a:p>
          <a:p>
            <a:endParaRPr lang="fi-FI" sz="2400" dirty="0"/>
          </a:p>
          <a:p>
            <a:endParaRPr lang="fi-FI" sz="2400" dirty="0" smtClean="0"/>
          </a:p>
          <a:p>
            <a:endParaRPr lang="fi-FI" sz="2400" dirty="0"/>
          </a:p>
          <a:p>
            <a:endParaRPr lang="fi-FI" sz="2400" dirty="0" smtClean="0"/>
          </a:p>
          <a:p>
            <a:endParaRPr lang="fi-FI" sz="2400" dirty="0"/>
          </a:p>
          <a:p>
            <a:endParaRPr lang="fi-FI" sz="2400" dirty="0" smtClean="0"/>
          </a:p>
          <a:p>
            <a:endParaRPr lang="fi-FI" sz="4800" dirty="0"/>
          </a:p>
          <a:p>
            <a:endParaRPr lang="fi-FI" sz="4800" dirty="0" smtClean="0"/>
          </a:p>
          <a:p>
            <a:pPr>
              <a:buNone/>
            </a:pPr>
            <a:r>
              <a:rPr lang="fi-FI" sz="4800" dirty="0" smtClean="0"/>
              <a:t>	</a:t>
            </a:r>
          </a:p>
          <a:p>
            <a:endParaRPr lang="fi-FI" sz="2400" dirty="0"/>
          </a:p>
          <a:p>
            <a:endParaRPr lang="fi-FI" sz="2400" dirty="0" smtClean="0"/>
          </a:p>
          <a:p>
            <a:endParaRPr lang="fi-FI" sz="2400" dirty="0"/>
          </a:p>
          <a:p>
            <a:endParaRPr lang="fi-FI" sz="2400" dirty="0" smtClean="0"/>
          </a:p>
          <a:p>
            <a:endParaRPr lang="fi-FI" sz="2400" dirty="0"/>
          </a:p>
          <a:p>
            <a:endParaRPr lang="fi-FI" sz="2400" dirty="0" smtClean="0"/>
          </a:p>
          <a:p>
            <a:endParaRPr lang="fi-FI" sz="2400" dirty="0"/>
          </a:p>
          <a:p>
            <a:endParaRPr lang="fi-FI" sz="2400" dirty="0" smtClean="0"/>
          </a:p>
          <a:p>
            <a:endParaRPr lang="fi-FI" sz="2400" dirty="0"/>
          </a:p>
          <a:p>
            <a:endParaRPr lang="fi-FI" sz="2400" dirty="0" smtClean="0"/>
          </a:p>
          <a:p>
            <a:endParaRPr lang="fi-FI" sz="2400" dirty="0"/>
          </a:p>
          <a:p>
            <a:endParaRPr lang="fi-FI" sz="2400" dirty="0" smtClean="0"/>
          </a:p>
          <a:p>
            <a:endParaRPr lang="fi-FI" sz="2400" dirty="0"/>
          </a:p>
          <a:p>
            <a:pPr>
              <a:buNone/>
            </a:pPr>
            <a:r>
              <a:rPr lang="fi-FI" sz="4800" dirty="0" smtClean="0"/>
              <a:t>	</a:t>
            </a:r>
          </a:p>
          <a:p>
            <a:endParaRPr lang="fi-FI" sz="1100" dirty="0"/>
          </a:p>
          <a:p>
            <a:endParaRPr lang="fi-FI" sz="1100" dirty="0" smtClean="0"/>
          </a:p>
          <a:p>
            <a:endParaRPr lang="fi-FI" sz="1100" dirty="0"/>
          </a:p>
        </p:txBody>
      </p:sp>
      <p:pic>
        <p:nvPicPr>
          <p:cNvPr id="1032" name="Picture 8" descr="F:\Kuvia\SAM_1997.JPG"/>
          <p:cNvPicPr>
            <a:picLocks noGrp="1" noChangeAspect="1" noChangeArrowheads="1"/>
          </p:cNvPicPr>
          <p:nvPr>
            <p:ph sz="half" idx="2"/>
          </p:nvPr>
        </p:nvPicPr>
        <p:blipFill>
          <a:blip r:embed="rId2" cstate="print"/>
          <a:stretch>
            <a:fillRect/>
          </a:stretch>
        </p:blipFill>
        <p:spPr bwMode="auto">
          <a:xfrm>
            <a:off x="4799907" y="2447405"/>
            <a:ext cx="4039985" cy="3029989"/>
          </a:xfrm>
          <a:prstGeom prst="rect">
            <a:avLst/>
          </a:prstGeom>
          <a:noFill/>
        </p:spPr>
      </p:pic>
      <p:sp>
        <p:nvSpPr>
          <p:cNvPr id="5" name="Tekstikehys 4"/>
          <p:cNvSpPr txBox="1"/>
          <p:nvPr/>
        </p:nvSpPr>
        <p:spPr>
          <a:xfrm>
            <a:off x="4643438" y="5572140"/>
            <a:ext cx="4000528" cy="923330"/>
          </a:xfrm>
          <a:prstGeom prst="rect">
            <a:avLst/>
          </a:prstGeom>
          <a:noFill/>
        </p:spPr>
        <p:txBody>
          <a:bodyPr wrap="square" rtlCol="0">
            <a:spAutoFit/>
          </a:bodyPr>
          <a:lstStyle/>
          <a:p>
            <a:r>
              <a:rPr lang="fi-FI" dirty="0" smtClean="0">
                <a:latin typeface="MV Boli" pitchFamily="2" charset="0"/>
                <a:cs typeface="MV Boli" pitchFamily="2" charset="0"/>
              </a:rPr>
              <a:t>Siinähän se Heli tekee rasvakeittimellä  ranskalaisia ja makkaraa.</a:t>
            </a:r>
            <a:endParaRPr lang="fi-FI" dirty="0">
              <a:latin typeface="MV Boli" pitchFamily="2" charset="0"/>
              <a:cs typeface="MV Boli" pitchFamily="2" charset="0"/>
            </a:endParaRPr>
          </a:p>
        </p:txBody>
      </p:sp>
      <p:pic>
        <p:nvPicPr>
          <p:cNvPr id="7" name="Kuva 6" descr="SAM_2007.JPG"/>
          <p:cNvPicPr>
            <a:picLocks noChangeAspect="1"/>
          </p:cNvPicPr>
          <p:nvPr/>
        </p:nvPicPr>
        <p:blipFill>
          <a:blip r:embed="rId3" cstate="print"/>
          <a:stretch>
            <a:fillRect/>
          </a:stretch>
        </p:blipFill>
        <p:spPr>
          <a:xfrm>
            <a:off x="785786" y="3071810"/>
            <a:ext cx="3619493" cy="2714620"/>
          </a:xfrm>
          <a:prstGeom prst="rect">
            <a:avLst/>
          </a:prstGeom>
        </p:spPr>
      </p:pic>
      <p:sp>
        <p:nvSpPr>
          <p:cNvPr id="10" name="Tekstikehys 9"/>
          <p:cNvSpPr txBox="1"/>
          <p:nvPr/>
        </p:nvSpPr>
        <p:spPr>
          <a:xfrm>
            <a:off x="7429520" y="6286520"/>
            <a:ext cx="1571636" cy="369332"/>
          </a:xfrm>
          <a:prstGeom prst="rect">
            <a:avLst/>
          </a:prstGeom>
          <a:noFill/>
        </p:spPr>
        <p:txBody>
          <a:bodyPr wrap="square" rtlCol="0">
            <a:spAutoFit/>
          </a:bodyPr>
          <a:lstStyle/>
          <a:p>
            <a:r>
              <a:rPr lang="fi-FI" dirty="0" smtClean="0"/>
              <a:t>Eero </a:t>
            </a:r>
            <a:r>
              <a:rPr lang="fi-FI" dirty="0" err="1" smtClean="0"/>
              <a:t>minkkilä</a:t>
            </a:r>
            <a:endParaRPr lang="fi-FI"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smtClean="0"/>
              <a:t>Ulkomaan matka tienestit</a:t>
            </a:r>
            <a:endParaRPr lang="fi-FI" dirty="0"/>
          </a:p>
        </p:txBody>
      </p:sp>
      <p:sp>
        <p:nvSpPr>
          <p:cNvPr id="5" name="Sisällön paikkamerkki 4"/>
          <p:cNvSpPr>
            <a:spLocks noGrp="1"/>
          </p:cNvSpPr>
          <p:nvPr>
            <p:ph idx="1"/>
          </p:nvPr>
        </p:nvSpPr>
        <p:spPr/>
        <p:txBody>
          <a:bodyPr/>
          <a:lstStyle/>
          <a:p>
            <a:pPr>
              <a:buNone/>
            </a:pPr>
            <a:r>
              <a:rPr lang="fi-FI" sz="1000" dirty="0" smtClean="0">
                <a:latin typeface="MV Boli" pitchFamily="2" charset="0"/>
                <a:cs typeface="MV Boli" pitchFamily="2" charset="0"/>
              </a:rPr>
              <a:t>		Me </a:t>
            </a:r>
            <a:r>
              <a:rPr lang="fi-FI" sz="1000" dirty="0">
                <a:latin typeface="MV Boli" pitchFamily="2" charset="0"/>
                <a:cs typeface="MV Boli" pitchFamily="2" charset="0"/>
              </a:rPr>
              <a:t>JOPO </a:t>
            </a:r>
            <a:r>
              <a:rPr lang="fi-FI" sz="1000" dirty="0" smtClean="0">
                <a:latin typeface="MV Boli" pitchFamily="2" charset="0"/>
                <a:cs typeface="MV Boli" pitchFamily="2" charset="0"/>
              </a:rPr>
              <a:t>-luokassa </a:t>
            </a:r>
            <a:r>
              <a:rPr lang="fi-FI" sz="1000" dirty="0">
                <a:latin typeface="MV Boli" pitchFamily="2" charset="0"/>
                <a:cs typeface="MV Boli" pitchFamily="2" charset="0"/>
              </a:rPr>
              <a:t>olemme alkaneet siivoamaan </a:t>
            </a:r>
            <a:r>
              <a:rPr lang="fi-FI" sz="1000" dirty="0" err="1">
                <a:latin typeface="MV Boli" pitchFamily="2" charset="0"/>
                <a:cs typeface="MV Boli" pitchFamily="2" charset="0"/>
              </a:rPr>
              <a:t>Feenixiä</a:t>
            </a:r>
            <a:r>
              <a:rPr lang="fi-FI" sz="1000" dirty="0">
                <a:latin typeface="MV Boli" pitchFamily="2" charset="0"/>
                <a:cs typeface="MV Boli" pitchFamily="2" charset="0"/>
              </a:rPr>
              <a:t> joka maanantai. Aloitamme kello 08.00 ja olemme valmiita noin tunnin päästä.  Saimme </a:t>
            </a:r>
            <a:r>
              <a:rPr lang="fi-FI" sz="1000" dirty="0" err="1" smtClean="0">
                <a:latin typeface="MV Boli" pitchFamily="2" charset="0"/>
                <a:cs typeface="MV Boli" pitchFamily="2" charset="0"/>
              </a:rPr>
              <a:t>työdiilin</a:t>
            </a:r>
            <a:r>
              <a:rPr lang="fi-FI" sz="1000" dirty="0" smtClean="0">
                <a:latin typeface="MV Boli" pitchFamily="2" charset="0"/>
                <a:cs typeface="MV Boli" pitchFamily="2" charset="0"/>
              </a:rPr>
              <a:t> Anita </a:t>
            </a:r>
            <a:r>
              <a:rPr lang="fi-FI" sz="1000" dirty="0">
                <a:latin typeface="MV Boli" pitchFamily="2" charset="0"/>
                <a:cs typeface="MV Boli" pitchFamily="2" charset="0"/>
              </a:rPr>
              <a:t>Viitaselta hän on </a:t>
            </a:r>
            <a:r>
              <a:rPr lang="fi-FI" sz="1000" dirty="0" smtClean="0">
                <a:latin typeface="MV Boli" pitchFamily="2" charset="0"/>
                <a:cs typeface="MV Boli" pitchFamily="2" charset="0"/>
              </a:rPr>
              <a:t>4-h:n toiminnanjohtaja. Keräämme </a:t>
            </a:r>
            <a:r>
              <a:rPr lang="fi-FI" sz="1000" dirty="0">
                <a:latin typeface="MV Boli" pitchFamily="2" charset="0"/>
                <a:cs typeface="MV Boli" pitchFamily="2" charset="0"/>
              </a:rPr>
              <a:t>sillä </a:t>
            </a:r>
            <a:r>
              <a:rPr lang="fi-FI" sz="1000" dirty="0" smtClean="0">
                <a:latin typeface="MV Boli" pitchFamily="2" charset="0"/>
                <a:cs typeface="MV Boli" pitchFamily="2" charset="0"/>
              </a:rPr>
              <a:t>ulkomaanmatkaan </a:t>
            </a:r>
            <a:r>
              <a:rPr lang="fi-FI" sz="1000" dirty="0">
                <a:latin typeface="MV Boli" pitchFamily="2" charset="0"/>
                <a:cs typeface="MV Boli" pitchFamily="2" charset="0"/>
              </a:rPr>
              <a:t>varoja. </a:t>
            </a:r>
            <a:r>
              <a:rPr lang="fi-FI" sz="1000" dirty="0" smtClean="0">
                <a:latin typeface="MV Boli" pitchFamily="2" charset="0"/>
                <a:cs typeface="MV Boli" pitchFamily="2" charset="0"/>
              </a:rPr>
              <a:t> On mukavaa siivota taloa, jossa itse on koulussa. Ja saada siitä vielä rahaa luokalle. Olemme tehnyt ja tulemme tekemään paljon muutakin mm.   </a:t>
            </a:r>
            <a:r>
              <a:rPr lang="fi-FI" sz="1000" dirty="0" err="1">
                <a:latin typeface="MV Boli" pitchFamily="2" charset="0"/>
                <a:cs typeface="MV Boli" pitchFamily="2" charset="0"/>
              </a:rPr>
              <a:t>d</a:t>
            </a:r>
            <a:r>
              <a:rPr lang="fi-FI" sz="1000" dirty="0" err="1" smtClean="0">
                <a:latin typeface="MV Boli" pitchFamily="2" charset="0"/>
                <a:cs typeface="MV Boli" pitchFamily="2" charset="0"/>
              </a:rPr>
              <a:t>iscoja</a:t>
            </a:r>
            <a:r>
              <a:rPr lang="fi-FI" sz="1000" dirty="0" smtClean="0">
                <a:latin typeface="MV Boli" pitchFamily="2" charset="0"/>
                <a:cs typeface="MV Boli" pitchFamily="2" charset="0"/>
              </a:rPr>
              <a:t> ala-asteelle,  </a:t>
            </a:r>
            <a:r>
              <a:rPr lang="fi-FI" sz="1000" dirty="0" err="1" smtClean="0">
                <a:latin typeface="MV Boli" pitchFamily="2" charset="0"/>
                <a:cs typeface="MV Boli" pitchFamily="2" charset="0"/>
              </a:rPr>
              <a:t>kirpparitoimintaa</a:t>
            </a:r>
            <a:r>
              <a:rPr lang="fi-FI" sz="1000" dirty="0" smtClean="0">
                <a:latin typeface="MV Boli" pitchFamily="2" charset="0"/>
                <a:cs typeface="MV Boli" pitchFamily="2" charset="0"/>
              </a:rPr>
              <a:t>, maustemyyntiä, </a:t>
            </a:r>
            <a:r>
              <a:rPr lang="fi-FI" sz="1000" dirty="0" err="1" smtClean="0">
                <a:latin typeface="MV Boli" pitchFamily="2" charset="0"/>
                <a:cs typeface="MV Boli" pitchFamily="2" charset="0"/>
              </a:rPr>
              <a:t>wessapaperi</a:t>
            </a:r>
            <a:r>
              <a:rPr lang="fi-FI" sz="1000" dirty="0" smtClean="0">
                <a:latin typeface="MV Boli" pitchFamily="2" charset="0"/>
                <a:cs typeface="MV Boli" pitchFamily="2" charset="0"/>
              </a:rPr>
              <a:t> myyntiä, rankasavottaa jne.  </a:t>
            </a:r>
            <a:endParaRPr lang="fi-FI" sz="1000" dirty="0">
              <a:latin typeface="MV Boli" pitchFamily="2" charset="0"/>
              <a:cs typeface="MV Boli" pitchFamily="2" charset="0"/>
            </a:endParaRPr>
          </a:p>
          <a:p>
            <a:pPr>
              <a:buNone/>
            </a:pPr>
            <a:endParaRPr lang="fi-FI" dirty="0"/>
          </a:p>
        </p:txBody>
      </p:sp>
      <p:pic>
        <p:nvPicPr>
          <p:cNvPr id="1026" name="Picture 2" descr="C:\Users\ya\Pictures\JOPO 2012-13\ifolor\SAM_1015.JPG"/>
          <p:cNvPicPr>
            <a:picLocks noChangeAspect="1" noChangeArrowheads="1"/>
          </p:cNvPicPr>
          <p:nvPr/>
        </p:nvPicPr>
        <p:blipFill>
          <a:blip r:embed="rId2" cstate="print"/>
          <a:srcRect/>
          <a:stretch>
            <a:fillRect/>
          </a:stretch>
        </p:blipFill>
        <p:spPr bwMode="auto">
          <a:xfrm rot="21157588">
            <a:off x="1503557" y="2557096"/>
            <a:ext cx="2232248" cy="1700808"/>
          </a:xfrm>
          <a:prstGeom prst="rect">
            <a:avLst/>
          </a:prstGeom>
          <a:noFill/>
        </p:spPr>
      </p:pic>
      <p:pic>
        <p:nvPicPr>
          <p:cNvPr id="1027" name="Picture 3" descr="G:\DCIM\100PHOTO\SAM_2116.JPG"/>
          <p:cNvPicPr>
            <a:picLocks noChangeAspect="1" noChangeArrowheads="1"/>
          </p:cNvPicPr>
          <p:nvPr/>
        </p:nvPicPr>
        <p:blipFill>
          <a:blip r:embed="rId3" cstate="print"/>
          <a:srcRect/>
          <a:stretch>
            <a:fillRect/>
          </a:stretch>
        </p:blipFill>
        <p:spPr bwMode="auto">
          <a:xfrm rot="537499">
            <a:off x="4779091" y="2400942"/>
            <a:ext cx="2670713" cy="1944216"/>
          </a:xfrm>
          <a:prstGeom prst="rect">
            <a:avLst/>
          </a:prstGeom>
          <a:noFill/>
        </p:spPr>
      </p:pic>
      <p:pic>
        <p:nvPicPr>
          <p:cNvPr id="10" name="Kuva 9" descr="SAM_2117.JPG"/>
          <p:cNvPicPr>
            <a:picLocks noChangeAspect="1"/>
          </p:cNvPicPr>
          <p:nvPr/>
        </p:nvPicPr>
        <p:blipFill>
          <a:blip r:embed="rId4" cstate="print"/>
          <a:stretch>
            <a:fillRect/>
          </a:stretch>
        </p:blipFill>
        <p:spPr>
          <a:xfrm rot="609723">
            <a:off x="1519580" y="4293096"/>
            <a:ext cx="1900291" cy="2279176"/>
          </a:xfrm>
          <a:prstGeom prst="rect">
            <a:avLst/>
          </a:prstGeom>
        </p:spPr>
      </p:pic>
      <p:pic>
        <p:nvPicPr>
          <p:cNvPr id="11" name="Kuva 10" descr="SAM_2118.JPG"/>
          <p:cNvPicPr>
            <a:picLocks noChangeAspect="1"/>
          </p:cNvPicPr>
          <p:nvPr/>
        </p:nvPicPr>
        <p:blipFill>
          <a:blip r:embed="rId5" cstate="print"/>
          <a:stretch>
            <a:fillRect/>
          </a:stretch>
        </p:blipFill>
        <p:spPr>
          <a:xfrm rot="1301577">
            <a:off x="3663360" y="3910665"/>
            <a:ext cx="1907704" cy="2406697"/>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I:\DCIM\100PHOTO\SAM_2007.JPG"/>
          <p:cNvPicPr>
            <a:picLocks noChangeAspect="1" noChangeArrowheads="1"/>
          </p:cNvPicPr>
          <p:nvPr/>
        </p:nvPicPr>
        <p:blipFill>
          <a:blip r:embed="rId3" cstate="print"/>
          <a:srcRect/>
          <a:stretch>
            <a:fillRect/>
          </a:stretch>
        </p:blipFill>
        <p:spPr bwMode="auto">
          <a:xfrm>
            <a:off x="5000628" y="142852"/>
            <a:ext cx="3905245" cy="2928934"/>
          </a:xfrm>
          <a:prstGeom prst="rect">
            <a:avLst/>
          </a:prstGeom>
          <a:noFill/>
        </p:spPr>
      </p:pic>
      <p:sp>
        <p:nvSpPr>
          <p:cNvPr id="4" name="Otsikko 3"/>
          <p:cNvSpPr>
            <a:spLocks noGrp="1"/>
          </p:cNvSpPr>
          <p:nvPr>
            <p:ph type="title"/>
          </p:nvPr>
        </p:nvSpPr>
        <p:spPr/>
        <p:txBody>
          <a:bodyPr/>
          <a:lstStyle/>
          <a:p>
            <a:r>
              <a:rPr lang="fi-FI" dirty="0" smtClean="0">
                <a:solidFill>
                  <a:srgbClr val="FFC000"/>
                </a:solidFill>
              </a:rPr>
              <a:t>TERVETULOA KIRPPUTORILLE</a:t>
            </a:r>
            <a:endParaRPr lang="fi-FI" dirty="0">
              <a:solidFill>
                <a:srgbClr val="FFC000"/>
              </a:solidFill>
            </a:endParaRPr>
          </a:p>
        </p:txBody>
      </p:sp>
      <p:sp>
        <p:nvSpPr>
          <p:cNvPr id="5" name="Sisällön paikkamerkki 4"/>
          <p:cNvSpPr>
            <a:spLocks noGrp="1"/>
          </p:cNvSpPr>
          <p:nvPr>
            <p:ph idx="1"/>
          </p:nvPr>
        </p:nvSpPr>
        <p:spPr/>
        <p:txBody>
          <a:bodyPr/>
          <a:lstStyle/>
          <a:p>
            <a:pPr>
              <a:buNone/>
            </a:pPr>
            <a:r>
              <a:rPr lang="fi-FI" dirty="0" smtClean="0">
                <a:solidFill>
                  <a:srgbClr val="FFFF00"/>
                </a:solidFill>
              </a:rPr>
              <a:t>    </a:t>
            </a:r>
            <a:r>
              <a:rPr lang="fi-FI" dirty="0" smtClean="0">
                <a:solidFill>
                  <a:srgbClr val="FF0000"/>
                </a:solidFill>
              </a:rPr>
              <a:t>Kirpputoria pidetään </a:t>
            </a:r>
            <a:r>
              <a:rPr lang="fi-FI" dirty="0" err="1" smtClean="0">
                <a:solidFill>
                  <a:srgbClr val="FF0000"/>
                </a:solidFill>
              </a:rPr>
              <a:t>Feenixin</a:t>
            </a:r>
            <a:r>
              <a:rPr lang="fi-FI" dirty="0" smtClean="0">
                <a:solidFill>
                  <a:srgbClr val="FF0000"/>
                </a:solidFill>
              </a:rPr>
              <a:t> yläkerrassa joulukuussa</a:t>
            </a:r>
          </a:p>
          <a:p>
            <a:pPr>
              <a:buNone/>
            </a:pPr>
            <a:r>
              <a:rPr lang="fi-FI" dirty="0" smtClean="0">
                <a:solidFill>
                  <a:srgbClr val="FF0000"/>
                </a:solidFill>
              </a:rPr>
              <a:t>   9.-13.12.2013 </a:t>
            </a:r>
          </a:p>
          <a:p>
            <a:pPr>
              <a:buNone/>
            </a:pPr>
            <a:r>
              <a:rPr lang="fi-FI" dirty="0" smtClean="0">
                <a:solidFill>
                  <a:srgbClr val="FF0000"/>
                </a:solidFill>
              </a:rPr>
              <a:t>   kello 12-14.</a:t>
            </a:r>
            <a:endParaRPr lang="fi-FI" dirty="0">
              <a:solidFill>
                <a:srgbClr val="FF0000"/>
              </a:solidFill>
            </a:endParaRPr>
          </a:p>
        </p:txBody>
      </p:sp>
      <p:pic>
        <p:nvPicPr>
          <p:cNvPr id="44036" name="Picture 4" descr="I:\DCIM\100PHOTO\SAM_2008.JPG"/>
          <p:cNvPicPr>
            <a:picLocks noChangeAspect="1" noChangeArrowheads="1"/>
          </p:cNvPicPr>
          <p:nvPr/>
        </p:nvPicPr>
        <p:blipFill>
          <a:blip r:embed="rId4" cstate="print"/>
          <a:srcRect/>
          <a:stretch>
            <a:fillRect/>
          </a:stretch>
        </p:blipFill>
        <p:spPr bwMode="auto">
          <a:xfrm rot="21110444">
            <a:off x="2658559" y="3435403"/>
            <a:ext cx="3286116" cy="2464587"/>
          </a:xfrm>
          <a:prstGeom prst="rect">
            <a:avLst/>
          </a:prstGeom>
          <a:noFill/>
        </p:spPr>
      </p:pic>
      <p:pic>
        <p:nvPicPr>
          <p:cNvPr id="44037" name="Picture 5" descr="I:\DCIM\100PHOTO\SAM_1995.JPG"/>
          <p:cNvPicPr>
            <a:picLocks noChangeAspect="1" noChangeArrowheads="1"/>
          </p:cNvPicPr>
          <p:nvPr/>
        </p:nvPicPr>
        <p:blipFill>
          <a:blip r:embed="rId5" cstate="print"/>
          <a:srcRect/>
          <a:stretch>
            <a:fillRect/>
          </a:stretch>
        </p:blipFill>
        <p:spPr bwMode="auto">
          <a:xfrm rot="846620">
            <a:off x="5376363" y="2530197"/>
            <a:ext cx="3500430" cy="2625323"/>
          </a:xfrm>
          <a:prstGeom prst="rect">
            <a:avLst/>
          </a:prstGeom>
          <a:noFill/>
        </p:spPr>
      </p:pic>
      <p:pic>
        <p:nvPicPr>
          <p:cNvPr id="44039" name="Picture 7" descr="I:\DCIM\100PHOTO\SAM_1994.JPG"/>
          <p:cNvPicPr>
            <a:picLocks noChangeAspect="1" noChangeArrowheads="1"/>
          </p:cNvPicPr>
          <p:nvPr/>
        </p:nvPicPr>
        <p:blipFill>
          <a:blip r:embed="rId6" cstate="print"/>
          <a:srcRect/>
          <a:stretch>
            <a:fillRect/>
          </a:stretch>
        </p:blipFill>
        <p:spPr bwMode="auto">
          <a:xfrm>
            <a:off x="214282" y="4286256"/>
            <a:ext cx="3071802" cy="2303852"/>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err="1" smtClean="0"/>
              <a:t>Feenixin</a:t>
            </a:r>
            <a:r>
              <a:rPr lang="fi-FI" dirty="0" smtClean="0"/>
              <a:t> esittely</a:t>
            </a:r>
            <a:br>
              <a:rPr lang="fi-FI" dirty="0" smtClean="0"/>
            </a:br>
            <a:endParaRPr lang="fi-FI" dirty="0"/>
          </a:p>
        </p:txBody>
      </p:sp>
      <p:sp>
        <p:nvSpPr>
          <p:cNvPr id="3" name="Sisällön paikkamerkki 2"/>
          <p:cNvSpPr>
            <a:spLocks noGrp="1"/>
          </p:cNvSpPr>
          <p:nvPr>
            <p:ph idx="1"/>
          </p:nvPr>
        </p:nvSpPr>
        <p:spPr/>
        <p:txBody>
          <a:bodyPr>
            <a:normAutofit fontScale="70000" lnSpcReduction="20000"/>
          </a:bodyPr>
          <a:lstStyle/>
          <a:p>
            <a:pPr>
              <a:buNone/>
            </a:pPr>
            <a:endParaRPr lang="fi-FI" dirty="0">
              <a:latin typeface="MV Boli" pitchFamily="2" charset="0"/>
              <a:cs typeface="MV Boli" pitchFamily="2" charset="0"/>
            </a:endParaRPr>
          </a:p>
          <a:p>
            <a:pPr>
              <a:buNone/>
            </a:pPr>
            <a:r>
              <a:rPr lang="fi-FI" dirty="0" smtClean="0">
                <a:latin typeface="MV Boli" pitchFamily="2" charset="0"/>
                <a:cs typeface="MV Boli" pitchFamily="2" charset="0"/>
              </a:rPr>
              <a:t>		Nuorisotalo </a:t>
            </a:r>
            <a:r>
              <a:rPr lang="fi-FI" dirty="0" err="1">
                <a:latin typeface="MV Boli" pitchFamily="2" charset="0"/>
                <a:cs typeface="MV Boli" pitchFamily="2" charset="0"/>
              </a:rPr>
              <a:t>Feenix</a:t>
            </a:r>
            <a:r>
              <a:rPr lang="fi-FI" dirty="0">
                <a:latin typeface="MV Boli" pitchFamily="2" charset="0"/>
                <a:cs typeface="MV Boli" pitchFamily="2" charset="0"/>
              </a:rPr>
              <a:t> on rakennettu vuonna 1924. Se oli alunperin Kirkonkylän kolmas koulurakennus. Siihen rakennettiin samalla kirkonkylän koulujen koulukeittola. Talossa toimi kunnan kansakoulu, joka oppivelvollisuuslain mukaan kesti oppilaalla kuusi vuotta</a:t>
            </a:r>
          </a:p>
          <a:p>
            <a:pPr>
              <a:buNone/>
            </a:pPr>
            <a:r>
              <a:rPr lang="fi-FI" dirty="0" smtClean="0">
                <a:latin typeface="MV Boli" pitchFamily="2" charset="0"/>
                <a:cs typeface="MV Boli" pitchFamily="2" charset="0"/>
              </a:rPr>
              <a:t>		Talo </a:t>
            </a:r>
            <a:r>
              <a:rPr lang="fi-FI" dirty="0">
                <a:latin typeface="MV Boli" pitchFamily="2" charset="0"/>
                <a:cs typeface="MV Boli" pitchFamily="2" charset="0"/>
              </a:rPr>
              <a:t>on toiminut myös sotasairaalana vuonna 1939 – 1945 aikana.</a:t>
            </a:r>
          </a:p>
          <a:p>
            <a:pPr>
              <a:buNone/>
            </a:pPr>
            <a:r>
              <a:rPr lang="fi-FI" dirty="0" smtClean="0">
                <a:latin typeface="MV Boli" pitchFamily="2" charset="0"/>
                <a:cs typeface="MV Boli" pitchFamily="2" charset="0"/>
              </a:rPr>
              <a:t>		Tämän </a:t>
            </a:r>
            <a:r>
              <a:rPr lang="fi-FI" dirty="0">
                <a:latin typeface="MV Boli" pitchFamily="2" charset="0"/>
                <a:cs typeface="MV Boli" pitchFamily="2" charset="0"/>
              </a:rPr>
              <a:t>jälkeen talo toimi edelleen koulurakennuksena. </a:t>
            </a:r>
          </a:p>
          <a:p>
            <a:pPr>
              <a:buNone/>
            </a:pPr>
            <a:r>
              <a:rPr lang="fi-FI" dirty="0" smtClean="0">
                <a:latin typeface="MV Boli" pitchFamily="2" charset="0"/>
                <a:cs typeface="MV Boli" pitchFamily="2" charset="0"/>
              </a:rPr>
              <a:t>		Vuonna </a:t>
            </a:r>
            <a:r>
              <a:rPr lang="fi-FI" dirty="0">
                <a:latin typeface="MV Boli" pitchFamily="2" charset="0"/>
                <a:cs typeface="MV Boli" pitchFamily="2" charset="0"/>
              </a:rPr>
              <a:t>2005 </a:t>
            </a:r>
            <a:r>
              <a:rPr lang="fi-FI" dirty="0" smtClean="0">
                <a:latin typeface="MV Boli" pitchFamily="2" charset="0"/>
                <a:cs typeface="MV Boli" pitchFamily="2" charset="0"/>
              </a:rPr>
              <a:t>talosta </a:t>
            </a:r>
            <a:r>
              <a:rPr lang="fi-FI" dirty="0">
                <a:latin typeface="MV Boli" pitchFamily="2" charset="0"/>
                <a:cs typeface="MV Boli" pitchFamily="2" charset="0"/>
              </a:rPr>
              <a:t>tehtiin nuorisotalo </a:t>
            </a:r>
            <a:r>
              <a:rPr lang="fi-FI" dirty="0" err="1">
                <a:latin typeface="MV Boli" pitchFamily="2" charset="0"/>
                <a:cs typeface="MV Boli" pitchFamily="2" charset="0"/>
              </a:rPr>
              <a:t>Feenix</a:t>
            </a:r>
            <a:r>
              <a:rPr lang="fi-FI" dirty="0" smtClean="0">
                <a:latin typeface="MV Boli" pitchFamily="2" charset="0"/>
                <a:cs typeface="MV Boli" pitchFamily="2" charset="0"/>
              </a:rPr>
              <a:t>.</a:t>
            </a:r>
          </a:p>
          <a:p>
            <a:pPr>
              <a:buNone/>
            </a:pPr>
            <a:endParaRPr lang="fi-FI" dirty="0" smtClean="0">
              <a:latin typeface="MV Boli" pitchFamily="2" charset="0"/>
              <a:cs typeface="MV Boli" pitchFamily="2" charset="0"/>
            </a:endParaRPr>
          </a:p>
          <a:p>
            <a:pPr>
              <a:buNone/>
            </a:pPr>
            <a:endParaRPr lang="fi-FI" dirty="0" smtClean="0">
              <a:latin typeface="MV Boli" pitchFamily="2" charset="0"/>
              <a:cs typeface="MV Boli" pitchFamily="2" charset="0"/>
            </a:endParaRPr>
          </a:p>
          <a:p>
            <a:pPr>
              <a:buNone/>
            </a:pPr>
            <a:r>
              <a:rPr lang="fi-FI" dirty="0" smtClean="0">
                <a:latin typeface="MV Boli" pitchFamily="2" charset="0"/>
                <a:cs typeface="MV Boli" pitchFamily="2" charset="0"/>
              </a:rPr>
              <a:t>Seuraavaksi tulee muutama kuva </a:t>
            </a:r>
            <a:r>
              <a:rPr lang="fi-FI" dirty="0" err="1" smtClean="0">
                <a:latin typeface="MV Boli" pitchFamily="2" charset="0"/>
                <a:cs typeface="MV Boli" pitchFamily="2" charset="0"/>
              </a:rPr>
              <a:t>Feenixestä</a:t>
            </a:r>
            <a:r>
              <a:rPr lang="fi-FI" dirty="0" smtClean="0">
                <a:latin typeface="MV Boli" pitchFamily="2" charset="0"/>
                <a:cs typeface="MV Boli" pitchFamily="2" charset="0"/>
              </a:rPr>
              <a:t> ennen ja jälkeen.</a:t>
            </a:r>
            <a:endParaRPr lang="fi-FI" dirty="0">
              <a:latin typeface="MV Boli" pitchFamily="2" charset="0"/>
              <a:cs typeface="MV Boli" pitchFamily="2" charset="0"/>
            </a:endParaRPr>
          </a:p>
          <a:p>
            <a:endParaRPr lang="fi-FI" dirty="0" smtClean="0"/>
          </a:p>
          <a:p>
            <a:endParaRPr lang="fi-FI" dirty="0"/>
          </a:p>
          <a:p>
            <a:endParaRPr lang="fi-FI"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err="1" smtClean="0"/>
              <a:t>Feenix</a:t>
            </a:r>
            <a:r>
              <a:rPr lang="fi-FI" dirty="0" smtClean="0"/>
              <a:t> silloin kauan aikaa sitten……</a:t>
            </a:r>
            <a:endParaRPr lang="fi-FI" dirty="0"/>
          </a:p>
        </p:txBody>
      </p:sp>
      <p:pic>
        <p:nvPicPr>
          <p:cNvPr id="4" name="Sisällön paikkamerkki 3" descr="Nimetön-84.jpg"/>
          <p:cNvPicPr>
            <a:picLocks noGrp="1" noChangeAspect="1"/>
          </p:cNvPicPr>
          <p:nvPr>
            <p:ph idx="1"/>
          </p:nvPr>
        </p:nvPicPr>
        <p:blipFill>
          <a:blip r:embed="rId2"/>
          <a:stretch>
            <a:fillRect/>
          </a:stretch>
        </p:blipFill>
        <p:spPr>
          <a:xfrm>
            <a:off x="2609189" y="1285860"/>
            <a:ext cx="6534811" cy="4525962"/>
          </a:xfrm>
          <a:prstGeom prst="rect">
            <a:avLst/>
          </a:prstGeom>
        </p:spPr>
      </p:pic>
      <p:pic>
        <p:nvPicPr>
          <p:cNvPr id="5" name="Kuva 4" descr="skannaaminen0015.jpg"/>
          <p:cNvPicPr>
            <a:picLocks noChangeAspect="1"/>
          </p:cNvPicPr>
          <p:nvPr/>
        </p:nvPicPr>
        <p:blipFill>
          <a:blip r:embed="rId3" cstate="print"/>
          <a:stretch>
            <a:fillRect/>
          </a:stretch>
        </p:blipFill>
        <p:spPr>
          <a:xfrm>
            <a:off x="142844" y="3429000"/>
            <a:ext cx="4714908" cy="3029813"/>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Feenix</a:t>
            </a:r>
            <a:r>
              <a:rPr lang="fi-FI" dirty="0" smtClean="0"/>
              <a:t> </a:t>
            </a:r>
            <a:r>
              <a:rPr lang="fi-FI" dirty="0" err="1" smtClean="0"/>
              <a:t>tänäpäivänä</a:t>
            </a:r>
            <a:r>
              <a:rPr lang="fi-FI" dirty="0" smtClean="0"/>
              <a:t> </a:t>
            </a:r>
            <a:endParaRPr lang="fi-FI" dirty="0"/>
          </a:p>
        </p:txBody>
      </p:sp>
      <p:pic>
        <p:nvPicPr>
          <p:cNvPr id="1027" name="Picture 3" descr="I:\DCIM\100PHOTO\SAM_2048.JPG"/>
          <p:cNvPicPr>
            <a:picLocks noGrp="1" noChangeAspect="1" noChangeArrowheads="1"/>
          </p:cNvPicPr>
          <p:nvPr>
            <p:ph idx="1"/>
          </p:nvPr>
        </p:nvPicPr>
        <p:blipFill>
          <a:blip r:embed="rId2" cstate="print"/>
          <a:stretch>
            <a:fillRect/>
          </a:stretch>
        </p:blipFill>
        <p:spPr bwMode="auto">
          <a:xfrm>
            <a:off x="1630892" y="1554163"/>
            <a:ext cx="6034616" cy="4525962"/>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DCIM\100PHOTO\SAM_2050.JPG"/>
          <p:cNvPicPr>
            <a:picLocks noGrp="1" noChangeAspect="1" noChangeArrowheads="1"/>
          </p:cNvPicPr>
          <p:nvPr>
            <p:ph idx="1"/>
          </p:nvPr>
        </p:nvPicPr>
        <p:blipFill>
          <a:blip r:embed="rId2" cstate="print"/>
          <a:srcRect/>
          <a:stretch>
            <a:fillRect/>
          </a:stretch>
        </p:blipFill>
        <p:spPr bwMode="auto">
          <a:xfrm>
            <a:off x="457200" y="378619"/>
            <a:ext cx="8229600" cy="61722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DCIM\100PHOTO\SAM_2052.JPG"/>
          <p:cNvPicPr>
            <a:picLocks noGrp="1" noChangeAspect="1" noChangeArrowheads="1"/>
          </p:cNvPicPr>
          <p:nvPr>
            <p:ph idx="1"/>
          </p:nvPr>
        </p:nvPicPr>
        <p:blipFill>
          <a:blip r:embed="rId2" cstate="print"/>
          <a:srcRect/>
          <a:stretch>
            <a:fillRect/>
          </a:stretch>
        </p:blipFill>
        <p:spPr bwMode="auto">
          <a:xfrm>
            <a:off x="857224" y="785794"/>
            <a:ext cx="7375026" cy="553127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I:\DCIM\100PHOTO\SAM_2054.JPG"/>
          <p:cNvPicPr>
            <a:picLocks noGrp="1" noChangeAspect="1" noChangeArrowheads="1"/>
          </p:cNvPicPr>
          <p:nvPr>
            <p:ph sz="quarter" idx="2"/>
          </p:nvPr>
        </p:nvPicPr>
        <p:blipFill>
          <a:blip r:embed="rId2" cstate="print"/>
          <a:srcRect/>
          <a:stretch>
            <a:fillRect/>
          </a:stretch>
        </p:blipFill>
        <p:spPr bwMode="auto">
          <a:xfrm rot="20500714">
            <a:off x="16634" y="200996"/>
            <a:ext cx="4040188" cy="3030141"/>
          </a:xfrm>
          <a:prstGeom prst="rect">
            <a:avLst/>
          </a:prstGeom>
          <a:noFill/>
        </p:spPr>
      </p:pic>
      <p:pic>
        <p:nvPicPr>
          <p:cNvPr id="4105" name="Picture 9" descr="I:\DCIM\100PHOTO\SAM_2055.JPG"/>
          <p:cNvPicPr>
            <a:picLocks noGrp="1" noChangeAspect="1" noChangeArrowheads="1"/>
          </p:cNvPicPr>
          <p:nvPr>
            <p:ph sz="quarter" idx="4"/>
          </p:nvPr>
        </p:nvPicPr>
        <p:blipFill>
          <a:blip r:embed="rId3" cstate="print"/>
          <a:srcRect/>
          <a:stretch>
            <a:fillRect/>
          </a:stretch>
        </p:blipFill>
        <p:spPr bwMode="auto">
          <a:xfrm rot="770040">
            <a:off x="714779" y="3554278"/>
            <a:ext cx="4041775" cy="3031331"/>
          </a:xfrm>
          <a:prstGeom prst="rect">
            <a:avLst/>
          </a:prstGeom>
          <a:noFill/>
        </p:spPr>
      </p:pic>
      <p:pic>
        <p:nvPicPr>
          <p:cNvPr id="22" name="Kuva 21" descr="SAM_2064.JPG"/>
          <p:cNvPicPr>
            <a:picLocks noChangeAspect="1"/>
          </p:cNvPicPr>
          <p:nvPr/>
        </p:nvPicPr>
        <p:blipFill>
          <a:blip r:embed="rId4" cstate="print"/>
          <a:stretch>
            <a:fillRect/>
          </a:stretch>
        </p:blipFill>
        <p:spPr>
          <a:xfrm rot="6070318">
            <a:off x="3054582" y="1022450"/>
            <a:ext cx="6572264" cy="492919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descr="SAM_2065.JPG"/>
          <p:cNvPicPr>
            <a:picLocks noGrp="1" noChangeAspect="1"/>
          </p:cNvPicPr>
          <p:nvPr>
            <p:ph idx="1"/>
          </p:nvPr>
        </p:nvPicPr>
        <p:blipFill>
          <a:blip r:embed="rId2" cstate="print"/>
          <a:stretch>
            <a:fillRect/>
          </a:stretch>
        </p:blipFill>
        <p:spPr>
          <a:xfrm rot="20715758">
            <a:off x="-201734" y="37925"/>
            <a:ext cx="4684190" cy="3513143"/>
          </a:xfrm>
        </p:spPr>
      </p:pic>
      <p:pic>
        <p:nvPicPr>
          <p:cNvPr id="5" name="Kuva 4" descr="SAM_2066.JPG"/>
          <p:cNvPicPr>
            <a:picLocks noChangeAspect="1"/>
          </p:cNvPicPr>
          <p:nvPr/>
        </p:nvPicPr>
        <p:blipFill>
          <a:blip r:embed="rId3" cstate="print"/>
          <a:stretch>
            <a:fillRect/>
          </a:stretch>
        </p:blipFill>
        <p:spPr>
          <a:xfrm rot="1057601">
            <a:off x="4409469" y="732101"/>
            <a:ext cx="4540133" cy="3405100"/>
          </a:xfrm>
          <a:prstGeom prst="rect">
            <a:avLst/>
          </a:prstGeom>
        </p:spPr>
      </p:pic>
      <p:pic>
        <p:nvPicPr>
          <p:cNvPr id="6" name="Kuva 5" descr="SAM_2069.JPG"/>
          <p:cNvPicPr>
            <a:picLocks noChangeAspect="1"/>
          </p:cNvPicPr>
          <p:nvPr/>
        </p:nvPicPr>
        <p:blipFill>
          <a:blip r:embed="rId4" cstate="print"/>
          <a:stretch>
            <a:fillRect/>
          </a:stretch>
        </p:blipFill>
        <p:spPr>
          <a:xfrm rot="999614">
            <a:off x="1917731" y="3209359"/>
            <a:ext cx="4436912" cy="332768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28596" y="428604"/>
            <a:ext cx="8229600" cy="1143000"/>
          </a:xfrm>
        </p:spPr>
        <p:txBody>
          <a:bodyPr>
            <a:normAutofit fontScale="90000"/>
          </a:bodyPr>
          <a:lstStyle/>
          <a:p>
            <a:r>
              <a:rPr lang="fi-FI" sz="4000" dirty="0" smtClean="0"/>
              <a:t>Varikolta Verkostoon – hanke eli mitä Jaana puuhailee</a:t>
            </a:r>
            <a:r>
              <a:rPr lang="fi-FI" dirty="0" smtClean="0"/>
              <a:t/>
            </a:r>
            <a:br>
              <a:rPr lang="fi-FI" dirty="0" smtClean="0"/>
            </a:br>
            <a:endParaRPr lang="fi-FI" dirty="0"/>
          </a:p>
        </p:txBody>
      </p:sp>
      <p:sp>
        <p:nvSpPr>
          <p:cNvPr id="3" name="Sisällön paikkamerkki 2"/>
          <p:cNvSpPr>
            <a:spLocks noGrp="1"/>
          </p:cNvSpPr>
          <p:nvPr>
            <p:ph sz="half" idx="1"/>
          </p:nvPr>
        </p:nvSpPr>
        <p:spPr>
          <a:xfrm>
            <a:off x="457200" y="1600200"/>
            <a:ext cx="8258204" cy="4525963"/>
          </a:xfrm>
        </p:spPr>
        <p:txBody>
          <a:bodyPr>
            <a:normAutofit fontScale="85000" lnSpcReduction="10000"/>
          </a:bodyPr>
          <a:lstStyle/>
          <a:p>
            <a:pPr>
              <a:buNone/>
            </a:pPr>
            <a:r>
              <a:rPr lang="fi-FI" dirty="0" smtClean="0"/>
              <a:t>		- </a:t>
            </a:r>
            <a:r>
              <a:rPr lang="fi-FI" dirty="0" smtClean="0">
                <a:latin typeface="MV Boli" pitchFamily="2" charset="0"/>
                <a:cs typeface="MV Boli" pitchFamily="2" charset="0"/>
              </a:rPr>
              <a:t>Auttaa paikkakunnan nuoria löytämään työtä, tekemistä ja </a:t>
            </a:r>
            <a:r>
              <a:rPr lang="fi-FI" dirty="0" err="1" smtClean="0">
                <a:latin typeface="MV Boli" pitchFamily="2" charset="0"/>
                <a:cs typeface="MV Boli" pitchFamily="2" charset="0"/>
              </a:rPr>
              <a:t>kullekkin</a:t>
            </a:r>
            <a:r>
              <a:rPr lang="fi-FI" dirty="0" smtClean="0">
                <a:latin typeface="MV Boli" pitchFamily="2" charset="0"/>
                <a:cs typeface="MV Boli" pitchFamily="2" charset="0"/>
              </a:rPr>
              <a:t> tyypille sopivan tavan saada itselle peruskoulun jälkeinen ammattitutkinto</a:t>
            </a:r>
          </a:p>
          <a:p>
            <a:pPr>
              <a:buNone/>
            </a:pPr>
            <a:r>
              <a:rPr lang="fi-FI" dirty="0" smtClean="0">
                <a:latin typeface="MV Boli" pitchFamily="2" charset="0"/>
                <a:cs typeface="MV Boli" pitchFamily="2" charset="0"/>
              </a:rPr>
              <a:t>		- Auttaa erilaisten hakemusten ja paperiasioiden teossa yms.</a:t>
            </a:r>
          </a:p>
          <a:p>
            <a:pPr>
              <a:buNone/>
            </a:pPr>
            <a:r>
              <a:rPr lang="fi-FI" dirty="0" smtClean="0">
                <a:latin typeface="MV Boli" pitchFamily="2" charset="0"/>
                <a:cs typeface="MV Boli" pitchFamily="2" charset="0"/>
              </a:rPr>
              <a:t>	- Auttaa erilaisissa työhön liittyvissä haasteissa</a:t>
            </a:r>
          </a:p>
          <a:p>
            <a:pPr>
              <a:buNone/>
            </a:pPr>
            <a:r>
              <a:rPr lang="fi-FI" dirty="0" smtClean="0">
                <a:latin typeface="MV Boli" pitchFamily="2" charset="0"/>
                <a:cs typeface="MV Boli" pitchFamily="2" charset="0"/>
              </a:rPr>
              <a:t>		Esimerkki: Viime vuoden </a:t>
            </a:r>
            <a:r>
              <a:rPr lang="fi-FI" dirty="0" err="1" smtClean="0">
                <a:latin typeface="MV Boli" pitchFamily="2" charset="0"/>
                <a:cs typeface="MV Boli" pitchFamily="2" charset="0"/>
              </a:rPr>
              <a:t>JOPO-oppilas</a:t>
            </a:r>
            <a:r>
              <a:rPr lang="fi-FI" dirty="0" smtClean="0">
                <a:latin typeface="MV Boli" pitchFamily="2" charset="0"/>
                <a:cs typeface="MV Boli" pitchFamily="2" charset="0"/>
              </a:rPr>
              <a:t> on keski-suomen </a:t>
            </a:r>
            <a:r>
              <a:rPr lang="fi-FI" dirty="0" err="1" smtClean="0">
                <a:latin typeface="MV Boli" pitchFamily="2" charset="0"/>
                <a:cs typeface="MV Boli" pitchFamily="2" charset="0"/>
              </a:rPr>
              <a:t>ensinmäinen</a:t>
            </a:r>
            <a:r>
              <a:rPr lang="fi-FI" dirty="0" smtClean="0">
                <a:latin typeface="MV Boli" pitchFamily="2" charset="0"/>
                <a:cs typeface="MV Boli" pitchFamily="2" charset="0"/>
              </a:rPr>
              <a:t> 16v., jolle tehtiin palkkatuettu oppisopimus!</a:t>
            </a:r>
          </a:p>
          <a:p>
            <a:pPr>
              <a:buNone/>
            </a:pPr>
            <a:r>
              <a:rPr lang="fi-FI" dirty="0" smtClean="0">
                <a:latin typeface="MV Boli" pitchFamily="2" charset="0"/>
                <a:cs typeface="MV Boli" pitchFamily="2" charset="0"/>
              </a:rPr>
              <a:t>		Esimerkki 2: </a:t>
            </a:r>
            <a:r>
              <a:rPr lang="fi-FI" dirty="0" err="1" smtClean="0">
                <a:latin typeface="MV Boli" pitchFamily="2" charset="0"/>
                <a:cs typeface="MV Boli" pitchFamily="2" charset="0"/>
              </a:rPr>
              <a:t>JOPO-luokan</a:t>
            </a:r>
            <a:r>
              <a:rPr lang="fi-FI" dirty="0" smtClean="0">
                <a:latin typeface="MV Boli" pitchFamily="2" charset="0"/>
                <a:cs typeface="MV Boli" pitchFamily="2" charset="0"/>
              </a:rPr>
              <a:t> avustaja Niskalan poika on ollut varikolta verkostoon –hankkeen asiakas ja ohjautui sitä kautta </a:t>
            </a:r>
            <a:r>
              <a:rPr lang="fi-FI" dirty="0" err="1" smtClean="0">
                <a:latin typeface="MV Boli" pitchFamily="2" charset="0"/>
                <a:cs typeface="MV Boli" pitchFamily="2" charset="0"/>
              </a:rPr>
              <a:t>JOPO-luokkaan</a:t>
            </a:r>
            <a:r>
              <a:rPr lang="fi-FI" dirty="0" smtClean="0">
                <a:latin typeface="MV Boli" pitchFamily="2" charset="0"/>
                <a:cs typeface="MV Boli" pitchFamily="2" charset="0"/>
              </a:rPr>
              <a:t>. </a:t>
            </a:r>
          </a:p>
          <a:p>
            <a:endParaRPr lang="fi-FI"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descr="SAM_2071.JPG"/>
          <p:cNvPicPr>
            <a:picLocks noGrp="1" noChangeAspect="1"/>
          </p:cNvPicPr>
          <p:nvPr>
            <p:ph idx="1"/>
          </p:nvPr>
        </p:nvPicPr>
        <p:blipFill>
          <a:blip r:embed="rId2" cstate="print"/>
          <a:stretch>
            <a:fillRect/>
          </a:stretch>
        </p:blipFill>
        <p:spPr>
          <a:xfrm rot="20709342">
            <a:off x="-63023" y="389451"/>
            <a:ext cx="4605857" cy="3454393"/>
          </a:xfrm>
        </p:spPr>
      </p:pic>
      <p:pic>
        <p:nvPicPr>
          <p:cNvPr id="8" name="Kuva 7" descr="SAM_2073.JPG"/>
          <p:cNvPicPr>
            <a:picLocks noChangeAspect="1"/>
          </p:cNvPicPr>
          <p:nvPr/>
        </p:nvPicPr>
        <p:blipFill>
          <a:blip r:embed="rId3" cstate="print"/>
          <a:stretch>
            <a:fillRect/>
          </a:stretch>
        </p:blipFill>
        <p:spPr>
          <a:xfrm rot="20383914">
            <a:off x="374628" y="3854004"/>
            <a:ext cx="3786182" cy="2839637"/>
          </a:xfrm>
          <a:prstGeom prst="rect">
            <a:avLst/>
          </a:prstGeom>
        </p:spPr>
      </p:pic>
      <p:pic>
        <p:nvPicPr>
          <p:cNvPr id="9" name="Kuva 8" descr="SAM_2074.JPG"/>
          <p:cNvPicPr>
            <a:picLocks noChangeAspect="1"/>
          </p:cNvPicPr>
          <p:nvPr/>
        </p:nvPicPr>
        <p:blipFill>
          <a:blip r:embed="rId4" cstate="print"/>
          <a:stretch>
            <a:fillRect/>
          </a:stretch>
        </p:blipFill>
        <p:spPr>
          <a:xfrm rot="1237587">
            <a:off x="4086480" y="139352"/>
            <a:ext cx="5143504" cy="3857628"/>
          </a:xfrm>
          <a:prstGeom prst="rect">
            <a:avLst/>
          </a:prstGeom>
        </p:spPr>
      </p:pic>
      <p:pic>
        <p:nvPicPr>
          <p:cNvPr id="7" name="Kuva 6" descr="SAM_2072.JPG"/>
          <p:cNvPicPr>
            <a:picLocks noChangeAspect="1"/>
          </p:cNvPicPr>
          <p:nvPr/>
        </p:nvPicPr>
        <p:blipFill>
          <a:blip r:embed="rId5" cstate="print"/>
          <a:stretch>
            <a:fillRect/>
          </a:stretch>
        </p:blipFill>
        <p:spPr>
          <a:xfrm rot="1209073">
            <a:off x="4501516" y="3436637"/>
            <a:ext cx="4357686" cy="3268265"/>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Lehden tekijät:</a:t>
            </a:r>
            <a:endParaRPr lang="fi-FI" dirty="0"/>
          </a:p>
        </p:txBody>
      </p:sp>
      <p:sp>
        <p:nvSpPr>
          <p:cNvPr id="3" name="Sisällön paikkamerkki 2"/>
          <p:cNvSpPr>
            <a:spLocks noGrp="1"/>
          </p:cNvSpPr>
          <p:nvPr>
            <p:ph idx="1"/>
          </p:nvPr>
        </p:nvSpPr>
        <p:spPr>
          <a:xfrm>
            <a:off x="457200" y="1600200"/>
            <a:ext cx="8229600" cy="4972071"/>
          </a:xfrm>
        </p:spPr>
        <p:txBody>
          <a:bodyPr>
            <a:normAutofit fontScale="70000" lnSpcReduction="20000"/>
          </a:bodyPr>
          <a:lstStyle/>
          <a:p>
            <a:r>
              <a:rPr lang="fi-FI" dirty="0" smtClean="0">
                <a:latin typeface="MV Boli" pitchFamily="2" charset="0"/>
                <a:cs typeface="MV Boli" pitchFamily="2" charset="0"/>
              </a:rPr>
              <a:t>Joonas </a:t>
            </a:r>
            <a:r>
              <a:rPr lang="fi-FI" dirty="0" err="1" smtClean="0">
                <a:latin typeface="MV Boli" pitchFamily="2" charset="0"/>
                <a:cs typeface="MV Boli" pitchFamily="2" charset="0"/>
              </a:rPr>
              <a:t>Huutonen</a:t>
            </a:r>
            <a:endParaRPr lang="fi-FI" dirty="0" smtClean="0">
              <a:latin typeface="MV Boli" pitchFamily="2" charset="0"/>
              <a:cs typeface="MV Boli" pitchFamily="2" charset="0"/>
            </a:endParaRPr>
          </a:p>
          <a:p>
            <a:r>
              <a:rPr lang="fi-FI" dirty="0" smtClean="0">
                <a:latin typeface="MV Boli" pitchFamily="2" charset="0"/>
                <a:cs typeface="MV Boli" pitchFamily="2" charset="0"/>
              </a:rPr>
              <a:t>Toni </a:t>
            </a:r>
            <a:r>
              <a:rPr lang="fi-FI" dirty="0" err="1" smtClean="0">
                <a:latin typeface="MV Boli" pitchFamily="2" charset="0"/>
                <a:cs typeface="MV Boli" pitchFamily="2" charset="0"/>
              </a:rPr>
              <a:t>Rajalin</a:t>
            </a:r>
            <a:endParaRPr lang="fi-FI" dirty="0" smtClean="0">
              <a:latin typeface="MV Boli" pitchFamily="2" charset="0"/>
              <a:cs typeface="MV Boli" pitchFamily="2" charset="0"/>
            </a:endParaRPr>
          </a:p>
          <a:p>
            <a:r>
              <a:rPr lang="fi-FI" dirty="0" smtClean="0">
                <a:latin typeface="MV Boli" pitchFamily="2" charset="0"/>
                <a:cs typeface="MV Boli" pitchFamily="2" charset="0"/>
              </a:rPr>
              <a:t>Henry Laukkanen</a:t>
            </a:r>
          </a:p>
          <a:p>
            <a:r>
              <a:rPr lang="fi-FI" dirty="0" err="1" smtClean="0">
                <a:latin typeface="MV Boli" pitchFamily="2" charset="0"/>
                <a:cs typeface="MV Boli" pitchFamily="2" charset="0"/>
              </a:rPr>
              <a:t>Veeti</a:t>
            </a:r>
            <a:r>
              <a:rPr lang="fi-FI" dirty="0" smtClean="0">
                <a:latin typeface="MV Boli" pitchFamily="2" charset="0"/>
                <a:cs typeface="MV Boli" pitchFamily="2" charset="0"/>
              </a:rPr>
              <a:t> Toivola</a:t>
            </a:r>
          </a:p>
          <a:p>
            <a:r>
              <a:rPr lang="fi-FI" dirty="0" smtClean="0">
                <a:latin typeface="MV Boli" pitchFamily="2" charset="0"/>
                <a:cs typeface="MV Boli" pitchFamily="2" charset="0"/>
              </a:rPr>
              <a:t>Eero </a:t>
            </a:r>
            <a:r>
              <a:rPr lang="fi-FI" dirty="0" err="1" smtClean="0">
                <a:latin typeface="MV Boli" pitchFamily="2" charset="0"/>
                <a:cs typeface="MV Boli" pitchFamily="2" charset="0"/>
              </a:rPr>
              <a:t>Minkkilä</a:t>
            </a:r>
            <a:endParaRPr lang="fi-FI" dirty="0" smtClean="0">
              <a:latin typeface="MV Boli" pitchFamily="2" charset="0"/>
              <a:cs typeface="MV Boli" pitchFamily="2" charset="0"/>
            </a:endParaRPr>
          </a:p>
          <a:p>
            <a:r>
              <a:rPr lang="fi-FI" dirty="0" smtClean="0">
                <a:latin typeface="MV Boli" pitchFamily="2" charset="0"/>
                <a:cs typeface="MV Boli" pitchFamily="2" charset="0"/>
              </a:rPr>
              <a:t>Miika Salminen</a:t>
            </a:r>
          </a:p>
          <a:p>
            <a:r>
              <a:rPr lang="fi-FI" dirty="0" smtClean="0">
                <a:latin typeface="MV Boli" pitchFamily="2" charset="0"/>
                <a:cs typeface="MV Boli" pitchFamily="2" charset="0"/>
              </a:rPr>
              <a:t>Niko Toivonen</a:t>
            </a:r>
          </a:p>
          <a:p>
            <a:r>
              <a:rPr lang="fi-FI" dirty="0" smtClean="0">
                <a:latin typeface="MV Boli" pitchFamily="2" charset="0"/>
                <a:cs typeface="MV Boli" pitchFamily="2" charset="0"/>
              </a:rPr>
              <a:t>Janne Salonen</a:t>
            </a:r>
          </a:p>
          <a:p>
            <a:r>
              <a:rPr lang="fi-FI" dirty="0" smtClean="0">
                <a:latin typeface="MV Boli" pitchFamily="2" charset="0"/>
                <a:cs typeface="MV Boli" pitchFamily="2" charset="0"/>
              </a:rPr>
              <a:t>Asko Niskala</a:t>
            </a:r>
          </a:p>
          <a:p>
            <a:r>
              <a:rPr lang="fi-FI" dirty="0" smtClean="0">
                <a:latin typeface="MV Boli" pitchFamily="2" charset="0"/>
                <a:cs typeface="MV Boli" pitchFamily="2" charset="0"/>
              </a:rPr>
              <a:t>Katri Holm</a:t>
            </a:r>
          </a:p>
          <a:p>
            <a:r>
              <a:rPr lang="fi-FI" dirty="0" smtClean="0">
                <a:latin typeface="MV Boli" pitchFamily="2" charset="0"/>
                <a:cs typeface="MV Boli" pitchFamily="2" charset="0"/>
              </a:rPr>
              <a:t>Heli Kokkonen</a:t>
            </a:r>
          </a:p>
          <a:p>
            <a:r>
              <a:rPr lang="fi-FI" dirty="0" smtClean="0">
                <a:latin typeface="MV Boli" pitchFamily="2" charset="0"/>
                <a:cs typeface="MV Boli" pitchFamily="2" charset="0"/>
              </a:rPr>
              <a:t>Ossi Kettunen</a:t>
            </a:r>
          </a:p>
          <a:p>
            <a:pPr>
              <a:buNone/>
            </a:pPr>
            <a:r>
              <a:rPr lang="fi-FI" dirty="0" smtClean="0">
                <a:latin typeface="MV Boli" pitchFamily="2" charset="0"/>
                <a:cs typeface="MV Boli" pitchFamily="2" charset="0"/>
              </a:rPr>
              <a:t>Iso kiitos lehden koostamisesta kuuluu Niko Toivoselle, päätoimittajalle.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Tiina Kivioja </a:t>
            </a:r>
            <a:endParaRPr lang="fi-FI" dirty="0"/>
          </a:p>
        </p:txBody>
      </p:sp>
      <p:sp>
        <p:nvSpPr>
          <p:cNvPr id="3" name="Alaotsikko 2"/>
          <p:cNvSpPr>
            <a:spLocks noGrp="1"/>
          </p:cNvSpPr>
          <p:nvPr>
            <p:ph sz="half" idx="1"/>
          </p:nvPr>
        </p:nvSpPr>
        <p:spPr>
          <a:ln>
            <a:solidFill>
              <a:schemeClr val="tx1"/>
            </a:solidFill>
          </a:ln>
        </p:spPr>
        <p:txBody>
          <a:bodyPr>
            <a:normAutofit/>
          </a:bodyPr>
          <a:lstStyle/>
          <a:p>
            <a:pPr>
              <a:buNone/>
            </a:pPr>
            <a:r>
              <a:rPr lang="fi-FI" sz="1400" dirty="0" smtClean="0">
                <a:solidFill>
                  <a:schemeClr val="tx1"/>
                </a:solidFill>
                <a:latin typeface="MV Boli" pitchFamily="2" charset="0"/>
                <a:cs typeface="MV Boli" pitchFamily="2" charset="0"/>
              </a:rPr>
              <a:t>  1. Olen Tiina Kivioja ja olen etsivän työnohjaaja toimin </a:t>
            </a:r>
            <a:r>
              <a:rPr lang="fi-FI" sz="1400" dirty="0" err="1" smtClean="0">
                <a:solidFill>
                  <a:schemeClr val="tx1"/>
                </a:solidFill>
                <a:latin typeface="MV Boli" pitchFamily="2" charset="0"/>
                <a:cs typeface="MV Boli" pitchFamily="2" charset="0"/>
              </a:rPr>
              <a:t>feenixillä</a:t>
            </a:r>
            <a:r>
              <a:rPr lang="fi-FI" sz="1400" dirty="0" smtClean="0">
                <a:solidFill>
                  <a:schemeClr val="tx1"/>
                </a:solidFill>
                <a:latin typeface="MV Boli" pitchFamily="2" charset="0"/>
                <a:cs typeface="MV Boli" pitchFamily="2" charset="0"/>
              </a:rPr>
              <a:t>.</a:t>
            </a:r>
          </a:p>
          <a:p>
            <a:pPr>
              <a:buNone/>
            </a:pPr>
            <a:r>
              <a:rPr lang="fi-FI" sz="1400" dirty="0" smtClean="0">
                <a:solidFill>
                  <a:schemeClr val="tx1"/>
                </a:solidFill>
                <a:latin typeface="MV Boli" pitchFamily="2" charset="0"/>
                <a:cs typeface="MV Boli" pitchFamily="2" charset="0"/>
              </a:rPr>
              <a:t>  2. Työskentelen 15-29  </a:t>
            </a:r>
            <a:r>
              <a:rPr lang="fi-FI" sz="1400" dirty="0" err="1" smtClean="0">
                <a:solidFill>
                  <a:schemeClr val="tx1"/>
                </a:solidFill>
                <a:latin typeface="MV Boli" pitchFamily="2" charset="0"/>
                <a:cs typeface="MV Boli" pitchFamily="2" charset="0"/>
              </a:rPr>
              <a:t>vuotiaiden</a:t>
            </a:r>
            <a:r>
              <a:rPr lang="fi-FI" sz="1400" dirty="0" smtClean="0">
                <a:solidFill>
                  <a:schemeClr val="tx1"/>
                </a:solidFill>
                <a:latin typeface="MV Boli" pitchFamily="2" charset="0"/>
                <a:cs typeface="MV Boli" pitchFamily="2" charset="0"/>
              </a:rPr>
              <a:t> nuorten ja </a:t>
            </a:r>
            <a:r>
              <a:rPr lang="fi-FI" sz="1400" dirty="0" err="1" smtClean="0">
                <a:solidFill>
                  <a:schemeClr val="tx1"/>
                </a:solidFill>
                <a:latin typeface="MV Boli" pitchFamily="2" charset="0"/>
                <a:cs typeface="MV Boli" pitchFamily="2" charset="0"/>
              </a:rPr>
              <a:t>nuortenaikusten</a:t>
            </a:r>
            <a:r>
              <a:rPr lang="fi-FI" sz="1400" dirty="0" smtClean="0">
                <a:solidFill>
                  <a:schemeClr val="tx1"/>
                </a:solidFill>
                <a:latin typeface="MV Boli" pitchFamily="2" charset="0"/>
                <a:cs typeface="MV Boli" pitchFamily="2" charset="0"/>
              </a:rPr>
              <a:t> kanssa autan heitä löytämään opiskelu paikkoja ja myös elämässä eteenpäin.</a:t>
            </a:r>
          </a:p>
          <a:p>
            <a:pPr>
              <a:buNone/>
            </a:pPr>
            <a:r>
              <a:rPr lang="fi-FI" sz="1400" dirty="0" smtClean="0">
                <a:solidFill>
                  <a:schemeClr val="tx1"/>
                </a:solidFill>
                <a:latin typeface="MV Boli" pitchFamily="2" charset="0"/>
                <a:cs typeface="MV Boli" pitchFamily="2" charset="0"/>
              </a:rPr>
              <a:t>  3.  Kolme vuotta.</a:t>
            </a:r>
          </a:p>
          <a:p>
            <a:pPr>
              <a:buNone/>
            </a:pPr>
            <a:r>
              <a:rPr lang="fi-FI" sz="1400" dirty="0" smtClean="0">
                <a:solidFill>
                  <a:schemeClr val="tx1"/>
                </a:solidFill>
                <a:latin typeface="MV Boli" pitchFamily="2" charset="0"/>
                <a:cs typeface="MV Boli" pitchFamily="2" charset="0"/>
              </a:rPr>
              <a:t>  4. Kyllä olen. </a:t>
            </a:r>
          </a:p>
          <a:p>
            <a:pPr>
              <a:buNone/>
            </a:pPr>
            <a:r>
              <a:rPr lang="fi-FI" sz="1400" dirty="0" smtClean="0">
                <a:solidFill>
                  <a:schemeClr val="tx1"/>
                </a:solidFill>
                <a:latin typeface="MV Boli" pitchFamily="2" charset="0"/>
                <a:cs typeface="MV Boli" pitchFamily="2" charset="0"/>
              </a:rPr>
              <a:t>  5. Parasta on se kun näkee että asiakas pääsee elämässä eteenpäin, ikävintä on se että yhteiskunnan palvelut ei tue yksittäisen asiakkaan hyvinvointia.</a:t>
            </a:r>
          </a:p>
          <a:p>
            <a:pPr>
              <a:buNone/>
            </a:pPr>
            <a:r>
              <a:rPr lang="fi-FI" sz="1400" dirty="0" smtClean="0">
                <a:solidFill>
                  <a:schemeClr val="tx1"/>
                </a:solidFill>
                <a:latin typeface="MV Boli" pitchFamily="2" charset="0"/>
                <a:cs typeface="MV Boli" pitchFamily="2" charset="0"/>
              </a:rPr>
              <a:t>  6. En ihan vasta valmistuneille olisi hyvä olla työ ja elämänkokemusta.</a:t>
            </a:r>
          </a:p>
          <a:p>
            <a:pPr>
              <a:buNone/>
            </a:pPr>
            <a:endParaRPr lang="fi-FI" sz="1400" dirty="0">
              <a:solidFill>
                <a:schemeClr val="tx1"/>
              </a:solidFill>
            </a:endParaRPr>
          </a:p>
        </p:txBody>
      </p:sp>
      <p:pic>
        <p:nvPicPr>
          <p:cNvPr id="1026" name="Picture 2" descr="G:\DCIM\100PHOTO\SAM_2125.JPG"/>
          <p:cNvPicPr>
            <a:picLocks noGrp="1" noChangeAspect="1" noChangeArrowheads="1"/>
          </p:cNvPicPr>
          <p:nvPr>
            <p:ph sz="half" idx="2"/>
          </p:nvPr>
        </p:nvPicPr>
        <p:blipFill>
          <a:blip r:embed="rId2" cstate="print"/>
          <a:srcRect/>
          <a:stretch>
            <a:fillRect/>
          </a:stretch>
        </p:blipFill>
        <p:spPr bwMode="auto">
          <a:xfrm>
            <a:off x="4572000" y="1571612"/>
            <a:ext cx="4257281" cy="378621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title"/>
          </p:nvPr>
        </p:nvSpPr>
        <p:spPr/>
        <p:txBody>
          <a:bodyPr/>
          <a:lstStyle/>
          <a:p>
            <a:r>
              <a:rPr lang="fi-FI" dirty="0" smtClean="0"/>
              <a:t>Liisa</a:t>
            </a:r>
            <a:endParaRPr lang="fi-FI" dirty="0"/>
          </a:p>
        </p:txBody>
      </p:sp>
      <p:sp>
        <p:nvSpPr>
          <p:cNvPr id="5" name="Sisällön paikkamerkki 4"/>
          <p:cNvSpPr>
            <a:spLocks noGrp="1"/>
          </p:cNvSpPr>
          <p:nvPr>
            <p:ph sz="half" idx="1"/>
          </p:nvPr>
        </p:nvSpPr>
        <p:spPr/>
        <p:txBody>
          <a:bodyPr>
            <a:normAutofit fontScale="77500" lnSpcReduction="20000"/>
          </a:bodyPr>
          <a:lstStyle/>
          <a:p>
            <a:pPr>
              <a:buNone/>
            </a:pPr>
            <a:r>
              <a:rPr lang="fi-FI" dirty="0" smtClean="0">
                <a:latin typeface="MV Boli" pitchFamily="2" charset="0"/>
                <a:cs typeface="MV Boli" pitchFamily="2" charset="0"/>
              </a:rPr>
              <a:t>1. Liisa Hytönen. K-S seututerveyskeskus, työskentelee Keuruun erityispalveluyksikössä.</a:t>
            </a:r>
          </a:p>
          <a:p>
            <a:pPr>
              <a:buNone/>
            </a:pPr>
            <a:r>
              <a:rPr lang="fi-FI" dirty="0" smtClean="0">
                <a:latin typeface="MV Boli" pitchFamily="2" charset="0"/>
                <a:cs typeface="MV Boli" pitchFamily="2" charset="0"/>
              </a:rPr>
              <a:t>2. Psykiatrinen sairaanhoitaja.</a:t>
            </a:r>
          </a:p>
          <a:p>
            <a:pPr>
              <a:buNone/>
            </a:pPr>
            <a:r>
              <a:rPr lang="fi-FI" dirty="0" smtClean="0">
                <a:latin typeface="MV Boli" pitchFamily="2" charset="0"/>
                <a:cs typeface="MV Boli" pitchFamily="2" charset="0"/>
              </a:rPr>
              <a:t>3. Ollut ammatissa 1996-2013.</a:t>
            </a:r>
          </a:p>
          <a:p>
            <a:pPr>
              <a:buNone/>
            </a:pPr>
            <a:r>
              <a:rPr lang="fi-FI" dirty="0" smtClean="0">
                <a:latin typeface="MV Boli" pitchFamily="2" charset="0"/>
                <a:cs typeface="MV Boli" pitchFamily="2" charset="0"/>
              </a:rPr>
              <a:t>4. On erittäin tyytyväinen ammattiinsa.</a:t>
            </a:r>
          </a:p>
          <a:p>
            <a:pPr>
              <a:buNone/>
            </a:pPr>
            <a:r>
              <a:rPr lang="fi-FI" dirty="0" smtClean="0">
                <a:latin typeface="MV Boli" pitchFamily="2" charset="0"/>
                <a:cs typeface="MV Boli" pitchFamily="2" charset="0"/>
              </a:rPr>
              <a:t>5. Parasta ammatissa: ei ole kahta samanlaista päivää/voi olla avuksi. Ikävää ammatissa: Joskus huomaa että kaikkia ei voi auttaa.</a:t>
            </a:r>
          </a:p>
          <a:p>
            <a:pPr>
              <a:buNone/>
            </a:pPr>
            <a:r>
              <a:rPr lang="fi-FI" dirty="0" smtClean="0">
                <a:latin typeface="MV Boli" pitchFamily="2" charset="0"/>
                <a:cs typeface="MV Boli" pitchFamily="2" charset="0"/>
              </a:rPr>
              <a:t>6. Suosittelee työtä nuorille.</a:t>
            </a:r>
          </a:p>
          <a:p>
            <a:endParaRPr lang="fi-FI" dirty="0"/>
          </a:p>
        </p:txBody>
      </p:sp>
      <p:pic>
        <p:nvPicPr>
          <p:cNvPr id="9" name="Sisällön paikkamerkki 8" descr="SAM_2123.JPG"/>
          <p:cNvPicPr>
            <a:picLocks noGrp="1" noChangeAspect="1"/>
          </p:cNvPicPr>
          <p:nvPr>
            <p:ph sz="half" idx="2"/>
          </p:nvPr>
        </p:nvPicPr>
        <p:blipFill>
          <a:blip r:embed="rId2" cstate="print"/>
          <a:stretch>
            <a:fillRect/>
          </a:stretch>
        </p:blipFill>
        <p:spPr>
          <a:xfrm>
            <a:off x="5143504" y="1643050"/>
            <a:ext cx="2964402" cy="2223302"/>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smtClean="0"/>
              <a:t>Ossi </a:t>
            </a:r>
            <a:r>
              <a:rPr lang="fi-FI" dirty="0"/>
              <a:t>K</a:t>
            </a:r>
            <a:r>
              <a:rPr lang="fi-FI" dirty="0" smtClean="0"/>
              <a:t>ettunen</a:t>
            </a:r>
            <a:endParaRPr lang="fi-FI" dirty="0"/>
          </a:p>
        </p:txBody>
      </p:sp>
      <p:sp>
        <p:nvSpPr>
          <p:cNvPr id="5" name="Sisällön paikkamerkki 4"/>
          <p:cNvSpPr>
            <a:spLocks noGrp="1"/>
          </p:cNvSpPr>
          <p:nvPr>
            <p:ph idx="1"/>
          </p:nvPr>
        </p:nvSpPr>
        <p:spPr/>
        <p:txBody>
          <a:bodyPr>
            <a:normAutofit fontScale="92500" lnSpcReduction="10000"/>
          </a:bodyPr>
          <a:lstStyle/>
          <a:p>
            <a:r>
              <a:rPr lang="fi-FI" dirty="0" smtClean="0">
                <a:latin typeface="Narkisim" pitchFamily="34" charset="-79"/>
                <a:cs typeface="Narkisim" pitchFamily="34" charset="-79"/>
              </a:rPr>
              <a:t>1. Ossi Kettunen vapaa-ajanohjaaja nuorisotalo </a:t>
            </a:r>
            <a:r>
              <a:rPr lang="fi-FI" dirty="0" err="1" smtClean="0">
                <a:latin typeface="Narkisim" pitchFamily="34" charset="-79"/>
                <a:cs typeface="Narkisim" pitchFamily="34" charset="-79"/>
              </a:rPr>
              <a:t>Feenix</a:t>
            </a:r>
            <a:r>
              <a:rPr lang="fi-FI" dirty="0" smtClean="0">
                <a:latin typeface="Narkisim" pitchFamily="34" charset="-79"/>
                <a:cs typeface="Narkisim" pitchFamily="34" charset="-79"/>
              </a:rPr>
              <a:t>.</a:t>
            </a:r>
          </a:p>
          <a:p>
            <a:r>
              <a:rPr lang="fi-FI" dirty="0" smtClean="0">
                <a:latin typeface="Narkisim" pitchFamily="34" charset="-79"/>
                <a:cs typeface="Narkisim" pitchFamily="34" charset="-79"/>
              </a:rPr>
              <a:t>2. </a:t>
            </a:r>
            <a:r>
              <a:rPr lang="fi-FI" dirty="0" err="1" smtClean="0">
                <a:latin typeface="Narkisim" pitchFamily="34" charset="-79"/>
                <a:cs typeface="Narkisim" pitchFamily="34" charset="-79"/>
              </a:rPr>
              <a:t>Järkätä</a:t>
            </a:r>
            <a:r>
              <a:rPr lang="fi-FI" dirty="0" smtClean="0">
                <a:latin typeface="Narkisim" pitchFamily="34" charset="-79"/>
                <a:cs typeface="Narkisim" pitchFamily="34" charset="-79"/>
              </a:rPr>
              <a:t> nuorille mielenkiintoista toimintaa vapaa-ajalla.</a:t>
            </a:r>
          </a:p>
          <a:p>
            <a:r>
              <a:rPr lang="fi-FI" dirty="0" smtClean="0">
                <a:latin typeface="Narkisim" pitchFamily="34" charset="-79"/>
                <a:cs typeface="Narkisim" pitchFamily="34" charset="-79"/>
              </a:rPr>
              <a:t>3. Reilu 10 vuotta, Petäjävedellä 8 vuotta.</a:t>
            </a:r>
          </a:p>
          <a:p>
            <a:r>
              <a:rPr lang="fi-FI" dirty="0" smtClean="0">
                <a:latin typeface="Narkisim" pitchFamily="34" charset="-79"/>
                <a:cs typeface="Narkisim" pitchFamily="34" charset="-79"/>
              </a:rPr>
              <a:t>4. Kyllä olen. </a:t>
            </a:r>
          </a:p>
          <a:p>
            <a:r>
              <a:rPr lang="fi-FI" dirty="0" smtClean="0">
                <a:latin typeface="Narkisim" pitchFamily="34" charset="-79"/>
                <a:cs typeface="Narkisim" pitchFamily="34" charset="-79"/>
              </a:rPr>
              <a:t>5. Parasta kaikki, missä nuoret ovat mukana ja huonointa rajallinen työaika, kun pitää olla välillä kotonakin.</a:t>
            </a:r>
          </a:p>
          <a:p>
            <a:r>
              <a:rPr lang="fi-FI" dirty="0" smtClean="0">
                <a:latin typeface="Narkisim" pitchFamily="34" charset="-79"/>
                <a:cs typeface="Narkisim" pitchFamily="34" charset="-79"/>
              </a:rPr>
              <a:t>6. Jos kiinnostaa niin suosittelen.</a:t>
            </a:r>
          </a:p>
          <a:p>
            <a:pPr>
              <a:buNone/>
            </a:pPr>
            <a:endParaRPr lang="fi-FI" dirty="0" smtClean="0">
              <a:latin typeface="Narkisim" pitchFamily="34" charset="-79"/>
              <a:cs typeface="Narkisim" pitchFamily="34" charset="-79"/>
            </a:endParaRPr>
          </a:p>
          <a:p>
            <a:endParaRPr lang="fi-FI" dirty="0">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smtClean="0">
                <a:latin typeface="MV Boli" pitchFamily="2" charset="0"/>
                <a:cs typeface="MV Boli" pitchFamily="2" charset="0"/>
              </a:rPr>
              <a:t>Timo </a:t>
            </a:r>
            <a:r>
              <a:rPr lang="fi-FI" dirty="0" err="1" smtClean="0">
                <a:latin typeface="MV Boli" pitchFamily="2" charset="0"/>
                <a:cs typeface="MV Boli" pitchFamily="2" charset="0"/>
              </a:rPr>
              <a:t>Orell</a:t>
            </a:r>
            <a:endParaRPr lang="fi-FI" dirty="0">
              <a:latin typeface="MV Boli" pitchFamily="2" charset="0"/>
              <a:cs typeface="MV Boli" pitchFamily="2" charset="0"/>
            </a:endParaRPr>
          </a:p>
        </p:txBody>
      </p:sp>
      <p:sp>
        <p:nvSpPr>
          <p:cNvPr id="5" name="Sisällön paikkamerkki 4"/>
          <p:cNvSpPr>
            <a:spLocks noGrp="1"/>
          </p:cNvSpPr>
          <p:nvPr>
            <p:ph sz="half" idx="1"/>
          </p:nvPr>
        </p:nvSpPr>
        <p:spPr/>
        <p:txBody>
          <a:bodyPr>
            <a:normAutofit lnSpcReduction="10000"/>
          </a:bodyPr>
          <a:lstStyle/>
          <a:p>
            <a:pPr>
              <a:buNone/>
            </a:pPr>
            <a:r>
              <a:rPr lang="fi-FI" sz="1800" dirty="0">
                <a:latin typeface="MV Boli" pitchFamily="2" charset="0"/>
                <a:cs typeface="MV Boli" pitchFamily="2" charset="0"/>
              </a:rPr>
              <a:t> </a:t>
            </a:r>
            <a:r>
              <a:rPr lang="fi-FI" sz="1800" dirty="0" smtClean="0">
                <a:latin typeface="MV Boli" pitchFamily="2" charset="0"/>
                <a:cs typeface="MV Boli" pitchFamily="2" charset="0"/>
              </a:rPr>
              <a:t>1. Timo </a:t>
            </a:r>
            <a:r>
              <a:rPr lang="fi-FI" sz="1800" dirty="0" err="1" smtClean="0">
                <a:latin typeface="MV Boli" pitchFamily="2" charset="0"/>
                <a:cs typeface="MV Boli" pitchFamily="2" charset="0"/>
              </a:rPr>
              <a:t>Orell</a:t>
            </a:r>
            <a:r>
              <a:rPr lang="fi-FI" sz="1800" dirty="0" smtClean="0">
                <a:latin typeface="MV Boli" pitchFamily="2" charset="0"/>
                <a:cs typeface="MV Boli" pitchFamily="2" charset="0"/>
              </a:rPr>
              <a:t> ja toimii Petäjävedellä työvalmentajana</a:t>
            </a:r>
          </a:p>
          <a:p>
            <a:pPr>
              <a:buNone/>
            </a:pPr>
            <a:r>
              <a:rPr lang="fi-FI" sz="1800" dirty="0" smtClean="0">
                <a:latin typeface="MV Boli" pitchFamily="2" charset="0"/>
                <a:cs typeface="MV Boli" pitchFamily="2" charset="0"/>
              </a:rPr>
              <a:t>2. Saa olla ihmisten kanssa, tekee metallista ja puusta kaikkea, hoitaa ympäristöä </a:t>
            </a:r>
          </a:p>
          <a:p>
            <a:pPr>
              <a:buNone/>
            </a:pPr>
            <a:r>
              <a:rPr lang="fi-FI" sz="1800" dirty="0" smtClean="0">
                <a:latin typeface="MV Boli" pitchFamily="2" charset="0"/>
                <a:cs typeface="MV Boli" pitchFamily="2" charset="0"/>
              </a:rPr>
              <a:t>3. 10 vuotta ollut eri työ tehtävissä.</a:t>
            </a:r>
          </a:p>
          <a:p>
            <a:pPr>
              <a:buNone/>
            </a:pPr>
            <a:r>
              <a:rPr lang="fi-FI" sz="1800" dirty="0" smtClean="0">
                <a:latin typeface="MV Boli" pitchFamily="2" charset="0"/>
                <a:cs typeface="MV Boli" pitchFamily="2" charset="0"/>
              </a:rPr>
              <a:t>4. On tyytyväinen työhönsä. Tykkäisi tehdä enemmän puusta, mutta metallikin käy.</a:t>
            </a:r>
          </a:p>
          <a:p>
            <a:pPr>
              <a:buNone/>
            </a:pPr>
            <a:r>
              <a:rPr lang="fi-FI" sz="1800" dirty="0" smtClean="0">
                <a:latin typeface="MV Boli" pitchFamily="2" charset="0"/>
                <a:cs typeface="MV Boli" pitchFamily="2" charset="0"/>
              </a:rPr>
              <a:t>5.Parasta työssä on ihmisten kanssa oleminen ja tekeminen. Ikävä puoli on </a:t>
            </a:r>
            <a:r>
              <a:rPr lang="fi-FI" sz="1800" dirty="0">
                <a:latin typeface="MV Boli" pitchFamily="2" charset="0"/>
                <a:cs typeface="MV Boli" pitchFamily="2" charset="0"/>
              </a:rPr>
              <a:t>b</a:t>
            </a:r>
            <a:r>
              <a:rPr lang="fi-FI" sz="1800" dirty="0" smtClean="0">
                <a:latin typeface="MV Boli" pitchFamily="2" charset="0"/>
                <a:cs typeface="MV Boli" pitchFamily="2" charset="0"/>
              </a:rPr>
              <a:t>yrokratia.</a:t>
            </a:r>
          </a:p>
          <a:p>
            <a:pPr>
              <a:buNone/>
            </a:pPr>
            <a:r>
              <a:rPr lang="fi-FI" sz="1800" dirty="0" smtClean="0">
                <a:latin typeface="MV Boli" pitchFamily="2" charset="0"/>
                <a:cs typeface="MV Boli" pitchFamily="2" charset="0"/>
              </a:rPr>
              <a:t>6. Ehdottomasti kyllä, koska se on monipuolista ja joka päivä on erilainen.</a:t>
            </a:r>
          </a:p>
          <a:p>
            <a:pPr>
              <a:buNone/>
            </a:pPr>
            <a:endParaRPr lang="fi-FI" sz="1800" dirty="0" smtClean="0">
              <a:latin typeface="MV Boli" pitchFamily="2" charset="0"/>
              <a:cs typeface="MV Boli" pitchFamily="2" charset="0"/>
            </a:endParaRPr>
          </a:p>
        </p:txBody>
      </p:sp>
      <p:pic>
        <p:nvPicPr>
          <p:cNvPr id="7" name="Sisällön paikkamerkki 6" descr="SAM_2105.JPG"/>
          <p:cNvPicPr>
            <a:picLocks noGrp="1" noChangeAspect="1"/>
          </p:cNvPicPr>
          <p:nvPr>
            <p:ph sz="half" idx="2"/>
          </p:nvPr>
        </p:nvPicPr>
        <p:blipFill>
          <a:blip r:embed="rId2" cstate="print"/>
          <a:stretch>
            <a:fillRect/>
          </a:stretch>
        </p:blipFill>
        <p:spPr>
          <a:xfrm>
            <a:off x="5122025" y="1699260"/>
            <a:ext cx="3395749" cy="4526280"/>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aellus">
  <a:themeElements>
    <a:clrScheme name="Vaellu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aellu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Vaellu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776</TotalTime>
  <Words>1547</Words>
  <Application>Microsoft Office PowerPoint</Application>
  <PresentationFormat>Näytössä katseltava diaesitys (4:3)</PresentationFormat>
  <Paragraphs>384</Paragraphs>
  <Slides>51</Slides>
  <Notes>2</Notes>
  <HiddenSlides>0</HiddenSlides>
  <MMClips>0</MMClips>
  <ScaleCrop>false</ScaleCrop>
  <HeadingPairs>
    <vt:vector size="4" baseType="variant">
      <vt:variant>
        <vt:lpstr>Teema</vt:lpstr>
      </vt:variant>
      <vt:variant>
        <vt:i4>1</vt:i4>
      </vt:variant>
      <vt:variant>
        <vt:lpstr>Dian otsikot</vt:lpstr>
      </vt:variant>
      <vt:variant>
        <vt:i4>51</vt:i4>
      </vt:variant>
    </vt:vector>
  </HeadingPairs>
  <TitlesOfParts>
    <vt:vector size="52" baseType="lpstr">
      <vt:lpstr>Vaellus</vt:lpstr>
      <vt:lpstr>Feenix</vt:lpstr>
      <vt:lpstr>Feeniksissä toimivat palvelut ja henkilökunta</vt:lpstr>
      <vt:lpstr>Anita Viitanen, 4H-toiminta</vt:lpstr>
      <vt:lpstr>Jaana Strömberg</vt:lpstr>
      <vt:lpstr>Varikolta Verkostoon – hanke eli mitä Jaana puuhailee </vt:lpstr>
      <vt:lpstr>Tiina Kivioja </vt:lpstr>
      <vt:lpstr>Liisa</vt:lpstr>
      <vt:lpstr>Ossi Kettunen</vt:lpstr>
      <vt:lpstr>Timo Orell</vt:lpstr>
      <vt:lpstr>Katri Holm</vt:lpstr>
      <vt:lpstr>PowerPoint-esitys</vt:lpstr>
      <vt:lpstr>Kouluavustaja Asko Niskalan haastattelu </vt:lpstr>
      <vt:lpstr>Paula Siekkinen</vt:lpstr>
      <vt:lpstr>Eemeli Huutonen</vt:lpstr>
      <vt:lpstr> Haastattelu JOPOn oppilaasta</vt:lpstr>
      <vt:lpstr>Hyvinvointiohjaaja Liisa Hytönen</vt:lpstr>
      <vt:lpstr>Petäjäveden Työpaja</vt:lpstr>
      <vt:lpstr>Etsiväntyö</vt:lpstr>
      <vt:lpstr>JOPO, joustava perusopetus</vt:lpstr>
      <vt:lpstr>OPETUSSUUNNITELMA</vt:lpstr>
      <vt:lpstr>JOPOON HAKEMINEN</vt:lpstr>
      <vt:lpstr>JOPOn toimintakalenteri</vt:lpstr>
      <vt:lpstr>JOPO </vt:lpstr>
      <vt:lpstr> TOP-raportti </vt:lpstr>
      <vt:lpstr>PowerPoint-esitys</vt:lpstr>
      <vt:lpstr>PowerPoint-esitys</vt:lpstr>
      <vt:lpstr>JOPOn karvainen kouluavustaja </vt:lpstr>
      <vt:lpstr>Heijastinkampanja</vt:lpstr>
      <vt:lpstr>JOPO-toimintaa Seurakunnan perhekerhovierailu</vt:lpstr>
      <vt:lpstr>JOPO leirikoulussa Piispalassa</vt:lpstr>
      <vt:lpstr>Kokkomäen maatila</vt:lpstr>
      <vt:lpstr>Kokkomäen 4H-toiminta</vt:lpstr>
      <vt:lpstr>Työelämään ajokortti</vt:lpstr>
      <vt:lpstr>PowerPoint-esitys</vt:lpstr>
      <vt:lpstr>Helinä-mummon vierailu</vt:lpstr>
      <vt:lpstr>Helinän kertomus</vt:lpstr>
      <vt:lpstr>PowerPoint-esitys</vt:lpstr>
      <vt:lpstr>Helinä Penttisen haasttattelu</vt:lpstr>
      <vt:lpstr>Uskonnon oppia koulun ulkopuolella!</vt:lpstr>
      <vt:lpstr>Kirpputori</vt:lpstr>
      <vt:lpstr>Ulkomaan matka tienestit</vt:lpstr>
      <vt:lpstr>TERVETULOA KIRPPUTORILLE</vt:lpstr>
      <vt:lpstr>Feenixin esittely </vt:lpstr>
      <vt:lpstr>Feenix silloin kauan aikaa sitten……</vt:lpstr>
      <vt:lpstr>Feenix tänäpäivänä </vt:lpstr>
      <vt:lpstr>PowerPoint-esitys</vt:lpstr>
      <vt:lpstr>PowerPoint-esitys</vt:lpstr>
      <vt:lpstr>PowerPoint-esitys</vt:lpstr>
      <vt:lpstr>PowerPoint-esitys</vt:lpstr>
      <vt:lpstr>PowerPoint-esitys</vt:lpstr>
      <vt:lpstr>Lehden tekijät: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Feenix lehti</dc:title>
  <dc:creator>ya</dc:creator>
  <cp:lastModifiedBy>katho</cp:lastModifiedBy>
  <cp:revision>71</cp:revision>
  <dcterms:created xsi:type="dcterms:W3CDTF">2013-10-31T08:25:50Z</dcterms:created>
  <dcterms:modified xsi:type="dcterms:W3CDTF">2014-10-28T18:04:04Z</dcterms:modified>
</cp:coreProperties>
</file>