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8" r:id="rId2"/>
    <p:sldId id="259" r:id="rId3"/>
    <p:sldId id="260" r:id="rId4"/>
    <p:sldId id="261" r:id="rId5"/>
    <p:sldId id="289" r:id="rId6"/>
    <p:sldId id="265" r:id="rId7"/>
    <p:sldId id="263" r:id="rId8"/>
    <p:sldId id="267" r:id="rId9"/>
    <p:sldId id="268" r:id="rId10"/>
    <p:sldId id="281" r:id="rId11"/>
    <p:sldId id="306" r:id="rId12"/>
    <p:sldId id="270" r:id="rId13"/>
    <p:sldId id="282" r:id="rId14"/>
    <p:sldId id="307" r:id="rId15"/>
    <p:sldId id="274" r:id="rId16"/>
    <p:sldId id="285" r:id="rId17"/>
    <p:sldId id="283" r:id="rId18"/>
    <p:sldId id="286" r:id="rId19"/>
    <p:sldId id="308" r:id="rId20"/>
    <p:sldId id="309" r:id="rId21"/>
    <p:sldId id="276" r:id="rId22"/>
    <p:sldId id="277" r:id="rId23"/>
    <p:sldId id="278" r:id="rId24"/>
    <p:sldId id="279" r:id="rId25"/>
    <p:sldId id="280" r:id="rId26"/>
  </p:sldIdLst>
  <p:sldSz cx="9144000" cy="5143500" type="screen16x9"/>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7">
          <p15:clr>
            <a:srgbClr val="A4A3A4"/>
          </p15:clr>
        </p15:guide>
        <p15:guide id="2" pos="2864">
          <p15:clr>
            <a:srgbClr val="A4A3A4"/>
          </p15:clr>
        </p15:guide>
      </p15:sldGuideLst>
    </p:ext>
    <p:ext uri="{2D200454-40CA-4A62-9FC3-DE9A4176ACB9}">
      <p15:notesGuideLst xmlns:p15="http://schemas.microsoft.com/office/powerpoint/2012/main">
        <p15:guide id="1" orient="horz" pos="3180">
          <p15:clr>
            <a:srgbClr val="A4A3A4"/>
          </p15:clr>
        </p15:guide>
        <p15:guide id="2" pos="21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11E"/>
    <a:srgbClr val="958B1E"/>
    <a:srgbClr val="8DC63F"/>
    <a:srgbClr val="71A230"/>
    <a:srgbClr val="A6D36B"/>
    <a:srgbClr val="425E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81" autoAdjust="0"/>
    <p:restoredTop sz="99462" autoAdjust="0"/>
  </p:normalViewPr>
  <p:slideViewPr>
    <p:cSldViewPr>
      <p:cViewPr varScale="1">
        <p:scale>
          <a:sx n="68" d="100"/>
          <a:sy n="68" d="100"/>
        </p:scale>
        <p:origin x="874" y="58"/>
      </p:cViewPr>
      <p:guideLst>
        <p:guide orient="horz" pos="1647"/>
        <p:guide pos="2864"/>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86" d="100"/>
          <a:sy n="86" d="100"/>
        </p:scale>
        <p:origin x="-3864" y="-42"/>
      </p:cViewPr>
      <p:guideLst>
        <p:guide orient="horz" pos="3180"/>
        <p:guide pos="21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62A1504D-FF1A-4CF2-98E0-79B2D7707F3A}" type="datetimeFigureOut">
              <a:rPr lang="fi-FI" smtClean="0"/>
              <a:t>9.6.2023</a:t>
            </a:fld>
            <a:endParaRPr lang="fi-FI"/>
          </a:p>
        </p:txBody>
      </p:sp>
      <p:sp>
        <p:nvSpPr>
          <p:cNvPr id="4" name="Alatunnisteen paikkamerkki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99E175EB-D6E5-45B2-89D9-9ABFE7F6F5B1}" type="slidenum">
              <a:rPr lang="fi-FI" smtClean="0"/>
              <a:t>‹#›</a:t>
            </a:fld>
            <a:endParaRPr lang="fi-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1614D2A9-D2F5-46E3-B6FD-72E6389ED251}" type="datetimeFigureOut">
              <a:rPr lang="fi-FI" smtClean="0"/>
              <a:t>9.6.2023</a:t>
            </a:fld>
            <a:endParaRPr lang="fi-FI"/>
          </a:p>
        </p:txBody>
      </p:sp>
      <p:sp>
        <p:nvSpPr>
          <p:cNvPr id="4" name="Dian kuvan paikkamerkki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7D3BB6A1-3C2B-47D4-B44D-2659144BAEFB}" type="slidenum">
              <a:rPr lang="fi-FI" smtClean="0"/>
              <a:t>‹#›</a:t>
            </a:fld>
            <a:endParaRPr lang="fi-FI"/>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pt-materiaalitietokanta.fi/?i=127480&amp;v"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Hei opettaja!</a:t>
            </a:r>
          </a:p>
          <a:p>
            <a:endParaRPr lang="fi-FI"/>
          </a:p>
          <a:p>
            <a:r>
              <a:rPr lang="fi-FI"/>
              <a:t>Tässä käyttääsi Juteltaisko?-menetelmän diapohjat oppitunnin vetämiseksi.</a:t>
            </a:r>
          </a:p>
          <a:p>
            <a:r>
              <a:rPr lang="fi-FI"/>
              <a:t>Tarkempi ohjeistus tilaisuuden kulkuun löytyy ohjekirjasta Juteltaisko? </a:t>
            </a:r>
          </a:p>
          <a:p>
            <a:r>
              <a:rPr lang="fi-FI"/>
              <a:t>Keskustelevat oppitunnit ja vanhempainilta 5.-6.-luokkien päihdekasvatkseen.</a:t>
            </a:r>
          </a:p>
          <a:p>
            <a:r>
              <a:rPr lang="fi-FI"/>
              <a:t>(oppituntimallin materiaali)</a:t>
            </a:r>
          </a:p>
        </p:txBody>
      </p:sp>
      <p:sp>
        <p:nvSpPr>
          <p:cNvPr id="4" name="Dian numeron paikkamerkki 3"/>
          <p:cNvSpPr>
            <a:spLocks noGrp="1"/>
          </p:cNvSpPr>
          <p:nvPr>
            <p:ph type="sldNum" sz="quarter" idx="10"/>
          </p:nvPr>
        </p:nvSpPr>
        <p:spPr/>
        <p:txBody>
          <a:bodyPr/>
          <a:lstStyle/>
          <a:p>
            <a:fld id="{7D3BB6A1-3C2B-47D4-B44D-2659144BAEFB}" type="slidenum">
              <a:rPr lang="fi-FI" smtClean="0"/>
              <a:t>1</a:t>
            </a:fld>
            <a:endParaRPr lang="fi-F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7D3BB6A1-3C2B-47D4-B44D-2659144BAEFB}" type="slidenum">
              <a:rPr lang="fi-FI" smtClean="0"/>
              <a:t>10</a:t>
            </a:fld>
            <a:endParaRPr lang="fi-F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4854C24C-6A88-4A0A-82B5-36E542F6F5E9}" type="slidenum">
              <a:rPr lang="fi-FI" smtClean="0"/>
              <a:t>12</a:t>
            </a:fld>
            <a:endParaRPr lang="fi-F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4854C24C-6A88-4A0A-82B5-36E542F6F5E9}" type="slidenum">
              <a:rPr lang="fi-FI" smtClean="0"/>
              <a:t>13</a:t>
            </a:fld>
            <a:endParaRPr lang="fi-F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7D3BB6A1-3C2B-47D4-B44D-2659144BAEFB}" type="slidenum">
              <a:rPr lang="fi-FI" smtClean="0"/>
              <a:t>15</a:t>
            </a:fld>
            <a:endParaRPr lang="fi-F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7D3BB6A1-3C2B-47D4-B44D-2659144BAEFB}" type="slidenum">
              <a:rPr lang="fi-FI" smtClean="0"/>
              <a:t>16</a:t>
            </a:fld>
            <a:endParaRPr lang="fi-FI"/>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7D3BB6A1-3C2B-47D4-B44D-2659144BAEFB}" type="slidenum">
              <a:rPr lang="fi-FI" smtClean="0"/>
              <a:t>17</a:t>
            </a:fld>
            <a:endParaRPr lang="fi-FI"/>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7D3BB6A1-3C2B-47D4-B44D-2659144BAEFB}" type="slidenum">
              <a:rPr lang="fi-FI" smtClean="0"/>
              <a:t>18</a:t>
            </a:fld>
            <a:endParaRPr lang="fi-FI"/>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7D3BB6A1-3C2B-47D4-B44D-2659144BAEFB}" type="slidenum">
              <a:rPr lang="fi-FI" smtClean="0"/>
              <a:t>21</a:t>
            </a:fld>
            <a:endParaRPr lang="fi-FI"/>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7D3BB6A1-3C2B-47D4-B44D-2659144BAEFB}" type="slidenum">
              <a:rPr lang="fi-FI" smtClean="0"/>
              <a:t>22</a:t>
            </a:fld>
            <a:endParaRPr lang="fi-FI"/>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7D3BB6A1-3C2B-47D4-B44D-2659144BAEFB}" type="slidenum">
              <a:rPr lang="fi-FI" smtClean="0"/>
              <a:t>23</a:t>
            </a:fld>
            <a:endParaRPr lang="fi-F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7D3BB6A1-3C2B-47D4-B44D-2659144BAEFB}" type="slidenum">
              <a:rPr lang="fi-FI" smtClean="0"/>
              <a:t>2</a:t>
            </a:fld>
            <a:endParaRPr lang="fi-FI"/>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7D3BB6A1-3C2B-47D4-B44D-2659144BAEFB}" type="slidenum">
              <a:rPr lang="fi-FI" smtClean="0"/>
              <a:t>24</a:t>
            </a:fld>
            <a:endParaRPr lang="fi-FI"/>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7D3BB6A1-3C2B-47D4-B44D-2659144BAEFB}" type="slidenum">
              <a:rPr lang="fi-FI" smtClean="0"/>
              <a:t>25</a:t>
            </a:fld>
            <a:endParaRPr lang="fi-F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Mitä</a:t>
            </a:r>
            <a:r>
              <a:rPr lang="fi-FI" baseline="0" dirty="0"/>
              <a:t> mielestänne tarkoittaa raittius? Mitä hyvää raittiudessa on? Tunnetko ihmisiä, jotka kertovat olevansa raittiita? Oletko kuullut, miksi he ovat päättäneet pysyä erossa päihteistä?</a:t>
            </a:r>
          </a:p>
          <a:p>
            <a:endParaRPr lang="fi-FI" baseline="0" dirty="0"/>
          </a:p>
          <a:p>
            <a:r>
              <a:rPr lang="fi-FI" baseline="0" dirty="0"/>
              <a:t>Raittius tarkoittaa, että ihminen ei käytä päihteitä. Joskus sitä sanotaan myös absolutismiksi.</a:t>
            </a:r>
          </a:p>
          <a:p>
            <a:endParaRPr lang="fi-FI" baseline="0" dirty="0"/>
          </a:p>
          <a:p>
            <a:r>
              <a:rPr lang="fi-FI" baseline="0" dirty="0"/>
              <a:t>Raittius on luonnollista: useimmat ihmiset eivät käytä alkoholia. Kaikki eivät ala käyttää alkoholia, tai vaikka maistaisivatkin sitä, eivät ala käyttää useammin.</a:t>
            </a:r>
          </a:p>
          <a:p>
            <a:endParaRPr lang="fi-FI" baseline="0" dirty="0"/>
          </a:p>
          <a:p>
            <a:r>
              <a:rPr lang="fi-FI" baseline="0" dirty="0"/>
              <a:t>Moni ei käytä päihteitä, koska ei vain koe niitä tarpeelliseksi. Toiset ajattelevat terveyttään. Jotkut ovat kokeneet muiden alkoholinkäytön häirinneen omaa elämäänsä vaikkapa väkivallan, rahanmenon, jatkuvan lupausten pettämisen tai huolen aiheuttamisen vuoksi. </a:t>
            </a:r>
            <a:r>
              <a:rPr lang="fi-FI" dirty="0"/>
              <a:t>Nämä ovat hyviä syitä jättää käyttämättä päihteitä. Mitä muita syitä voisi olla?</a:t>
            </a:r>
          </a:p>
        </p:txBody>
      </p:sp>
      <p:sp>
        <p:nvSpPr>
          <p:cNvPr id="4" name="Dian numeron paikkamerkki 3"/>
          <p:cNvSpPr>
            <a:spLocks noGrp="1"/>
          </p:cNvSpPr>
          <p:nvPr>
            <p:ph type="sldNum" sz="quarter" idx="10"/>
          </p:nvPr>
        </p:nvSpPr>
        <p:spPr/>
        <p:txBody>
          <a:bodyPr/>
          <a:lstStyle/>
          <a:p>
            <a:fld id="{4854C24C-6A88-4A0A-82B5-36E542F6F5E9}" type="slidenum">
              <a:rPr lang="fi-FI" smtClean="0"/>
              <a:t>3</a:t>
            </a:fld>
            <a:endParaRPr lang="fi-F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pPr marL="171450" indent="-171450">
              <a:buFont typeface="Arial" panose="020B0604020202020204" pitchFamily="34" charset="0"/>
              <a:buChar char="•"/>
            </a:pPr>
            <a:r>
              <a:rPr lang="fi-FI" dirty="0"/>
              <a:t>Mistä tai keneltä olet saanut tietoa alkoholista?</a:t>
            </a:r>
          </a:p>
          <a:p>
            <a:pPr marL="171450" indent="-171450">
              <a:buFont typeface="Arial" panose="020B0604020202020204" pitchFamily="34" charset="0"/>
              <a:buChar char="•"/>
            </a:pPr>
            <a:r>
              <a:rPr lang="fi-FI" dirty="0"/>
              <a:t>Entä tupakasta?</a:t>
            </a:r>
          </a:p>
          <a:p>
            <a:pPr marL="171450" indent="-171450">
              <a:buFont typeface="Arial" panose="020B0604020202020204" pitchFamily="34" charset="0"/>
              <a:buChar char="•"/>
            </a:pPr>
            <a:r>
              <a:rPr lang="fi-FI" dirty="0"/>
              <a:t>Mitä tietolähteitä pitäisit luotettavimpina?</a:t>
            </a:r>
          </a:p>
          <a:p>
            <a:r>
              <a:rPr lang="fi-FI" dirty="0"/>
              <a:t>	(esim. omat vanhemmat, opettaja, oppikirjat, päihdejärjestöjen 	materiaalit,)</a:t>
            </a:r>
          </a:p>
          <a:p>
            <a:pPr marL="171450" indent="-171450">
              <a:buFont typeface="Arial" panose="020B0604020202020204" pitchFamily="34" charset="0"/>
              <a:buChar char="•"/>
            </a:pPr>
            <a:r>
              <a:rPr lang="fi-FI" dirty="0"/>
              <a:t>Miksi esimerkiksi televisiosta tai netin keskustelupalstoilta hankittu tieto kannattaa varmistaa muualtakin?</a:t>
            </a:r>
          </a:p>
          <a:p>
            <a:pPr lvl="2"/>
            <a:r>
              <a:rPr lang="fi-FI" dirty="0"/>
              <a:t>(netin keskustelupalstoilla joku voi tahallaan puhua päihteistä ihailevaan sävyyn.  Osa taas kirjoittaa muka-vitsikkäitä kommentteja, joissa saatetaan liioitella, vääristellä tai ironisoida keskustelunaihetta.</a:t>
            </a:r>
          </a:p>
          <a:p>
            <a:pPr lvl="2"/>
            <a:endParaRPr lang="fi-FI" dirty="0"/>
          </a:p>
          <a:p>
            <a:pPr lvl="2"/>
            <a:endParaRPr lang="fi-FI" dirty="0"/>
          </a:p>
          <a:p>
            <a:pPr lvl="2"/>
            <a:r>
              <a:rPr lang="fi-FI" dirty="0"/>
              <a:t>Television tarinoista yritetään tehdä jännittäviä, eikä esim. tv-sarjassa tapahtuvien päihdekokeilujen syitä ja seurauksia voida tarinassa käsitellä.. Toki on myös hyvin tehtyjä tarinoita, joissa on pohdittu asioita monesta näkökulmasta. Jos joku mediasta nähty tarina  tai tieto mietityttää, siitä kannattaa keskustella vanhempien tai opettajan kanssa.)</a:t>
            </a:r>
          </a:p>
          <a:p>
            <a:pPr marL="171450" indent="-171450">
              <a:buFont typeface="Arial" panose="020B0604020202020204" pitchFamily="34" charset="0"/>
              <a:buChar char="•"/>
            </a:pPr>
            <a:endParaRPr lang="fi-FI" dirty="0"/>
          </a:p>
          <a:p>
            <a:pPr marL="171450" indent="-171450">
              <a:buFont typeface="Arial" panose="020B0604020202020204" pitchFamily="34" charset="0"/>
              <a:buChar char="•"/>
            </a:pPr>
            <a:r>
              <a:rPr lang="fi-FI" dirty="0"/>
              <a:t>Tuleeko teille mieleen jotain sellaista televisiosta tai netistä nähtyä tietoa tai tarinaa, joka olisi jäänyt mietityttämään? Mikä siinä ihmetytti? Mitä ajattelit asiasta? Keskusteliteko jonkun kanssa? Mitä hän ajatteli asiasta?</a:t>
            </a:r>
          </a:p>
          <a:p>
            <a:pPr marL="171450" indent="-171450">
              <a:buFont typeface="Arial" panose="020B0604020202020204" pitchFamily="34" charset="0"/>
              <a:buChar char="•"/>
            </a:pPr>
            <a:endParaRPr lang="fi-FI" dirty="0"/>
          </a:p>
          <a:p>
            <a:endParaRPr lang="fi-FI" baseline="0" dirty="0"/>
          </a:p>
        </p:txBody>
      </p:sp>
      <p:sp>
        <p:nvSpPr>
          <p:cNvPr id="4" name="Dian numeron paikkamerkki 3"/>
          <p:cNvSpPr>
            <a:spLocks noGrp="1"/>
          </p:cNvSpPr>
          <p:nvPr>
            <p:ph type="sldNum" sz="quarter" idx="10"/>
          </p:nvPr>
        </p:nvSpPr>
        <p:spPr/>
        <p:txBody>
          <a:bodyPr/>
          <a:lstStyle/>
          <a:p>
            <a:fld id="{4854C24C-6A88-4A0A-82B5-36E542F6F5E9}" type="slidenum">
              <a:rPr lang="fi-FI" smtClean="0"/>
              <a:t>4</a:t>
            </a:fld>
            <a:endParaRPr lang="fi-F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lnSpcReduction="10000"/>
          </a:bodyPr>
          <a:lstStyle/>
          <a:p>
            <a:r>
              <a:rPr lang="fi-FI" dirty="0"/>
              <a:t>Ikäraja mietojen alkoholijuomien</a:t>
            </a:r>
            <a:r>
              <a:rPr lang="fi-FI" baseline="0" dirty="0"/>
              <a:t> ja tupakan ostamiseen on</a:t>
            </a:r>
            <a:r>
              <a:rPr lang="fi-FI" dirty="0"/>
              <a:t> 18 vuotta</a:t>
            </a:r>
            <a:r>
              <a:rPr lang="fi-FI" baseline="0" dirty="0"/>
              <a:t>. Kaupoissa ikärajaan suhtaudutaan vakavasti: kaupassa kysytään henkilöpaperit (ajokortti, passi tms.) kaikilta, jotka näyttävät alle 30-vuotiailta. </a:t>
            </a:r>
          </a:p>
          <a:p>
            <a:endParaRPr lang="fi-FI" dirty="0"/>
          </a:p>
          <a:p>
            <a:r>
              <a:rPr lang="fi-FI" dirty="0"/>
              <a:t>Alkoholiin liittyvä ikäraja on 18 vuotta, esimerkiksi siksi, että:</a:t>
            </a:r>
          </a:p>
          <a:p>
            <a:pPr marL="228600" indent="-228600">
              <a:buFont typeface="Arial" panose="020B0604020202020204" pitchFamily="34" charset="0"/>
              <a:buChar char="•"/>
            </a:pPr>
            <a:r>
              <a:rPr lang="fi-FI" dirty="0"/>
              <a:t>päihderiippuvuus syntyy alaikäisillä helpommin kuin aikuisilla,</a:t>
            </a:r>
          </a:p>
          <a:p>
            <a:pPr marL="228600" indent="-228600">
              <a:buFont typeface="Arial" panose="020B0604020202020204" pitchFamily="34" charset="0"/>
              <a:buChar char="•"/>
            </a:pPr>
            <a:r>
              <a:rPr lang="fi-FI" dirty="0"/>
              <a:t>aivot kasvavat vielä: päihteet voivat aiheuttaa lopullisia muutoksia kasvavan nuoren keskushermostoon – se voi haitata oppimiskykyä ja terveyttä monin tavoin</a:t>
            </a:r>
          </a:p>
          <a:p>
            <a:pPr marL="228600" indent="-228600">
              <a:buFont typeface="Arial" panose="020B0604020202020204" pitchFamily="34" charset="0"/>
              <a:buChar char="•"/>
            </a:pPr>
            <a:r>
              <a:rPr lang="fi-FI" dirty="0"/>
              <a:t>nuorilla on aikuista suurempi riski saada esim. alkoholimyrkytys. Pienikokoisille alkoholi on erityisen vaarallista</a:t>
            </a:r>
          </a:p>
          <a:p>
            <a:pPr marL="228600" indent="-228600">
              <a:buFont typeface="Arial" panose="020B0604020202020204" pitchFamily="34" charset="0"/>
              <a:buChar char="•"/>
            </a:pPr>
            <a:r>
              <a:rPr lang="fi-FI" dirty="0"/>
              <a:t>nuorten alkoholinkäyttöön liittyy myös väkivallan kohteeksi joutumisen vaara, tavaroita voi kadota jne.</a:t>
            </a:r>
          </a:p>
          <a:p>
            <a:pPr marL="228600" indent="-228600">
              <a:buFont typeface="Arial" panose="020B0604020202020204" pitchFamily="34" charset="0"/>
              <a:buChar char="•"/>
            </a:pPr>
            <a:r>
              <a:rPr lang="fi-FI" dirty="0"/>
              <a:t>alaikäisistä ovat vastuussa vanhemmat ja yhteiskunta. Heitä halutaan suojella erilaisilta haitoilta ja vaaratilanteilta, joita päihteisiin liittyy.</a:t>
            </a:r>
          </a:p>
          <a:p>
            <a:endParaRPr lang="fi-FI" dirty="0"/>
          </a:p>
          <a:p>
            <a:r>
              <a:rPr lang="fi-FI" dirty="0"/>
              <a:t>Myös tupakointiin liittyy paljon terveydellisiä riskejä. Ne ovat erityisen haitallisia kasvuikäisille nuorille.</a:t>
            </a:r>
          </a:p>
          <a:p>
            <a:pPr marL="171450" indent="-171450">
              <a:buFont typeface="Arial" panose="020B0604020202020204" pitchFamily="34" charset="0"/>
              <a:buChar char="•"/>
            </a:pPr>
            <a:r>
              <a:rPr lang="fi-FI" dirty="0"/>
              <a:t>Tupakassa oleva nikotiini aiheuttaa voimakkaan riippuvuuden.</a:t>
            </a:r>
          </a:p>
          <a:p>
            <a:pPr marL="171450" indent="-171450">
              <a:buFont typeface="Arial" panose="020B0604020202020204" pitchFamily="34" charset="0"/>
              <a:buChar char="•"/>
            </a:pPr>
            <a:r>
              <a:rPr lang="fi-FI" dirty="0"/>
              <a:t>Tupakan monet erilaiset kemikaalit altistavat mm. keuhkosyövälle ja keuhkoahtaumataudille. </a:t>
            </a:r>
          </a:p>
          <a:p>
            <a:pPr marL="171450" indent="-171450">
              <a:buFont typeface="Arial" panose="020B0604020202020204" pitchFamily="34" charset="0"/>
              <a:buChar char="•"/>
            </a:pPr>
            <a:r>
              <a:rPr lang="fi-FI" dirty="0"/>
              <a:t>Tupakoinnin myötä hapenottokyky voi heikentyä. Se vaikuttaa mm. liikuntasuorituksiin.</a:t>
            </a:r>
          </a:p>
          <a:p>
            <a:pPr marL="171450" indent="-171450">
              <a:buFont typeface="Arial" panose="020B0604020202020204" pitchFamily="34" charset="0"/>
              <a:buChar char="•"/>
            </a:pPr>
            <a:r>
              <a:rPr lang="fi-FI" dirty="0"/>
              <a:t>Tupakka vaikuttaa myös ihoon vanhentavasti (kalpea, vähemmän kimmoisa iho ja enemmän ryppyjä). </a:t>
            </a:r>
          </a:p>
          <a:p>
            <a:pPr marL="171450" indent="-171450">
              <a:buFont typeface="Arial" panose="020B0604020202020204" pitchFamily="34" charset="0"/>
              <a:buChar char="•"/>
            </a:pPr>
            <a:r>
              <a:rPr lang="fi-FI" dirty="0"/>
              <a:t>Lisäksi tupakan viljely aiheuttaa runsaasti ympäristöhaittoja.</a:t>
            </a:r>
          </a:p>
          <a:p>
            <a:endParaRPr lang="fi-FI" baseline="0" dirty="0"/>
          </a:p>
        </p:txBody>
      </p:sp>
      <p:sp>
        <p:nvSpPr>
          <p:cNvPr id="4" name="Dian numeron paikkamerkki 3"/>
          <p:cNvSpPr>
            <a:spLocks noGrp="1"/>
          </p:cNvSpPr>
          <p:nvPr>
            <p:ph type="sldNum" sz="quarter" idx="10"/>
          </p:nvPr>
        </p:nvSpPr>
        <p:spPr/>
        <p:txBody>
          <a:bodyPr/>
          <a:lstStyle/>
          <a:p>
            <a:fld id="{4854C24C-6A88-4A0A-82B5-36E542F6F5E9}" type="slidenum">
              <a:rPr lang="fi-FI" smtClean="0"/>
              <a:t>5</a:t>
            </a:fld>
            <a:endParaRPr lang="fi-F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lnSpcReduction="10000"/>
          </a:bodyPr>
          <a:lstStyle/>
          <a:p>
            <a:endParaRPr lang="fi-FI" dirty="0"/>
          </a:p>
          <a:p>
            <a:r>
              <a:rPr lang="fi-FI" dirty="0"/>
              <a:t>Alkoholinkäyttö on sallittua 18 vuotta täyttäneelle. </a:t>
            </a:r>
          </a:p>
          <a:p>
            <a:r>
              <a:rPr lang="fi-FI" dirty="0"/>
              <a:t>Kaikki aikuiset eivät kuitenkaan käytä lainkaan alkoholia.</a:t>
            </a:r>
          </a:p>
          <a:p>
            <a:r>
              <a:rPr lang="fi-FI" dirty="0"/>
              <a:t>Jotkut käyttävät sitä vähän, esimerkiksi joskus lasillisen kerralla.</a:t>
            </a:r>
          </a:p>
          <a:p>
            <a:endParaRPr lang="fi-FI" dirty="0"/>
          </a:p>
          <a:p>
            <a:r>
              <a:rPr lang="fi-FI" dirty="0"/>
              <a:t>Jotkut taas juovat niin paljon, että siitä aiheutuu heille </a:t>
            </a:r>
            <a:r>
              <a:rPr lang="fi-FI" dirty="0" err="1"/>
              <a:t>itselleen</a:t>
            </a:r>
            <a:r>
              <a:rPr lang="fi-FI" dirty="0"/>
              <a:t> terveydellisiä riskejä. </a:t>
            </a:r>
          </a:p>
          <a:p>
            <a:r>
              <a:rPr lang="fi-FI" dirty="0"/>
              <a:t>Muut perheenjäsenet saattavat kokea runsaan alkoholinkäytön häiritsevänä.</a:t>
            </a:r>
          </a:p>
          <a:p>
            <a:r>
              <a:rPr lang="fi-FI" dirty="0"/>
              <a:t>Joka</a:t>
            </a:r>
            <a:r>
              <a:rPr lang="fi-FI" baseline="0" dirty="0"/>
              <a:t> viides lapsi tai nuori kokee, että hänen omien vanhempiensa alkoholinkäyttö haittaa tai häiritsee häntä</a:t>
            </a:r>
            <a:r>
              <a:rPr lang="fi-FI" dirty="0"/>
              <a:t> (</a:t>
            </a:r>
            <a:r>
              <a:rPr lang="fi-FI" dirty="0" err="1"/>
              <a:t>Takala&amp;Ilva</a:t>
            </a:r>
            <a:r>
              <a:rPr lang="fi-FI" dirty="0"/>
              <a:t> 2011)</a:t>
            </a:r>
          </a:p>
          <a:p>
            <a:endParaRPr lang="fi-FI" dirty="0"/>
          </a:p>
          <a:p>
            <a:r>
              <a:rPr lang="fi-FI" dirty="0"/>
              <a:t>Kuten aiemmin todettiin, alkoholi on erityisen haitallista kasvavalle alaikäiselle. Siksi ikäraja on säädetty ja sitä myös valvotaan.</a:t>
            </a:r>
          </a:p>
          <a:p>
            <a:endParaRPr lang="fi-FI" dirty="0"/>
          </a:p>
          <a:p>
            <a:r>
              <a:rPr lang="fi-FI" dirty="0"/>
              <a:t>Alle 18-vuotias ei saa lain mukaan pitää hallussaan mitään alkoholijuomia. Alaikäinen saa 20 euron rikesakon, jos hän pitää hallussaan alkoholijuomia.</a:t>
            </a:r>
          </a:p>
          <a:p>
            <a:endParaRPr lang="fi-FI" dirty="0"/>
          </a:p>
          <a:p>
            <a:pPr marL="171450" indent="-171450">
              <a:buFont typeface="Arial" panose="020B0604020202020204" pitchFamily="34" charset="0"/>
              <a:buChar char="•"/>
            </a:pPr>
            <a:r>
              <a:rPr lang="fi-FI" dirty="0"/>
              <a:t>Kun ajatellaan alkoholinkäyttöä tai tupakointia, mitä lapset ja nuoret voivat oppia aikuisten antamasta esimerkistä?</a:t>
            </a:r>
          </a:p>
          <a:p>
            <a:pPr marL="171450" indent="-171450">
              <a:buFont typeface="Arial" panose="020B0604020202020204" pitchFamily="34" charset="0"/>
              <a:buChar char="•"/>
            </a:pPr>
            <a:r>
              <a:rPr lang="fi-FI" dirty="0"/>
              <a:t>Lapset voivat myös käyttää omaa järkeään: vaikka vanhempi polttaisi, lapsen ei silti tarvitse alkaa polttaa isompana.</a:t>
            </a:r>
          </a:p>
          <a:p>
            <a:endParaRPr lang="fi-FI" dirty="0"/>
          </a:p>
          <a:p>
            <a:r>
              <a:rPr lang="fi-FI" dirty="0"/>
              <a:t>Lähde:</a:t>
            </a:r>
          </a:p>
          <a:p>
            <a:r>
              <a:rPr lang="fi-FI" dirty="0"/>
              <a:t>http://www.finlex.fi/fi/uutiset/162</a:t>
            </a:r>
          </a:p>
          <a:p>
            <a:r>
              <a:rPr lang="fi-FI" dirty="0"/>
              <a:t>http://www.finlex.fi/fi/laki/ajantasa/1994/19941143?search%5Btype%5D=pika&amp;search%5Bpika%5D=alkoholi%20hallussapito#L6P34</a:t>
            </a:r>
          </a:p>
          <a:p>
            <a:endParaRPr lang="fi-FI" dirty="0"/>
          </a:p>
          <a:p>
            <a:endParaRPr lang="fi-FI" dirty="0"/>
          </a:p>
        </p:txBody>
      </p:sp>
      <p:sp>
        <p:nvSpPr>
          <p:cNvPr id="4" name="Dian numeron paikkamerkki 3"/>
          <p:cNvSpPr>
            <a:spLocks noGrp="1"/>
          </p:cNvSpPr>
          <p:nvPr>
            <p:ph type="sldNum" sz="quarter" idx="10"/>
          </p:nvPr>
        </p:nvSpPr>
        <p:spPr/>
        <p:txBody>
          <a:bodyPr/>
          <a:lstStyle/>
          <a:p>
            <a:fld id="{4854C24C-6A88-4A0A-82B5-36E542F6F5E9}" type="slidenum">
              <a:rPr lang="fi-FI" smtClean="0"/>
              <a:t>6</a:t>
            </a:fld>
            <a:endParaRPr lang="fi-F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79927" y="4716660"/>
            <a:ext cx="5439410" cy="4928765"/>
          </a:xfrm>
        </p:spPr>
        <p:txBody>
          <a:bodyPr>
            <a:normAutofit fontScale="92500" lnSpcReduction="10000"/>
          </a:bodyPr>
          <a:lstStyle/>
          <a:p>
            <a:r>
              <a:rPr lang="fi-FI" dirty="0"/>
              <a:t>Tupakassa</a:t>
            </a:r>
            <a:r>
              <a:rPr lang="fi-FI" baseline="0" dirty="0"/>
              <a:t> olevien erilaisten kemikaalien määrä (Lähde: Tupakkaverkko). Tupakan haitta-aineita ovat mm. nikotiini, terva ja häkä, mutta yhteensä tupakassa on yli 4000 erilaista kemikaalia.</a:t>
            </a:r>
          </a:p>
          <a:p>
            <a:endParaRPr lang="fi-FI" dirty="0"/>
          </a:p>
          <a:p>
            <a:r>
              <a:rPr lang="fi-FI" baseline="0" dirty="0"/>
              <a:t>Tupakassa on myös erilaisia lisäaineita, joiden tarkoitus on esimerkiksi parantaa savukkeen makua tai pehmentää savua/ vähentää hengitysteiden ärsytystä. Palaessaan näistä tulee myös myrkyllisiä yhdisteitä. (Lähde: Syöpäjärjestöt). Haitta-aineiden määriä Suomessa myytävissä savukkeissa seurataan ja tutkimusten tuloksia tuodaan kuluttajien/ ostajien näkyville. (Lähde: Valvira)</a:t>
            </a:r>
          </a:p>
          <a:p>
            <a:endParaRPr lang="fi-FI" dirty="0"/>
          </a:p>
          <a:p>
            <a:r>
              <a:rPr lang="fi-FI" baseline="0" dirty="0"/>
              <a:t>Halutessasi</a:t>
            </a:r>
            <a:r>
              <a:rPr lang="fi-FI" dirty="0"/>
              <a:t> voit käyttää tässä kohdassa EHYT ry:n Tupakoitsijan ravintoympyrää.</a:t>
            </a:r>
          </a:p>
          <a:p>
            <a:r>
              <a:rPr lang="fi-FI" dirty="0">
                <a:hlinkClick r:id="rId3"/>
              </a:rPr>
              <a:t>http://ept-materiaalitietokanta.fi/?i=127480&amp;v</a:t>
            </a:r>
            <a:r>
              <a:rPr lang="fi-FI" dirty="0"/>
              <a:t>=</a:t>
            </a:r>
            <a:endParaRPr lang="fi-FI" baseline="0" dirty="0"/>
          </a:p>
          <a:p>
            <a:endParaRPr lang="fi-FI" baseline="0" dirty="0"/>
          </a:p>
          <a:p>
            <a:r>
              <a:rPr lang="fi-FI" baseline="0" dirty="0"/>
              <a:t>Linkit:</a:t>
            </a:r>
          </a:p>
          <a:p>
            <a:r>
              <a:rPr lang="fi-FI" baseline="0" dirty="0"/>
              <a:t>http://tupakkaverkko.fi/tupakointi-ja-terveys/</a:t>
            </a:r>
          </a:p>
          <a:p>
            <a:pPr marL="0" marR="0" indent="0" algn="l" defTabSz="914400" rtl="0" eaLnBrk="1" fontAlgn="auto" latinLnBrk="0" hangingPunct="1">
              <a:lnSpc>
                <a:spcPct val="100000"/>
              </a:lnSpc>
              <a:spcBef>
                <a:spcPts val="0"/>
              </a:spcBef>
              <a:spcAft>
                <a:spcPts val="0"/>
              </a:spcAft>
              <a:buClrTx/>
              <a:buSzTx/>
              <a:buFontTx/>
              <a:buNone/>
              <a:defRPr/>
            </a:pPr>
            <a:r>
              <a:rPr lang="fi-FI" baseline="0" dirty="0"/>
              <a:t>http://www.cancer.fi/syovanehkaisy/tupakka/tupakan-lisaaineet/</a:t>
            </a:r>
          </a:p>
          <a:p>
            <a:endParaRPr lang="fi-FI" baseline="0" dirty="0"/>
          </a:p>
          <a:p>
            <a:r>
              <a:rPr lang="fi-FI" baseline="0" dirty="0"/>
              <a:t>http://www.valvira.fi/ohjaus_ja_valvonta/tupakka/tuotevalvonta/haitta-aineet</a:t>
            </a:r>
          </a:p>
          <a:p>
            <a:endParaRPr lang="fi-FI" baseline="0" dirty="0"/>
          </a:p>
          <a:p>
            <a:r>
              <a:rPr lang="fi-FI" b="1" dirty="0"/>
              <a:t>Ohjaajalle: Ei kannata mennä kovin syvälle ainekeskeiseen keskusteluun, koska tärkeintä olisi keskustella päihteiden käyttöön liittyvistä sosiaalisista tilanteista. Seuraavan tehtävän kuvien avulla voitte virittää keskustelua.</a:t>
            </a:r>
          </a:p>
          <a:p>
            <a:endParaRPr lang="fi-FI" dirty="0"/>
          </a:p>
          <a:p>
            <a:r>
              <a:rPr lang="fi-FI" dirty="0"/>
              <a:t>Tupakointiin liittyy paljon terveydellisiä riskejä. Ne ovat erityisen haitallisia kasvuikäisille nuorille.</a:t>
            </a:r>
          </a:p>
          <a:p>
            <a:pPr marL="171450" indent="-171450">
              <a:buFont typeface="Arial" panose="020B0604020202020204" pitchFamily="34" charset="0"/>
              <a:buChar char="•"/>
            </a:pPr>
            <a:r>
              <a:rPr lang="fi-FI" dirty="0"/>
              <a:t>Tupakassa oleva nikotiini aiheuttaa voimakkaan riippuvuuden.</a:t>
            </a:r>
          </a:p>
          <a:p>
            <a:pPr marL="171450" indent="-171450">
              <a:buFont typeface="Arial" panose="020B0604020202020204" pitchFamily="34" charset="0"/>
              <a:buChar char="•"/>
            </a:pPr>
            <a:r>
              <a:rPr lang="fi-FI" dirty="0"/>
              <a:t>Tupakan monet erilaiset kemikaalit altistavat mm. keuhkosyövälle ja keuhkoahtaumataudille. </a:t>
            </a:r>
          </a:p>
          <a:p>
            <a:pPr marL="171450" indent="-171450">
              <a:buFont typeface="Arial" panose="020B0604020202020204" pitchFamily="34" charset="0"/>
              <a:buChar char="•"/>
            </a:pPr>
            <a:r>
              <a:rPr lang="fi-FI" dirty="0"/>
              <a:t>Tupakoinnin myötä hapenottokyky voi heikentyä. Se vaikuttaa mm. liikuntasuorituksiin.</a:t>
            </a:r>
          </a:p>
          <a:p>
            <a:pPr marL="171450" indent="-171450">
              <a:buFont typeface="Arial" panose="020B0604020202020204" pitchFamily="34" charset="0"/>
              <a:buChar char="•"/>
            </a:pPr>
            <a:r>
              <a:rPr lang="fi-FI" dirty="0"/>
              <a:t>Tupakka vaikuttaa myös ihoon vanhentavasti (kalpea, vähemmän kimmoisa iho ja enemmän ryppyjä). </a:t>
            </a:r>
          </a:p>
          <a:p>
            <a:pPr marL="171450" indent="-171450">
              <a:buFont typeface="Arial" panose="020B0604020202020204" pitchFamily="34" charset="0"/>
              <a:buChar char="•"/>
            </a:pPr>
            <a:r>
              <a:rPr lang="fi-FI" dirty="0"/>
              <a:t>Lisäksi tupakan viljely aiheuttaa runsaasti ympäristöhaittoja.</a:t>
            </a:r>
          </a:p>
          <a:p>
            <a:endParaRPr lang="fi-FI" dirty="0"/>
          </a:p>
          <a:p>
            <a:endParaRPr lang="fi-FI" dirty="0"/>
          </a:p>
        </p:txBody>
      </p:sp>
      <p:sp>
        <p:nvSpPr>
          <p:cNvPr id="4" name="Dian numeron paikkamerkki 3"/>
          <p:cNvSpPr>
            <a:spLocks noGrp="1"/>
          </p:cNvSpPr>
          <p:nvPr>
            <p:ph type="sldNum" sz="quarter" idx="10"/>
          </p:nvPr>
        </p:nvSpPr>
        <p:spPr/>
        <p:txBody>
          <a:bodyPr/>
          <a:lstStyle/>
          <a:p>
            <a:fld id="{4854C24C-6A88-4A0A-82B5-36E542F6F5E9}" type="slidenum">
              <a:rPr lang="fi-FI" smtClean="0"/>
              <a:t>7</a:t>
            </a:fld>
            <a:endParaRPr lang="fi-F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7D3BB6A1-3C2B-47D4-B44D-2659144BAEFB}" type="slidenum">
              <a:rPr lang="fi-FI" smtClean="0"/>
              <a:t>8</a:t>
            </a:fld>
            <a:endParaRPr lang="fi-F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7D3BB6A1-3C2B-47D4-B44D-2659144BAEFB}" type="slidenum">
              <a:rPr lang="fi-FI" smtClean="0"/>
              <a:t>9</a:t>
            </a:fld>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685800" y="1597823"/>
            <a:ext cx="7772400" cy="1102519"/>
          </a:xfrm>
        </p:spPr>
        <p:txBody>
          <a:bodyPr/>
          <a:lstStyle/>
          <a:p>
            <a:r>
              <a:rPr lang="fi-FI"/>
              <a:t>Muokkaa perustyyl. napsautt.</a:t>
            </a:r>
          </a:p>
        </p:txBody>
      </p:sp>
      <p:sp>
        <p:nvSpPr>
          <p:cNvPr id="3" name="Alaotsikko 2"/>
          <p:cNvSpPr>
            <a:spLocks noGrp="1"/>
          </p:cNvSpPr>
          <p:nvPr>
            <p:ph type="subTitle" idx="1" hasCustomPrompt="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6" name="Dian numeron paikkamerkki 5"/>
          <p:cNvSpPr>
            <a:spLocks noGrp="1"/>
          </p:cNvSpPr>
          <p:nvPr>
            <p:ph type="sldNum" sz="quarter" idx="12"/>
          </p:nvPr>
        </p:nvSpPr>
        <p:spPr/>
        <p:txBody>
          <a:bodyPr/>
          <a:lstStyle/>
          <a:p>
            <a:fld id="{EA7C8D44-3667-46F6-9772-CC52308E2A7F}" type="slidenum">
              <a:rPr kumimoji="0" lang="en-US" smtClean="0"/>
              <a:t>‹#›</a:t>
            </a:fld>
            <a:endParaRPr kumimoji="0" 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p>
            <a:r>
              <a:rPr lang="fi-FI" dirty="0"/>
              <a:t>Muokkaa </a:t>
            </a:r>
            <a:r>
              <a:rPr lang="fi-FI" dirty="0" err="1"/>
              <a:t>perustyyl</a:t>
            </a:r>
            <a:r>
              <a:rPr lang="fi-FI" dirty="0"/>
              <a:t>. </a:t>
            </a:r>
            <a:r>
              <a:rPr lang="fi-FI" dirty="0" err="1"/>
              <a:t>napsautt</a:t>
            </a:r>
            <a:r>
              <a:rPr lang="fi-FI" dirty="0"/>
              <a:t>.</a:t>
            </a:r>
          </a:p>
        </p:txBody>
      </p:sp>
      <p:sp>
        <p:nvSpPr>
          <p:cNvPr id="3" name="Pystysuoran tekstin paikkamerkki 2"/>
          <p:cNvSpPr>
            <a:spLocks noGrp="1"/>
          </p:cNvSpPr>
          <p:nvPr>
            <p:ph type="body" orient="vert" idx="1" hasCustomPrompt="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a:xfrm>
            <a:off x="457200" y="4767264"/>
            <a:ext cx="2133600" cy="273844"/>
          </a:xfrm>
          <a:prstGeom prst="rect">
            <a:avLst/>
          </a:prstGeom>
        </p:spPr>
        <p:txBody>
          <a:bodyPr/>
          <a:lstStyle/>
          <a:p>
            <a:fld id="{F7CA9039-8885-46DC-B10E-D4B86004F56A}" type="datetimeFigureOut">
              <a:rPr lang="fi-FI" smtClean="0"/>
              <a:t>9.6.2023</a:t>
            </a:fld>
            <a:endParaRPr lang="fi-FI"/>
          </a:p>
        </p:txBody>
      </p:sp>
      <p:sp>
        <p:nvSpPr>
          <p:cNvPr id="5" name="Alatunnisteen paikkamerkki 4"/>
          <p:cNvSpPr>
            <a:spLocks noGrp="1"/>
          </p:cNvSpPr>
          <p:nvPr>
            <p:ph type="ftr" sz="quarter" idx="11"/>
          </p:nvPr>
        </p:nvSpPr>
        <p:spPr>
          <a:xfrm>
            <a:off x="3124200" y="4767264"/>
            <a:ext cx="2895600" cy="273844"/>
          </a:xfrm>
          <a:prstGeom prst="rect">
            <a:avLst/>
          </a:prstGeom>
        </p:spPr>
        <p:txBody>
          <a:bodyPr/>
          <a:lstStyle/>
          <a:p>
            <a:endParaRPr lang="fi-FI"/>
          </a:p>
        </p:txBody>
      </p:sp>
      <p:sp>
        <p:nvSpPr>
          <p:cNvPr id="6" name="Dian numeron paikkamerkki 5"/>
          <p:cNvSpPr>
            <a:spLocks noGrp="1"/>
          </p:cNvSpPr>
          <p:nvPr>
            <p:ph type="sldNum" sz="quarter" idx="12"/>
          </p:nvPr>
        </p:nvSpPr>
        <p:spPr/>
        <p:txBody>
          <a:bodyPr/>
          <a:lstStyle/>
          <a:p>
            <a:fld id="{6DB0A51E-783C-42B7-AF44-9F2CE214B736}" type="slidenum">
              <a:rPr lang="fi-FI" smtClean="0"/>
              <a:t>‹#›</a:t>
            </a:fld>
            <a:endParaRPr lang="fi-FI"/>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hasCustomPrompt="1"/>
          </p:nvPr>
        </p:nvSpPr>
        <p:spPr>
          <a:xfrm>
            <a:off x="6629400" y="205980"/>
            <a:ext cx="2057400" cy="4388644"/>
          </a:xfrm>
        </p:spPr>
        <p:txBody>
          <a:bodyPr vert="eaVert"/>
          <a:lstStyle/>
          <a:p>
            <a:r>
              <a:rPr lang="fi-FI"/>
              <a:t>Muokkaa perustyyl. napsautt.</a:t>
            </a:r>
          </a:p>
        </p:txBody>
      </p:sp>
      <p:sp>
        <p:nvSpPr>
          <p:cNvPr id="3" name="Pystysuoran tekstin paikkamerkki 2"/>
          <p:cNvSpPr>
            <a:spLocks noGrp="1"/>
          </p:cNvSpPr>
          <p:nvPr>
            <p:ph type="body" orient="vert" idx="1" hasCustomPrompt="1"/>
          </p:nvPr>
        </p:nvSpPr>
        <p:spPr>
          <a:xfrm>
            <a:off x="457200" y="205980"/>
            <a:ext cx="6019800" cy="4388644"/>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a:xfrm>
            <a:off x="457200" y="4767264"/>
            <a:ext cx="2133600" cy="273844"/>
          </a:xfrm>
          <a:prstGeom prst="rect">
            <a:avLst/>
          </a:prstGeom>
        </p:spPr>
        <p:txBody>
          <a:bodyPr/>
          <a:lstStyle/>
          <a:p>
            <a:fld id="{F7CA9039-8885-46DC-B10E-D4B86004F56A}" type="datetimeFigureOut">
              <a:rPr lang="fi-FI" smtClean="0"/>
              <a:t>9.6.2023</a:t>
            </a:fld>
            <a:endParaRPr lang="fi-FI"/>
          </a:p>
        </p:txBody>
      </p:sp>
      <p:sp>
        <p:nvSpPr>
          <p:cNvPr id="5" name="Alatunnisteen paikkamerkki 4"/>
          <p:cNvSpPr>
            <a:spLocks noGrp="1"/>
          </p:cNvSpPr>
          <p:nvPr>
            <p:ph type="ftr" sz="quarter" idx="11"/>
          </p:nvPr>
        </p:nvSpPr>
        <p:spPr>
          <a:xfrm>
            <a:off x="3124200" y="4767264"/>
            <a:ext cx="2895600" cy="273844"/>
          </a:xfrm>
          <a:prstGeom prst="rect">
            <a:avLst/>
          </a:prstGeom>
        </p:spPr>
        <p:txBody>
          <a:bodyPr/>
          <a:lstStyle/>
          <a:p>
            <a:endParaRPr lang="fi-FI"/>
          </a:p>
        </p:txBody>
      </p:sp>
      <p:sp>
        <p:nvSpPr>
          <p:cNvPr id="6" name="Dian numeron paikkamerkki 5"/>
          <p:cNvSpPr>
            <a:spLocks noGrp="1"/>
          </p:cNvSpPr>
          <p:nvPr>
            <p:ph type="sldNum" sz="quarter" idx="12"/>
          </p:nvPr>
        </p:nvSpPr>
        <p:spPr/>
        <p:txBody>
          <a:bodyPr/>
          <a:lstStyle/>
          <a:p>
            <a:fld id="{6DB0A51E-783C-42B7-AF44-9F2CE214B736}" type="slidenum">
              <a:rPr lang="fi-FI" smtClean="0"/>
              <a:t>‹#›</a:t>
            </a:fld>
            <a:endParaRPr lang="fi-FI"/>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8" name="Otsikko 1"/>
          <p:cNvSpPr>
            <a:spLocks noGrp="1"/>
          </p:cNvSpPr>
          <p:nvPr>
            <p:ph type="title" hasCustomPrompt="1"/>
          </p:nvPr>
        </p:nvSpPr>
        <p:spPr>
          <a:xfrm>
            <a:off x="0" y="0"/>
            <a:ext cx="9144000" cy="5143500"/>
          </a:xfrm>
        </p:spPr>
        <p:txBody>
          <a:bodyPr>
            <a:noAutofit/>
          </a:bodyPr>
          <a:lstStyle>
            <a:lvl1pPr algn="ctr">
              <a:defRPr sz="8800">
                <a:solidFill>
                  <a:schemeClr val="bg1"/>
                </a:solidFill>
              </a:defRPr>
            </a:lvl1pPr>
          </a:lstStyle>
          <a:p>
            <a:r>
              <a:rPr lang="fi-FI" dirty="0"/>
              <a:t>Muokkaa </a:t>
            </a:r>
            <a:r>
              <a:rPr lang="fi-FI" dirty="0" err="1"/>
              <a:t>perustyyl</a:t>
            </a:r>
            <a:r>
              <a:rPr lang="fi-FI" dirty="0"/>
              <a:t>. </a:t>
            </a:r>
            <a:r>
              <a:rPr lang="fi-FI" dirty="0" err="1"/>
              <a:t>napsautt</a:t>
            </a:r>
            <a:r>
              <a:rPr lang="fi-FI" dirty="0"/>
              <a:t>.</a:t>
            </a:r>
          </a:p>
        </p:txBody>
      </p:sp>
      <p:pic>
        <p:nvPicPr>
          <p:cNvPr id="9" name="Picture 8" descr="C:\Users\Elo\Desktop\pallot 2.png"/>
          <p:cNvPicPr>
            <a:picLocks noChangeAspect="1" noChangeArrowheads="1"/>
          </p:cNvPicPr>
          <p:nvPr userDrawn="1"/>
        </p:nvPicPr>
        <p:blipFill>
          <a:blip r:embed="rId2" cstate="print"/>
          <a:srcRect/>
          <a:stretch>
            <a:fillRect/>
          </a:stretch>
        </p:blipFill>
        <p:spPr bwMode="auto">
          <a:xfrm rot="16200000">
            <a:off x="3448569" y="-1612870"/>
            <a:ext cx="1346260" cy="4572000"/>
          </a:xfrm>
          <a:prstGeom prst="rect">
            <a:avLst/>
          </a:prstGeom>
          <a:noFill/>
        </p:spPr>
      </p:pic>
      <p:pic>
        <p:nvPicPr>
          <p:cNvPr id="11" name="Picture 8" descr="C:\Users\Elo\Desktop\pallot 2.png"/>
          <p:cNvPicPr>
            <a:picLocks noChangeAspect="1" noChangeArrowheads="1"/>
          </p:cNvPicPr>
          <p:nvPr userDrawn="1"/>
        </p:nvPicPr>
        <p:blipFill>
          <a:blip r:embed="rId2" cstate="print"/>
          <a:srcRect/>
          <a:stretch>
            <a:fillRect/>
          </a:stretch>
        </p:blipFill>
        <p:spPr bwMode="auto">
          <a:xfrm rot="16200000">
            <a:off x="3592582" y="-1612870"/>
            <a:ext cx="1346260" cy="45720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p>
            <a:r>
              <a:rPr lang="fi-FI"/>
              <a:t>Muokkaa perustyyl. napsautt.</a:t>
            </a:r>
          </a:p>
        </p:txBody>
      </p:sp>
      <p:sp>
        <p:nvSpPr>
          <p:cNvPr id="3" name="Sisällön paikkamerkki 2"/>
          <p:cNvSpPr>
            <a:spLocks noGrp="1"/>
          </p:cNvSpPr>
          <p:nvPr>
            <p:ph idx="1" hasCustomPrompt="1"/>
          </p:nvPr>
        </p:nvSpPr>
        <p:spPr/>
        <p:txBody>
          <a:bodyPr/>
          <a:lstStyle>
            <a:lvl1pPr>
              <a:defRPr>
                <a:solidFill>
                  <a:schemeClr val="bg1">
                    <a:lumMod val="50000"/>
                  </a:schemeClr>
                </a:solidFill>
                <a:latin typeface="Arial" panose="020B0604020202020204" pitchFamily="34" charset="0"/>
                <a:cs typeface="Arial" panose="020B0604020202020204"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a:xfrm>
            <a:off x="457200" y="4767264"/>
            <a:ext cx="2133600" cy="273844"/>
          </a:xfrm>
          <a:prstGeom prst="rect">
            <a:avLst/>
          </a:prstGeom>
        </p:spPr>
        <p:txBody>
          <a:bodyPr/>
          <a:lstStyle/>
          <a:p>
            <a:fld id="{ACDF6120-F1F0-4C60-9FE9-39AC71A9C79D}" type="datetimeFigureOut">
              <a:rPr lang="en-US" smtClean="0"/>
              <a:t>6/9/2023</a:t>
            </a:fld>
            <a:endParaRPr lang="en-US" dirty="0"/>
          </a:p>
        </p:txBody>
      </p:sp>
      <p:sp>
        <p:nvSpPr>
          <p:cNvPr id="5" name="Alatunnisteen paikkamerkki 4"/>
          <p:cNvSpPr>
            <a:spLocks noGrp="1"/>
          </p:cNvSpPr>
          <p:nvPr>
            <p:ph type="ftr" sz="quarter" idx="11"/>
          </p:nvPr>
        </p:nvSpPr>
        <p:spPr>
          <a:xfrm>
            <a:off x="3124200" y="4767264"/>
            <a:ext cx="2895600" cy="273844"/>
          </a:xfrm>
          <a:prstGeom prst="rect">
            <a:avLst/>
          </a:prstGeom>
        </p:spPr>
        <p:txBody>
          <a:bodyPr/>
          <a:lstStyle/>
          <a:p>
            <a:endParaRPr kumimoji="0" lang="en-US"/>
          </a:p>
        </p:txBody>
      </p:sp>
      <p:sp>
        <p:nvSpPr>
          <p:cNvPr id="6" name="Dian numeron paikkamerkki 5"/>
          <p:cNvSpPr>
            <a:spLocks noGrp="1"/>
          </p:cNvSpPr>
          <p:nvPr>
            <p:ph type="sldNum" sz="quarter" idx="12"/>
          </p:nvPr>
        </p:nvSpPr>
        <p:spPr/>
        <p:txBody>
          <a:bodyPr/>
          <a:lstStyle/>
          <a:p>
            <a:fld id="{EA7C8D44-3667-46F6-9772-CC52308E2A7F}" type="slidenum">
              <a:rPr kumimoji="0" lang="en-US" smtClean="0"/>
              <a:t>‹#›</a:t>
            </a:fld>
            <a:endParaRPr kumimoji="0" lang="en-US"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722313" y="3305176"/>
            <a:ext cx="7772400" cy="1021556"/>
          </a:xfrm>
        </p:spPr>
        <p:txBody>
          <a:bodyPr anchor="t"/>
          <a:lstStyle>
            <a:lvl1pPr algn="l">
              <a:defRPr sz="4000" b="1" cap="all"/>
            </a:lvl1p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hasCustomPrompt="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a:xfrm>
            <a:off x="457200" y="4767264"/>
            <a:ext cx="2133600" cy="273844"/>
          </a:xfrm>
          <a:prstGeom prst="rect">
            <a:avLst/>
          </a:prstGeom>
        </p:spPr>
        <p:txBody>
          <a:bodyPr/>
          <a:lstStyle/>
          <a:p>
            <a:fld id="{F7CA9039-8885-46DC-B10E-D4B86004F56A}" type="datetimeFigureOut">
              <a:rPr lang="fi-FI" smtClean="0"/>
              <a:t>9.6.2023</a:t>
            </a:fld>
            <a:endParaRPr lang="fi-FI"/>
          </a:p>
        </p:txBody>
      </p:sp>
      <p:sp>
        <p:nvSpPr>
          <p:cNvPr id="5" name="Alatunnisteen paikkamerkki 4"/>
          <p:cNvSpPr>
            <a:spLocks noGrp="1"/>
          </p:cNvSpPr>
          <p:nvPr>
            <p:ph type="ftr" sz="quarter" idx="11"/>
          </p:nvPr>
        </p:nvSpPr>
        <p:spPr>
          <a:xfrm>
            <a:off x="3124200" y="4767264"/>
            <a:ext cx="2895600" cy="273844"/>
          </a:xfrm>
          <a:prstGeom prst="rect">
            <a:avLst/>
          </a:prstGeom>
        </p:spPr>
        <p:txBody>
          <a:bodyPr/>
          <a:lstStyle/>
          <a:p>
            <a:endParaRPr lang="fi-FI"/>
          </a:p>
        </p:txBody>
      </p:sp>
      <p:sp>
        <p:nvSpPr>
          <p:cNvPr id="6" name="Dian numeron paikkamerkki 5"/>
          <p:cNvSpPr>
            <a:spLocks noGrp="1"/>
          </p:cNvSpPr>
          <p:nvPr>
            <p:ph type="sldNum" sz="quarter" idx="12"/>
          </p:nvPr>
        </p:nvSpPr>
        <p:spPr/>
        <p:txBody>
          <a:bodyPr/>
          <a:lstStyle/>
          <a:p>
            <a:fld id="{6DB0A51E-783C-42B7-AF44-9F2CE214B736}" type="slidenum">
              <a:rPr lang="fi-FI" smtClean="0"/>
              <a:t>‹#›</a:t>
            </a:fld>
            <a:endParaRPr lang="fi-FI"/>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p>
            <a:r>
              <a:rPr lang="fi-FI"/>
              <a:t>Muokkaa perustyyl. napsautt.</a:t>
            </a:r>
          </a:p>
        </p:txBody>
      </p:sp>
      <p:sp>
        <p:nvSpPr>
          <p:cNvPr id="3" name="Sisällön paikkamerkki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a:xfrm>
            <a:off x="457200" y="4767264"/>
            <a:ext cx="2133600" cy="273844"/>
          </a:xfrm>
          <a:prstGeom prst="rect">
            <a:avLst/>
          </a:prstGeom>
        </p:spPr>
        <p:txBody>
          <a:bodyPr/>
          <a:lstStyle/>
          <a:p>
            <a:fld id="{F7CA9039-8885-46DC-B10E-D4B86004F56A}" type="datetimeFigureOut">
              <a:rPr lang="fi-FI" smtClean="0"/>
              <a:t>9.6.2023</a:t>
            </a:fld>
            <a:endParaRPr lang="fi-FI"/>
          </a:p>
        </p:txBody>
      </p:sp>
      <p:sp>
        <p:nvSpPr>
          <p:cNvPr id="6" name="Alatunnisteen paikkamerkki 5"/>
          <p:cNvSpPr>
            <a:spLocks noGrp="1"/>
          </p:cNvSpPr>
          <p:nvPr>
            <p:ph type="ftr" sz="quarter" idx="11"/>
          </p:nvPr>
        </p:nvSpPr>
        <p:spPr>
          <a:xfrm>
            <a:off x="3124200" y="4767264"/>
            <a:ext cx="2895600" cy="273844"/>
          </a:xfrm>
          <a:prstGeom prst="rect">
            <a:avLst/>
          </a:prstGeom>
        </p:spPr>
        <p:txBody>
          <a:bodyPr/>
          <a:lstStyle/>
          <a:p>
            <a:endParaRPr lang="fi-FI"/>
          </a:p>
        </p:txBody>
      </p:sp>
      <p:sp>
        <p:nvSpPr>
          <p:cNvPr id="7" name="Dian numeron paikkamerkki 6"/>
          <p:cNvSpPr>
            <a:spLocks noGrp="1"/>
          </p:cNvSpPr>
          <p:nvPr>
            <p:ph type="sldNum" sz="quarter" idx="12"/>
          </p:nvPr>
        </p:nvSpPr>
        <p:spPr/>
        <p:txBody>
          <a:bodyPr/>
          <a:lstStyle/>
          <a:p>
            <a:fld id="{6DB0A51E-783C-42B7-AF44-9F2CE214B736}" type="slidenum">
              <a:rPr lang="fi-FI" smtClean="0"/>
              <a:t>‹#›</a:t>
            </a:fld>
            <a:endParaRPr lang="fi-FI"/>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a:t>Muokkaa perustyyl. napsautt.</a:t>
            </a:r>
          </a:p>
        </p:txBody>
      </p:sp>
      <p:sp>
        <p:nvSpPr>
          <p:cNvPr id="3" name="Tekstin paikkamerkki 2"/>
          <p:cNvSpPr>
            <a:spLocks noGrp="1"/>
          </p:cNvSpPr>
          <p:nvPr>
            <p:ph type="body" idx="1" hasCustomPrompt="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hasCustomPrompt="1"/>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hasCustomPrompt="1"/>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hasCustomPrompt="1"/>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a:xfrm>
            <a:off x="457200" y="4767264"/>
            <a:ext cx="2133600" cy="273844"/>
          </a:xfrm>
          <a:prstGeom prst="rect">
            <a:avLst/>
          </a:prstGeom>
        </p:spPr>
        <p:txBody>
          <a:bodyPr/>
          <a:lstStyle/>
          <a:p>
            <a:fld id="{F7CA9039-8885-46DC-B10E-D4B86004F56A}" type="datetimeFigureOut">
              <a:rPr lang="fi-FI" smtClean="0"/>
              <a:t>9.6.2023</a:t>
            </a:fld>
            <a:endParaRPr lang="fi-FI"/>
          </a:p>
        </p:txBody>
      </p:sp>
      <p:sp>
        <p:nvSpPr>
          <p:cNvPr id="8" name="Alatunnisteen paikkamerkki 7"/>
          <p:cNvSpPr>
            <a:spLocks noGrp="1"/>
          </p:cNvSpPr>
          <p:nvPr>
            <p:ph type="ftr" sz="quarter" idx="11"/>
          </p:nvPr>
        </p:nvSpPr>
        <p:spPr>
          <a:xfrm>
            <a:off x="3124200" y="4767264"/>
            <a:ext cx="2895600" cy="273844"/>
          </a:xfrm>
          <a:prstGeom prst="rect">
            <a:avLst/>
          </a:prstGeom>
        </p:spPr>
        <p:txBody>
          <a:bodyPr/>
          <a:lstStyle/>
          <a:p>
            <a:endParaRPr lang="fi-FI"/>
          </a:p>
        </p:txBody>
      </p:sp>
      <p:sp>
        <p:nvSpPr>
          <p:cNvPr id="9" name="Dian numeron paikkamerkki 8"/>
          <p:cNvSpPr>
            <a:spLocks noGrp="1"/>
          </p:cNvSpPr>
          <p:nvPr>
            <p:ph type="sldNum" sz="quarter" idx="12"/>
          </p:nvPr>
        </p:nvSpPr>
        <p:spPr/>
        <p:txBody>
          <a:bodyPr/>
          <a:lstStyle/>
          <a:p>
            <a:fld id="{6DB0A51E-783C-42B7-AF44-9F2CE214B736}" type="slidenum">
              <a:rPr lang="fi-FI" smtClean="0"/>
              <a:t>‹#›</a:t>
            </a:fld>
            <a:endParaRPr lang="fi-FI"/>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p>
            <a:r>
              <a:rPr lang="fi-FI"/>
              <a:t>Muokkaa perustyyl. napsautt.</a:t>
            </a:r>
          </a:p>
        </p:txBody>
      </p:sp>
      <p:sp>
        <p:nvSpPr>
          <p:cNvPr id="3" name="Päivämäärän paikkamerkki 2"/>
          <p:cNvSpPr>
            <a:spLocks noGrp="1"/>
          </p:cNvSpPr>
          <p:nvPr>
            <p:ph type="dt" sz="half" idx="10"/>
          </p:nvPr>
        </p:nvSpPr>
        <p:spPr>
          <a:xfrm>
            <a:off x="457200" y="4767264"/>
            <a:ext cx="2133600" cy="273844"/>
          </a:xfrm>
          <a:prstGeom prst="rect">
            <a:avLst/>
          </a:prstGeom>
        </p:spPr>
        <p:txBody>
          <a:bodyPr/>
          <a:lstStyle/>
          <a:p>
            <a:fld id="{F7CA9039-8885-46DC-B10E-D4B86004F56A}" type="datetimeFigureOut">
              <a:rPr lang="fi-FI" smtClean="0"/>
              <a:t>9.6.2023</a:t>
            </a:fld>
            <a:endParaRPr lang="fi-FI"/>
          </a:p>
        </p:txBody>
      </p:sp>
      <p:sp>
        <p:nvSpPr>
          <p:cNvPr id="4" name="Alatunnisteen paikkamerkki 3"/>
          <p:cNvSpPr>
            <a:spLocks noGrp="1"/>
          </p:cNvSpPr>
          <p:nvPr>
            <p:ph type="ftr" sz="quarter" idx="11"/>
          </p:nvPr>
        </p:nvSpPr>
        <p:spPr>
          <a:xfrm>
            <a:off x="3124200" y="4767264"/>
            <a:ext cx="2895600" cy="273844"/>
          </a:xfrm>
          <a:prstGeom prst="rect">
            <a:avLst/>
          </a:prstGeom>
        </p:spPr>
        <p:txBody>
          <a:bodyPr/>
          <a:lstStyle/>
          <a:p>
            <a:endParaRPr lang="fi-FI"/>
          </a:p>
        </p:txBody>
      </p:sp>
      <p:sp>
        <p:nvSpPr>
          <p:cNvPr id="5" name="Dian numeron paikkamerkki 4"/>
          <p:cNvSpPr>
            <a:spLocks noGrp="1"/>
          </p:cNvSpPr>
          <p:nvPr>
            <p:ph type="sldNum" sz="quarter" idx="12"/>
          </p:nvPr>
        </p:nvSpPr>
        <p:spPr/>
        <p:txBody>
          <a:bodyPr/>
          <a:lstStyle/>
          <a:p>
            <a:fld id="{6DB0A51E-783C-42B7-AF44-9F2CE214B736}" type="slidenum">
              <a:rPr lang="fi-FI" smtClean="0"/>
              <a:t>‹#›</a:t>
            </a:fld>
            <a:endParaRPr lang="fi-FI"/>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a:xfrm>
            <a:off x="457200" y="4767264"/>
            <a:ext cx="2133600" cy="273844"/>
          </a:xfrm>
          <a:prstGeom prst="rect">
            <a:avLst/>
          </a:prstGeom>
        </p:spPr>
        <p:txBody>
          <a:bodyPr/>
          <a:lstStyle/>
          <a:p>
            <a:fld id="{ACDF6120-F1F0-4C60-9FE9-39AC71A9C79D}" type="datetimeFigureOut">
              <a:rPr lang="en-US" smtClean="0"/>
              <a:t>6/9/2023</a:t>
            </a:fld>
            <a:endParaRPr lang="en-US"/>
          </a:p>
        </p:txBody>
      </p:sp>
      <p:sp>
        <p:nvSpPr>
          <p:cNvPr id="3" name="Alatunnisteen paikkamerkki 2"/>
          <p:cNvSpPr>
            <a:spLocks noGrp="1"/>
          </p:cNvSpPr>
          <p:nvPr>
            <p:ph type="ftr" sz="quarter" idx="11"/>
          </p:nvPr>
        </p:nvSpPr>
        <p:spPr>
          <a:xfrm>
            <a:off x="3124200" y="4767264"/>
            <a:ext cx="2895600" cy="273844"/>
          </a:xfrm>
          <a:prstGeom prst="rect">
            <a:avLst/>
          </a:prstGeom>
        </p:spPr>
        <p:txBody>
          <a:bodyPr/>
          <a:lstStyle/>
          <a:p>
            <a:endParaRPr kumimoji="0" lang="en-US"/>
          </a:p>
        </p:txBody>
      </p:sp>
      <p:sp>
        <p:nvSpPr>
          <p:cNvPr id="4" name="Dian numeron paikkamerkki 3"/>
          <p:cNvSpPr>
            <a:spLocks noGrp="1"/>
          </p:cNvSpPr>
          <p:nvPr>
            <p:ph type="sldNum" sz="quarter" idx="12"/>
          </p:nvPr>
        </p:nvSpPr>
        <p:spPr/>
        <p:txBody>
          <a:bodyPr/>
          <a:lstStyle/>
          <a:p>
            <a:fld id="{EA7C8D44-3667-46F6-9772-CC52308E2A7F}" type="slidenum">
              <a:rPr kumimoji="0" lang="en-US" smtClean="0"/>
              <a:t>‹#›</a:t>
            </a:fld>
            <a:endParaRPr kumimoji="0"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57209" y="204787"/>
            <a:ext cx="3008313" cy="871538"/>
          </a:xfrm>
        </p:spPr>
        <p:txBody>
          <a:bodyPr anchor="b"/>
          <a:lstStyle>
            <a:lvl1pPr algn="l">
              <a:defRPr sz="2000" b="1"/>
            </a:lvl1pPr>
          </a:lstStyle>
          <a:p>
            <a:r>
              <a:rPr lang="fi-FI"/>
              <a:t>Muokkaa perustyyl. napsautt.</a:t>
            </a:r>
          </a:p>
        </p:txBody>
      </p:sp>
      <p:sp>
        <p:nvSpPr>
          <p:cNvPr id="3" name="Sisällön paikkamerkki 2"/>
          <p:cNvSpPr>
            <a:spLocks noGrp="1"/>
          </p:cNvSpPr>
          <p:nvPr>
            <p:ph idx="1" hasCustomPrompt="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hasCustomPrompt="1"/>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a:xfrm>
            <a:off x="457200" y="4767264"/>
            <a:ext cx="2133600" cy="273844"/>
          </a:xfrm>
          <a:prstGeom prst="rect">
            <a:avLst/>
          </a:prstGeom>
        </p:spPr>
        <p:txBody>
          <a:bodyPr/>
          <a:lstStyle/>
          <a:p>
            <a:fld id="{F7CA9039-8885-46DC-B10E-D4B86004F56A}" type="datetimeFigureOut">
              <a:rPr lang="fi-FI" smtClean="0"/>
              <a:t>9.6.2023</a:t>
            </a:fld>
            <a:endParaRPr lang="fi-FI"/>
          </a:p>
        </p:txBody>
      </p:sp>
      <p:sp>
        <p:nvSpPr>
          <p:cNvPr id="6" name="Alatunnisteen paikkamerkki 5"/>
          <p:cNvSpPr>
            <a:spLocks noGrp="1"/>
          </p:cNvSpPr>
          <p:nvPr>
            <p:ph type="ftr" sz="quarter" idx="11"/>
          </p:nvPr>
        </p:nvSpPr>
        <p:spPr>
          <a:xfrm>
            <a:off x="3124200" y="4767264"/>
            <a:ext cx="2895600" cy="273844"/>
          </a:xfrm>
          <a:prstGeom prst="rect">
            <a:avLst/>
          </a:prstGeom>
        </p:spPr>
        <p:txBody>
          <a:bodyPr/>
          <a:lstStyle/>
          <a:p>
            <a:endParaRPr lang="fi-FI"/>
          </a:p>
        </p:txBody>
      </p:sp>
      <p:sp>
        <p:nvSpPr>
          <p:cNvPr id="7" name="Dian numeron paikkamerkki 6"/>
          <p:cNvSpPr>
            <a:spLocks noGrp="1"/>
          </p:cNvSpPr>
          <p:nvPr>
            <p:ph type="sldNum" sz="quarter" idx="12"/>
          </p:nvPr>
        </p:nvSpPr>
        <p:spPr/>
        <p:txBody>
          <a:bodyPr/>
          <a:lstStyle/>
          <a:p>
            <a:fld id="{6DB0A51E-783C-42B7-AF44-9F2CE214B736}" type="slidenum">
              <a:rPr lang="fi-FI" smtClean="0"/>
              <a:t>‹#›</a:t>
            </a:fld>
            <a:endParaRPr lang="fi-FI"/>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792288" y="3600451"/>
            <a:ext cx="5486400" cy="425054"/>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hasCustomPrompt="1"/>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a:xfrm>
            <a:off x="457200" y="4767264"/>
            <a:ext cx="2133600" cy="273844"/>
          </a:xfrm>
          <a:prstGeom prst="rect">
            <a:avLst/>
          </a:prstGeom>
        </p:spPr>
        <p:txBody>
          <a:bodyPr/>
          <a:lstStyle/>
          <a:p>
            <a:fld id="{F7CA9039-8885-46DC-B10E-D4B86004F56A}" type="datetimeFigureOut">
              <a:rPr lang="fi-FI" smtClean="0"/>
              <a:t>9.6.2023</a:t>
            </a:fld>
            <a:endParaRPr lang="fi-FI"/>
          </a:p>
        </p:txBody>
      </p:sp>
      <p:sp>
        <p:nvSpPr>
          <p:cNvPr id="6" name="Alatunnisteen paikkamerkki 5"/>
          <p:cNvSpPr>
            <a:spLocks noGrp="1"/>
          </p:cNvSpPr>
          <p:nvPr>
            <p:ph type="ftr" sz="quarter" idx="11"/>
          </p:nvPr>
        </p:nvSpPr>
        <p:spPr>
          <a:xfrm>
            <a:off x="3124200" y="4767264"/>
            <a:ext cx="2895600" cy="273844"/>
          </a:xfrm>
          <a:prstGeom prst="rect">
            <a:avLst/>
          </a:prstGeom>
        </p:spPr>
        <p:txBody>
          <a:bodyPr/>
          <a:lstStyle/>
          <a:p>
            <a:endParaRPr lang="fi-FI"/>
          </a:p>
        </p:txBody>
      </p:sp>
      <p:sp>
        <p:nvSpPr>
          <p:cNvPr id="7" name="Dian numeron paikkamerkki 6"/>
          <p:cNvSpPr>
            <a:spLocks noGrp="1"/>
          </p:cNvSpPr>
          <p:nvPr>
            <p:ph type="sldNum" sz="quarter" idx="12"/>
          </p:nvPr>
        </p:nvSpPr>
        <p:spPr/>
        <p:txBody>
          <a:bodyPr/>
          <a:lstStyle/>
          <a:p>
            <a:fld id="{6DB0A51E-783C-42B7-AF44-9F2CE214B736}" type="slidenum">
              <a:rPr lang="fi-FI" smtClean="0"/>
              <a:t>‹#›</a:t>
            </a:fld>
            <a:endParaRPr lang="fi-FI"/>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hyperlink" Target="http://www.twitter.com/" TargetMode="External"/><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hyperlink" Target="http://www.facebook.com/" TargetMode="External"/><Relationship Id="rId20" Type="http://schemas.openxmlformats.org/officeDocument/2006/relationships/hyperlink" Target="http://www.youtube.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2" descr="C:\Users\Elo\Desktop\palloja4.png"/>
          <p:cNvPicPr>
            <a:picLocks noChangeAspect="1" noChangeArrowheads="1"/>
          </p:cNvPicPr>
          <p:nvPr userDrawn="1"/>
        </p:nvPicPr>
        <p:blipFill>
          <a:blip r:embed="rId14" cstate="print"/>
          <a:srcRect/>
          <a:stretch>
            <a:fillRect/>
          </a:stretch>
        </p:blipFill>
        <p:spPr bwMode="auto">
          <a:xfrm rot="10800000">
            <a:off x="7073091" y="2859782"/>
            <a:ext cx="2070909" cy="1779662"/>
          </a:xfrm>
          <a:prstGeom prst="rect">
            <a:avLst/>
          </a:prstGeom>
          <a:noFill/>
        </p:spPr>
      </p:pic>
      <p:sp>
        <p:nvSpPr>
          <p:cNvPr id="11" name="Suorakulmio 10"/>
          <p:cNvSpPr/>
          <p:nvPr userDrawn="1"/>
        </p:nvSpPr>
        <p:spPr>
          <a:xfrm>
            <a:off x="0" y="4587974"/>
            <a:ext cx="9144000" cy="555526"/>
          </a:xfrm>
          <a:prstGeom prst="rect">
            <a:avLst/>
          </a:prstGeom>
          <a:solidFill>
            <a:schemeClr val="bg1"/>
          </a:solidFill>
          <a:ln>
            <a:noFill/>
          </a:ln>
          <a:effectLst>
            <a:outerShdw blurRad="215900" dir="16200000"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on paikkamerkki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Tekstikehys 7"/>
          <p:cNvSpPr txBox="1"/>
          <p:nvPr userDrawn="1"/>
        </p:nvSpPr>
        <p:spPr>
          <a:xfrm>
            <a:off x="0" y="1910034"/>
            <a:ext cx="9144000" cy="1323439"/>
          </a:xfrm>
          <a:prstGeom prst="rect">
            <a:avLst/>
          </a:prstGeom>
          <a:noFill/>
        </p:spPr>
        <p:txBody>
          <a:bodyPr wrap="square" rtlCol="0">
            <a:spAutoFit/>
          </a:bodyPr>
          <a:lstStyle/>
          <a:p>
            <a:pPr algn="ctr"/>
            <a:r>
              <a:rPr lang="fi-FI" sz="8000" dirty="0">
                <a:solidFill>
                  <a:schemeClr val="bg1"/>
                </a:solidFill>
                <a:latin typeface="Arial Rounded MT Bold" panose="020F0704030504030204" pitchFamily="34" charset="0"/>
              </a:rPr>
              <a:t>aihe</a:t>
            </a:r>
          </a:p>
        </p:txBody>
      </p:sp>
      <p:sp>
        <p:nvSpPr>
          <p:cNvPr id="6" name="Dian numeron paikkamerkki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DB0A51E-783C-42B7-AF44-9F2CE214B736}" type="slidenum">
              <a:rPr lang="fi-FI" smtClean="0"/>
              <a:t>‹#›</a:t>
            </a:fld>
            <a:endParaRPr lang="fi-FI" dirty="0"/>
          </a:p>
        </p:txBody>
      </p:sp>
      <p:pic>
        <p:nvPicPr>
          <p:cNvPr id="10" name="Picture 2" descr="C:\Users\Elo\Desktop\Ånni_Logo.png"/>
          <p:cNvPicPr>
            <a:picLocks noChangeAspect="1" noChangeArrowheads="1"/>
          </p:cNvPicPr>
          <p:nvPr userDrawn="1"/>
        </p:nvPicPr>
        <p:blipFill>
          <a:blip r:embed="rId15" cstate="print"/>
          <a:srcRect/>
          <a:stretch>
            <a:fillRect/>
          </a:stretch>
        </p:blipFill>
        <p:spPr bwMode="auto">
          <a:xfrm>
            <a:off x="323528" y="4659982"/>
            <a:ext cx="1008112" cy="388666"/>
          </a:xfrm>
          <a:prstGeom prst="rect">
            <a:avLst/>
          </a:prstGeom>
          <a:noFill/>
        </p:spPr>
      </p:pic>
      <p:pic>
        <p:nvPicPr>
          <p:cNvPr id="12" name="Picture 3" descr="C:\Users\Elo\AppData\Local\Temp\Rar$DR29.232\Circle Icons Pack\256x256\fb.png">
            <a:hlinkClick r:id="rId16"/>
          </p:cNvPr>
          <p:cNvPicPr>
            <a:picLocks noChangeAspect="1" noChangeArrowheads="1"/>
          </p:cNvPicPr>
          <p:nvPr userDrawn="1"/>
        </p:nvPicPr>
        <p:blipFill>
          <a:blip r:embed="rId17" cstate="print"/>
          <a:srcRect/>
          <a:stretch>
            <a:fillRect/>
          </a:stretch>
        </p:blipFill>
        <p:spPr bwMode="auto">
          <a:xfrm>
            <a:off x="4067944" y="4731990"/>
            <a:ext cx="288032" cy="288032"/>
          </a:xfrm>
          <a:prstGeom prst="rect">
            <a:avLst/>
          </a:prstGeom>
          <a:noFill/>
        </p:spPr>
      </p:pic>
      <p:pic>
        <p:nvPicPr>
          <p:cNvPr id="13" name="Picture 5" descr="C:\Users\Elo\AppData\Local\Temp\Rar$DR14.936\Circle Icons Pack\256x256\twitter.png">
            <a:hlinkClick r:id="rId18"/>
          </p:cNvPr>
          <p:cNvPicPr>
            <a:picLocks noChangeAspect="1" noChangeArrowheads="1"/>
          </p:cNvPicPr>
          <p:nvPr userDrawn="1"/>
        </p:nvPicPr>
        <p:blipFill>
          <a:blip r:embed="rId19" cstate="print"/>
          <a:srcRect/>
          <a:stretch>
            <a:fillRect/>
          </a:stretch>
        </p:blipFill>
        <p:spPr bwMode="auto">
          <a:xfrm>
            <a:off x="4427984" y="4731990"/>
            <a:ext cx="288032" cy="288032"/>
          </a:xfrm>
          <a:prstGeom prst="rect">
            <a:avLst/>
          </a:prstGeom>
          <a:noFill/>
        </p:spPr>
      </p:pic>
      <p:pic>
        <p:nvPicPr>
          <p:cNvPr id="14" name="Picture 4" descr="C:\Users\Elo\AppData\Local\Temp\Rar$DR80.232\Circle Icons Pack\256x256\youtube.png">
            <a:hlinkClick r:id="rId20"/>
          </p:cNvPr>
          <p:cNvPicPr>
            <a:picLocks noChangeAspect="1" noChangeArrowheads="1"/>
          </p:cNvPicPr>
          <p:nvPr userDrawn="1"/>
        </p:nvPicPr>
        <p:blipFill>
          <a:blip r:embed="rId21" cstate="print"/>
          <a:srcRect/>
          <a:stretch>
            <a:fillRect/>
          </a:stretch>
        </p:blipFill>
        <p:spPr bwMode="auto">
          <a:xfrm>
            <a:off x="4788024" y="4731990"/>
            <a:ext cx="288032" cy="288032"/>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p:transition>
  <p:hf hdr="0" ftr="0" dt="0"/>
  <p:txStyles>
    <p:titleStyle>
      <a:lvl1pPr algn="ctr" defTabSz="914400" rtl="0" eaLnBrk="1" latinLnBrk="0" hangingPunct="1">
        <a:spcBef>
          <a:spcPct val="0"/>
        </a:spcBef>
        <a:buNone/>
        <a:defRPr sz="3600" kern="1200">
          <a:solidFill>
            <a:srgbClr val="8DC63F"/>
          </a:solidFill>
          <a:latin typeface="Arial Rounded MT Bold" panose="020F0704030504030204" pitchFamily="34" charset="0"/>
          <a:ea typeface="+mj-ea"/>
          <a:cs typeface="+mj-cs"/>
        </a:defRPr>
      </a:lvl1pPr>
    </p:titleStyle>
    <p:bodyStyle>
      <a:lvl1pPr marL="342900" indent="-342900" algn="l" defTabSz="914400" rtl="0" eaLnBrk="1" latinLnBrk="0" hangingPunct="1">
        <a:spcBef>
          <a:spcPct val="20000"/>
        </a:spcBef>
        <a:buClr>
          <a:srgbClr val="8DC63F"/>
        </a:buClr>
        <a:buFont typeface="Arial" panose="020B0604020202020204" pitchFamily="34" charset="0"/>
        <a:buChar char="•"/>
        <a:defRPr sz="2800" kern="1200">
          <a:solidFill>
            <a:schemeClr val="bg1">
              <a:lumMod val="50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8DC63F"/>
        </a:buClr>
        <a:buFont typeface="Arial" panose="020B0604020202020204" pitchFamily="34" charset="0"/>
        <a:buChar char="•"/>
        <a:defRPr sz="24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8DC63F"/>
        </a:buClr>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8DC63F"/>
        </a:buClr>
        <a:buFont typeface="Arial" panose="020B0604020202020204" pitchFamily="34" charset="0"/>
        <a:buChar char="•"/>
        <a:defRPr sz="1800" kern="120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8DC63F"/>
        </a:buClr>
        <a:buFont typeface="Arial" panose="020B0604020202020204" pitchFamily="34" charset="0"/>
        <a:buChar char="•"/>
        <a:defRPr sz="18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1043996"/>
            <a:ext cx="6858000" cy="1790700"/>
          </a:xfrm>
        </p:spPr>
        <p:txBody>
          <a:bodyPr>
            <a:normAutofit fontScale="90000"/>
          </a:bodyPr>
          <a:lstStyle/>
          <a:p>
            <a:br>
              <a:rPr lang="fi-FI" sz="5400" b="1" dirty="0"/>
            </a:br>
            <a:br>
              <a:rPr lang="fi-FI" sz="5400" b="1" dirty="0"/>
            </a:br>
            <a:r>
              <a:rPr lang="fi-FI" sz="5400" b="1" dirty="0"/>
              <a:t>Juteltaisko?</a:t>
            </a:r>
          </a:p>
        </p:txBody>
      </p:sp>
      <p:sp>
        <p:nvSpPr>
          <p:cNvPr id="3" name="Alaotsikko 2"/>
          <p:cNvSpPr>
            <a:spLocks noGrp="1"/>
          </p:cNvSpPr>
          <p:nvPr>
            <p:ph type="subTitle" idx="1"/>
          </p:nvPr>
        </p:nvSpPr>
        <p:spPr>
          <a:xfrm>
            <a:off x="1143000" y="4002405"/>
            <a:ext cx="6858000" cy="433705"/>
          </a:xfrm>
        </p:spPr>
        <p:txBody>
          <a:bodyPr>
            <a:normAutofit fontScale="80000"/>
          </a:bodyPr>
          <a:lstStyle/>
          <a:p>
            <a:r>
              <a:rPr lang="fi-FI" dirty="0"/>
              <a:t>Diasarja oppitunneille </a:t>
            </a:r>
          </a:p>
          <a:p>
            <a:endParaRPr lang="fi-FI" sz="1400" dirty="0"/>
          </a:p>
        </p:txBody>
      </p:sp>
      <p:sp>
        <p:nvSpPr>
          <p:cNvPr id="5" name="Text Box 4"/>
          <p:cNvSpPr txBox="1"/>
          <p:nvPr/>
        </p:nvSpPr>
        <p:spPr>
          <a:xfrm>
            <a:off x="8286750" y="4800600"/>
            <a:ext cx="800100" cy="275590"/>
          </a:xfrm>
          <a:prstGeom prst="rect">
            <a:avLst/>
          </a:prstGeom>
          <a:noFill/>
        </p:spPr>
        <p:txBody>
          <a:bodyPr wrap="square" rtlCol="0">
            <a:spAutoFit/>
          </a:bodyPr>
          <a:lstStyle/>
          <a:p>
            <a:r>
              <a:rPr lang="fi-FI" altLang="en-US" sz="1200"/>
              <a:t>Dia 1 </a:t>
            </a:r>
          </a:p>
        </p:txBody>
      </p:sp>
      <p:pic>
        <p:nvPicPr>
          <p:cNvPr id="6" name="Picture 5" descr="kansi"/>
          <p:cNvPicPr>
            <a:picLocks noChangeAspect="1"/>
          </p:cNvPicPr>
          <p:nvPr/>
        </p:nvPicPr>
        <p:blipFill>
          <a:blip r:embed="rId3"/>
          <a:stretch>
            <a:fillRect/>
          </a:stretch>
        </p:blipFill>
        <p:spPr>
          <a:xfrm>
            <a:off x="-4445" y="-1065530"/>
            <a:ext cx="9153525" cy="5148580"/>
          </a:xfrm>
          <a:prstGeom prst="rect">
            <a:avLst/>
          </a:prstGeom>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123478"/>
            <a:ext cx="6084911" cy="4303113"/>
          </a:xfrm>
          <a:prstGeom prst="rect">
            <a:avLst/>
          </a:prstGeom>
        </p:spPr>
      </p:pic>
      <p:sp>
        <p:nvSpPr>
          <p:cNvPr id="4" name="Kuvaselite-ellipsi 3"/>
          <p:cNvSpPr/>
          <p:nvPr/>
        </p:nvSpPr>
        <p:spPr>
          <a:xfrm>
            <a:off x="3131840" y="267494"/>
            <a:ext cx="2506435" cy="979715"/>
          </a:xfrm>
          <a:prstGeom prst="wedgeEllipseCallout">
            <a:avLst>
              <a:gd name="adj1" fmla="val 25044"/>
              <a:gd name="adj2" fmla="val 80464"/>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i-FI" sz="1350" dirty="0"/>
              <a:t>Onko </a:t>
            </a:r>
            <a:r>
              <a:rPr lang="fi-FI" sz="1350"/>
              <a:t>tupakointi olevinaan </a:t>
            </a:r>
            <a:r>
              <a:rPr lang="fi-FI" sz="1350" dirty="0" err="1"/>
              <a:t>coolia</a:t>
            </a:r>
            <a:r>
              <a:rPr lang="fi-FI" sz="1350" dirty="0"/>
              <a:t>…?</a:t>
            </a:r>
          </a:p>
        </p:txBody>
      </p:sp>
      <p:sp>
        <p:nvSpPr>
          <p:cNvPr id="2" name="Text Box 1"/>
          <p:cNvSpPr txBox="1"/>
          <p:nvPr/>
        </p:nvSpPr>
        <p:spPr>
          <a:xfrm>
            <a:off x="8281670" y="4716145"/>
            <a:ext cx="772160" cy="368300"/>
          </a:xfrm>
          <a:prstGeom prst="rect">
            <a:avLst/>
          </a:prstGeom>
          <a:noFill/>
        </p:spPr>
        <p:txBody>
          <a:bodyPr wrap="none" rtlCol="0" anchor="t">
            <a:spAutoFit/>
          </a:bodyPr>
          <a:lstStyle/>
          <a:p>
            <a:r>
              <a:rPr lang="fi-FI" dirty="0">
                <a:sym typeface="+mn-ea"/>
              </a:rPr>
              <a:t>Dia 9b</a:t>
            </a:r>
            <a:endParaRPr lang="fi-FI"/>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645275" y="4557395"/>
            <a:ext cx="2235835" cy="613410"/>
          </a:xfrm>
        </p:spPr>
        <p:txBody>
          <a:bodyPr/>
          <a:lstStyle/>
          <a:p>
            <a:r>
              <a:rPr lang="fi-FI" sz="1800" dirty="0">
                <a:sym typeface="+mn-ea"/>
              </a:rPr>
              <a:t>Dia 10</a:t>
            </a:r>
            <a:endParaRPr kumimoji="0" lang="fi-FI" sz="1800"/>
          </a:p>
        </p:txBody>
      </p:sp>
      <p:pic>
        <p:nvPicPr>
          <p:cNvPr id="5" name="Picture 4" descr="ilta2"/>
          <p:cNvPicPr>
            <a:picLocks noChangeAspect="1"/>
          </p:cNvPicPr>
          <p:nvPr/>
        </p:nvPicPr>
        <p:blipFill>
          <a:blip r:embed="rId2"/>
          <a:stretch>
            <a:fillRect/>
          </a:stretch>
        </p:blipFill>
        <p:spPr>
          <a:xfrm>
            <a:off x="10795" y="9525"/>
            <a:ext cx="7792085" cy="4212590"/>
          </a:xfrm>
          <a:prstGeom prst="rect">
            <a:avLst/>
          </a:prstGeom>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isällön paikkamerkki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59632" y="195486"/>
            <a:ext cx="6114016" cy="4323696"/>
          </a:xfrm>
        </p:spPr>
      </p:pic>
      <p:sp>
        <p:nvSpPr>
          <p:cNvPr id="2" name="Text Box 1"/>
          <p:cNvSpPr txBox="1"/>
          <p:nvPr/>
        </p:nvSpPr>
        <p:spPr>
          <a:xfrm>
            <a:off x="8175625" y="4694555"/>
            <a:ext cx="767715" cy="368300"/>
          </a:xfrm>
          <a:prstGeom prst="rect">
            <a:avLst/>
          </a:prstGeom>
          <a:noFill/>
        </p:spPr>
        <p:txBody>
          <a:bodyPr wrap="none" rtlCol="0" anchor="t">
            <a:spAutoFit/>
          </a:bodyPr>
          <a:lstStyle/>
          <a:p>
            <a:r>
              <a:rPr lang="fi-FI" dirty="0">
                <a:sym typeface="+mn-ea"/>
              </a:rPr>
              <a:t>Dia 11</a:t>
            </a:r>
            <a:endParaRPr lang="fi-FI"/>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isällön paikkamerkki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59632" y="195486"/>
            <a:ext cx="6114016" cy="4323696"/>
          </a:xfrm>
        </p:spPr>
      </p:pic>
      <p:sp>
        <p:nvSpPr>
          <p:cNvPr id="4" name="Kuvaselite-ellipsi 3"/>
          <p:cNvSpPr/>
          <p:nvPr/>
        </p:nvSpPr>
        <p:spPr>
          <a:xfrm>
            <a:off x="3347357" y="375558"/>
            <a:ext cx="4310743" cy="1216478"/>
          </a:xfrm>
          <a:prstGeom prst="wedgeEllipseCallout">
            <a:avLst>
              <a:gd name="adj1" fmla="val -43434"/>
              <a:gd name="adj2" fmla="val 58473"/>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i-FI" sz="1350" dirty="0"/>
              <a:t>Pysytte sitten yhdessä. Pidät puhelimen auki, että tiedän missä olet. Jos kavereilla on alkoholia, et ota sitä. Ja kotiin tulet kello 20.30.</a:t>
            </a:r>
          </a:p>
        </p:txBody>
      </p:sp>
      <p:sp>
        <p:nvSpPr>
          <p:cNvPr id="2" name="Text Box 1"/>
          <p:cNvSpPr txBox="1"/>
          <p:nvPr/>
        </p:nvSpPr>
        <p:spPr>
          <a:xfrm>
            <a:off x="8189595" y="4694555"/>
            <a:ext cx="887730" cy="368300"/>
          </a:xfrm>
          <a:prstGeom prst="rect">
            <a:avLst/>
          </a:prstGeom>
          <a:noFill/>
        </p:spPr>
        <p:txBody>
          <a:bodyPr wrap="none" rtlCol="0" anchor="t">
            <a:spAutoFit/>
          </a:bodyPr>
          <a:lstStyle/>
          <a:p>
            <a:r>
              <a:rPr lang="fi-FI" dirty="0">
                <a:sym typeface="+mn-ea"/>
              </a:rPr>
              <a:t>Dia 11b</a:t>
            </a:r>
            <a:endParaRPr lang="fi-FI"/>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a:xfrm>
            <a:off x="6806565" y="4730115"/>
            <a:ext cx="2133600" cy="257175"/>
          </a:xfrm>
        </p:spPr>
        <p:txBody>
          <a:bodyPr/>
          <a:lstStyle/>
          <a:p>
            <a:fld id="{EA7C8D44-3667-46F6-9772-CC52308E2A7F}" type="slidenum">
              <a:rPr kumimoji="0" lang="fi-FI" altLang="en-US" sz="1800" smtClean="0"/>
              <a:t>14</a:t>
            </a:fld>
            <a:r>
              <a:rPr kumimoji="0" lang="fi-FI" altLang="en-US" sz="1800"/>
              <a:t>ia 12</a:t>
            </a:r>
            <a:endParaRPr kumimoji="0" lang="en-US" sz="1800" dirty="0"/>
          </a:p>
        </p:txBody>
      </p:sp>
      <p:pic>
        <p:nvPicPr>
          <p:cNvPr id="5" name="Content Placeholder 4" descr="isa-poika"/>
          <p:cNvPicPr>
            <a:picLocks noGrp="1" noChangeAspect="1"/>
          </p:cNvPicPr>
          <p:nvPr>
            <p:ph idx="1"/>
          </p:nvPr>
        </p:nvPicPr>
        <p:blipFill>
          <a:blip r:embed="rId2"/>
          <a:stretch>
            <a:fillRect/>
          </a:stretch>
        </p:blipFill>
        <p:spPr>
          <a:xfrm>
            <a:off x="221615" y="81280"/>
            <a:ext cx="7579360" cy="4097655"/>
          </a:xfrm>
          <a:prstGeom prst="rect">
            <a:avLst/>
          </a:prstGeom>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967920" y="-872843"/>
            <a:ext cx="4464496" cy="6313119"/>
          </a:xfrm>
          <a:prstGeom prst="rect">
            <a:avLst/>
          </a:prstGeom>
        </p:spPr>
      </p:pic>
      <p:sp>
        <p:nvSpPr>
          <p:cNvPr id="2" name="Text Box 1"/>
          <p:cNvSpPr txBox="1"/>
          <p:nvPr/>
        </p:nvSpPr>
        <p:spPr>
          <a:xfrm>
            <a:off x="8189595" y="4694555"/>
            <a:ext cx="767715" cy="368300"/>
          </a:xfrm>
          <a:prstGeom prst="rect">
            <a:avLst/>
          </a:prstGeom>
          <a:noFill/>
        </p:spPr>
        <p:txBody>
          <a:bodyPr wrap="none" rtlCol="0" anchor="t">
            <a:spAutoFit/>
          </a:bodyPr>
          <a:lstStyle/>
          <a:p>
            <a:r>
              <a:rPr lang="fi-FI" dirty="0">
                <a:sym typeface="+mn-ea"/>
              </a:rPr>
              <a:t>Dia 13</a:t>
            </a:r>
            <a:endParaRPr lang="fi-FI"/>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967920" y="-872843"/>
            <a:ext cx="4464496" cy="6313119"/>
          </a:xfrm>
          <a:prstGeom prst="rect">
            <a:avLst/>
          </a:prstGeom>
        </p:spPr>
      </p:pic>
      <p:sp>
        <p:nvSpPr>
          <p:cNvPr id="2" name="Kuvaselitepilvi 1"/>
          <p:cNvSpPr/>
          <p:nvPr/>
        </p:nvSpPr>
        <p:spPr>
          <a:xfrm>
            <a:off x="6300192" y="195486"/>
            <a:ext cx="2232248" cy="1440160"/>
          </a:xfrm>
          <a:prstGeom prst="cloudCallout">
            <a:avLst>
              <a:gd name="adj1" fmla="val -40227"/>
              <a:gd name="adj2" fmla="val 54804"/>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fi-FI" sz="1350" dirty="0"/>
              <a:t>Miltähän tuo maistuu?</a:t>
            </a:r>
          </a:p>
        </p:txBody>
      </p:sp>
      <p:sp>
        <p:nvSpPr>
          <p:cNvPr id="4" name="Text Box 3"/>
          <p:cNvSpPr txBox="1"/>
          <p:nvPr/>
        </p:nvSpPr>
        <p:spPr>
          <a:xfrm>
            <a:off x="8189595" y="4694555"/>
            <a:ext cx="887730" cy="368300"/>
          </a:xfrm>
          <a:prstGeom prst="rect">
            <a:avLst/>
          </a:prstGeom>
          <a:noFill/>
        </p:spPr>
        <p:txBody>
          <a:bodyPr wrap="none" rtlCol="0" anchor="t">
            <a:spAutoFit/>
          </a:bodyPr>
          <a:lstStyle/>
          <a:p>
            <a:r>
              <a:rPr lang="fi-FI" dirty="0">
                <a:sym typeface="+mn-ea"/>
              </a:rPr>
              <a:t>Dia 13b</a:t>
            </a:r>
            <a:endParaRPr lang="fi-FI"/>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535102" y="-647936"/>
            <a:ext cx="4073796" cy="5760640"/>
          </a:xfrm>
          <a:prstGeom prst="rect">
            <a:avLst/>
          </a:prstGeom>
        </p:spPr>
      </p:pic>
      <p:sp>
        <p:nvSpPr>
          <p:cNvPr id="3" name="Text Box 2"/>
          <p:cNvSpPr txBox="1"/>
          <p:nvPr/>
        </p:nvSpPr>
        <p:spPr>
          <a:xfrm>
            <a:off x="8189595" y="4694555"/>
            <a:ext cx="767715" cy="368300"/>
          </a:xfrm>
          <a:prstGeom prst="rect">
            <a:avLst/>
          </a:prstGeom>
          <a:noFill/>
        </p:spPr>
        <p:txBody>
          <a:bodyPr wrap="none" rtlCol="0" anchor="t">
            <a:spAutoFit/>
          </a:bodyPr>
          <a:lstStyle/>
          <a:p>
            <a:r>
              <a:rPr lang="fi-FI" dirty="0">
                <a:sym typeface="+mn-ea"/>
              </a:rPr>
              <a:t>Dia 14</a:t>
            </a:r>
            <a:endParaRPr lang="fi-FI"/>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535102" y="-647936"/>
            <a:ext cx="4073796" cy="5760640"/>
          </a:xfrm>
          <a:prstGeom prst="rect">
            <a:avLst/>
          </a:prstGeom>
        </p:spPr>
      </p:pic>
      <p:sp>
        <p:nvSpPr>
          <p:cNvPr id="3" name="Kuvaselite-ellipsi 2"/>
          <p:cNvSpPr/>
          <p:nvPr/>
        </p:nvSpPr>
        <p:spPr>
          <a:xfrm>
            <a:off x="1403648" y="411510"/>
            <a:ext cx="2506435" cy="979715"/>
          </a:xfrm>
          <a:prstGeom prst="wedgeEllipseCallout">
            <a:avLst>
              <a:gd name="adj1" fmla="val 51245"/>
              <a:gd name="adj2" fmla="val 89797"/>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fi-FI"/>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i-FI" sz="1350" dirty="0" err="1"/>
              <a:t>Mut</a:t>
            </a:r>
            <a:r>
              <a:rPr lang="fi-FI" sz="1350" dirty="0"/>
              <a:t>… jos juo noin paljon nopeasti, mitä siitä seuraa…?</a:t>
            </a:r>
          </a:p>
        </p:txBody>
      </p:sp>
      <p:sp>
        <p:nvSpPr>
          <p:cNvPr id="4" name="Text Box 3"/>
          <p:cNvSpPr txBox="1"/>
          <p:nvPr/>
        </p:nvSpPr>
        <p:spPr>
          <a:xfrm>
            <a:off x="8189595" y="4694555"/>
            <a:ext cx="887730" cy="368300"/>
          </a:xfrm>
          <a:prstGeom prst="rect">
            <a:avLst/>
          </a:prstGeom>
          <a:noFill/>
        </p:spPr>
        <p:txBody>
          <a:bodyPr wrap="none" rtlCol="0" anchor="t">
            <a:spAutoFit/>
          </a:bodyPr>
          <a:lstStyle/>
          <a:p>
            <a:r>
              <a:rPr lang="fi-FI" dirty="0">
                <a:sym typeface="+mn-ea"/>
              </a:rPr>
              <a:t>Dia 14b</a:t>
            </a:r>
            <a:endParaRPr lang="fi-FI"/>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44665" y="4767264"/>
            <a:ext cx="2133600" cy="273844"/>
          </a:xfrm>
        </p:spPr>
        <p:txBody>
          <a:bodyPr/>
          <a:lstStyle/>
          <a:p>
            <a:r>
              <a:rPr kumimoji="0" lang="fi-FI" altLang="en-US" sz="1800"/>
              <a:t>Dia 15</a:t>
            </a:r>
          </a:p>
        </p:txBody>
      </p:sp>
      <p:pic>
        <p:nvPicPr>
          <p:cNvPr id="3" name="Picture 2" descr="pysakki"/>
          <p:cNvPicPr>
            <a:picLocks noChangeAspect="1"/>
          </p:cNvPicPr>
          <p:nvPr/>
        </p:nvPicPr>
        <p:blipFill>
          <a:blip r:embed="rId2"/>
          <a:stretch>
            <a:fillRect/>
          </a:stretch>
        </p:blipFill>
        <p:spPr>
          <a:xfrm>
            <a:off x="-76200" y="215265"/>
            <a:ext cx="7851140" cy="4244975"/>
          </a:xfrm>
          <a:prstGeom prst="rect">
            <a:avLst/>
          </a:prstGeom>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33400" y="1758554"/>
            <a:ext cx="8229600" cy="857250"/>
          </a:xfrm>
        </p:spPr>
        <p:txBody>
          <a:bodyPr>
            <a:normAutofit fontScale="90000"/>
          </a:bodyPr>
          <a:lstStyle/>
          <a:p>
            <a:pPr algn="ctr"/>
            <a:r>
              <a:rPr lang="fi-FI" sz="6000" b="1" dirty="0">
                <a:latin typeface="Calibri" panose="020F0502020204030204" charset="0"/>
              </a:rPr>
              <a:t>Sanoja ja numeroita…</a:t>
            </a:r>
          </a:p>
        </p:txBody>
      </p:sp>
      <p:sp>
        <p:nvSpPr>
          <p:cNvPr id="3" name="Tekstiruutu 2"/>
          <p:cNvSpPr txBox="1"/>
          <p:nvPr/>
        </p:nvSpPr>
        <p:spPr>
          <a:xfrm>
            <a:off x="8316416" y="4803998"/>
            <a:ext cx="792088" cy="307777"/>
          </a:xfrm>
          <a:prstGeom prst="rect">
            <a:avLst/>
          </a:prstGeom>
          <a:noFill/>
        </p:spPr>
        <p:txBody>
          <a:bodyPr wrap="square" rtlCol="0">
            <a:spAutoFit/>
          </a:bodyPr>
          <a:lstStyle/>
          <a:p>
            <a:r>
              <a:rPr lang="fi-FI" sz="1400" dirty="0"/>
              <a:t>Dia 2</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kumimoji="0" lang="fi-FI" altLang="en-US"/>
              <a:t>Dia 16</a:t>
            </a:r>
          </a:p>
        </p:txBody>
      </p:sp>
      <p:sp>
        <p:nvSpPr>
          <p:cNvPr id="3" name="Rectangle 2"/>
          <p:cNvSpPr/>
          <p:nvPr/>
        </p:nvSpPr>
        <p:spPr>
          <a:xfrm>
            <a:off x="-8890" y="-22860"/>
            <a:ext cx="9162415" cy="4606925"/>
          </a:xfrm>
          <a:prstGeom prst="rect">
            <a:avLst/>
          </a:prstGeom>
          <a:solidFill>
            <a:srgbClr val="95C11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i-FI" sz="5400" b="1" dirty="0">
                <a:latin typeface="Calibri" panose="020F0502020204030204" charset="0"/>
                <a:sym typeface="+mn-ea"/>
              </a:rPr>
              <a:t>Kiitos  </a:t>
            </a:r>
          </a:p>
          <a:p>
            <a:pPr algn="ctr"/>
            <a:r>
              <a:rPr lang="fi-FI" sz="5400" b="1" dirty="0">
                <a:latin typeface="Calibri" panose="020F0502020204030204" charset="0"/>
                <a:sym typeface="+mn-ea"/>
              </a:rPr>
              <a:t>tarinoista</a:t>
            </a:r>
            <a:endParaRPr lang="fi-FI" sz="5400"/>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97230" y="1874044"/>
            <a:ext cx="7886700" cy="994172"/>
          </a:xfrm>
        </p:spPr>
        <p:txBody>
          <a:bodyPr>
            <a:noAutofit/>
          </a:bodyPr>
          <a:lstStyle/>
          <a:p>
            <a:pPr algn="ctr"/>
            <a:r>
              <a:rPr lang="fi-FI" sz="5400" b="1" dirty="0">
                <a:latin typeface="Calibri" panose="020F0502020204030204" charset="0"/>
              </a:rPr>
              <a:t>Terveisiä vanhempainiltaan</a:t>
            </a:r>
          </a:p>
        </p:txBody>
      </p:sp>
      <p:sp>
        <p:nvSpPr>
          <p:cNvPr id="3" name="Text Box 2"/>
          <p:cNvSpPr txBox="1"/>
          <p:nvPr/>
        </p:nvSpPr>
        <p:spPr>
          <a:xfrm>
            <a:off x="8189595" y="4694555"/>
            <a:ext cx="767715" cy="368300"/>
          </a:xfrm>
          <a:prstGeom prst="rect">
            <a:avLst/>
          </a:prstGeom>
          <a:noFill/>
        </p:spPr>
        <p:txBody>
          <a:bodyPr wrap="none" rtlCol="0" anchor="t">
            <a:spAutoFit/>
          </a:bodyPr>
          <a:lstStyle/>
          <a:p>
            <a:r>
              <a:rPr lang="fi-FI" dirty="0">
                <a:sym typeface="+mn-ea"/>
              </a:rPr>
              <a:t>Dia 17</a:t>
            </a:r>
            <a:endParaRPr lang="fi-FI"/>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90" y="-22860"/>
            <a:ext cx="9162415" cy="4606925"/>
          </a:xfrm>
          <a:prstGeom prst="rect">
            <a:avLst/>
          </a:prstGeom>
          <a:solidFill>
            <a:srgbClr val="95C11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754380" y="1783239"/>
            <a:ext cx="7886700" cy="994172"/>
          </a:xfrm>
        </p:spPr>
        <p:txBody>
          <a:bodyPr>
            <a:noAutofit/>
          </a:bodyPr>
          <a:lstStyle/>
          <a:p>
            <a:pPr lvl="0" algn="ctr"/>
            <a:r>
              <a:rPr lang="fi-FI" sz="4800" b="1" dirty="0">
                <a:solidFill>
                  <a:schemeClr val="bg1"/>
                </a:solidFill>
                <a:latin typeface="Calibri" panose="020F0502020204030204" charset="0"/>
              </a:rPr>
              <a:t>Mitä vanhempien pitäisi tietää teidän ikäistenne </a:t>
            </a:r>
            <a:br>
              <a:rPr lang="fi-FI" sz="4800" b="1" dirty="0">
                <a:solidFill>
                  <a:schemeClr val="bg1"/>
                </a:solidFill>
                <a:latin typeface="Calibri" panose="020F0502020204030204" charset="0"/>
              </a:rPr>
            </a:br>
            <a:r>
              <a:rPr lang="fi-FI" sz="4800" b="1" dirty="0">
                <a:solidFill>
                  <a:schemeClr val="bg1"/>
                </a:solidFill>
                <a:latin typeface="Calibri" panose="020F0502020204030204" charset="0"/>
              </a:rPr>
              <a:t>vapaa-ajasta?</a:t>
            </a:r>
          </a:p>
        </p:txBody>
      </p:sp>
      <p:pic>
        <p:nvPicPr>
          <p:cNvPr id="4" name="Picture 3" descr="palloja"/>
          <p:cNvPicPr>
            <a:picLocks noChangeAspect="1"/>
          </p:cNvPicPr>
          <p:nvPr/>
        </p:nvPicPr>
        <p:blipFill>
          <a:blip r:embed="rId3"/>
          <a:stretch>
            <a:fillRect/>
          </a:stretch>
        </p:blipFill>
        <p:spPr>
          <a:xfrm>
            <a:off x="61595" y="24130"/>
            <a:ext cx="1188720" cy="1179195"/>
          </a:xfrm>
          <a:prstGeom prst="rect">
            <a:avLst/>
          </a:prstGeom>
        </p:spPr>
      </p:pic>
      <p:sp>
        <p:nvSpPr>
          <p:cNvPr id="6" name="Text Box 5"/>
          <p:cNvSpPr txBox="1"/>
          <p:nvPr/>
        </p:nvSpPr>
        <p:spPr>
          <a:xfrm>
            <a:off x="8189595" y="4694555"/>
            <a:ext cx="767715" cy="368300"/>
          </a:xfrm>
          <a:prstGeom prst="rect">
            <a:avLst/>
          </a:prstGeom>
          <a:noFill/>
        </p:spPr>
        <p:txBody>
          <a:bodyPr wrap="none" rtlCol="0" anchor="t">
            <a:spAutoFit/>
          </a:bodyPr>
          <a:lstStyle/>
          <a:p>
            <a:r>
              <a:rPr lang="fi-FI" dirty="0">
                <a:sym typeface="+mn-ea"/>
              </a:rPr>
              <a:t>Dia 18</a:t>
            </a:r>
            <a:endParaRPr lang="fi-FI"/>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97230" y="2022634"/>
            <a:ext cx="7886700" cy="994172"/>
          </a:xfrm>
        </p:spPr>
        <p:txBody>
          <a:bodyPr>
            <a:noAutofit/>
          </a:bodyPr>
          <a:lstStyle/>
          <a:p>
            <a:pPr algn="ctr"/>
            <a:r>
              <a:rPr lang="fi-FI" sz="4800" b="1" dirty="0">
                <a:latin typeface="Calibri" panose="020F0502020204030204" charset="0"/>
              </a:rPr>
              <a:t>Mitä ajattelette nuorten tupakoinnista ja alkoholin käytöstä omalla </a:t>
            </a:r>
            <a:br>
              <a:rPr lang="fi-FI" sz="4800" b="1" dirty="0">
                <a:latin typeface="Calibri" panose="020F0502020204030204" charset="0"/>
              </a:rPr>
            </a:br>
            <a:r>
              <a:rPr lang="fi-FI" sz="4800" b="1" dirty="0">
                <a:latin typeface="Calibri" panose="020F0502020204030204" charset="0"/>
              </a:rPr>
              <a:t>asuin-alueellanne?</a:t>
            </a:r>
          </a:p>
        </p:txBody>
      </p:sp>
      <p:sp>
        <p:nvSpPr>
          <p:cNvPr id="3" name="Text Box 2"/>
          <p:cNvSpPr txBox="1"/>
          <p:nvPr/>
        </p:nvSpPr>
        <p:spPr>
          <a:xfrm>
            <a:off x="8189595" y="4694555"/>
            <a:ext cx="767715" cy="368300"/>
          </a:xfrm>
          <a:prstGeom prst="rect">
            <a:avLst/>
          </a:prstGeom>
          <a:noFill/>
        </p:spPr>
        <p:txBody>
          <a:bodyPr wrap="none" rtlCol="0" anchor="t">
            <a:spAutoFit/>
          </a:bodyPr>
          <a:lstStyle/>
          <a:p>
            <a:r>
              <a:rPr lang="fi-FI" dirty="0">
                <a:sym typeface="+mn-ea"/>
              </a:rPr>
              <a:t>Dia 19</a:t>
            </a:r>
            <a:endParaRPr lang="fi-FI"/>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90" y="-29845"/>
            <a:ext cx="9162415" cy="4606925"/>
          </a:xfrm>
          <a:prstGeom prst="rect">
            <a:avLst/>
          </a:prstGeom>
          <a:solidFill>
            <a:srgbClr val="95C11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690245" y="1839119"/>
            <a:ext cx="7886700" cy="994172"/>
          </a:xfrm>
        </p:spPr>
        <p:txBody>
          <a:bodyPr>
            <a:noAutofit/>
          </a:bodyPr>
          <a:lstStyle/>
          <a:p>
            <a:pPr algn="ctr"/>
            <a:r>
              <a:rPr lang="fi-FI" sz="4800" b="1" dirty="0">
                <a:solidFill>
                  <a:schemeClr val="bg1"/>
                </a:solidFill>
                <a:latin typeface="Calibri" panose="020F0502020204030204" charset="0"/>
              </a:rPr>
              <a:t>Kenen pitäisi mielestänne puuttua alaikäisten päihteiden käyttöön?</a:t>
            </a:r>
          </a:p>
        </p:txBody>
      </p:sp>
      <p:pic>
        <p:nvPicPr>
          <p:cNvPr id="4" name="Picture 3" descr="palloja"/>
          <p:cNvPicPr>
            <a:picLocks noChangeAspect="1"/>
          </p:cNvPicPr>
          <p:nvPr/>
        </p:nvPicPr>
        <p:blipFill>
          <a:blip r:embed="rId3"/>
          <a:stretch>
            <a:fillRect/>
          </a:stretch>
        </p:blipFill>
        <p:spPr>
          <a:xfrm>
            <a:off x="61595" y="24130"/>
            <a:ext cx="1188720" cy="1179195"/>
          </a:xfrm>
          <a:prstGeom prst="rect">
            <a:avLst/>
          </a:prstGeom>
        </p:spPr>
      </p:pic>
      <p:sp>
        <p:nvSpPr>
          <p:cNvPr id="5" name="Text Box 4"/>
          <p:cNvSpPr txBox="1"/>
          <p:nvPr/>
        </p:nvSpPr>
        <p:spPr>
          <a:xfrm>
            <a:off x="8189595" y="4694555"/>
            <a:ext cx="767715" cy="368300"/>
          </a:xfrm>
          <a:prstGeom prst="rect">
            <a:avLst/>
          </a:prstGeom>
          <a:noFill/>
        </p:spPr>
        <p:txBody>
          <a:bodyPr wrap="none" rtlCol="0" anchor="t">
            <a:spAutoFit/>
          </a:bodyPr>
          <a:lstStyle/>
          <a:p>
            <a:r>
              <a:rPr lang="fi-FI" dirty="0">
                <a:sym typeface="+mn-ea"/>
              </a:rPr>
              <a:t>Dia 20</a:t>
            </a:r>
            <a:endParaRPr lang="fi-FI"/>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650" y="2045494"/>
            <a:ext cx="7886700" cy="994172"/>
          </a:xfrm>
        </p:spPr>
        <p:txBody>
          <a:bodyPr>
            <a:noAutofit/>
          </a:bodyPr>
          <a:lstStyle/>
          <a:p>
            <a:pPr algn="ctr"/>
            <a:r>
              <a:rPr lang="fi-FI" sz="4800" b="1" dirty="0">
                <a:latin typeface="Calibri" panose="020F0502020204030204" charset="0"/>
              </a:rPr>
              <a:t>Mistä alkoholiin tai tupakkaan liittyvästä asiasta haluaisitte keskustella aikuisen kanssa?</a:t>
            </a:r>
          </a:p>
        </p:txBody>
      </p:sp>
      <p:sp>
        <p:nvSpPr>
          <p:cNvPr id="3" name="Text Box 2"/>
          <p:cNvSpPr txBox="1"/>
          <p:nvPr/>
        </p:nvSpPr>
        <p:spPr>
          <a:xfrm>
            <a:off x="8189595" y="4694555"/>
            <a:ext cx="767715" cy="368300"/>
          </a:xfrm>
          <a:prstGeom prst="rect">
            <a:avLst/>
          </a:prstGeom>
          <a:noFill/>
        </p:spPr>
        <p:txBody>
          <a:bodyPr wrap="none" rtlCol="0" anchor="t">
            <a:spAutoFit/>
          </a:bodyPr>
          <a:lstStyle/>
          <a:p>
            <a:r>
              <a:rPr lang="fi-FI" dirty="0">
                <a:sym typeface="+mn-ea"/>
              </a:rPr>
              <a:t>Dia 21</a:t>
            </a:r>
            <a:endParaRPr lang="fi-FI"/>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525" y="-23495"/>
            <a:ext cx="9162415" cy="4606925"/>
          </a:xfrm>
          <a:prstGeom prst="rect">
            <a:avLst/>
          </a:prstGeom>
          <a:solidFill>
            <a:srgbClr val="95C11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ekstiruutu 1"/>
          <p:cNvSpPr txBox="1"/>
          <p:nvPr/>
        </p:nvSpPr>
        <p:spPr>
          <a:xfrm>
            <a:off x="-8890" y="1762125"/>
            <a:ext cx="9163050" cy="922020"/>
          </a:xfrm>
          <a:prstGeom prst="rect">
            <a:avLst/>
          </a:prstGeom>
          <a:noFill/>
        </p:spPr>
        <p:txBody>
          <a:bodyPr wrap="square" rtlCol="0">
            <a:spAutoFit/>
          </a:bodyPr>
          <a:lstStyle/>
          <a:p>
            <a:pPr algn="ctr"/>
            <a:r>
              <a:rPr lang="fi-FI" sz="5400" b="1" dirty="0">
                <a:solidFill>
                  <a:schemeClr val="bg1"/>
                </a:solidFill>
                <a:uFillTx/>
              </a:rPr>
              <a:t>Raittius</a:t>
            </a:r>
          </a:p>
        </p:txBody>
      </p:sp>
      <p:sp>
        <p:nvSpPr>
          <p:cNvPr id="3" name="Tekstiruutu 2"/>
          <p:cNvSpPr txBox="1"/>
          <p:nvPr/>
        </p:nvSpPr>
        <p:spPr>
          <a:xfrm>
            <a:off x="8100392" y="4803998"/>
            <a:ext cx="936104" cy="307777"/>
          </a:xfrm>
          <a:prstGeom prst="rect">
            <a:avLst/>
          </a:prstGeom>
          <a:noFill/>
        </p:spPr>
        <p:txBody>
          <a:bodyPr wrap="square" rtlCol="0">
            <a:spAutoFit/>
          </a:bodyPr>
          <a:lstStyle/>
          <a:p>
            <a:r>
              <a:rPr lang="fi-FI" sz="1400" dirty="0"/>
              <a:t>Dia 3</a:t>
            </a:r>
          </a:p>
        </p:txBody>
      </p:sp>
      <p:pic>
        <p:nvPicPr>
          <p:cNvPr id="4" name="Picture 3" descr="palloja"/>
          <p:cNvPicPr>
            <a:picLocks noChangeAspect="1"/>
          </p:cNvPicPr>
          <p:nvPr/>
        </p:nvPicPr>
        <p:blipFill>
          <a:blip r:embed="rId3"/>
          <a:stretch>
            <a:fillRect/>
          </a:stretch>
        </p:blipFill>
        <p:spPr>
          <a:xfrm>
            <a:off x="110490" y="60960"/>
            <a:ext cx="1209675" cy="1200150"/>
          </a:xfrm>
          <a:prstGeom prst="rect">
            <a:avLst/>
          </a:prstGeom>
        </p:spPr>
      </p:pic>
      <p:pic>
        <p:nvPicPr>
          <p:cNvPr id="6" name="Picture 5" descr="palloja"/>
          <p:cNvPicPr>
            <a:picLocks noChangeAspect="1"/>
          </p:cNvPicPr>
          <p:nvPr/>
        </p:nvPicPr>
        <p:blipFill>
          <a:blip r:embed="rId3"/>
          <a:stretch>
            <a:fillRect/>
          </a:stretch>
        </p:blipFill>
        <p:spPr>
          <a:xfrm rot="14760000">
            <a:off x="7443470" y="2918460"/>
            <a:ext cx="1703705" cy="1690370"/>
          </a:xfrm>
          <a:prstGeom prst="rect">
            <a:avLst/>
          </a:prstGeom>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2123728" y="1203598"/>
            <a:ext cx="5012872" cy="2308324"/>
          </a:xfrm>
          <a:prstGeom prst="rect">
            <a:avLst/>
          </a:prstGeom>
          <a:noFill/>
        </p:spPr>
        <p:txBody>
          <a:bodyPr wrap="square" rtlCol="0">
            <a:spAutoFit/>
          </a:bodyPr>
          <a:lstStyle/>
          <a:p>
            <a:pPr algn="ctr"/>
            <a:r>
              <a:rPr lang="fi-FI" sz="4800" b="1" dirty="0">
                <a:solidFill>
                  <a:srgbClr val="95C11E"/>
                </a:solidFill>
              </a:rPr>
              <a:t>Mistä koululaiset saavat tietoa päihteistä?</a:t>
            </a:r>
          </a:p>
        </p:txBody>
      </p:sp>
      <p:sp>
        <p:nvSpPr>
          <p:cNvPr id="3" name="Tekstiruutu 2"/>
          <p:cNvSpPr txBox="1"/>
          <p:nvPr/>
        </p:nvSpPr>
        <p:spPr>
          <a:xfrm>
            <a:off x="7956376" y="4731990"/>
            <a:ext cx="1080120" cy="369332"/>
          </a:xfrm>
          <a:prstGeom prst="rect">
            <a:avLst/>
          </a:prstGeom>
          <a:noFill/>
        </p:spPr>
        <p:txBody>
          <a:bodyPr wrap="square" rtlCol="0">
            <a:spAutoFit/>
          </a:bodyPr>
          <a:lstStyle/>
          <a:p>
            <a:r>
              <a:rPr lang="fi-FI" dirty="0"/>
              <a:t>Dia 4</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525" y="-23495"/>
            <a:ext cx="9162415" cy="4606925"/>
          </a:xfrm>
          <a:prstGeom prst="rect">
            <a:avLst/>
          </a:prstGeom>
          <a:solidFill>
            <a:srgbClr val="95C11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ekstiruutu 1"/>
          <p:cNvSpPr txBox="1"/>
          <p:nvPr/>
        </p:nvSpPr>
        <p:spPr>
          <a:xfrm>
            <a:off x="2123728" y="411510"/>
            <a:ext cx="5012872" cy="3784600"/>
          </a:xfrm>
          <a:prstGeom prst="rect">
            <a:avLst/>
          </a:prstGeom>
          <a:noFill/>
        </p:spPr>
        <p:txBody>
          <a:bodyPr wrap="square" rtlCol="0">
            <a:spAutoFit/>
          </a:bodyPr>
          <a:lstStyle/>
          <a:p>
            <a:pPr algn="ctr"/>
            <a:r>
              <a:rPr lang="fi-FI" sz="4800" b="1" dirty="0">
                <a:solidFill>
                  <a:schemeClr val="bg1"/>
                </a:solidFill>
              </a:rPr>
              <a:t>18 vuotta</a:t>
            </a:r>
          </a:p>
          <a:p>
            <a:pPr algn="ctr"/>
            <a:r>
              <a:rPr lang="fi-FI" sz="4800" b="1" dirty="0">
                <a:solidFill>
                  <a:schemeClr val="bg1"/>
                </a:solidFill>
              </a:rPr>
              <a:t>- ikäraja mietojen alkoholijuomien ja tupakan ostamiseen</a:t>
            </a:r>
          </a:p>
        </p:txBody>
      </p:sp>
      <p:sp>
        <p:nvSpPr>
          <p:cNvPr id="3" name="Tekstiruutu 2"/>
          <p:cNvSpPr txBox="1"/>
          <p:nvPr/>
        </p:nvSpPr>
        <p:spPr>
          <a:xfrm>
            <a:off x="8028384" y="4803998"/>
            <a:ext cx="1008112" cy="307777"/>
          </a:xfrm>
          <a:prstGeom prst="rect">
            <a:avLst/>
          </a:prstGeom>
          <a:noFill/>
        </p:spPr>
        <p:txBody>
          <a:bodyPr wrap="square" rtlCol="0">
            <a:spAutoFit/>
          </a:bodyPr>
          <a:lstStyle/>
          <a:p>
            <a:r>
              <a:rPr lang="fi-FI" sz="1400" dirty="0"/>
              <a:t>Dia 5</a:t>
            </a:r>
          </a:p>
        </p:txBody>
      </p:sp>
      <p:pic>
        <p:nvPicPr>
          <p:cNvPr id="4" name="Picture 3" descr="palloja"/>
          <p:cNvPicPr>
            <a:picLocks noChangeAspect="1"/>
          </p:cNvPicPr>
          <p:nvPr/>
        </p:nvPicPr>
        <p:blipFill>
          <a:blip r:embed="rId3"/>
          <a:stretch>
            <a:fillRect/>
          </a:stretch>
        </p:blipFill>
        <p:spPr>
          <a:xfrm rot="2460000">
            <a:off x="-9525" y="-135890"/>
            <a:ext cx="1703705" cy="1690370"/>
          </a:xfrm>
          <a:prstGeom prst="rect">
            <a:avLst/>
          </a:prstGeom>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475656" y="915566"/>
            <a:ext cx="6127862" cy="2308324"/>
          </a:xfrm>
          <a:prstGeom prst="rect">
            <a:avLst/>
          </a:prstGeom>
          <a:noFill/>
        </p:spPr>
        <p:txBody>
          <a:bodyPr wrap="square" rtlCol="0">
            <a:spAutoFit/>
          </a:bodyPr>
          <a:lstStyle/>
          <a:p>
            <a:pPr algn="ctr"/>
            <a:r>
              <a:rPr lang="fi-FI" sz="4800" b="1" dirty="0">
                <a:solidFill>
                  <a:srgbClr val="95C11E"/>
                </a:solidFill>
              </a:rPr>
              <a:t>Lapsia halutaan suojella alkoholin haitoilta</a:t>
            </a:r>
          </a:p>
        </p:txBody>
      </p:sp>
      <p:sp>
        <p:nvSpPr>
          <p:cNvPr id="3" name="Tekstiruutu 2"/>
          <p:cNvSpPr txBox="1"/>
          <p:nvPr/>
        </p:nvSpPr>
        <p:spPr>
          <a:xfrm>
            <a:off x="7956376" y="4731990"/>
            <a:ext cx="936104" cy="307777"/>
          </a:xfrm>
          <a:prstGeom prst="rect">
            <a:avLst/>
          </a:prstGeom>
          <a:noFill/>
        </p:spPr>
        <p:txBody>
          <a:bodyPr wrap="square" rtlCol="0">
            <a:spAutoFit/>
          </a:bodyPr>
          <a:lstStyle/>
          <a:p>
            <a:r>
              <a:rPr lang="fi-FI" sz="1400" dirty="0"/>
              <a:t>Dia 6</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525" y="-23495"/>
            <a:ext cx="9162415" cy="4606925"/>
          </a:xfrm>
          <a:prstGeom prst="rect">
            <a:avLst/>
          </a:prstGeom>
          <a:solidFill>
            <a:srgbClr val="95C11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ekstiruutu 1"/>
          <p:cNvSpPr txBox="1"/>
          <p:nvPr/>
        </p:nvSpPr>
        <p:spPr>
          <a:xfrm>
            <a:off x="1979712" y="1203598"/>
            <a:ext cx="5012872" cy="1569660"/>
          </a:xfrm>
          <a:prstGeom prst="rect">
            <a:avLst/>
          </a:prstGeom>
          <a:noFill/>
        </p:spPr>
        <p:txBody>
          <a:bodyPr wrap="square" rtlCol="0">
            <a:spAutoFit/>
          </a:bodyPr>
          <a:lstStyle/>
          <a:p>
            <a:pPr algn="ctr"/>
            <a:r>
              <a:rPr lang="fi-FI" sz="4800" b="1" dirty="0">
                <a:solidFill>
                  <a:schemeClr val="bg1"/>
                </a:solidFill>
              </a:rPr>
              <a:t>Tupakassa on yli 4000 kemikaalia</a:t>
            </a:r>
          </a:p>
        </p:txBody>
      </p:sp>
      <p:sp>
        <p:nvSpPr>
          <p:cNvPr id="3" name="Tekstiruutu 2"/>
          <p:cNvSpPr txBox="1"/>
          <p:nvPr/>
        </p:nvSpPr>
        <p:spPr>
          <a:xfrm>
            <a:off x="8100392" y="4731990"/>
            <a:ext cx="792088" cy="307777"/>
          </a:xfrm>
          <a:prstGeom prst="rect">
            <a:avLst/>
          </a:prstGeom>
          <a:noFill/>
        </p:spPr>
        <p:txBody>
          <a:bodyPr wrap="square" rtlCol="0">
            <a:spAutoFit/>
          </a:bodyPr>
          <a:lstStyle/>
          <a:p>
            <a:r>
              <a:rPr lang="fi-FI" sz="1400" dirty="0"/>
              <a:t>Dia 7</a:t>
            </a:r>
          </a:p>
        </p:txBody>
      </p:sp>
      <p:pic>
        <p:nvPicPr>
          <p:cNvPr id="4" name="Picture 3" descr="palloja"/>
          <p:cNvPicPr>
            <a:picLocks noChangeAspect="1"/>
          </p:cNvPicPr>
          <p:nvPr/>
        </p:nvPicPr>
        <p:blipFill>
          <a:blip r:embed="rId3"/>
          <a:stretch>
            <a:fillRect/>
          </a:stretch>
        </p:blipFill>
        <p:spPr>
          <a:xfrm>
            <a:off x="54610" y="24130"/>
            <a:ext cx="1188720" cy="1179195"/>
          </a:xfrm>
          <a:prstGeom prst="rect">
            <a:avLst/>
          </a:prstGeom>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sz="5400" b="1" dirty="0"/>
              <a:t>Kirjoittakaa tarina</a:t>
            </a:r>
          </a:p>
        </p:txBody>
      </p:sp>
      <p:sp>
        <p:nvSpPr>
          <p:cNvPr id="3" name="Sisällön paikkamerkki 2"/>
          <p:cNvSpPr>
            <a:spLocks noGrp="1"/>
          </p:cNvSpPr>
          <p:nvPr>
            <p:ph idx="1"/>
          </p:nvPr>
        </p:nvSpPr>
        <p:spPr/>
        <p:txBody>
          <a:bodyPr>
            <a:noAutofit/>
          </a:bodyPr>
          <a:lstStyle/>
          <a:p>
            <a:r>
              <a:rPr lang="fi-FI" sz="2400" dirty="0"/>
              <a:t>Kertokaa, mitä kuvassa tapahtuu?</a:t>
            </a:r>
          </a:p>
          <a:p>
            <a:r>
              <a:rPr lang="fi-FI" sz="2400" dirty="0"/>
              <a:t>Miltä eri henkilöistä tuntuu?</a:t>
            </a:r>
          </a:p>
          <a:p>
            <a:r>
              <a:rPr lang="fi-FI" sz="2400" dirty="0"/>
              <a:t>Mitä voisi tapahtua seuraavaksi?</a:t>
            </a:r>
          </a:p>
          <a:p>
            <a:endParaRPr lang="fi-FI" sz="2400" dirty="0"/>
          </a:p>
          <a:p>
            <a:pPr marL="0" indent="0">
              <a:buNone/>
            </a:pPr>
            <a:r>
              <a:rPr lang="fi-FI" sz="2400" dirty="0"/>
              <a:t>Kertokaa tarina, joka voisi mielestänne olla mahdollinen. Kirjoittakaa tarina paperille. Tarina luetaan ääneen muille.</a:t>
            </a:r>
          </a:p>
          <a:p>
            <a:pPr marL="0" indent="0">
              <a:buNone/>
            </a:pPr>
            <a:r>
              <a:rPr lang="fi-FI" sz="2400" dirty="0"/>
              <a:t>Tarinoita esitellään nimettöminä vanhempainillassa. </a:t>
            </a:r>
          </a:p>
        </p:txBody>
      </p:sp>
      <p:sp>
        <p:nvSpPr>
          <p:cNvPr id="4" name="Tekstiruutu 3"/>
          <p:cNvSpPr txBox="1"/>
          <p:nvPr/>
        </p:nvSpPr>
        <p:spPr>
          <a:xfrm>
            <a:off x="8028384" y="4803998"/>
            <a:ext cx="936104" cy="307777"/>
          </a:xfrm>
          <a:prstGeom prst="rect">
            <a:avLst/>
          </a:prstGeom>
          <a:noFill/>
        </p:spPr>
        <p:txBody>
          <a:bodyPr wrap="square" rtlCol="0">
            <a:spAutoFit/>
          </a:bodyPr>
          <a:lstStyle/>
          <a:p>
            <a:r>
              <a:rPr lang="fi-FI" sz="1400" dirty="0"/>
              <a:t>Dia 8</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123478"/>
            <a:ext cx="6084911" cy="4303113"/>
          </a:xfrm>
          <a:prstGeom prst="rect">
            <a:avLst/>
          </a:prstGeom>
        </p:spPr>
      </p:pic>
      <p:sp>
        <p:nvSpPr>
          <p:cNvPr id="2" name="Text Box 1"/>
          <p:cNvSpPr txBox="1"/>
          <p:nvPr/>
        </p:nvSpPr>
        <p:spPr>
          <a:xfrm>
            <a:off x="8365490" y="4687570"/>
            <a:ext cx="652145" cy="368300"/>
          </a:xfrm>
          <a:prstGeom prst="rect">
            <a:avLst/>
          </a:prstGeom>
          <a:noFill/>
        </p:spPr>
        <p:txBody>
          <a:bodyPr wrap="none" rtlCol="0" anchor="t">
            <a:spAutoFit/>
          </a:bodyPr>
          <a:lstStyle/>
          <a:p>
            <a:r>
              <a:rPr lang="fi-FI" dirty="0">
                <a:sym typeface="+mn-ea"/>
              </a:rPr>
              <a:t>Dia 9</a:t>
            </a:r>
            <a:endParaRPr lang="en-US"/>
          </a:p>
        </p:txBody>
      </p:sp>
    </p:spTree>
  </p:cSld>
  <p:clrMapOvr>
    <a:masterClrMapping/>
  </p:clrMapOvr>
  <p:transition spd="slow">
    <p:fade/>
  </p:transition>
</p:sld>
</file>

<file path=ppt/theme/theme1.xml><?xml version="1.0" encoding="utf-8"?>
<a:theme xmlns:a="http://schemas.openxmlformats.org/drawingml/2006/main" name="Office-teema">
  <a:themeElements>
    <a:clrScheme name="Mukautettu 27">
      <a:dk1>
        <a:srgbClr val="7F7F7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1175</Words>
  <Application>Microsoft Office PowerPoint</Application>
  <PresentationFormat>Näytössä katseltava esitys (16:9)</PresentationFormat>
  <Paragraphs>152</Paragraphs>
  <Slides>25</Slides>
  <Notes>21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25</vt:i4>
      </vt:variant>
    </vt:vector>
  </HeadingPairs>
  <TitlesOfParts>
    <vt:vector size="29" baseType="lpstr">
      <vt:lpstr>Arial</vt:lpstr>
      <vt:lpstr>Arial Rounded MT Bold</vt:lpstr>
      <vt:lpstr>Calibri</vt:lpstr>
      <vt:lpstr>Office-teema</vt:lpstr>
      <vt:lpstr>  Juteltaisko?</vt:lpstr>
      <vt:lpstr>Sanoja ja numeroita…</vt:lpstr>
      <vt:lpstr>PowerPoint-esitys</vt:lpstr>
      <vt:lpstr>PowerPoint-esitys</vt:lpstr>
      <vt:lpstr>PowerPoint-esitys</vt:lpstr>
      <vt:lpstr>PowerPoint-esitys</vt:lpstr>
      <vt:lpstr>PowerPoint-esitys</vt:lpstr>
      <vt:lpstr>Kirjoittakaa tarina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Terveisiä vanhempainiltaan</vt:lpstr>
      <vt:lpstr>Mitä vanhempien pitäisi tietää teidän ikäistenne  vapaa-ajasta?</vt:lpstr>
      <vt:lpstr>Mitä ajattelette nuorten tupakoinnista ja alkoholin käytöstä omalla  asuin-alueellanne?</vt:lpstr>
      <vt:lpstr>Kenen pitäisi mielestänne puuttua alaikäisten päihteiden käyttöön?</vt:lpstr>
      <vt:lpstr>Mistä alkoholiin tai tupakkaan liittyvästä asiasta haluaisitte keskustella aikuisen kanssa?</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Sensei</dc:creator>
  <cp:lastModifiedBy>Pilvi Luukkonen</cp:lastModifiedBy>
  <cp:revision>105</cp:revision>
  <cp:lastPrinted>2018-02-14T08:47:00Z</cp:lastPrinted>
  <dcterms:created xsi:type="dcterms:W3CDTF">2014-10-06T08:27:00Z</dcterms:created>
  <dcterms:modified xsi:type="dcterms:W3CDTF">2023-06-09T20:07:00Z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0x010100740B35664B4D4340B9178BE3CEE18B32010300D4743EDF425C604586D181B2CC64C04D</vt:lpwstr>
  </property>
  <property fmtid="{D5CDD505-2E9C-101B-9397-08002B2CF9AE}" pid="3" name="fa779d4ac9104465a0b35c00929a1e86">
    <vt:lpwstr>Luonnos|5515d47d-45bc-4979-a976-cce269c3bccd</vt:lpwstr>
  </property>
  <property fmtid="{D5CDD505-2E9C-101B-9397-08002B2CF9AE}" pid="4" name="j4503adf8a2b47a6a02af0be5d44a3d3">
    <vt:lpwstr>Sisäinen|86f88d56-d83c-4b89-95d9-544aff120100</vt:lpwstr>
  </property>
  <property fmtid="{D5CDD505-2E9C-101B-9397-08002B2CF9AE}" pid="5" name="Vapaat avainsanat">
    <vt:lpwstr/>
  </property>
  <property fmtid="{D5CDD505-2E9C-101B-9397-08002B2CF9AE}" pid="6" name="Dokumentin tila">
    <vt:lpwstr>5;#Luonnos|5515d47d-45bc-4979-a976-cce269c3bccd</vt:lpwstr>
  </property>
  <property fmtid="{D5CDD505-2E9C-101B-9397-08002B2CF9AE}" pid="7" name="Sijainti">
    <vt:lpwstr>47;#Monikultt. päihdekasvatus|bbedc3b6-bb12-4fb6-bfe4-eba9da6811d3</vt:lpwstr>
  </property>
  <property fmtid="{D5CDD505-2E9C-101B-9397-08002B2CF9AE}" pid="8" name="Dokumentin tyyppi">
    <vt:lpwstr/>
  </property>
  <property fmtid="{D5CDD505-2E9C-101B-9397-08002B2CF9AE}" pid="9" name="la47d3aaa2a64b5b8f872218156bcd76">
    <vt:lpwstr>Monikultt. päihdekasvatus|bbedc3b6-bb12-4fb6-bfe4-eba9da6811d3</vt:lpwstr>
  </property>
  <property fmtid="{D5CDD505-2E9C-101B-9397-08002B2CF9AE}" pid="10" name="Kohderyhmä">
    <vt:lpwstr>6;#Sisäinen|86f88d56-d83c-4b89-95d9-544aff120100</vt:lpwstr>
  </property>
  <property fmtid="{D5CDD505-2E9C-101B-9397-08002B2CF9AE}" pid="11" name="EHYT Aihe">
    <vt:lpwstr/>
  </property>
  <property fmtid="{D5CDD505-2E9C-101B-9397-08002B2CF9AE}" pid="12" name="KSOProductBuildVer">
    <vt:lpwstr>1033-10.2.0.5978</vt:lpwstr>
  </property>
</Properties>
</file>