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854CB4D-AFC8-409F-B07B-44A57A26A3CD}">
  <a:tblStyle styleId="{B854CB4D-AFC8-409F-B07B-44A57A26A3C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0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349162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2016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43874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5680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1082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1111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4845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8" name="Shape 18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79409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327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1258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25662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4134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Animointiversio 2</a:t>
            </a:r>
          </a:p>
        </p:txBody>
      </p:sp>
      <p:sp>
        <p:nvSpPr>
          <p:cNvPr id="113" name="Shape 11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6794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3157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989452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24857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3293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Kestopreesens </a:t>
            </a:r>
            <a:r>
              <a:rPr lang="fi-FI" sz="28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88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Oikeinkirjoituksesta </a:t>
            </a:r>
            <a:r>
              <a:rPr lang="fi-FI" sz="24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muistettavaa</a:t>
            </a:r>
            <a:endParaRPr lang="fi-FI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575556" y="1422668"/>
            <a:ext cx="7992887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Mitä </a:t>
            </a: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muutoksia </a:t>
            </a:r>
            <a:r>
              <a:rPr lang="fi-FI" sz="28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–</a:t>
            </a:r>
            <a:r>
              <a:rPr lang="fi-FI" sz="2800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aiheuttaa verbissä?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30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fi-FI" sz="2800" dirty="0"/>
              <a:t>	</a:t>
            </a:r>
            <a:r>
              <a:rPr lang="fi-FI" sz="2800" dirty="0" smtClean="0"/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</a:t>
            </a:r>
            <a:r>
              <a:rPr lang="fi-FI" sz="2800" dirty="0"/>
              <a:t>	</a:t>
            </a:r>
            <a:r>
              <a:rPr lang="fi-FI" sz="2800" dirty="0" smtClean="0"/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flee</a:t>
            </a:r>
            <a:r>
              <a:rPr lang="fi-FI" sz="2800" dirty="0"/>
              <a:t>	</a:t>
            </a:r>
            <a:r>
              <a:rPr lang="fi-FI" sz="2800" dirty="0" smtClean="0"/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fleeing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play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playing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jog</a:t>
            </a:r>
            <a:r>
              <a:rPr lang="fi-FI" sz="2800" dirty="0"/>
              <a:t>	</a:t>
            </a:r>
            <a:r>
              <a:rPr lang="fi-FI" sz="2800" dirty="0" smtClean="0"/>
              <a:t>&gt;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jogging</a:t>
            </a:r>
            <a:endParaRPr lang="fi-FI" sz="2800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67550" y="620039"/>
            <a:ext cx="8229600" cy="5469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79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Millaisia muutoksia </a:t>
            </a:r>
            <a:r>
              <a:rPr lang="fi-FI" sz="24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sz="24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4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</a:t>
            </a: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aiheuttaa verbissä?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67550" y="1497225"/>
            <a:ext cx="4038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s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singing</a:t>
            </a:r>
            <a:endParaRPr lang="fi-FI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dirty="0"/>
          </a:p>
          <a:p>
            <a:pPr marL="0" marR="0" lvl="0" indent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lang="fi-FI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m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ake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u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a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gree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agreeing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f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fleeing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c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arry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carrying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/>
              <a:t>p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	playing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/>
              <a:t>s</a:t>
            </a:r>
            <a:r>
              <a:rPr lang="fi-FI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dirty="0" err="1"/>
              <a:t>j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og</a:t>
            </a:r>
            <a:r>
              <a:rPr lang="fi-FI" dirty="0"/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jogging</a:t>
            </a:r>
            <a:endParaRPr lang="fi-FI" b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6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38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body" idx="2"/>
          </p:nvPr>
        </p:nvSpPr>
        <p:spPr>
          <a:xfrm>
            <a:off x="3239400" y="1412775"/>
            <a:ext cx="5904600" cy="469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740"/>
            </a:pP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b="1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-pääte lisätään verbin perusmuotoon</a:t>
            </a:r>
          </a:p>
          <a:p>
            <a:pPr marL="457200" indent="-457200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740"/>
            </a:pP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Verbin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päättyessä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-kirjaimeen, jota ei äännetä,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katoaa</a:t>
            </a:r>
          </a:p>
          <a:p>
            <a:pPr marL="457200" indent="-457200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740"/>
            </a:pP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Jos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äännetään, se jää paikalleen</a:t>
            </a:r>
          </a:p>
          <a:p>
            <a:pPr marL="0" marR="0" lvl="0" indent="0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spcBef>
                <a:spcPts val="0"/>
              </a:spcBef>
              <a:buClr>
                <a:schemeClr val="accent1"/>
              </a:buClr>
              <a:buSzPct val="100740"/>
            </a:pP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viimeisenä kirjaimena ei aiheuta muutoksia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100740"/>
            </a:pP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Lyhyen painollisen vokaalin jälkeinen konsonantti kahdentuu</a:t>
            </a:r>
          </a:p>
          <a:p>
            <a:pPr marL="342900" marR="0" lvl="0" indent="-342900" algn="l" rtl="0">
              <a:lnSpc>
                <a:spcPct val="80000"/>
              </a:lnSpc>
              <a:spcBef>
                <a:spcPts val="476"/>
              </a:spcBef>
              <a:buClr>
                <a:schemeClr val="dk1"/>
              </a:buClr>
              <a:buSzPct val="99166"/>
              <a:buFont typeface="Noto Sans Symbols"/>
              <a:buNone/>
            </a:pPr>
            <a:endParaRPr sz="23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9710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Huomaa </a:t>
            </a: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seuraavat </a:t>
            </a: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poikkeukset</a:t>
            </a:r>
            <a:endParaRPr lang="fi-FI" sz="40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2"/>
          </p:nvPr>
        </p:nvSpPr>
        <p:spPr>
          <a:xfrm>
            <a:off x="467543" y="1438258"/>
            <a:ext cx="8236895" cy="43819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l</a:t>
            </a:r>
            <a:r>
              <a:rPr lang="fi-FI" b="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ie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lying</a:t>
            </a:r>
            <a:endParaRPr lang="fi-FI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d</a:t>
            </a:r>
            <a:r>
              <a:rPr lang="fi-FI" b="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ie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dying</a:t>
            </a:r>
            <a:endParaRPr lang="fi-FI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t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ie		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tying</a:t>
            </a:r>
            <a:endParaRPr lang="fi-FI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46666"/>
              <a:buFont typeface="Noto Sans Symbols"/>
              <a:buNone/>
            </a:pPr>
            <a:endParaRPr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p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icnic		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ic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&gt;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icking</a:t>
            </a:r>
            <a:endParaRPr lang="fi-FI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m</a:t>
            </a:r>
            <a:r>
              <a:rPr lang="fi-FI" b="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imic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picnicking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mimicking</a:t>
            </a:r>
            <a:endParaRPr lang="fi-FI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c</a:t>
            </a:r>
            <a:r>
              <a:rPr lang="fi-FI" b="0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ancel</a:t>
            </a: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&gt; 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BrE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-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+ -l 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+ -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sym typeface="Calibri"/>
              </a:rPr>
              <a:t>ing</a:t>
            </a:r>
            <a:endParaRPr lang="fi-FI" dirty="0">
              <a:solidFill>
                <a:schemeClr val="accent1"/>
              </a:solidFill>
            </a:endParaRPr>
          </a:p>
          <a:p>
            <a:pPr marL="0" lvl="0" indent="0">
              <a:spcBef>
                <a:spcPts val="0"/>
              </a:spcBef>
              <a:buClr>
                <a:schemeClr val="accent1"/>
              </a:buClr>
              <a:buSzPct val="98666"/>
              <a:buNone/>
            </a:pP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dirty="0" err="1" smtClean="0">
                <a:solidFill>
                  <a:schemeClr val="tx1"/>
                </a:solidFill>
              </a:rPr>
              <a:t>model</a:t>
            </a:r>
            <a:r>
              <a:rPr lang="fi-FI" dirty="0" smtClean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cancelling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modelling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&gt; 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AmE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-</a:t>
            </a:r>
            <a:r>
              <a:rPr lang="fi-FI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fi-FI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i-FI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endParaRPr lang="fi-FI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8666"/>
              <a:buNone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</a:t>
            </a: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canceling</a:t>
            </a: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i="0" u="none" strike="noStrike" cap="none" dirty="0" err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modeling</a:t>
            </a:r>
            <a:endParaRPr lang="fi-FI" sz="28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18"/>
              </a:spcBef>
              <a:buClr>
                <a:schemeClr val="dk1"/>
              </a:buClr>
              <a:buSzPct val="99615"/>
              <a:buFont typeface="Noto Sans Symbols"/>
              <a:buNone/>
            </a:pPr>
            <a:endParaRPr sz="259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95536" y="555215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24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dirty="0"/>
              <a:t/>
            </a:r>
            <a:br>
              <a:rPr lang="fi-FI" sz="2400" dirty="0"/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4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4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95536" y="987262"/>
            <a:ext cx="8579295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8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800" b="1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Istutko vai seisotko parhaillaan?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standing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Istun ja luen kirjaa.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Miksi et tee kotiläksyjäsi?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Tom opiskelee lääkäriksi.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Tom is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become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doctor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Juuri nyt hän makaa sohvalla ja rentoutuu.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 is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lying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couch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relaxing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31750" y="836712"/>
            <a:ext cx="8579295" cy="53285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Et opiskele parhaillaan, ethän?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En, pidän nyt vuoden vapaata.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No,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Kate ja minä matkustamme Tukholmaan pian.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Kate and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travel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(l)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Stockholm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soon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Me emme mene mihinkään tänä kesänä.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anywhere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summer.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Vanhempani valittavat aina huoneeni kaaoksesta.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chaos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of/in my room.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395536" y="537108"/>
            <a:ext cx="8229600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40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1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Activate</a:t>
            </a:r>
            <a: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-FI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fi-FI" sz="28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220687" y="1221394"/>
            <a:ext cx="9068167" cy="45365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sz="2800" dirty="0" err="1" smtClean="0"/>
              <a:t>Yleis</a:t>
            </a:r>
            <a:r>
              <a:rPr lang="fi-FI" sz="2800" dirty="0" smtClean="0"/>
              <a:t>- </a:t>
            </a:r>
            <a:r>
              <a:rPr lang="fi-FI" sz="2800" dirty="0"/>
              <a:t>vai </a:t>
            </a:r>
            <a:r>
              <a:rPr lang="fi-FI" sz="2800" dirty="0" smtClean="0"/>
              <a:t>kestopreesens? </a:t>
            </a:r>
            <a:r>
              <a:rPr lang="fi-FI" sz="2800" dirty="0"/>
              <a:t/>
            </a:r>
            <a:br>
              <a:rPr lang="fi-FI" sz="2800" dirty="0"/>
            </a:br>
            <a:endParaRPr lang="fi-FI" sz="2800" dirty="0" smtClean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sz="2800" b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 Älä unohda sateensuojaasi! Ulkona sataa.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forget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umbrella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outside.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2. Denise kirjoittaa parhaillaan blogiinsa matkastaan Kroatiassa.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Denise is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Croatia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Hän kirjoittaa blogiaan joka viikko.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blog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week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8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Shhh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! Ollaan hiljaa. Vanhempani nukkuvat jo.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44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Shhh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Let’s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quiet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parents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sleeping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395536" y="692695"/>
            <a:ext cx="8579295" cy="561662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Tavallisesti Sally kuljettaa pojat treeneihin, mutta tänään hän on opettelemassa liikennesääntöjä.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Sally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drives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boys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learning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traffic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rules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3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En yleensä juo kahvia, mutta tänään otan kahvin, koska meiltä on tee lopussa.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usually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drink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coffee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because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 of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3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Ystäväni Paul asuu täällä Lontoossa, mutta minä olen vain käymässä.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36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Paul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lives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London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395536" y="620687"/>
            <a:ext cx="8579295" cy="576064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Teetkö mitään tällä hetkellä vai voitko auttaa minua?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anything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help me?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9. Mitä sinä teet? – Olen poliisi.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officer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10. Ajattelen sinua juuri nyt. Olet mielestäni mitä ihanin ystävä.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wonderful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friend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11. Rakastan tätä bändiä. Rakastan joka hetkeä näillä </a:t>
            </a:r>
            <a:r>
              <a:rPr lang="fi-FI" sz="28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festareilla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loving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moment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festival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9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64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32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9352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dirty="0" smtClean="0"/>
              <a:t>P</a:t>
            </a: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reesens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67543" y="1087810"/>
            <a:ext cx="8579295" cy="47133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110000"/>
              </a:lnSpc>
              <a:spcBef>
                <a:spcPts val="0"/>
              </a:spcBef>
              <a:buClrTx/>
            </a:pP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Englannissa on kaksi preesensmuotoa: </a:t>
            </a:r>
            <a:r>
              <a:rPr lang="fi-FI" sz="280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</a:t>
            </a:r>
            <a:r>
              <a:rPr lang="fi-FI" sz="280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fi-FI" sz="280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ja kestopreesens. Mitä eroa niillä on?</a:t>
            </a:r>
          </a:p>
          <a:p>
            <a:pPr marL="0" marR="0" lvl="0" indent="0" algn="l" rtl="0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I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eat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toast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every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morning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  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am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eating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toast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now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endParaRPr lang="fi-FI" sz="24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sun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sets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in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west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Look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,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sun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is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setting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behind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those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trees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!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endParaRPr lang="fi-FI" sz="24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dirty="0">
                <a:solidFill>
                  <a:schemeClr val="dk1"/>
                </a:solidFill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Mr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Smith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speaks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fluent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Japanese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544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sym typeface="Calibri"/>
              </a:rPr>
              <a:t>Mr</a:t>
            </a:r>
            <a:r>
              <a:rPr lang="fi-FI" sz="24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Smith 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is </a:t>
            </a:r>
            <a:r>
              <a:rPr lang="fi-FI" sz="2400" b="1" u="none" strike="noStrike" cap="none" dirty="0" err="1">
                <a:solidFill>
                  <a:schemeClr val="dk1"/>
                </a:solidFill>
                <a:sym typeface="Calibri"/>
              </a:rPr>
              <a:t>speaking</a:t>
            </a:r>
            <a:r>
              <a:rPr lang="fi-FI" sz="2400" b="1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to us </a:t>
            </a:r>
            <a:r>
              <a:rPr lang="fi-FI" sz="2400" b="0" u="none" strike="noStrike" cap="none" dirty="0" err="1">
                <a:solidFill>
                  <a:schemeClr val="dk1"/>
                </a:solidFill>
                <a:sym typeface="Calibri"/>
              </a:rPr>
              <a:t>tomorrow</a:t>
            </a:r>
            <a:r>
              <a:rPr lang="fi-FI" sz="2400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60649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Kestopreesens</a:t>
            </a:r>
            <a:endParaRPr lang="fi-FI" sz="3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282352" y="1052736"/>
            <a:ext cx="8579295" cy="52565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toast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west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Smith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fluent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Japanese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rgbClr val="2DA2BF"/>
                </a:solidFill>
              </a:rPr>
              <a:t>	T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apa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, säännöllisesti toistuva tilanne, 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yleinen 	väittämä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taito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toast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setting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behind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those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trees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475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Smith i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</a:t>
            </a:r>
            <a:r>
              <a:rPr lang="fi-FI" sz="2800" b="1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speaking</a:t>
            </a:r>
            <a:r>
              <a:rPr lang="fi-FI" sz="2800" b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us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tomorrow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56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Parhaillaan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väliaikaisesti tapahtuva toiminta 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tai 	sovittu </a:t>
            </a: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järjestely tulevaisuudessa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Kestopreesens</a:t>
            </a:r>
            <a: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fi-FI" sz="4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40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Käyttö</a:t>
            </a:r>
            <a:endParaRPr lang="fi-FI" sz="40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>
            <a:spLocks noGrp="1"/>
          </p:cNvSpPr>
          <p:nvPr>
            <p:ph type="body" idx="2"/>
          </p:nvPr>
        </p:nvSpPr>
        <p:spPr>
          <a:xfrm>
            <a:off x="107083" y="1452897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SzPct val="25000"/>
              <a:buNone/>
            </a:pPr>
            <a:r>
              <a:rPr lang="fi-FI" dirty="0">
                <a:solidFill>
                  <a:schemeClr val="accent1"/>
                </a:solidFill>
              </a:rPr>
              <a:t>Yhdistä lause ja…</a:t>
            </a: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1.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The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sun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is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shining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2.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We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are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staying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at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aunt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Hilda’s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3.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Ghosts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?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are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seeing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things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!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4. 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Ted is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getting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ready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leave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  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    in 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a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while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5.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are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always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complaining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6</a:t>
            </a:r>
            <a:r>
              <a:rPr lang="fi-FI" dirty="0"/>
              <a:t>.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I’m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meeting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 Ann </a:t>
            </a:r>
            <a:r>
              <a:rPr lang="fi-FI" b="0" u="none" strike="noStrike" cap="none" dirty="0" err="1">
                <a:solidFill>
                  <a:schemeClr val="dk1"/>
                </a:solidFill>
                <a:sym typeface="Calibri"/>
              </a:rPr>
              <a:t>today</a:t>
            </a: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.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4"/>
          </p:nvPr>
        </p:nvSpPr>
        <p:spPr>
          <a:xfrm>
            <a:off x="5030023" y="1417637"/>
            <a:ext cx="3466727" cy="443995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dirty="0" smtClean="0">
                <a:solidFill>
                  <a:schemeClr val="accent1"/>
                </a:solidFill>
              </a:rPr>
              <a:t>…perustelu</a:t>
            </a:r>
            <a:endParaRPr lang="fi-FI" dirty="0">
              <a:solidFill>
                <a:schemeClr val="accent1"/>
              </a:solidFill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asteittainen muutos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epämiellyttävä tapa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väliaikainen tilanne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tapahtuu parhaillaan</a:t>
            </a: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sovittu järjestely lähitulevaisuudessa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f. </a:t>
            </a:r>
            <a:r>
              <a:rPr lang="fi-FI" sz="24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aistiharha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39783" y="46622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Kestopreesens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Käyttö</a:t>
            </a:r>
            <a:endParaRPr lang="fi-FI" sz="3959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Shape 117"/>
          <p:cNvSpPr txBox="1">
            <a:spLocks noGrp="1"/>
          </p:cNvSpPr>
          <p:nvPr>
            <p:ph type="body" idx="2"/>
          </p:nvPr>
        </p:nvSpPr>
        <p:spPr>
          <a:xfrm>
            <a:off x="344975" y="1753709"/>
            <a:ext cx="4392488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sun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staying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aunt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Hilda’s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120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Ghosts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seeing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things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Ted is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leave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in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while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always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complaining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I’m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Ann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19" name="Shape 119"/>
          <p:cNvSpPr txBox="1">
            <a:spLocks noGrp="1"/>
          </p:cNvSpPr>
          <p:nvPr>
            <p:ph type="body" idx="4"/>
          </p:nvPr>
        </p:nvSpPr>
        <p:spPr>
          <a:xfrm>
            <a:off x="5052270" y="1753709"/>
            <a:ext cx="3466727" cy="40953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d.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tapahtuu parhaillaan</a:t>
            </a:r>
          </a:p>
          <a:p>
            <a:pPr marL="0" marR="0" lvl="0" indent="0" algn="l" rtl="0">
              <a:lnSpc>
                <a:spcPct val="14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väliaikainen tilanne</a:t>
            </a:r>
          </a:p>
          <a:p>
            <a:pPr marL="0" marR="0" lvl="0" indent="0" algn="l" rtl="0">
              <a:lnSpc>
                <a:spcPct val="14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f.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aistiharha</a:t>
            </a:r>
          </a:p>
          <a:p>
            <a:pPr marL="0" marR="0" lvl="0" indent="0" algn="l" rtl="0">
              <a:lnSpc>
                <a:spcPct val="140000"/>
              </a:lnSpc>
              <a:spcBef>
                <a:spcPts val="6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asteittainen muutos</a:t>
            </a:r>
          </a:p>
          <a:p>
            <a:pPr marL="0" marR="0" lvl="0" indent="0" algn="l" rtl="0">
              <a:lnSpc>
                <a:spcPct val="140000"/>
              </a:lnSpc>
              <a:spcBef>
                <a:spcPts val="24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epämiellyttävä tapa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e. </a:t>
            </a:r>
            <a:r>
              <a:rPr lang="fi-FI" sz="24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sovittu </a:t>
            </a:r>
            <a:r>
              <a:rPr lang="fi-FI" sz="24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järjestely lähitulevaisuudessa</a:t>
            </a:r>
            <a:endParaRPr lang="fi-FI" sz="24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4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0" u="none" strike="noStrike" cap="none" dirty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Kestopreesens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 smtClean="0">
                <a:solidFill>
                  <a:srgbClr val="2DA2BF"/>
                </a:solidFill>
              </a:rPr>
              <a:t>Muodostus</a:t>
            </a:r>
            <a:endParaRPr lang="fi-FI"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179511" y="1556791"/>
            <a:ext cx="8640960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kestopreesens muodostetaan?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am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He/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beanies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>
              <a:lnSpc>
                <a:spcPct val="110000"/>
              </a:lnSpc>
            </a:pPr>
            <a:r>
              <a:rPr lang="fi-FI" sz="2800" i="0" u="none" strike="noStrike" cap="none" dirty="0">
                <a:solidFill>
                  <a:schemeClr val="dk1"/>
                </a:solidFill>
                <a:sym typeface="Calibri"/>
              </a:rPr>
              <a:t>Kestopreesens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sym typeface="Calibri"/>
              </a:rPr>
              <a:t>muodostetaan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fi-FI" sz="2800" dirty="0" smtClean="0"/>
              <a:t>    </a:t>
            </a:r>
            <a:r>
              <a:rPr lang="fi-FI" sz="2800" b="1" i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be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’-verbillä </a:t>
            </a:r>
            <a:r>
              <a:rPr lang="fi-FI" sz="2800" i="0" u="none" strike="noStrike" cap="none" dirty="0">
                <a:solidFill>
                  <a:schemeClr val="dk1"/>
                </a:solidFill>
                <a:sym typeface="Calibri"/>
              </a:rPr>
              <a:t>ja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pääverbin –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ing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-muodolla</a:t>
            </a:r>
            <a:r>
              <a:rPr lang="fi-FI" sz="2800" i="0" u="none" strike="noStrike" cap="none" dirty="0">
                <a:solidFill>
                  <a:srgbClr val="2DA2BF"/>
                </a:solidFill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u="none" strike="noStrike" cap="none" dirty="0" smtClean="0">
                <a:solidFill>
                  <a:schemeClr val="tx1"/>
                </a:solidFill>
                <a:sym typeface="Calibri"/>
              </a:rPr>
              <a:t>     </a:t>
            </a:r>
            <a:r>
              <a:rPr lang="fi-FI" sz="2800" b="1" u="none" strike="noStrike" cap="none" dirty="0" smtClean="0">
                <a:solidFill>
                  <a:schemeClr val="tx1"/>
                </a:solidFill>
                <a:sym typeface="Calibri"/>
              </a:rPr>
              <a:t>am</a:t>
            </a:r>
            <a:r>
              <a:rPr lang="fi-FI" sz="2800" u="none" strike="noStrike" cap="none" dirty="0" smtClean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u="none" strike="noStrike" cap="none" dirty="0">
                <a:solidFill>
                  <a:schemeClr val="tx1"/>
                </a:solidFill>
                <a:sym typeface="Calibri"/>
              </a:rPr>
              <a:t>/ </a:t>
            </a:r>
            <a:r>
              <a:rPr lang="fi-FI" sz="2800" b="1" u="none" strike="noStrike" cap="none" dirty="0" err="1">
                <a:solidFill>
                  <a:schemeClr val="tx1"/>
                </a:solidFill>
                <a:sym typeface="Calibri"/>
              </a:rPr>
              <a:t>are</a:t>
            </a:r>
            <a:r>
              <a:rPr lang="fi-FI" sz="2800" u="none" strike="noStrike" cap="none" dirty="0">
                <a:solidFill>
                  <a:schemeClr val="tx1"/>
                </a:solidFill>
                <a:sym typeface="Calibri"/>
              </a:rPr>
              <a:t> / </a:t>
            </a:r>
            <a:r>
              <a:rPr lang="fi-FI" sz="2800" b="1" u="none" strike="noStrike" cap="none" dirty="0">
                <a:solidFill>
                  <a:schemeClr val="tx1"/>
                </a:solidFill>
                <a:sym typeface="Calibri"/>
              </a:rPr>
              <a:t>is</a:t>
            </a:r>
            <a:r>
              <a:rPr lang="fi-FI" sz="2800" u="none" strike="noStrike" cap="none" dirty="0">
                <a:solidFill>
                  <a:schemeClr val="tx1"/>
                </a:solidFill>
                <a:sym typeface="Calibri"/>
              </a:rPr>
              <a:t> + -</a:t>
            </a:r>
            <a:r>
              <a:rPr lang="fi-FI" sz="2800" b="1" u="none" strike="noStrike" cap="none" dirty="0" err="1">
                <a:solidFill>
                  <a:schemeClr val="tx1"/>
                </a:solidFill>
                <a:sym typeface="Calibri"/>
              </a:rPr>
              <a:t>ing</a:t>
            </a:r>
            <a:endParaRPr lang="fi-FI" sz="2800" b="1" u="none" strike="noStrike" cap="none" dirty="0">
              <a:solidFill>
                <a:schemeClr val="tx1"/>
              </a:solidFill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57200" y="46433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Kestopreesens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Shape 133"/>
          <p:cNvSpPr txBox="1"/>
          <p:nvPr/>
        </p:nvSpPr>
        <p:spPr>
          <a:xfrm>
            <a:off x="457200" y="1607335"/>
            <a:ext cx="8451273" cy="42669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lnSpc>
                <a:spcPct val="110000"/>
              </a:lnSpc>
              <a:buSzPct val="25000"/>
            </a:pPr>
            <a:r>
              <a:rPr lang="fi-FI" sz="2800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Miten kestopreesensin kieltomuoto muodostetaan?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buSzPct val="25000"/>
              <a:buNone/>
            </a:pPr>
            <a:r>
              <a:rPr lang="fi-FI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He/</a:t>
            </a:r>
            <a:r>
              <a:rPr lang="fi-FI" sz="24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	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They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aren’t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knitting</a:t>
            </a:r>
            <a:r>
              <a:rPr lang="fi-FI" sz="24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4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mittens</a:t>
            </a:r>
            <a:r>
              <a:rPr lang="fi-FI" sz="24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lnSpc>
                <a:spcPct val="110000"/>
              </a:lnSpc>
              <a:buClr>
                <a:srgbClr val="000000"/>
              </a:buClr>
            </a:pPr>
            <a:endParaRPr lang="fi-FI" sz="2400" b="1" dirty="0" smtClean="0"/>
          </a:p>
          <a:p>
            <a:pPr marL="342900" lvl="0" indent="-342900">
              <a:lnSpc>
                <a:spcPct val="11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chemeClr val="tx1"/>
                </a:solidFill>
              </a:rPr>
              <a:t>Kielteinen muoto</a:t>
            </a:r>
            <a:endParaRPr lang="fi-FI" sz="2800" dirty="0">
              <a:solidFill>
                <a:schemeClr val="tx1"/>
              </a:solidFill>
            </a:endParaRPr>
          </a:p>
          <a:p>
            <a:pPr lvl="0">
              <a:lnSpc>
                <a:spcPct val="110000"/>
              </a:lnSpc>
              <a:spcBef>
                <a:spcPts val="640"/>
              </a:spcBef>
              <a:buClr>
                <a:srgbClr val="000000"/>
              </a:buClr>
              <a:buSzPct val="25000"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1" dirty="0">
                <a:solidFill>
                  <a:schemeClr val="tx1"/>
                </a:solidFill>
              </a:rPr>
              <a:t>am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 err="1">
                <a:solidFill>
                  <a:schemeClr val="tx1"/>
                </a:solidFill>
              </a:rPr>
              <a:t>are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>
                <a:solidFill>
                  <a:schemeClr val="tx1"/>
                </a:solidFill>
              </a:rPr>
              <a:t>is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>
                <a:solidFill>
                  <a:schemeClr val="tx1"/>
                </a:solidFill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</a:rPr>
              <a:t>-muoto</a:t>
            </a:r>
            <a:endParaRPr lang="fi-FI" sz="2800" b="1" dirty="0">
              <a:solidFill>
                <a:schemeClr val="tx1"/>
              </a:solidFill>
            </a:endParaRPr>
          </a:p>
          <a:p>
            <a:pPr marL="342900" lvl="0" indent="-342900">
              <a:lnSpc>
                <a:spcPct val="110000"/>
              </a:lnSpc>
              <a:spcBef>
                <a:spcPts val="560"/>
              </a:spcBef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Lyhennetty muoto </a:t>
            </a:r>
            <a:r>
              <a:rPr lang="fi-FI" sz="2800" dirty="0" smtClean="0">
                <a:solidFill>
                  <a:schemeClr val="tx1"/>
                </a:solidFill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</a:rPr>
              <a:t>n’t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on hyvin yleinen.</a:t>
            </a: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i="1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endParaRPr lang="fi-FI" sz="24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87848"/>
            <a:ext cx="8229600" cy="1143000"/>
          </a:xfrm>
        </p:spPr>
        <p:txBody>
          <a:bodyPr/>
          <a:lstStyle/>
          <a:p>
            <a:r>
              <a:rPr lang="fi-FI" sz="4000" dirty="0">
                <a:solidFill>
                  <a:srgbClr val="2DA2BF"/>
                </a:solidFill>
              </a:rPr>
              <a:t>Kestopreesens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b="0" dirty="0">
                <a:solidFill>
                  <a:srgbClr val="2DA2BF"/>
                </a:solidFill>
              </a:rPr>
              <a:t>Muodostus</a:t>
            </a:r>
            <a:endParaRPr lang="fi-FI" sz="4000" b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52400" y="1600200"/>
            <a:ext cx="8534400" cy="452596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rgbClr val="000000"/>
              </a:buClr>
              <a:buNone/>
            </a:pPr>
            <a:r>
              <a:rPr lang="fi-FI" sz="2800" dirty="0">
                <a:solidFill>
                  <a:srgbClr val="2DA2BF"/>
                </a:solidFill>
              </a:rPr>
              <a:t>Miten </a:t>
            </a:r>
            <a:r>
              <a:rPr lang="fi-FI" sz="2800" dirty="0" smtClean="0">
                <a:solidFill>
                  <a:srgbClr val="2DA2BF"/>
                </a:solidFill>
              </a:rPr>
              <a:t>kestopreesensin </a:t>
            </a:r>
            <a:r>
              <a:rPr lang="fi-FI" sz="2800" dirty="0">
                <a:solidFill>
                  <a:srgbClr val="2DA2BF"/>
                </a:solidFill>
              </a:rPr>
              <a:t>kysymys muodostetaan?</a:t>
            </a:r>
          </a:p>
          <a:p>
            <a:pPr marL="0" lvl="0" indent="0">
              <a:lnSpc>
                <a:spcPct val="200000"/>
              </a:lnSpc>
              <a:spcBef>
                <a:spcPts val="0"/>
              </a:spcBef>
              <a:buSzPct val="25000"/>
              <a:buNone/>
            </a:pPr>
            <a:r>
              <a:rPr lang="fi-FI" sz="2400" dirty="0">
                <a:solidFill>
                  <a:srgbClr val="000000"/>
                </a:solidFill>
              </a:rPr>
              <a:t>	</a:t>
            </a:r>
            <a:r>
              <a:rPr lang="fi-FI" sz="2400" dirty="0" smtClean="0">
                <a:solidFill>
                  <a:schemeClr val="dk1"/>
                </a:solidFill>
              </a:rPr>
              <a:t>Am</a:t>
            </a:r>
            <a:r>
              <a:rPr lang="fi-FI" sz="2400" b="1" dirty="0" smtClean="0">
                <a:solidFill>
                  <a:schemeClr val="dk1"/>
                </a:solidFill>
              </a:rPr>
              <a:t> </a:t>
            </a:r>
            <a:r>
              <a:rPr lang="fi-FI" sz="2400" dirty="0">
                <a:solidFill>
                  <a:schemeClr val="dk1"/>
                </a:solidFill>
              </a:rPr>
              <a:t>I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r>
              <a:rPr lang="fi-FI" sz="2400" dirty="0">
                <a:solidFill>
                  <a:schemeClr val="dk1"/>
                </a:solidFill>
              </a:rPr>
              <a:t>?	</a:t>
            </a:r>
            <a:r>
              <a:rPr lang="fi-FI" sz="2400" dirty="0" smtClean="0">
                <a:solidFill>
                  <a:schemeClr val="dk1"/>
                </a:solidFill>
              </a:rPr>
              <a:t>	</a:t>
            </a:r>
            <a:r>
              <a:rPr lang="fi-FI" sz="2400" dirty="0" err="1" smtClean="0">
                <a:solidFill>
                  <a:schemeClr val="dk1"/>
                </a:solidFill>
              </a:rPr>
              <a:t>Are</a:t>
            </a:r>
            <a:r>
              <a:rPr lang="fi-FI" sz="2400" dirty="0" smtClean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we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r>
              <a:rPr lang="fi-FI" sz="2400" dirty="0">
                <a:solidFill>
                  <a:schemeClr val="dk1"/>
                </a:solidFill>
              </a:rPr>
              <a:t>?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dirty="0" smtClean="0">
                <a:solidFill>
                  <a:schemeClr val="dk1"/>
                </a:solidFill>
              </a:rPr>
              <a:t>	</a:t>
            </a:r>
            <a:r>
              <a:rPr lang="fi-FI" sz="2400" dirty="0" err="1" smtClean="0">
                <a:solidFill>
                  <a:schemeClr val="dk1"/>
                </a:solidFill>
              </a:rPr>
              <a:t>Are</a:t>
            </a:r>
            <a:r>
              <a:rPr lang="fi-FI" sz="2400" dirty="0" smtClean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you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r>
              <a:rPr lang="fi-FI" sz="2400" dirty="0">
                <a:solidFill>
                  <a:schemeClr val="dk1"/>
                </a:solidFill>
              </a:rPr>
              <a:t>?	</a:t>
            </a:r>
            <a:r>
              <a:rPr lang="fi-FI" sz="2400" dirty="0" err="1">
                <a:solidFill>
                  <a:schemeClr val="dk1"/>
                </a:solidFill>
              </a:rPr>
              <a:t>Are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you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r>
              <a:rPr lang="fi-FI" sz="2400" dirty="0">
                <a:solidFill>
                  <a:schemeClr val="dk1"/>
                </a:solidFill>
              </a:rPr>
              <a:t>?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400" dirty="0" smtClean="0">
                <a:solidFill>
                  <a:schemeClr val="dk1"/>
                </a:solidFill>
              </a:rPr>
              <a:t>	Is </a:t>
            </a:r>
            <a:r>
              <a:rPr lang="fi-FI" sz="2400" dirty="0">
                <a:solidFill>
                  <a:schemeClr val="dk1"/>
                </a:solidFill>
              </a:rPr>
              <a:t>he/</a:t>
            </a:r>
            <a:r>
              <a:rPr lang="fi-FI" sz="2400" dirty="0" err="1">
                <a:solidFill>
                  <a:schemeClr val="dk1"/>
                </a:solidFill>
              </a:rPr>
              <a:t>she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r>
              <a:rPr lang="fi-FI" sz="2400" dirty="0">
                <a:solidFill>
                  <a:schemeClr val="dk1"/>
                </a:solidFill>
              </a:rPr>
              <a:t>?	</a:t>
            </a:r>
            <a:r>
              <a:rPr lang="fi-FI" sz="2400" dirty="0" err="1">
                <a:solidFill>
                  <a:schemeClr val="dk1"/>
                </a:solidFill>
              </a:rPr>
              <a:t>Are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they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>
                <a:solidFill>
                  <a:schemeClr val="dk1"/>
                </a:solidFill>
              </a:rPr>
              <a:t>knitting</a:t>
            </a:r>
            <a:r>
              <a:rPr lang="fi-FI" sz="2400" dirty="0">
                <a:solidFill>
                  <a:schemeClr val="dk1"/>
                </a:solidFill>
              </a:rPr>
              <a:t> </a:t>
            </a:r>
            <a:r>
              <a:rPr lang="fi-FI" sz="2400" dirty="0" err="1" smtClean="0">
                <a:solidFill>
                  <a:schemeClr val="dk1"/>
                </a:solidFill>
              </a:rPr>
              <a:t>socks</a:t>
            </a:r>
            <a:endParaRPr lang="fi-FI" sz="2400" dirty="0" smtClean="0">
              <a:solidFill>
                <a:srgbClr val="000000"/>
              </a:solidFill>
            </a:endParaRPr>
          </a:p>
          <a:p>
            <a:pPr marL="457200" indent="-457200">
              <a:lnSpc>
                <a:spcPct val="200000"/>
              </a:lnSpc>
              <a:spcBef>
                <a:spcPts val="0"/>
              </a:spcBef>
              <a:buClr>
                <a:schemeClr val="dk1"/>
              </a:buClr>
            </a:pPr>
            <a:r>
              <a:rPr lang="fi-FI" sz="2800" dirty="0" smtClean="0">
                <a:solidFill>
                  <a:schemeClr val="tx1"/>
                </a:solidFill>
              </a:rPr>
              <a:t>Kysymys </a:t>
            </a:r>
            <a:r>
              <a:rPr lang="fi-FI" sz="2800" dirty="0" smtClean="0">
                <a:solidFill>
                  <a:schemeClr val="tx1"/>
                </a:solidFill>
              </a:rPr>
              <a:t>muodostetaan</a:t>
            </a:r>
            <a:endParaRPr lang="fi-FI" sz="2800" dirty="0">
              <a:solidFill>
                <a:schemeClr val="tx1"/>
              </a:solidFill>
            </a:endParaRPr>
          </a:p>
          <a:p>
            <a:pPr marL="0" lvl="0" indent="0" algn="ctr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800" b="1" dirty="0">
                <a:solidFill>
                  <a:schemeClr val="tx1"/>
                </a:solidFill>
              </a:rPr>
              <a:t>am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 err="1">
                <a:solidFill>
                  <a:schemeClr val="tx1"/>
                </a:solidFill>
              </a:rPr>
              <a:t>are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>
                <a:solidFill>
                  <a:schemeClr val="tx1"/>
                </a:solidFill>
              </a:rPr>
              <a:t>is</a:t>
            </a:r>
            <a:r>
              <a:rPr lang="fi-FI" sz="2800" dirty="0">
                <a:solidFill>
                  <a:schemeClr val="tx1"/>
                </a:solidFill>
              </a:rPr>
              <a:t> + </a:t>
            </a:r>
            <a:r>
              <a:rPr lang="fi-FI" sz="2800" b="1" dirty="0">
                <a:solidFill>
                  <a:schemeClr val="tx1"/>
                </a:solidFill>
              </a:rPr>
              <a:t>SUBJEKTI </a:t>
            </a:r>
            <a:r>
              <a:rPr lang="fi-FI" sz="2800" dirty="0">
                <a:solidFill>
                  <a:schemeClr val="tx1"/>
                </a:solidFill>
              </a:rPr>
              <a:t>+ </a:t>
            </a:r>
            <a:r>
              <a:rPr lang="fi-FI" sz="2800" b="1" dirty="0">
                <a:solidFill>
                  <a:schemeClr val="tx1"/>
                </a:solidFill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</a:rPr>
              <a:t>-</a:t>
            </a:r>
            <a:r>
              <a:rPr lang="fi-FI" sz="2800" b="1" dirty="0" err="1" smtClean="0">
                <a:solidFill>
                  <a:schemeClr val="tx1"/>
                </a:solidFill>
              </a:rPr>
              <a:t>ing</a:t>
            </a:r>
            <a:r>
              <a:rPr lang="fi-FI" sz="2800" b="1" dirty="0" smtClean="0">
                <a:solidFill>
                  <a:schemeClr val="tx1"/>
                </a:solidFill>
              </a:rPr>
              <a:t>-muoto</a:t>
            </a:r>
            <a:endParaRPr lang="fi-FI" sz="2800" b="1" dirty="0">
              <a:solidFill>
                <a:schemeClr val="tx1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</a:pPr>
            <a:r>
              <a:rPr lang="fi-FI" sz="2800" dirty="0">
                <a:solidFill>
                  <a:schemeClr val="tx1"/>
                </a:solidFill>
              </a:rPr>
              <a:t>Kysymyksen alussa voi olla myös kysymyssana</a:t>
            </a:r>
          </a:p>
          <a:p>
            <a:pPr marL="1371600" lvl="3" indent="0">
              <a:lnSpc>
                <a:spcPct val="110000"/>
              </a:lnSpc>
              <a:spcBef>
                <a:spcPts val="480"/>
              </a:spcBef>
              <a:buSzPct val="25000"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1" dirty="0" err="1">
                <a:solidFill>
                  <a:schemeClr val="tx1"/>
                </a:solidFill>
              </a:rPr>
              <a:t>Why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are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you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knitting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woolly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tx1"/>
                </a:solidFill>
              </a:rPr>
              <a:t>socks</a:t>
            </a:r>
            <a:r>
              <a:rPr lang="fi-FI" sz="2800" dirty="0">
                <a:solidFill>
                  <a:schemeClr val="tx1"/>
                </a:solidFill>
              </a:rPr>
              <a:t>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45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fi-FI" sz="4000" b="1" dirty="0">
                <a:solidFill>
                  <a:srgbClr val="2DA2BF"/>
                </a:solidFill>
              </a:rPr>
              <a:t>Kestopreesens</a:t>
            </a:r>
            <a:r>
              <a:rPr lang="fi-FI" sz="4000" dirty="0">
                <a:solidFill>
                  <a:srgbClr val="2DA2BF"/>
                </a:solidFill>
              </a:rPr>
              <a:t> </a:t>
            </a:r>
            <a:br>
              <a:rPr lang="fi-FI" sz="4000" dirty="0">
                <a:solidFill>
                  <a:srgbClr val="2DA2BF"/>
                </a:solidFill>
              </a:rPr>
            </a:br>
            <a:r>
              <a:rPr lang="fi-FI" sz="4000" dirty="0">
                <a:solidFill>
                  <a:srgbClr val="2DA2BF"/>
                </a:solidFill>
              </a:rPr>
              <a:t>Muodostus</a:t>
            </a:r>
            <a:endParaRPr lang="fi-FI" sz="288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8" name="Shape 148"/>
          <p:cNvGraphicFramePr/>
          <p:nvPr>
            <p:extLst>
              <p:ext uri="{D42A27DB-BD31-4B8C-83A1-F6EECF244321}">
                <p14:modId xmlns:p14="http://schemas.microsoft.com/office/powerpoint/2010/main" val="1956633427"/>
              </p:ext>
            </p:extLst>
          </p:nvPr>
        </p:nvGraphicFramePr>
        <p:xfrm>
          <a:off x="251519" y="1484782"/>
          <a:ext cx="8640975" cy="4274275"/>
        </p:xfrm>
        <a:graphic>
          <a:graphicData uri="http://schemas.openxmlformats.org/drawingml/2006/table">
            <a:tbl>
              <a:tblPr firstRow="1" bandRow="1">
                <a:noFill/>
                <a:tableStyleId>{B854CB4D-AFC8-409F-B07B-44A57A26A3CD}</a:tableStyleId>
              </a:tblPr>
              <a:tblGrid>
                <a:gridCol w="2880325"/>
                <a:gridCol w="2880325"/>
                <a:gridCol w="2880325"/>
              </a:tblGrid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I </a:t>
                      </a:r>
                      <a:r>
                        <a:rPr lang="fi-FI" sz="2000" b="1" i="0" u="none" strike="noStrike" cap="none" dirty="0"/>
                        <a:t>am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I </a:t>
                      </a:r>
                      <a:r>
                        <a:rPr lang="fi-FI" sz="2000" b="1" i="0" u="none" strike="noStrike" cap="none"/>
                        <a:t>am not sitting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Am</a:t>
                      </a:r>
                      <a:r>
                        <a:rPr lang="fi-FI" sz="2000" i="0" u="none" strike="noStrike" cap="none"/>
                        <a:t> I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here?</a:t>
                      </a:r>
                    </a:p>
                  </a:txBody>
                  <a:tcPr marL="91450" marR="91450" marT="45725" marB="45725" anchor="ctr"/>
                </a:tc>
              </a:tr>
              <a:tr h="65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are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aren’t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Are</a:t>
                      </a:r>
                      <a:r>
                        <a:rPr lang="fi-FI" sz="2000" i="0" u="none" strike="noStrike" cap="none"/>
                        <a:t> you 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there?</a:t>
                      </a:r>
                    </a:p>
                  </a:txBody>
                  <a:tcPr marL="91450" marR="91450" marT="45725" marB="45725" anchor="ctr"/>
                </a:tc>
              </a:tr>
              <a:tr h="788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is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</a:t>
                      </a:r>
                      <a:r>
                        <a:rPr lang="fi-FI" sz="2000" i="0" u="none" strike="noStrike" cap="none"/>
                        <a:t> 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b="1" i="0" u="none" strike="noStrike" cap="none" dirty="0" err="1"/>
                        <a:t>isn’t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endParaRPr lang="fi-FI" sz="20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/>
                        <a:t>Is</a:t>
                      </a:r>
                      <a:r>
                        <a:rPr lang="fi-FI" sz="2000" i="0" u="none" strike="noStrike" cap="none" dirty="0"/>
                        <a:t> 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9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are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aren’t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b="1" i="0" u="none" strike="noStrike" cap="none" dirty="0" err="1"/>
                        <a:t>Are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we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are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aren’t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Are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are</a:t>
                      </a:r>
                      <a:r>
                        <a:rPr lang="fi-FI" sz="2000" i="0" u="none" strike="noStrike" cap="none"/>
                        <a:t> 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aren’t </a:t>
                      </a:r>
                      <a:r>
                        <a:rPr lang="fi-FI" sz="2000" i="0" u="none" strike="noStrike" cap="none"/>
                        <a:t>sitti</a:t>
                      </a:r>
                      <a:r>
                        <a:rPr lang="fi-FI" sz="2000" b="1" i="0" u="none" strike="noStrike" cap="none"/>
                        <a:t>ng </a:t>
                      </a:r>
                      <a:r>
                        <a:rPr lang="fi-FI" sz="2000" i="0" u="none" strike="noStrike" cap="none"/>
                        <a:t>there.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Are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they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sitti</a:t>
                      </a:r>
                      <a:r>
                        <a:rPr lang="fi-FI" sz="2000" b="1" i="0" u="none" strike="noStrike" cap="none" dirty="0" err="1"/>
                        <a:t>ng</a:t>
                      </a:r>
                      <a:r>
                        <a:rPr lang="fi-FI" sz="2000" b="1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there</a:t>
                      </a:r>
                      <a:r>
                        <a:rPr lang="fi-FI" sz="2000" i="0" u="none" strike="noStrike" cap="none" dirty="0"/>
                        <a:t>?</a:t>
                      </a:r>
                    </a:p>
                  </a:txBody>
                  <a:tcPr marL="91450" marR="91450" marT="45725" marB="4572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405</Words>
  <Application>Microsoft Office PowerPoint</Application>
  <PresentationFormat>Näytössä katseltava diaesitys (4:3)</PresentationFormat>
  <Paragraphs>199</Paragraphs>
  <Slides>17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Noto Sans Symbols</vt:lpstr>
      <vt:lpstr>Office-teema</vt:lpstr>
      <vt:lpstr>PowerPoint-esitys</vt:lpstr>
      <vt:lpstr>Preesens</vt:lpstr>
      <vt:lpstr>Kestopreesens</vt:lpstr>
      <vt:lpstr>Kestopreesens  Käyttö</vt:lpstr>
      <vt:lpstr>Kestopreesens  Käyttö</vt:lpstr>
      <vt:lpstr>Kestopreesens  Muodostus</vt:lpstr>
      <vt:lpstr>Kestopreesens  Muodostus</vt:lpstr>
      <vt:lpstr>Kestopreesens  Muodostus</vt:lpstr>
      <vt:lpstr>Kestopreesens  Muodostus</vt:lpstr>
      <vt:lpstr>Kestopreesens  Oikeinkirjoituksesta muistettavaa</vt:lpstr>
      <vt:lpstr> Millaisia muutoksia -ing-pääte aiheuttaa verbissä? </vt:lpstr>
      <vt:lpstr>Huomaa seuraavat poikkeukset</vt:lpstr>
      <vt:lpstr>  Activate  </vt:lpstr>
      <vt:lpstr>PowerPoint-esitys</vt:lpstr>
      <vt:lpstr> Activate 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Karapalo Elina</cp:lastModifiedBy>
  <cp:revision>11</cp:revision>
  <dcterms:modified xsi:type="dcterms:W3CDTF">2016-09-06T11:07:29Z</dcterms:modified>
</cp:coreProperties>
</file>