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Lst>
  <p:notesMasterIdLst>
    <p:notesMasterId r:id="rId23"/>
  </p:notesMasterIdLst>
  <p:sldIdLst>
    <p:sldId id="256" r:id="rId5"/>
    <p:sldId id="272" r:id="rId6"/>
    <p:sldId id="257" r:id="rId7"/>
    <p:sldId id="263" r:id="rId8"/>
    <p:sldId id="260" r:id="rId9"/>
    <p:sldId id="273" r:id="rId10"/>
    <p:sldId id="274" r:id="rId11"/>
    <p:sldId id="275" r:id="rId12"/>
    <p:sldId id="269" r:id="rId13"/>
    <p:sldId id="280" r:id="rId14"/>
    <p:sldId id="279" r:id="rId15"/>
    <p:sldId id="276" r:id="rId16"/>
    <p:sldId id="270" r:id="rId17"/>
    <p:sldId id="259" r:id="rId18"/>
    <p:sldId id="261" r:id="rId19"/>
    <p:sldId id="277" r:id="rId20"/>
    <p:sldId id="271"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0" d="100"/>
          <a:sy n="30" d="100"/>
        </p:scale>
        <p:origin x="5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C0B1B-43C5-42D5-8E95-F6DEBE0B405D}"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4640F08B-120D-4AA3-8281-A3E283A87EBB}">
      <dgm:prSet/>
      <dgm:spPr/>
      <dgm:t>
        <a:bodyPr/>
        <a:lstStyle/>
        <a:p>
          <a:r>
            <a:rPr lang="fi-FI" b="0" i="0" dirty="0"/>
            <a:t>Kehitysvammaisuus</a:t>
          </a:r>
          <a:endParaRPr lang="en-US" dirty="0"/>
        </a:p>
      </dgm:t>
    </dgm:pt>
    <dgm:pt modelId="{A1AC614C-3C50-4004-B772-6062795962B6}" type="parTrans" cxnId="{29FE179C-628A-4FE1-8002-F8F39F894949}">
      <dgm:prSet/>
      <dgm:spPr/>
      <dgm:t>
        <a:bodyPr/>
        <a:lstStyle/>
        <a:p>
          <a:endParaRPr lang="en-US"/>
        </a:p>
      </dgm:t>
    </dgm:pt>
    <dgm:pt modelId="{0D7824C2-7EE8-411C-9102-9BC38EB19018}" type="sibTrans" cxnId="{29FE179C-628A-4FE1-8002-F8F39F894949}">
      <dgm:prSet/>
      <dgm:spPr/>
      <dgm:t>
        <a:bodyPr/>
        <a:lstStyle/>
        <a:p>
          <a:endParaRPr lang="en-US"/>
        </a:p>
      </dgm:t>
    </dgm:pt>
    <dgm:pt modelId="{466D123C-F5FD-42A7-BA0B-A446D02942C1}">
      <dgm:prSet/>
      <dgm:spPr/>
      <dgm:t>
        <a:bodyPr/>
        <a:lstStyle/>
        <a:p>
          <a:r>
            <a:rPr lang="fi-FI" b="0" i="0" dirty="0"/>
            <a:t>Liikuntavamma</a:t>
          </a:r>
          <a:endParaRPr lang="en-US" dirty="0"/>
        </a:p>
      </dgm:t>
    </dgm:pt>
    <dgm:pt modelId="{2420BF5C-0607-4C06-8FB9-9873D8309DAF}" type="parTrans" cxnId="{F9CB72BC-F8EB-4A98-A006-02CF8AC4B709}">
      <dgm:prSet/>
      <dgm:spPr/>
      <dgm:t>
        <a:bodyPr/>
        <a:lstStyle/>
        <a:p>
          <a:endParaRPr lang="en-US"/>
        </a:p>
      </dgm:t>
    </dgm:pt>
    <dgm:pt modelId="{D2C13ECC-2D84-4AD3-B9D9-364FDCA3FD48}" type="sibTrans" cxnId="{F9CB72BC-F8EB-4A98-A006-02CF8AC4B709}">
      <dgm:prSet/>
      <dgm:spPr/>
      <dgm:t>
        <a:bodyPr/>
        <a:lstStyle/>
        <a:p>
          <a:endParaRPr lang="en-US"/>
        </a:p>
      </dgm:t>
    </dgm:pt>
    <dgm:pt modelId="{1C12D572-058B-4EB1-A950-EA72F24EC2A1}">
      <dgm:prSet/>
      <dgm:spPr/>
      <dgm:t>
        <a:bodyPr/>
        <a:lstStyle/>
        <a:p>
          <a:r>
            <a:rPr lang="fi-FI" b="0" i="0" dirty="0"/>
            <a:t>Autismin kirjon henkilöt</a:t>
          </a:r>
          <a:endParaRPr lang="en-US" dirty="0"/>
        </a:p>
      </dgm:t>
    </dgm:pt>
    <dgm:pt modelId="{7CE1237B-4528-45B3-AE89-D3C638E65BEE}" type="parTrans" cxnId="{04789E6F-8402-49A8-AC05-2FE5815072B2}">
      <dgm:prSet/>
      <dgm:spPr/>
      <dgm:t>
        <a:bodyPr/>
        <a:lstStyle/>
        <a:p>
          <a:endParaRPr lang="en-US"/>
        </a:p>
      </dgm:t>
    </dgm:pt>
    <dgm:pt modelId="{346C4432-6ADF-4D57-955D-72742D184257}" type="sibTrans" cxnId="{04789E6F-8402-49A8-AC05-2FE5815072B2}">
      <dgm:prSet/>
      <dgm:spPr/>
      <dgm:t>
        <a:bodyPr/>
        <a:lstStyle/>
        <a:p>
          <a:endParaRPr lang="en-US"/>
        </a:p>
      </dgm:t>
    </dgm:pt>
    <dgm:pt modelId="{387C4B21-814D-4AEE-929D-1FA2964ACC69}">
      <dgm:prSet/>
      <dgm:spPr/>
      <dgm:t>
        <a:bodyPr/>
        <a:lstStyle/>
        <a:p>
          <a:r>
            <a:rPr lang="en-US" dirty="0"/>
            <a:t>Cp-</a:t>
          </a:r>
          <a:r>
            <a:rPr lang="en-US" dirty="0" err="1"/>
            <a:t>vamma</a:t>
          </a:r>
          <a:endParaRPr lang="en-US" dirty="0"/>
        </a:p>
      </dgm:t>
    </dgm:pt>
    <dgm:pt modelId="{6E7F9139-C4CA-4863-93C9-A0B42B425C4C}" type="parTrans" cxnId="{9038E1AE-303A-425A-BECB-1847A34A01E7}">
      <dgm:prSet/>
      <dgm:spPr/>
      <dgm:t>
        <a:bodyPr/>
        <a:lstStyle/>
        <a:p>
          <a:endParaRPr lang="en-US"/>
        </a:p>
      </dgm:t>
    </dgm:pt>
    <dgm:pt modelId="{59E4D7E7-59D9-4DFC-981E-4430C08D47E0}" type="sibTrans" cxnId="{9038E1AE-303A-425A-BECB-1847A34A01E7}">
      <dgm:prSet/>
      <dgm:spPr/>
      <dgm:t>
        <a:bodyPr/>
        <a:lstStyle/>
        <a:p>
          <a:endParaRPr lang="en-US"/>
        </a:p>
      </dgm:t>
    </dgm:pt>
    <dgm:pt modelId="{808F8401-EF5F-47F6-B0A8-41749872302A}">
      <dgm:prSet/>
      <dgm:spPr/>
      <dgm:t>
        <a:bodyPr/>
        <a:lstStyle/>
        <a:p>
          <a:r>
            <a:rPr lang="en-US" dirty="0" err="1"/>
            <a:t>Erityisen</a:t>
          </a:r>
          <a:r>
            <a:rPr lang="en-US" dirty="0"/>
            <a:t> </a:t>
          </a:r>
          <a:r>
            <a:rPr lang="en-US" dirty="0" err="1"/>
            <a:t>tuen</a:t>
          </a:r>
          <a:r>
            <a:rPr lang="en-US" dirty="0"/>
            <a:t> </a:t>
          </a:r>
          <a:r>
            <a:rPr lang="en-US" dirty="0" err="1"/>
            <a:t>tarve</a:t>
          </a:r>
          <a:endParaRPr lang="en-US" dirty="0"/>
        </a:p>
      </dgm:t>
    </dgm:pt>
    <dgm:pt modelId="{C9A27149-FCAE-493A-83B0-060ECB5E795E}" type="parTrans" cxnId="{73C8D25F-5ED7-414E-89AF-9854358D8D04}">
      <dgm:prSet/>
      <dgm:spPr/>
      <dgm:t>
        <a:bodyPr/>
        <a:lstStyle/>
        <a:p>
          <a:endParaRPr lang="fi-FI"/>
        </a:p>
      </dgm:t>
    </dgm:pt>
    <dgm:pt modelId="{02E493D5-CDF8-495D-829D-7C64EB865468}" type="sibTrans" cxnId="{73C8D25F-5ED7-414E-89AF-9854358D8D04}">
      <dgm:prSet/>
      <dgm:spPr/>
      <dgm:t>
        <a:bodyPr/>
        <a:lstStyle/>
        <a:p>
          <a:endParaRPr lang="fi-FI"/>
        </a:p>
      </dgm:t>
    </dgm:pt>
    <dgm:pt modelId="{FDD8D0E9-34FF-489B-8C03-3842D1C0C1CC}">
      <dgm:prSet/>
      <dgm:spPr/>
      <dgm:t>
        <a:bodyPr/>
        <a:lstStyle/>
        <a:p>
          <a:r>
            <a:rPr lang="en-US" dirty="0" err="1"/>
            <a:t>Aistivammaiset</a:t>
          </a:r>
          <a:endParaRPr lang="en-US" dirty="0"/>
        </a:p>
      </dgm:t>
    </dgm:pt>
    <dgm:pt modelId="{101BC03A-7231-42D5-B269-AA2DD93C7FA4}" type="parTrans" cxnId="{0AD29350-00B2-487B-880B-FE6D766464CD}">
      <dgm:prSet/>
      <dgm:spPr/>
      <dgm:t>
        <a:bodyPr/>
        <a:lstStyle/>
        <a:p>
          <a:endParaRPr lang="fi-FI"/>
        </a:p>
      </dgm:t>
    </dgm:pt>
    <dgm:pt modelId="{4AE1A2BA-9731-4995-811F-6A6CEC0AD3CB}" type="sibTrans" cxnId="{0AD29350-00B2-487B-880B-FE6D766464CD}">
      <dgm:prSet/>
      <dgm:spPr/>
      <dgm:t>
        <a:bodyPr/>
        <a:lstStyle/>
        <a:p>
          <a:endParaRPr lang="fi-FI"/>
        </a:p>
      </dgm:t>
    </dgm:pt>
    <dgm:pt modelId="{CF74C4BC-3D36-4582-870B-CD0592C34435}" type="pres">
      <dgm:prSet presAssocID="{691C0B1B-43C5-42D5-8E95-F6DEBE0B405D}" presName="linear" presStyleCnt="0">
        <dgm:presLayoutVars>
          <dgm:animLvl val="lvl"/>
          <dgm:resizeHandles val="exact"/>
        </dgm:presLayoutVars>
      </dgm:prSet>
      <dgm:spPr/>
    </dgm:pt>
    <dgm:pt modelId="{CDD1FFFA-1AF0-4B3C-A3F6-4DDC3A59388D}" type="pres">
      <dgm:prSet presAssocID="{4640F08B-120D-4AA3-8281-A3E283A87EBB}" presName="parentText" presStyleLbl="node1" presStyleIdx="0" presStyleCnt="6">
        <dgm:presLayoutVars>
          <dgm:chMax val="0"/>
          <dgm:bulletEnabled val="1"/>
        </dgm:presLayoutVars>
      </dgm:prSet>
      <dgm:spPr/>
    </dgm:pt>
    <dgm:pt modelId="{519441FF-2059-48A6-A6F8-224B2154963B}" type="pres">
      <dgm:prSet presAssocID="{0D7824C2-7EE8-411C-9102-9BC38EB19018}" presName="spacer" presStyleCnt="0"/>
      <dgm:spPr/>
    </dgm:pt>
    <dgm:pt modelId="{A35E0B5C-9995-4B57-B35E-7D8EADBDD458}" type="pres">
      <dgm:prSet presAssocID="{466D123C-F5FD-42A7-BA0B-A446D02942C1}" presName="parentText" presStyleLbl="node1" presStyleIdx="1" presStyleCnt="6">
        <dgm:presLayoutVars>
          <dgm:chMax val="0"/>
          <dgm:bulletEnabled val="1"/>
        </dgm:presLayoutVars>
      </dgm:prSet>
      <dgm:spPr/>
    </dgm:pt>
    <dgm:pt modelId="{CBA8AA64-A13A-4EB5-8AAB-3687F4A65786}" type="pres">
      <dgm:prSet presAssocID="{D2C13ECC-2D84-4AD3-B9D9-364FDCA3FD48}" presName="spacer" presStyleCnt="0"/>
      <dgm:spPr/>
    </dgm:pt>
    <dgm:pt modelId="{ECFE4D48-BC3F-455D-8AE1-FBEEC1128D60}" type="pres">
      <dgm:prSet presAssocID="{1C12D572-058B-4EB1-A950-EA72F24EC2A1}" presName="parentText" presStyleLbl="node1" presStyleIdx="2" presStyleCnt="6">
        <dgm:presLayoutVars>
          <dgm:chMax val="0"/>
          <dgm:bulletEnabled val="1"/>
        </dgm:presLayoutVars>
      </dgm:prSet>
      <dgm:spPr/>
    </dgm:pt>
    <dgm:pt modelId="{94A50C9D-F939-4F10-BAF5-76E17A506F3D}" type="pres">
      <dgm:prSet presAssocID="{346C4432-6ADF-4D57-955D-72742D184257}" presName="spacer" presStyleCnt="0"/>
      <dgm:spPr/>
    </dgm:pt>
    <dgm:pt modelId="{E6298352-E81A-493E-90B4-BFEE9F7E5AA3}" type="pres">
      <dgm:prSet presAssocID="{387C4B21-814D-4AEE-929D-1FA2964ACC69}" presName="parentText" presStyleLbl="node1" presStyleIdx="3" presStyleCnt="6">
        <dgm:presLayoutVars>
          <dgm:chMax val="0"/>
          <dgm:bulletEnabled val="1"/>
        </dgm:presLayoutVars>
      </dgm:prSet>
      <dgm:spPr/>
    </dgm:pt>
    <dgm:pt modelId="{BC42A453-7FCF-4346-9217-471AEB91BE1D}" type="pres">
      <dgm:prSet presAssocID="{59E4D7E7-59D9-4DFC-981E-4430C08D47E0}" presName="spacer" presStyleCnt="0"/>
      <dgm:spPr/>
    </dgm:pt>
    <dgm:pt modelId="{30176FA3-4F8D-4A34-8D4F-AC4683FE8C72}" type="pres">
      <dgm:prSet presAssocID="{808F8401-EF5F-47F6-B0A8-41749872302A}" presName="parentText" presStyleLbl="node1" presStyleIdx="4" presStyleCnt="6">
        <dgm:presLayoutVars>
          <dgm:chMax val="0"/>
          <dgm:bulletEnabled val="1"/>
        </dgm:presLayoutVars>
      </dgm:prSet>
      <dgm:spPr/>
    </dgm:pt>
    <dgm:pt modelId="{917BE008-AB05-4F73-AF22-7D381F4F3C34}" type="pres">
      <dgm:prSet presAssocID="{02E493D5-CDF8-495D-829D-7C64EB865468}" presName="spacer" presStyleCnt="0"/>
      <dgm:spPr/>
    </dgm:pt>
    <dgm:pt modelId="{4BC8432A-CD63-40D3-9559-AA922F1E8AA5}" type="pres">
      <dgm:prSet presAssocID="{FDD8D0E9-34FF-489B-8C03-3842D1C0C1CC}" presName="parentText" presStyleLbl="node1" presStyleIdx="5" presStyleCnt="6">
        <dgm:presLayoutVars>
          <dgm:chMax val="0"/>
          <dgm:bulletEnabled val="1"/>
        </dgm:presLayoutVars>
      </dgm:prSet>
      <dgm:spPr/>
    </dgm:pt>
  </dgm:ptLst>
  <dgm:cxnLst>
    <dgm:cxn modelId="{F5FD0423-4B24-4A35-95D1-729B8544C02F}" type="presOf" srcId="{1C12D572-058B-4EB1-A950-EA72F24EC2A1}" destId="{ECFE4D48-BC3F-455D-8AE1-FBEEC1128D60}" srcOrd="0" destOrd="0" presId="urn:microsoft.com/office/officeart/2005/8/layout/vList2"/>
    <dgm:cxn modelId="{73C8D25F-5ED7-414E-89AF-9854358D8D04}" srcId="{691C0B1B-43C5-42D5-8E95-F6DEBE0B405D}" destId="{808F8401-EF5F-47F6-B0A8-41749872302A}" srcOrd="4" destOrd="0" parTransId="{C9A27149-FCAE-493A-83B0-060ECB5E795E}" sibTransId="{02E493D5-CDF8-495D-829D-7C64EB865468}"/>
    <dgm:cxn modelId="{04789E6F-8402-49A8-AC05-2FE5815072B2}" srcId="{691C0B1B-43C5-42D5-8E95-F6DEBE0B405D}" destId="{1C12D572-058B-4EB1-A950-EA72F24EC2A1}" srcOrd="2" destOrd="0" parTransId="{7CE1237B-4528-45B3-AE89-D3C638E65BEE}" sibTransId="{346C4432-6ADF-4D57-955D-72742D184257}"/>
    <dgm:cxn modelId="{0AD29350-00B2-487B-880B-FE6D766464CD}" srcId="{691C0B1B-43C5-42D5-8E95-F6DEBE0B405D}" destId="{FDD8D0E9-34FF-489B-8C03-3842D1C0C1CC}" srcOrd="5" destOrd="0" parTransId="{101BC03A-7231-42D5-B269-AA2DD93C7FA4}" sibTransId="{4AE1A2BA-9731-4995-811F-6A6CEC0AD3CB}"/>
    <dgm:cxn modelId="{A4A3AF8F-A28C-49F8-B017-B3F7BCA62DA8}" type="presOf" srcId="{FDD8D0E9-34FF-489B-8C03-3842D1C0C1CC}" destId="{4BC8432A-CD63-40D3-9559-AA922F1E8AA5}" srcOrd="0" destOrd="0" presId="urn:microsoft.com/office/officeart/2005/8/layout/vList2"/>
    <dgm:cxn modelId="{29FE179C-628A-4FE1-8002-F8F39F894949}" srcId="{691C0B1B-43C5-42D5-8E95-F6DEBE0B405D}" destId="{4640F08B-120D-4AA3-8281-A3E283A87EBB}" srcOrd="0" destOrd="0" parTransId="{A1AC614C-3C50-4004-B772-6062795962B6}" sibTransId="{0D7824C2-7EE8-411C-9102-9BC38EB19018}"/>
    <dgm:cxn modelId="{156AC8A7-3571-4390-A34A-E6A6D284D4DE}" type="presOf" srcId="{808F8401-EF5F-47F6-B0A8-41749872302A}" destId="{30176FA3-4F8D-4A34-8D4F-AC4683FE8C72}" srcOrd="0" destOrd="0" presId="urn:microsoft.com/office/officeart/2005/8/layout/vList2"/>
    <dgm:cxn modelId="{9038E1AE-303A-425A-BECB-1847A34A01E7}" srcId="{691C0B1B-43C5-42D5-8E95-F6DEBE0B405D}" destId="{387C4B21-814D-4AEE-929D-1FA2964ACC69}" srcOrd="3" destOrd="0" parTransId="{6E7F9139-C4CA-4863-93C9-A0B42B425C4C}" sibTransId="{59E4D7E7-59D9-4DFC-981E-4430C08D47E0}"/>
    <dgm:cxn modelId="{F9CB72BC-F8EB-4A98-A006-02CF8AC4B709}" srcId="{691C0B1B-43C5-42D5-8E95-F6DEBE0B405D}" destId="{466D123C-F5FD-42A7-BA0B-A446D02942C1}" srcOrd="1" destOrd="0" parTransId="{2420BF5C-0607-4C06-8FB9-9873D8309DAF}" sibTransId="{D2C13ECC-2D84-4AD3-B9D9-364FDCA3FD48}"/>
    <dgm:cxn modelId="{EEBC9EBF-D564-4DA4-9FF1-A110215CD7A7}" type="presOf" srcId="{466D123C-F5FD-42A7-BA0B-A446D02942C1}" destId="{A35E0B5C-9995-4B57-B35E-7D8EADBDD458}" srcOrd="0" destOrd="0" presId="urn:microsoft.com/office/officeart/2005/8/layout/vList2"/>
    <dgm:cxn modelId="{F9C609C0-6060-4155-ABA1-0052645B3665}" type="presOf" srcId="{387C4B21-814D-4AEE-929D-1FA2964ACC69}" destId="{E6298352-E81A-493E-90B4-BFEE9F7E5AA3}" srcOrd="0" destOrd="0" presId="urn:microsoft.com/office/officeart/2005/8/layout/vList2"/>
    <dgm:cxn modelId="{98B8C1D1-1DB3-4162-A9DB-3055DD4BA5D4}" type="presOf" srcId="{691C0B1B-43C5-42D5-8E95-F6DEBE0B405D}" destId="{CF74C4BC-3D36-4582-870B-CD0592C34435}" srcOrd="0" destOrd="0" presId="urn:microsoft.com/office/officeart/2005/8/layout/vList2"/>
    <dgm:cxn modelId="{166B94F0-2CCD-49DE-B765-A57192CBFC3B}" type="presOf" srcId="{4640F08B-120D-4AA3-8281-A3E283A87EBB}" destId="{CDD1FFFA-1AF0-4B3C-A3F6-4DDC3A59388D}" srcOrd="0" destOrd="0" presId="urn:microsoft.com/office/officeart/2005/8/layout/vList2"/>
    <dgm:cxn modelId="{204F9264-A486-4E4C-947E-FE6110B2C839}" type="presParOf" srcId="{CF74C4BC-3D36-4582-870B-CD0592C34435}" destId="{CDD1FFFA-1AF0-4B3C-A3F6-4DDC3A59388D}" srcOrd="0" destOrd="0" presId="urn:microsoft.com/office/officeart/2005/8/layout/vList2"/>
    <dgm:cxn modelId="{82AC65CC-5B6A-47A6-97A3-F442F15CAF98}" type="presParOf" srcId="{CF74C4BC-3D36-4582-870B-CD0592C34435}" destId="{519441FF-2059-48A6-A6F8-224B2154963B}" srcOrd="1" destOrd="0" presId="urn:microsoft.com/office/officeart/2005/8/layout/vList2"/>
    <dgm:cxn modelId="{1212FDBA-8498-4F83-8B7D-8F7E788B8CEC}" type="presParOf" srcId="{CF74C4BC-3D36-4582-870B-CD0592C34435}" destId="{A35E0B5C-9995-4B57-B35E-7D8EADBDD458}" srcOrd="2" destOrd="0" presId="urn:microsoft.com/office/officeart/2005/8/layout/vList2"/>
    <dgm:cxn modelId="{78FF325A-37EE-4EFF-8626-95189EC0E4C4}" type="presParOf" srcId="{CF74C4BC-3D36-4582-870B-CD0592C34435}" destId="{CBA8AA64-A13A-4EB5-8AAB-3687F4A65786}" srcOrd="3" destOrd="0" presId="urn:microsoft.com/office/officeart/2005/8/layout/vList2"/>
    <dgm:cxn modelId="{92F93531-C3EF-4BE6-9258-8B967B26BEBF}" type="presParOf" srcId="{CF74C4BC-3D36-4582-870B-CD0592C34435}" destId="{ECFE4D48-BC3F-455D-8AE1-FBEEC1128D60}" srcOrd="4" destOrd="0" presId="urn:microsoft.com/office/officeart/2005/8/layout/vList2"/>
    <dgm:cxn modelId="{54AC0917-6ECC-4144-A250-EB3483EF3CBE}" type="presParOf" srcId="{CF74C4BC-3D36-4582-870B-CD0592C34435}" destId="{94A50C9D-F939-4F10-BAF5-76E17A506F3D}" srcOrd="5" destOrd="0" presId="urn:microsoft.com/office/officeart/2005/8/layout/vList2"/>
    <dgm:cxn modelId="{49C8034E-5C57-4891-BCE0-C17E6F45F7D9}" type="presParOf" srcId="{CF74C4BC-3D36-4582-870B-CD0592C34435}" destId="{E6298352-E81A-493E-90B4-BFEE9F7E5AA3}" srcOrd="6" destOrd="0" presId="urn:microsoft.com/office/officeart/2005/8/layout/vList2"/>
    <dgm:cxn modelId="{E7232F17-DD27-48B7-BC3F-4158D8BC8323}" type="presParOf" srcId="{CF74C4BC-3D36-4582-870B-CD0592C34435}" destId="{BC42A453-7FCF-4346-9217-471AEB91BE1D}" srcOrd="7" destOrd="0" presId="urn:microsoft.com/office/officeart/2005/8/layout/vList2"/>
    <dgm:cxn modelId="{082D7791-C8B7-4927-8613-B0858B7B5256}" type="presParOf" srcId="{CF74C4BC-3D36-4582-870B-CD0592C34435}" destId="{30176FA3-4F8D-4A34-8D4F-AC4683FE8C72}" srcOrd="8" destOrd="0" presId="urn:microsoft.com/office/officeart/2005/8/layout/vList2"/>
    <dgm:cxn modelId="{22907D88-395C-4006-868A-729237240A23}" type="presParOf" srcId="{CF74C4BC-3D36-4582-870B-CD0592C34435}" destId="{917BE008-AB05-4F73-AF22-7D381F4F3C34}" srcOrd="9" destOrd="0" presId="urn:microsoft.com/office/officeart/2005/8/layout/vList2"/>
    <dgm:cxn modelId="{9B4056E1-EA15-4AC1-A53B-76EBFFA14F72}" type="presParOf" srcId="{CF74C4BC-3D36-4582-870B-CD0592C34435}" destId="{4BC8432A-CD63-40D3-9559-AA922F1E8AA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1FFFA-1AF0-4B3C-A3F6-4DDC3A59388D}">
      <dsp:nvSpPr>
        <dsp:cNvPr id="0" name=""/>
        <dsp:cNvSpPr/>
      </dsp:nvSpPr>
      <dsp:spPr>
        <a:xfrm>
          <a:off x="0" y="64891"/>
          <a:ext cx="7367833" cy="815490"/>
        </a:xfrm>
        <a:prstGeom prst="roundRect">
          <a:avLst/>
        </a:prstGeom>
        <a:solidFill>
          <a:schemeClr val="accent1">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i-FI" sz="3400" b="0" i="0" kern="1200" dirty="0"/>
            <a:t>Kehitysvammaisuus</a:t>
          </a:r>
          <a:endParaRPr lang="en-US" sz="3400" kern="1200" dirty="0"/>
        </a:p>
      </dsp:txBody>
      <dsp:txXfrm>
        <a:off x="39809" y="104700"/>
        <a:ext cx="7288215" cy="735872"/>
      </dsp:txXfrm>
    </dsp:sp>
    <dsp:sp modelId="{A35E0B5C-9995-4B57-B35E-7D8EADBDD458}">
      <dsp:nvSpPr>
        <dsp:cNvPr id="0" name=""/>
        <dsp:cNvSpPr/>
      </dsp:nvSpPr>
      <dsp:spPr>
        <a:xfrm>
          <a:off x="0" y="978301"/>
          <a:ext cx="7367833" cy="815490"/>
        </a:xfrm>
        <a:prstGeom prst="roundRect">
          <a:avLst/>
        </a:prstGeom>
        <a:solidFill>
          <a:schemeClr val="accent1">
            <a:shade val="80000"/>
            <a:hueOff val="-92016"/>
            <a:satOff val="2268"/>
            <a:lumOff val="547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i-FI" sz="3400" b="0" i="0" kern="1200" dirty="0"/>
            <a:t>Liikuntavamma</a:t>
          </a:r>
          <a:endParaRPr lang="en-US" sz="3400" kern="1200" dirty="0"/>
        </a:p>
      </dsp:txBody>
      <dsp:txXfrm>
        <a:off x="39809" y="1018110"/>
        <a:ext cx="7288215" cy="735872"/>
      </dsp:txXfrm>
    </dsp:sp>
    <dsp:sp modelId="{ECFE4D48-BC3F-455D-8AE1-FBEEC1128D60}">
      <dsp:nvSpPr>
        <dsp:cNvPr id="0" name=""/>
        <dsp:cNvSpPr/>
      </dsp:nvSpPr>
      <dsp:spPr>
        <a:xfrm>
          <a:off x="0" y="1891711"/>
          <a:ext cx="7367833" cy="815490"/>
        </a:xfrm>
        <a:prstGeom prst="roundRect">
          <a:avLst/>
        </a:prstGeom>
        <a:solidFill>
          <a:schemeClr val="accent1">
            <a:shade val="80000"/>
            <a:hueOff val="-184032"/>
            <a:satOff val="4535"/>
            <a:lumOff val="1095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i-FI" sz="3400" b="0" i="0" kern="1200" dirty="0"/>
            <a:t>Autismin kirjon henkilöt</a:t>
          </a:r>
          <a:endParaRPr lang="en-US" sz="3400" kern="1200" dirty="0"/>
        </a:p>
      </dsp:txBody>
      <dsp:txXfrm>
        <a:off x="39809" y="1931520"/>
        <a:ext cx="7288215" cy="735872"/>
      </dsp:txXfrm>
    </dsp:sp>
    <dsp:sp modelId="{E6298352-E81A-493E-90B4-BFEE9F7E5AA3}">
      <dsp:nvSpPr>
        <dsp:cNvPr id="0" name=""/>
        <dsp:cNvSpPr/>
      </dsp:nvSpPr>
      <dsp:spPr>
        <a:xfrm>
          <a:off x="0" y="2805121"/>
          <a:ext cx="7367833" cy="815490"/>
        </a:xfrm>
        <a:prstGeom prst="roundRect">
          <a:avLst/>
        </a:prstGeom>
        <a:solidFill>
          <a:schemeClr val="accent1">
            <a:shade val="80000"/>
            <a:hueOff val="-276049"/>
            <a:satOff val="6803"/>
            <a:lumOff val="1642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Cp-</a:t>
          </a:r>
          <a:r>
            <a:rPr lang="en-US" sz="3400" kern="1200" dirty="0" err="1"/>
            <a:t>vamma</a:t>
          </a:r>
          <a:endParaRPr lang="en-US" sz="3400" kern="1200" dirty="0"/>
        </a:p>
      </dsp:txBody>
      <dsp:txXfrm>
        <a:off x="39809" y="2844930"/>
        <a:ext cx="7288215" cy="735872"/>
      </dsp:txXfrm>
    </dsp:sp>
    <dsp:sp modelId="{30176FA3-4F8D-4A34-8D4F-AC4683FE8C72}">
      <dsp:nvSpPr>
        <dsp:cNvPr id="0" name=""/>
        <dsp:cNvSpPr/>
      </dsp:nvSpPr>
      <dsp:spPr>
        <a:xfrm>
          <a:off x="0" y="3718532"/>
          <a:ext cx="7367833" cy="815490"/>
        </a:xfrm>
        <a:prstGeom prst="roundRect">
          <a:avLst/>
        </a:prstGeom>
        <a:solidFill>
          <a:schemeClr val="accent1">
            <a:shade val="80000"/>
            <a:hueOff val="-368065"/>
            <a:satOff val="9070"/>
            <a:lumOff val="2190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err="1"/>
            <a:t>Erityisen</a:t>
          </a:r>
          <a:r>
            <a:rPr lang="en-US" sz="3400" kern="1200" dirty="0"/>
            <a:t> </a:t>
          </a:r>
          <a:r>
            <a:rPr lang="en-US" sz="3400" kern="1200" dirty="0" err="1"/>
            <a:t>tuen</a:t>
          </a:r>
          <a:r>
            <a:rPr lang="en-US" sz="3400" kern="1200" dirty="0"/>
            <a:t> </a:t>
          </a:r>
          <a:r>
            <a:rPr lang="en-US" sz="3400" kern="1200" dirty="0" err="1"/>
            <a:t>tarve</a:t>
          </a:r>
          <a:endParaRPr lang="en-US" sz="3400" kern="1200" dirty="0"/>
        </a:p>
      </dsp:txBody>
      <dsp:txXfrm>
        <a:off x="39809" y="3758341"/>
        <a:ext cx="7288215" cy="735872"/>
      </dsp:txXfrm>
    </dsp:sp>
    <dsp:sp modelId="{4BC8432A-CD63-40D3-9559-AA922F1E8AA5}">
      <dsp:nvSpPr>
        <dsp:cNvPr id="0" name=""/>
        <dsp:cNvSpPr/>
      </dsp:nvSpPr>
      <dsp:spPr>
        <a:xfrm>
          <a:off x="0" y="4631942"/>
          <a:ext cx="7367833" cy="815490"/>
        </a:xfrm>
        <a:prstGeom prst="roundRect">
          <a:avLst/>
        </a:prstGeom>
        <a:solidFill>
          <a:schemeClr val="accent1">
            <a:shade val="80000"/>
            <a:hueOff val="-460081"/>
            <a:satOff val="11338"/>
            <a:lumOff val="2737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err="1"/>
            <a:t>Aistivammaiset</a:t>
          </a:r>
          <a:endParaRPr lang="en-US" sz="3400" kern="1200" dirty="0"/>
        </a:p>
      </dsp:txBody>
      <dsp:txXfrm>
        <a:off x="39809" y="4671751"/>
        <a:ext cx="7288215" cy="7358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2E197-2302-421B-93EF-AB841F94F9D0}" type="datetimeFigureOut">
              <a:rPr lang="fi-FI" smtClean="0"/>
              <a:t>1.12.2022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6CABB7-F60D-4098-ACBA-B8AFC0E44C83}" type="slidenum">
              <a:rPr lang="fi-FI" smtClean="0"/>
              <a:t>‹#›</a:t>
            </a:fld>
            <a:endParaRPr lang="fi-FI"/>
          </a:p>
        </p:txBody>
      </p:sp>
    </p:spTree>
    <p:extLst>
      <p:ext uri="{BB962C8B-B14F-4D97-AF65-F5344CB8AC3E}">
        <p14:creationId xmlns:p14="http://schemas.microsoft.com/office/powerpoint/2010/main" val="803815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Toimintakyky riippuu myös olosuhteista ja henkilön eri tilanteisiin saamasta tuesta, ei vain hänen yksilöllisistä ominaisuuksistaan. Joissakin tilanteissa ja olosuhteissa henkilö voi olla hyvin vammainen, mutta joissakin tilanteissa ei lainkaan. Henkilön toimintakyvystä eri ympäristöissä tehtävät havainnot ja arviot eivät ole täysin vertailukelpoisia keskenään. Siksi toimintakykyä arvioitaessa kiinnitetään aina huomiota myös toimintaympäristöön</a:t>
            </a:r>
            <a:endParaRPr lang="fi-FI" dirty="0"/>
          </a:p>
        </p:txBody>
      </p:sp>
      <p:sp>
        <p:nvSpPr>
          <p:cNvPr id="4" name="Dian numeron paikkamerkki 3"/>
          <p:cNvSpPr>
            <a:spLocks noGrp="1"/>
          </p:cNvSpPr>
          <p:nvPr>
            <p:ph type="sldNum" sz="quarter" idx="5"/>
          </p:nvPr>
        </p:nvSpPr>
        <p:spPr/>
        <p:txBody>
          <a:bodyPr/>
          <a:lstStyle/>
          <a:p>
            <a:fld id="{C66CABB7-F60D-4098-ACBA-B8AFC0E44C83}" type="slidenum">
              <a:rPr lang="fi-FI" smtClean="0"/>
              <a:t>5</a:t>
            </a:fld>
            <a:endParaRPr lang="fi-FI"/>
          </a:p>
        </p:txBody>
      </p:sp>
    </p:spTree>
    <p:extLst>
      <p:ext uri="{BB962C8B-B14F-4D97-AF65-F5344CB8AC3E}">
        <p14:creationId xmlns:p14="http://schemas.microsoft.com/office/powerpoint/2010/main" val="192395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i-FI"/>
              <a:t>Muokkaa ots. perustyyl. napsautt.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D3FE42E8-8B57-452D-A122-4DCE9AC771EF}" type="datetime1">
              <a:rPr lang="en-US" smtClean="0"/>
              <a:t>12/1/2022</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7066060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D3FE42E8-8B57-452D-A122-4DCE9AC771EF}" type="datetime1">
              <a:rPr lang="en-US" smtClean="0"/>
              <a:t>12/1/2022</a:t>
            </a:fld>
            <a:endParaRPr lang="en-US"/>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0194226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D3FE42E8-8B57-452D-A122-4DCE9AC771EF}" type="datetime1">
              <a:rPr lang="en-US" smtClean="0"/>
              <a:t>12/1/2022</a:t>
            </a:fld>
            <a:endParaRPr lang="en-US"/>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398618283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3FE42E8-8B57-452D-A122-4DCE9AC771EF}" type="datetime1">
              <a:rPr lang="en-US" smtClean="0"/>
              <a:t>12/1/2022</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8663048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i-FI"/>
              <a:t>Muokkaa ots. perustyyl. napsautt.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D3FE42E8-8B57-452D-A122-4DCE9AC771EF}" type="datetime1">
              <a:rPr lang="en-US" smtClean="0"/>
              <a:t>12/1/2022</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6583989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Date Placeholder 7"/>
          <p:cNvSpPr>
            <a:spLocks noGrp="1"/>
          </p:cNvSpPr>
          <p:nvPr>
            <p:ph type="dt" sz="half" idx="10"/>
          </p:nvPr>
        </p:nvSpPr>
        <p:spPr/>
        <p:txBody>
          <a:bodyPr/>
          <a:lstStyle/>
          <a:p>
            <a:fld id="{D3FE42E8-8B57-452D-A122-4DCE9AC771EF}" type="datetime1">
              <a:rPr lang="en-US" smtClean="0"/>
              <a:t>12/1/2022</a:t>
            </a:fld>
            <a:endParaRPr lang="en-US"/>
          </a:p>
        </p:txBody>
      </p:sp>
      <p:sp>
        <p:nvSpPr>
          <p:cNvPr id="9" name="Footer Placeholder 8"/>
          <p:cNvSpPr>
            <a:spLocks noGrp="1"/>
          </p:cNvSpPr>
          <p:nvPr>
            <p:ph type="ftr" sz="quarter" idx="11"/>
          </p:nvPr>
        </p:nvSpPr>
        <p:spPr/>
        <p:txBody>
          <a:bodyPr/>
          <a:lstStyle/>
          <a:p>
            <a:r>
              <a:rPr lang="en-US"/>
              <a:t>Sample Footer Text</a:t>
            </a:r>
            <a:endParaRPr lang="en-US" dirty="0"/>
          </a:p>
        </p:txBody>
      </p:sp>
      <p:sp>
        <p:nvSpPr>
          <p:cNvPr id="10" name="Slide Number Placeholder 9"/>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8704402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 name="Date Placeholder 1"/>
          <p:cNvSpPr>
            <a:spLocks noGrp="1"/>
          </p:cNvSpPr>
          <p:nvPr>
            <p:ph type="dt" sz="half" idx="10"/>
          </p:nvPr>
        </p:nvSpPr>
        <p:spPr/>
        <p:txBody>
          <a:bodyPr/>
          <a:lstStyle/>
          <a:p>
            <a:fld id="{D3FE42E8-8B57-452D-A122-4DCE9AC771EF}" type="datetime1">
              <a:rPr lang="en-US" smtClean="0"/>
              <a:t>12/1/2022</a:t>
            </a:fld>
            <a:endParaRPr lang="en-US"/>
          </a:p>
        </p:txBody>
      </p:sp>
      <p:sp>
        <p:nvSpPr>
          <p:cNvPr id="11" name="Footer Placeholder 10"/>
          <p:cNvSpPr>
            <a:spLocks noGrp="1"/>
          </p:cNvSpPr>
          <p:nvPr>
            <p:ph type="ftr" sz="quarter" idx="11"/>
          </p:nvPr>
        </p:nvSpPr>
        <p:spPr/>
        <p:txBody>
          <a:bodyPr/>
          <a:lstStyle/>
          <a:p>
            <a:r>
              <a:rPr lang="en-US"/>
              <a:t>Sample Footer Text</a:t>
            </a:r>
            <a:endParaRPr lang="en-US" dirty="0"/>
          </a:p>
        </p:txBody>
      </p:sp>
      <p:sp>
        <p:nvSpPr>
          <p:cNvPr id="12" name="Slide Number Placeholder 11"/>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5558477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a:t>Muokkaa ots. perustyyl. napsautt.</a:t>
            </a:r>
            <a:endParaRPr lang="en-US" dirty="0"/>
          </a:p>
        </p:txBody>
      </p:sp>
      <p:sp>
        <p:nvSpPr>
          <p:cNvPr id="2" name="Date Placeholder 1"/>
          <p:cNvSpPr>
            <a:spLocks noGrp="1"/>
          </p:cNvSpPr>
          <p:nvPr>
            <p:ph type="dt" sz="half" idx="10"/>
          </p:nvPr>
        </p:nvSpPr>
        <p:spPr/>
        <p:txBody>
          <a:bodyPr/>
          <a:lstStyle/>
          <a:p>
            <a:fld id="{D3FE42E8-8B57-452D-A122-4DCE9AC771EF}" type="datetime1">
              <a:rPr lang="en-US" smtClean="0"/>
              <a:t>12/1/2022</a:t>
            </a:fld>
            <a:endParaRPr lang="en-US"/>
          </a:p>
        </p:txBody>
      </p:sp>
      <p:sp>
        <p:nvSpPr>
          <p:cNvPr id="7" name="Footer Placeholder 6"/>
          <p:cNvSpPr>
            <a:spLocks noGrp="1"/>
          </p:cNvSpPr>
          <p:nvPr>
            <p:ph type="ftr" sz="quarter" idx="11"/>
          </p:nvPr>
        </p:nvSpPr>
        <p:spPr/>
        <p:txBody>
          <a:bodyPr/>
          <a:lstStyle/>
          <a:p>
            <a:r>
              <a:rPr lang="en-US"/>
              <a:t>Sample Footer Text</a:t>
            </a:r>
            <a:endParaRPr lang="en-US" dirty="0"/>
          </a:p>
        </p:txBody>
      </p:sp>
      <p:sp>
        <p:nvSpPr>
          <p:cNvPr id="8" name="Slide Number Placeholder 7"/>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70030670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FE42E8-8B57-452D-A122-4DCE9AC771EF}" type="datetime1">
              <a:rPr lang="en-US" smtClean="0"/>
              <a:t>12/1/2022</a:t>
            </a:fld>
            <a:endParaRPr lang="en-US"/>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83519182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i-FI"/>
              <a:t>Muokkaa ots. perustyyl. napsautt.</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8" name="Date Placeholder 7"/>
          <p:cNvSpPr>
            <a:spLocks noGrp="1"/>
          </p:cNvSpPr>
          <p:nvPr>
            <p:ph type="dt" sz="half" idx="10"/>
          </p:nvPr>
        </p:nvSpPr>
        <p:spPr/>
        <p:txBody>
          <a:bodyPr/>
          <a:lstStyle/>
          <a:p>
            <a:fld id="{D3FE42E8-8B57-452D-A122-4DCE9AC771EF}" type="datetime1">
              <a:rPr lang="en-US" smtClean="0"/>
              <a:t>12/1/2022</a:t>
            </a:fld>
            <a:endParaRPr lang="en-US"/>
          </a:p>
        </p:txBody>
      </p:sp>
      <p:sp>
        <p:nvSpPr>
          <p:cNvPr id="9" name="Footer Placeholder 8"/>
          <p:cNvSpPr>
            <a:spLocks noGrp="1"/>
          </p:cNvSpPr>
          <p:nvPr>
            <p:ph type="ftr" sz="quarter" idx="11"/>
          </p:nvPr>
        </p:nvSpPr>
        <p:spPr/>
        <p:txBody>
          <a:bodyPr/>
          <a:lstStyle/>
          <a:p>
            <a:r>
              <a:rPr lang="en-US"/>
              <a:t>Sample Footer Text</a:t>
            </a:r>
            <a:endParaRPr lang="en-US" dirty="0"/>
          </a:p>
        </p:txBody>
      </p:sp>
      <p:sp>
        <p:nvSpPr>
          <p:cNvPr id="10" name="Slide Number Placeholder 9"/>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60029659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8" name="Date Placeholder 7"/>
          <p:cNvSpPr>
            <a:spLocks noGrp="1"/>
          </p:cNvSpPr>
          <p:nvPr>
            <p:ph type="dt" sz="half" idx="10"/>
          </p:nvPr>
        </p:nvSpPr>
        <p:spPr/>
        <p:txBody>
          <a:bodyPr/>
          <a:lstStyle/>
          <a:p>
            <a:fld id="{D3FE42E8-8B57-452D-A122-4DCE9AC771EF}" type="datetime1">
              <a:rPr lang="en-US" smtClean="0"/>
              <a:t>12/1/2022</a:t>
            </a:fld>
            <a:endParaRPr lang="en-US"/>
          </a:p>
        </p:txBody>
      </p:sp>
      <p:sp>
        <p:nvSpPr>
          <p:cNvPr id="9" name="Footer Placeholder 8"/>
          <p:cNvSpPr>
            <a:spLocks noGrp="1"/>
          </p:cNvSpPr>
          <p:nvPr>
            <p:ph type="ftr" sz="quarter" idx="11"/>
          </p:nvPr>
        </p:nvSpPr>
        <p:spPr>
          <a:xfrm>
            <a:off x="3499101" y="6356350"/>
            <a:ext cx="5911517" cy="365125"/>
          </a:xfrm>
        </p:spPr>
        <p:txBody>
          <a:bodyPr/>
          <a:lstStyle/>
          <a:p>
            <a:r>
              <a:rPr lang="en-US"/>
              <a:t>Sample Footer Text</a:t>
            </a:r>
            <a:endParaRPr lang="en-US" dirty="0"/>
          </a:p>
        </p:txBody>
      </p:sp>
      <p:sp>
        <p:nvSpPr>
          <p:cNvPr id="10" name="Slide Number Placeholder 9"/>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1033868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D3FE42E8-8B57-452D-A122-4DCE9AC771EF}" type="datetime1">
              <a:rPr lang="en-US" smtClean="0"/>
              <a:t>12/1/2022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106323872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theinclusionclub.com/" TargetMode="External"/><Relationship Id="rId2" Type="http://schemas.openxmlformats.org/officeDocument/2006/relationships/hyperlink" Target="https://koppa.jyu.fi/avoimet/liikunta/soveltava-liikunta/soveltavan-liikunnan-tietoa-verkosta" TargetMode="External"/><Relationship Id="rId1" Type="http://schemas.openxmlformats.org/officeDocument/2006/relationships/slideLayout" Target="../slideLayouts/slideLayout2.xml"/><Relationship Id="rId6" Type="http://schemas.openxmlformats.org/officeDocument/2006/relationships/hyperlink" Target="https://www.tukiliitto.fi/uploads/2022/10/308f21f5-tukiliitto_yhdenvertainen-osallistuminen-koulussa_kevyt.pdf" TargetMode="External"/><Relationship Id="rId5" Type="http://schemas.openxmlformats.org/officeDocument/2006/relationships/hyperlink" Target="https://innostunliikkumaan.fi/skillilataamo/" TargetMode="External"/><Relationship Id="rId4" Type="http://schemas.openxmlformats.org/officeDocument/2006/relationships/hyperlink" Target="https://www.paralympia.fi/palvelut/materiaalit/vammaisurheilu-tutuksi-korttisarj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B3BInz3mmYk" TargetMode="External"/><Relationship Id="rId2" Type="http://schemas.openxmlformats.org/officeDocument/2006/relationships/hyperlink" Target="https://www.youtube.com/watch?v=AphS9otWb1I" TargetMode="External"/><Relationship Id="rId1" Type="http://schemas.openxmlformats.org/officeDocument/2006/relationships/slideLayout" Target="../slideLayouts/slideLayout2.xml"/><Relationship Id="rId4" Type="http://schemas.openxmlformats.org/officeDocument/2006/relationships/hyperlink" Target="https://www.youtube.com/watch?v=j8T5m0ul2OY&amp;t=4s"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kuvatyokalu.papunet.net/#/muokkaa/3441683"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hyvinvoivaperhe.fi/"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1E2FED-3EBA-E8DD-77EE-341FE06F3A6A}"/>
              </a:ext>
            </a:extLst>
          </p:cNvPr>
          <p:cNvSpPr>
            <a:spLocks noGrp="1"/>
          </p:cNvSpPr>
          <p:nvPr>
            <p:ph type="ctrTitle"/>
          </p:nvPr>
        </p:nvSpPr>
        <p:spPr>
          <a:xfrm>
            <a:off x="6096000" y="1537285"/>
            <a:ext cx="2708203" cy="1144471"/>
          </a:xfrm>
        </p:spPr>
        <p:txBody>
          <a:bodyPr>
            <a:noAutofit/>
          </a:bodyPr>
          <a:lstStyle/>
          <a:p>
            <a:pPr algn="ctr"/>
            <a:r>
              <a:rPr lang="fi-FI" sz="4400" dirty="0">
                <a:solidFill>
                  <a:schemeClr val="bg2"/>
                </a:solidFill>
              </a:rPr>
              <a:t>Soveltava liikunta</a:t>
            </a:r>
          </a:p>
        </p:txBody>
      </p:sp>
      <p:sp>
        <p:nvSpPr>
          <p:cNvPr id="3" name="Alaotsikko 2">
            <a:extLst>
              <a:ext uri="{FF2B5EF4-FFF2-40B4-BE49-F238E27FC236}">
                <a16:creationId xmlns:a16="http://schemas.microsoft.com/office/drawing/2014/main" id="{3E96DF2D-D371-F724-521A-EABAA3E0EC68}"/>
              </a:ext>
            </a:extLst>
          </p:cNvPr>
          <p:cNvSpPr>
            <a:spLocks noGrp="1"/>
          </p:cNvSpPr>
          <p:nvPr>
            <p:ph type="subTitle" idx="1"/>
          </p:nvPr>
        </p:nvSpPr>
        <p:spPr>
          <a:xfrm>
            <a:off x="6096000" y="4748479"/>
            <a:ext cx="3390900" cy="1144471"/>
          </a:xfrm>
        </p:spPr>
        <p:txBody>
          <a:bodyPr>
            <a:normAutofit/>
          </a:bodyPr>
          <a:lstStyle/>
          <a:p>
            <a:r>
              <a:rPr lang="fi-FI" sz="2000" dirty="0">
                <a:solidFill>
                  <a:schemeClr val="bg2"/>
                </a:solidFill>
              </a:rPr>
              <a:t>Heli Sohkanen, </a:t>
            </a:r>
          </a:p>
          <a:p>
            <a:r>
              <a:rPr lang="fi-FI" sz="2000" dirty="0">
                <a:solidFill>
                  <a:schemeClr val="bg2"/>
                </a:solidFill>
              </a:rPr>
              <a:t>Liikunnanohjaaja YAMK</a:t>
            </a:r>
          </a:p>
        </p:txBody>
      </p:sp>
      <p:pic>
        <p:nvPicPr>
          <p:cNvPr id="6" name="Kuva 5">
            <a:extLst>
              <a:ext uri="{FF2B5EF4-FFF2-40B4-BE49-F238E27FC236}">
                <a16:creationId xmlns:a16="http://schemas.microsoft.com/office/drawing/2014/main" id="{D7A19788-46B6-4B26-8061-802ACCE47AD1}"/>
              </a:ext>
            </a:extLst>
          </p:cNvPr>
          <p:cNvPicPr>
            <a:picLocks noChangeAspect="1"/>
          </p:cNvPicPr>
          <p:nvPr/>
        </p:nvPicPr>
        <p:blipFill>
          <a:blip r:embed="rId2"/>
          <a:stretch>
            <a:fillRect/>
          </a:stretch>
        </p:blipFill>
        <p:spPr>
          <a:xfrm>
            <a:off x="489713" y="1954925"/>
            <a:ext cx="5155324" cy="3436882"/>
          </a:xfrm>
          <a:prstGeom prst="rect">
            <a:avLst/>
          </a:prstGeom>
        </p:spPr>
      </p:pic>
    </p:spTree>
    <p:extLst>
      <p:ext uri="{BB962C8B-B14F-4D97-AF65-F5344CB8AC3E}">
        <p14:creationId xmlns:p14="http://schemas.microsoft.com/office/powerpoint/2010/main" val="123381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F35CB5-6247-4BDE-8E32-0D8BF67F572E}"/>
              </a:ext>
            </a:extLst>
          </p:cNvPr>
          <p:cNvSpPr>
            <a:spLocks noGrp="1"/>
          </p:cNvSpPr>
          <p:nvPr>
            <p:ph type="title"/>
          </p:nvPr>
        </p:nvSpPr>
        <p:spPr>
          <a:xfrm>
            <a:off x="157655" y="864108"/>
            <a:ext cx="3200401" cy="4601183"/>
          </a:xfrm>
        </p:spPr>
        <p:txBody>
          <a:bodyPr/>
          <a:lstStyle/>
          <a:p>
            <a:r>
              <a:rPr lang="fi-FI" dirty="0"/>
              <a:t>Liikunnanohjaus</a:t>
            </a:r>
          </a:p>
        </p:txBody>
      </p:sp>
      <p:sp>
        <p:nvSpPr>
          <p:cNvPr id="3" name="Sisällön paikkamerkki 2">
            <a:extLst>
              <a:ext uri="{FF2B5EF4-FFF2-40B4-BE49-F238E27FC236}">
                <a16:creationId xmlns:a16="http://schemas.microsoft.com/office/drawing/2014/main" id="{59EB1BC9-031E-4BD0-9233-352B5D5844D4}"/>
              </a:ext>
            </a:extLst>
          </p:cNvPr>
          <p:cNvSpPr>
            <a:spLocks noGrp="1"/>
          </p:cNvSpPr>
          <p:nvPr>
            <p:ph idx="1"/>
          </p:nvPr>
        </p:nvSpPr>
        <p:spPr>
          <a:xfrm>
            <a:off x="4729654" y="864108"/>
            <a:ext cx="6454813" cy="5120640"/>
          </a:xfrm>
        </p:spPr>
        <p:txBody>
          <a:bodyPr>
            <a:normAutofit lnSpcReduction="10000"/>
          </a:bodyPr>
          <a:lstStyle/>
          <a:p>
            <a:r>
              <a:rPr lang="fi-FI" sz="2400" dirty="0"/>
              <a:t>Ohjauksessa voidaan opetusta havainnollistaa käyttämällä verbaalista, visuaalista ja kinesteettistä kommunikointia. Aktivoidaan kaikki aistit. </a:t>
            </a:r>
          </a:p>
          <a:p>
            <a:r>
              <a:rPr lang="fi-FI" sz="2400" dirty="0"/>
              <a:t>Ohjeiden tulee olla lyhyitä ja selkeitä. Yksi ohje kerrallaan.</a:t>
            </a:r>
          </a:p>
          <a:p>
            <a:r>
              <a:rPr lang="fi-FI" sz="2400" dirty="0"/>
              <a:t>Selkeä aloitus ja lopetus tunnilla.</a:t>
            </a:r>
          </a:p>
          <a:p>
            <a:r>
              <a:rPr lang="fi-FI" sz="2400" dirty="0"/>
              <a:t>Varmista, että lapsi ymmärtää mitä häneltä odotetaan.</a:t>
            </a:r>
          </a:p>
          <a:p>
            <a:r>
              <a:rPr lang="fi-FI" sz="2400" dirty="0"/>
              <a:t>Pilko tekeminen osiin. Erityisesti uusien taitojen opettelussa. Eriytä tarvittaessa, jotta jokainen voi oppia jotakin.</a:t>
            </a:r>
          </a:p>
          <a:p>
            <a:r>
              <a:rPr lang="fi-FI" sz="2400" dirty="0"/>
              <a:t>Pidä yllä tunnilla positiivinen ilmapiiriä, kannusta ja motivoi</a:t>
            </a:r>
          </a:p>
          <a:p>
            <a:pPr marL="0" indent="0">
              <a:buNone/>
            </a:pPr>
            <a:endParaRPr lang="fi-FI" dirty="0"/>
          </a:p>
        </p:txBody>
      </p:sp>
      <p:pic>
        <p:nvPicPr>
          <p:cNvPr id="4" name="Kuva 3">
            <a:extLst>
              <a:ext uri="{FF2B5EF4-FFF2-40B4-BE49-F238E27FC236}">
                <a16:creationId xmlns:a16="http://schemas.microsoft.com/office/drawing/2014/main" id="{718D1E38-BC73-4580-9178-70CFE9D8F985}"/>
              </a:ext>
            </a:extLst>
          </p:cNvPr>
          <p:cNvPicPr>
            <a:picLocks noChangeAspect="1"/>
          </p:cNvPicPr>
          <p:nvPr/>
        </p:nvPicPr>
        <p:blipFill>
          <a:blip r:embed="rId2"/>
          <a:stretch>
            <a:fillRect/>
          </a:stretch>
        </p:blipFill>
        <p:spPr>
          <a:xfrm>
            <a:off x="0" y="4011760"/>
            <a:ext cx="4572000" cy="2162175"/>
          </a:xfrm>
          <a:prstGeom prst="rect">
            <a:avLst/>
          </a:prstGeom>
        </p:spPr>
      </p:pic>
    </p:spTree>
    <p:extLst>
      <p:ext uri="{BB962C8B-B14F-4D97-AF65-F5344CB8AC3E}">
        <p14:creationId xmlns:p14="http://schemas.microsoft.com/office/powerpoint/2010/main" val="102204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3D4574-85F5-4BFF-BEBB-3C32A4C19B59}"/>
              </a:ext>
            </a:extLst>
          </p:cNvPr>
          <p:cNvSpPr>
            <a:spLocks noGrp="1"/>
          </p:cNvSpPr>
          <p:nvPr>
            <p:ph type="title"/>
          </p:nvPr>
        </p:nvSpPr>
        <p:spPr/>
        <p:txBody>
          <a:bodyPr/>
          <a:lstStyle/>
          <a:p>
            <a:r>
              <a:rPr lang="fi-FI" dirty="0"/>
              <a:t>Toimintamallit</a:t>
            </a:r>
          </a:p>
        </p:txBody>
      </p:sp>
      <p:sp>
        <p:nvSpPr>
          <p:cNvPr id="3" name="Sisällön paikkamerkki 2">
            <a:extLst>
              <a:ext uri="{FF2B5EF4-FFF2-40B4-BE49-F238E27FC236}">
                <a16:creationId xmlns:a16="http://schemas.microsoft.com/office/drawing/2014/main" id="{1BBD1C37-04ED-4E17-B39D-0C973E3A71FE}"/>
              </a:ext>
            </a:extLst>
          </p:cNvPr>
          <p:cNvSpPr>
            <a:spLocks noGrp="1"/>
          </p:cNvSpPr>
          <p:nvPr>
            <p:ph idx="1"/>
          </p:nvPr>
        </p:nvSpPr>
        <p:spPr>
          <a:xfrm>
            <a:off x="3869268" y="868680"/>
            <a:ext cx="7315200" cy="5120640"/>
          </a:xfrm>
        </p:spPr>
        <p:txBody>
          <a:bodyPr>
            <a:noAutofit/>
          </a:bodyPr>
          <a:lstStyle/>
          <a:p>
            <a:r>
              <a:rPr lang="fi-FI" sz="2800" dirty="0"/>
              <a:t>Tuttujen ja turvallisten toimintamallien lisäksi lapsen on hyvä oppia myös uusiin tilanteisiin ja muutoksiin. Kun toiminta on hyvin suunniteltu, on siellä tilaa myös luovuudelle ja muutoksille.</a:t>
            </a:r>
          </a:p>
          <a:p>
            <a:r>
              <a:rPr lang="fi-FI" sz="2800" dirty="0"/>
              <a:t>Toimintamallit helpottavat lapsen huomion kiinnittymistä ja tarkkaavaisuuden kohdistumista itse suoritukseen. </a:t>
            </a:r>
          </a:p>
          <a:p>
            <a:r>
              <a:rPr lang="fi-FI" sz="2800" dirty="0"/>
              <a:t>Useampaa aistikanavaa pitkin tuleva tieto helpottaa lapsen oppimista.</a:t>
            </a:r>
          </a:p>
        </p:txBody>
      </p:sp>
    </p:spTree>
    <p:extLst>
      <p:ext uri="{BB962C8B-B14F-4D97-AF65-F5344CB8AC3E}">
        <p14:creationId xmlns:p14="http://schemas.microsoft.com/office/powerpoint/2010/main" val="3756521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1BBE0A-1FA4-4699-9F7C-4E9C14238E8B}"/>
              </a:ext>
            </a:extLst>
          </p:cNvPr>
          <p:cNvSpPr>
            <a:spLocks noGrp="1"/>
          </p:cNvSpPr>
          <p:nvPr>
            <p:ph type="title"/>
          </p:nvPr>
        </p:nvSpPr>
        <p:spPr/>
        <p:txBody>
          <a:bodyPr/>
          <a:lstStyle/>
          <a:p>
            <a:r>
              <a:rPr lang="fi-FI" dirty="0"/>
              <a:t>Struktuuri eli jäsentäminen</a:t>
            </a:r>
          </a:p>
        </p:txBody>
      </p:sp>
      <p:sp>
        <p:nvSpPr>
          <p:cNvPr id="3" name="Sisällön paikkamerkki 2">
            <a:extLst>
              <a:ext uri="{FF2B5EF4-FFF2-40B4-BE49-F238E27FC236}">
                <a16:creationId xmlns:a16="http://schemas.microsoft.com/office/drawing/2014/main" id="{F7A29AC4-244E-455C-A94B-01EB603B53CC}"/>
              </a:ext>
            </a:extLst>
          </p:cNvPr>
          <p:cNvSpPr>
            <a:spLocks noGrp="1"/>
          </p:cNvSpPr>
          <p:nvPr>
            <p:ph idx="1"/>
          </p:nvPr>
        </p:nvSpPr>
        <p:spPr/>
        <p:txBody>
          <a:bodyPr>
            <a:normAutofit lnSpcReduction="10000"/>
          </a:bodyPr>
          <a:lstStyle/>
          <a:p>
            <a:r>
              <a:rPr lang="fi-FI" sz="2400" dirty="0"/>
              <a:t>Strukturoitu opetus on rakenteeltaan selkeäksi suunniteltua opetusta.</a:t>
            </a:r>
          </a:p>
          <a:p>
            <a:r>
              <a:rPr lang="fi-FI" sz="2400" dirty="0"/>
              <a:t>Liikunnan strukturoinnista hyötyvät eniten sellaiset liikkujat, joilla on oppimisen, kommunikoinnin, keskittymisen tai tilan hahmottamisen haasteita. Mutta muutkin liikkujat hyötyvät.</a:t>
            </a:r>
          </a:p>
          <a:p>
            <a:r>
              <a:rPr lang="fi-FI" sz="2400" dirty="0"/>
              <a:t>Liikuntaa strukturoimalla voidaan varmistaa , että kaikki osallistujat ovat liikkumisensa suhteen tasa-arvoisessa asemassa.</a:t>
            </a:r>
          </a:p>
          <a:p>
            <a:r>
              <a:rPr lang="fi-FI" sz="2400" dirty="0"/>
              <a:t>Struktuuri tarjoaa, sekä oppijalle että opettajalle mahdollisuuden ennakoida tilanteita ja tutut toimintamallit luovat turvallisuuden tunnetta.</a:t>
            </a:r>
          </a:p>
          <a:p>
            <a:r>
              <a:rPr lang="fi-FI" sz="2400" dirty="0"/>
              <a:t>Strukturoitu liikuntatuokio tarkoittaa tiettyjä rutiineja ohjauksessa. Esim. sama aloitus ja lopetus joka kerta. Liikuntatilan selkeys ja pysyvyys.</a:t>
            </a:r>
          </a:p>
          <a:p>
            <a:endParaRPr lang="fi-FI" dirty="0"/>
          </a:p>
        </p:txBody>
      </p:sp>
    </p:spTree>
    <p:extLst>
      <p:ext uri="{BB962C8B-B14F-4D97-AF65-F5344CB8AC3E}">
        <p14:creationId xmlns:p14="http://schemas.microsoft.com/office/powerpoint/2010/main" val="60685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600AD8-7C60-4443-9A5B-75FBBEC7691B}"/>
              </a:ext>
            </a:extLst>
          </p:cNvPr>
          <p:cNvSpPr>
            <a:spLocks noGrp="1"/>
          </p:cNvSpPr>
          <p:nvPr>
            <p:ph type="title"/>
          </p:nvPr>
        </p:nvSpPr>
        <p:spPr/>
        <p:txBody>
          <a:bodyPr/>
          <a:lstStyle/>
          <a:p>
            <a:r>
              <a:rPr lang="fi-FI" dirty="0"/>
              <a:t>Liikuntatilan jäsentäminen</a:t>
            </a:r>
          </a:p>
        </p:txBody>
      </p:sp>
      <p:sp>
        <p:nvSpPr>
          <p:cNvPr id="3" name="Sisällön paikkamerkki 2">
            <a:extLst>
              <a:ext uri="{FF2B5EF4-FFF2-40B4-BE49-F238E27FC236}">
                <a16:creationId xmlns:a16="http://schemas.microsoft.com/office/drawing/2014/main" id="{65D5C4CF-843D-4FC3-9C62-66851C45D036}"/>
              </a:ext>
            </a:extLst>
          </p:cNvPr>
          <p:cNvSpPr>
            <a:spLocks noGrp="1"/>
          </p:cNvSpPr>
          <p:nvPr>
            <p:ph idx="1"/>
          </p:nvPr>
        </p:nvSpPr>
        <p:spPr>
          <a:xfrm>
            <a:off x="4808482" y="0"/>
            <a:ext cx="6375985" cy="6858000"/>
          </a:xfrm>
        </p:spPr>
        <p:txBody>
          <a:bodyPr>
            <a:normAutofit/>
          </a:bodyPr>
          <a:lstStyle/>
          <a:p>
            <a:r>
              <a:rPr lang="fi-FI" sz="2400" dirty="0"/>
              <a:t>Fyysisen tilan strukturoinnilla voidaan poistaa oppijan havaintokehästä ylimääräiset, keskittymistä ja oppimista häiritsevät tekijät.</a:t>
            </a:r>
          </a:p>
          <a:p>
            <a:r>
              <a:rPr lang="fi-FI" sz="2400" dirty="0"/>
              <a:t>Sisätiloissa liikuntapaikat voidaan jäsentää merkkaamalla suorituspaikat väreillä, opetuskartioilla, nuolilla, lattiamerkeillä sekä jalan- ja kädenjäljillä.</a:t>
            </a:r>
          </a:p>
          <a:p>
            <a:r>
              <a:rPr lang="fi-FI" sz="2400" dirty="0"/>
              <a:t>Ulkona tilan jäsentämisessä kannatta hyödyntää valmiina olevaa ympäristöä, kuten nurmi- tai hiekkakenttää, teitä tai polkuja.</a:t>
            </a:r>
          </a:p>
          <a:p>
            <a:r>
              <a:rPr lang="fi-FI" sz="2400" dirty="0"/>
              <a:t>Jos toimintaympäristö on liikkujalle uusi, on liikuntatuokio hyvä aloittaa tutustumalla tilaan ja rajoihin.</a:t>
            </a:r>
          </a:p>
        </p:txBody>
      </p:sp>
      <p:pic>
        <p:nvPicPr>
          <p:cNvPr id="4" name="Kuva 3">
            <a:extLst>
              <a:ext uri="{FF2B5EF4-FFF2-40B4-BE49-F238E27FC236}">
                <a16:creationId xmlns:a16="http://schemas.microsoft.com/office/drawing/2014/main" id="{AD57C8FD-A368-4706-92EC-60841A4024F7}"/>
              </a:ext>
            </a:extLst>
          </p:cNvPr>
          <p:cNvPicPr>
            <a:picLocks noChangeAspect="1"/>
          </p:cNvPicPr>
          <p:nvPr/>
        </p:nvPicPr>
        <p:blipFill>
          <a:blip r:embed="rId2"/>
          <a:stretch>
            <a:fillRect/>
          </a:stretch>
        </p:blipFill>
        <p:spPr>
          <a:xfrm>
            <a:off x="0" y="4756062"/>
            <a:ext cx="4634652" cy="1715217"/>
          </a:xfrm>
          <a:prstGeom prst="rect">
            <a:avLst/>
          </a:prstGeom>
        </p:spPr>
      </p:pic>
    </p:spTree>
    <p:extLst>
      <p:ext uri="{BB962C8B-B14F-4D97-AF65-F5344CB8AC3E}">
        <p14:creationId xmlns:p14="http://schemas.microsoft.com/office/powerpoint/2010/main" val="216938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8A2E85-9FD3-EBA6-F78B-DD1C1F390F0E}"/>
              </a:ext>
            </a:extLst>
          </p:cNvPr>
          <p:cNvSpPr>
            <a:spLocks noGrp="1"/>
          </p:cNvSpPr>
          <p:nvPr>
            <p:ph type="title"/>
          </p:nvPr>
        </p:nvSpPr>
        <p:spPr>
          <a:xfrm>
            <a:off x="0" y="1305208"/>
            <a:ext cx="3149600" cy="1834232"/>
          </a:xfrm>
        </p:spPr>
        <p:txBody>
          <a:bodyPr anchor="b">
            <a:normAutofit/>
          </a:bodyPr>
          <a:lstStyle/>
          <a:p>
            <a:pPr algn="ctr"/>
            <a:r>
              <a:rPr lang="fi-FI" dirty="0"/>
              <a:t>Liikunta</a:t>
            </a:r>
          </a:p>
        </p:txBody>
      </p:sp>
      <p:sp>
        <p:nvSpPr>
          <p:cNvPr id="3" name="Sisällön paikkamerkki 2">
            <a:extLst>
              <a:ext uri="{FF2B5EF4-FFF2-40B4-BE49-F238E27FC236}">
                <a16:creationId xmlns:a16="http://schemas.microsoft.com/office/drawing/2014/main" id="{9776E2D9-0ADC-06FC-1B03-C884F6775025}"/>
              </a:ext>
            </a:extLst>
          </p:cNvPr>
          <p:cNvSpPr>
            <a:spLocks noGrp="1"/>
          </p:cNvSpPr>
          <p:nvPr>
            <p:ph idx="1"/>
          </p:nvPr>
        </p:nvSpPr>
        <p:spPr>
          <a:xfrm>
            <a:off x="3728720" y="762000"/>
            <a:ext cx="7129781" cy="1834232"/>
          </a:xfrm>
        </p:spPr>
        <p:txBody>
          <a:bodyPr>
            <a:normAutofit/>
          </a:bodyPr>
          <a:lstStyle/>
          <a:p>
            <a:r>
              <a:rPr lang="fi-FI" dirty="0"/>
              <a:t>Inkluusio ja integraatio </a:t>
            </a:r>
          </a:p>
          <a:p>
            <a:r>
              <a:rPr lang="fi-FI" dirty="0"/>
              <a:t>Kaikille avoin liikunta</a:t>
            </a:r>
          </a:p>
          <a:p>
            <a:r>
              <a:rPr lang="fi-FI" dirty="0"/>
              <a:t>https://www.paralympia.fi/uutinen/4113-yleisoen-pyynnoestae-uusi-inkkupiirakka-vielae-kerran</a:t>
            </a:r>
          </a:p>
        </p:txBody>
      </p:sp>
      <p:pic>
        <p:nvPicPr>
          <p:cNvPr id="5" name="Kuva 4">
            <a:extLst>
              <a:ext uri="{FF2B5EF4-FFF2-40B4-BE49-F238E27FC236}">
                <a16:creationId xmlns:a16="http://schemas.microsoft.com/office/drawing/2014/main" id="{67B2C8A6-543D-4C0F-B93F-5FC299D8F125}"/>
              </a:ext>
            </a:extLst>
          </p:cNvPr>
          <p:cNvPicPr>
            <a:picLocks noChangeAspect="1"/>
          </p:cNvPicPr>
          <p:nvPr/>
        </p:nvPicPr>
        <p:blipFill>
          <a:blip r:embed="rId2"/>
          <a:stretch>
            <a:fillRect/>
          </a:stretch>
        </p:blipFill>
        <p:spPr>
          <a:xfrm>
            <a:off x="149144" y="3718561"/>
            <a:ext cx="4546108" cy="2350988"/>
          </a:xfrm>
          <a:prstGeom prst="rect">
            <a:avLst/>
          </a:prstGeom>
        </p:spPr>
      </p:pic>
      <p:pic>
        <p:nvPicPr>
          <p:cNvPr id="6" name="Kuva 5">
            <a:extLst>
              <a:ext uri="{FF2B5EF4-FFF2-40B4-BE49-F238E27FC236}">
                <a16:creationId xmlns:a16="http://schemas.microsoft.com/office/drawing/2014/main" id="{35C22B9D-9773-4CA0-9A73-E43F588780B1}"/>
              </a:ext>
            </a:extLst>
          </p:cNvPr>
          <p:cNvPicPr>
            <a:picLocks noChangeAspect="1"/>
          </p:cNvPicPr>
          <p:nvPr/>
        </p:nvPicPr>
        <p:blipFill>
          <a:blip r:embed="rId3"/>
          <a:stretch>
            <a:fillRect/>
          </a:stretch>
        </p:blipFill>
        <p:spPr>
          <a:xfrm>
            <a:off x="5443124" y="2965844"/>
            <a:ext cx="5919874" cy="3103705"/>
          </a:xfrm>
          <a:prstGeom prst="rect">
            <a:avLst/>
          </a:prstGeom>
        </p:spPr>
      </p:pic>
    </p:spTree>
    <p:extLst>
      <p:ext uri="{BB962C8B-B14F-4D97-AF65-F5344CB8AC3E}">
        <p14:creationId xmlns:p14="http://schemas.microsoft.com/office/powerpoint/2010/main" val="2299262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E921EE-ED27-B96A-5E91-B0A800275ADA}"/>
              </a:ext>
            </a:extLst>
          </p:cNvPr>
          <p:cNvSpPr>
            <a:spLocks noGrp="1"/>
          </p:cNvSpPr>
          <p:nvPr>
            <p:ph type="title"/>
          </p:nvPr>
        </p:nvSpPr>
        <p:spPr>
          <a:xfrm>
            <a:off x="111760" y="1610008"/>
            <a:ext cx="3352800" cy="996061"/>
          </a:xfrm>
        </p:spPr>
        <p:txBody>
          <a:bodyPr anchor="b">
            <a:normAutofit fontScale="90000"/>
          </a:bodyPr>
          <a:lstStyle/>
          <a:p>
            <a:pPr algn="ctr"/>
            <a:r>
              <a:rPr lang="fi-FI" dirty="0"/>
              <a:t>Liikuntaa tukevia asioita</a:t>
            </a:r>
          </a:p>
        </p:txBody>
      </p:sp>
      <p:sp>
        <p:nvSpPr>
          <p:cNvPr id="3" name="Sisällön paikkamerkki 2">
            <a:extLst>
              <a:ext uri="{FF2B5EF4-FFF2-40B4-BE49-F238E27FC236}">
                <a16:creationId xmlns:a16="http://schemas.microsoft.com/office/drawing/2014/main" id="{BAE4F18F-30A9-2C4C-9446-B13FFFF2E5A8}"/>
              </a:ext>
            </a:extLst>
          </p:cNvPr>
          <p:cNvSpPr>
            <a:spLocks noGrp="1"/>
          </p:cNvSpPr>
          <p:nvPr>
            <p:ph idx="1"/>
          </p:nvPr>
        </p:nvSpPr>
        <p:spPr>
          <a:xfrm>
            <a:off x="4654112" y="765810"/>
            <a:ext cx="6870481" cy="5193556"/>
          </a:xfrm>
        </p:spPr>
        <p:txBody>
          <a:bodyPr>
            <a:normAutofit/>
          </a:bodyPr>
          <a:lstStyle/>
          <a:p>
            <a:r>
              <a:rPr lang="fi-FI" sz="2800" dirty="0"/>
              <a:t>Liikunta-apuvälineet</a:t>
            </a:r>
          </a:p>
          <a:p>
            <a:r>
              <a:rPr lang="fi-FI" sz="2800" dirty="0"/>
              <a:t>Liikunta-avustaja, vapaa-ajan avustaja, henkilökohtainen avustaja</a:t>
            </a:r>
          </a:p>
          <a:p>
            <a:r>
              <a:rPr lang="fi-FI" sz="2800" dirty="0"/>
              <a:t>Kuljetuspalvelut</a:t>
            </a:r>
          </a:p>
          <a:p>
            <a:r>
              <a:rPr lang="fi-FI" sz="2800" dirty="0"/>
              <a:t>Taloudellinen tuki</a:t>
            </a:r>
          </a:p>
          <a:p>
            <a:r>
              <a:rPr lang="fi-FI" sz="2800" dirty="0"/>
              <a:t>Erityistarpeita ymmärtävä opettaja</a:t>
            </a:r>
          </a:p>
          <a:p>
            <a:endParaRPr lang="fi-FI" dirty="0"/>
          </a:p>
        </p:txBody>
      </p:sp>
      <p:pic>
        <p:nvPicPr>
          <p:cNvPr id="4" name="Kuva 3">
            <a:extLst>
              <a:ext uri="{FF2B5EF4-FFF2-40B4-BE49-F238E27FC236}">
                <a16:creationId xmlns:a16="http://schemas.microsoft.com/office/drawing/2014/main" id="{7644C812-E034-4362-B5DA-E2488334A9EB}"/>
              </a:ext>
            </a:extLst>
          </p:cNvPr>
          <p:cNvPicPr>
            <a:picLocks noChangeAspect="1"/>
          </p:cNvPicPr>
          <p:nvPr/>
        </p:nvPicPr>
        <p:blipFill>
          <a:blip r:embed="rId2"/>
          <a:stretch>
            <a:fillRect/>
          </a:stretch>
        </p:blipFill>
        <p:spPr>
          <a:xfrm>
            <a:off x="0" y="3898299"/>
            <a:ext cx="4654112" cy="2699385"/>
          </a:xfrm>
          <a:prstGeom prst="rect">
            <a:avLst/>
          </a:prstGeom>
        </p:spPr>
      </p:pic>
    </p:spTree>
    <p:extLst>
      <p:ext uri="{BB962C8B-B14F-4D97-AF65-F5344CB8AC3E}">
        <p14:creationId xmlns:p14="http://schemas.microsoft.com/office/powerpoint/2010/main" val="83156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1493B488-874B-4AFF-8E81-045D5E71F9C7}"/>
              </a:ext>
            </a:extLst>
          </p:cNvPr>
          <p:cNvPicPr>
            <a:picLocks noChangeAspect="1"/>
          </p:cNvPicPr>
          <p:nvPr/>
        </p:nvPicPr>
        <p:blipFill rotWithShape="1">
          <a:blip r:embed="rId2"/>
          <a:srcRect l="19968" t="26995" r="-1"/>
          <a:stretch/>
        </p:blipFill>
        <p:spPr>
          <a:xfrm>
            <a:off x="181960" y="1166648"/>
            <a:ext cx="4497910" cy="5470634"/>
          </a:xfrm>
          <a:prstGeom prst="rect">
            <a:avLst/>
          </a:prstGeom>
        </p:spPr>
      </p:pic>
      <p:pic>
        <p:nvPicPr>
          <p:cNvPr id="4" name="Kuva 3">
            <a:extLst>
              <a:ext uri="{FF2B5EF4-FFF2-40B4-BE49-F238E27FC236}">
                <a16:creationId xmlns:a16="http://schemas.microsoft.com/office/drawing/2014/main" id="{F778FCB0-CB70-472E-B67B-87C2F6FCCF19}"/>
              </a:ext>
            </a:extLst>
          </p:cNvPr>
          <p:cNvPicPr>
            <a:picLocks noChangeAspect="1"/>
          </p:cNvPicPr>
          <p:nvPr/>
        </p:nvPicPr>
        <p:blipFill>
          <a:blip r:embed="rId3"/>
          <a:stretch>
            <a:fillRect/>
          </a:stretch>
        </p:blipFill>
        <p:spPr>
          <a:xfrm>
            <a:off x="9344682" y="342462"/>
            <a:ext cx="2542518" cy="3390024"/>
          </a:xfrm>
          <a:prstGeom prst="rect">
            <a:avLst/>
          </a:prstGeom>
        </p:spPr>
      </p:pic>
      <p:sp>
        <p:nvSpPr>
          <p:cNvPr id="5" name="Suorakulmio 4">
            <a:extLst>
              <a:ext uri="{FF2B5EF4-FFF2-40B4-BE49-F238E27FC236}">
                <a16:creationId xmlns:a16="http://schemas.microsoft.com/office/drawing/2014/main" id="{CA1E893D-7BDA-495B-B762-0CF2E5173502}"/>
              </a:ext>
            </a:extLst>
          </p:cNvPr>
          <p:cNvSpPr/>
          <p:nvPr/>
        </p:nvSpPr>
        <p:spPr>
          <a:xfrm>
            <a:off x="5160580" y="5722911"/>
            <a:ext cx="6096000" cy="646331"/>
          </a:xfrm>
          <a:prstGeom prst="rect">
            <a:avLst/>
          </a:prstGeom>
        </p:spPr>
        <p:txBody>
          <a:bodyPr>
            <a:spAutoFit/>
          </a:bodyPr>
          <a:lstStyle/>
          <a:p>
            <a:r>
              <a:rPr lang="fi-FI" dirty="0"/>
              <a:t>https://www.tukiliitto.fi/malike/toimintavalineita/kokeile-toimintavalineita/</a:t>
            </a:r>
          </a:p>
        </p:txBody>
      </p:sp>
      <p:pic>
        <p:nvPicPr>
          <p:cNvPr id="6" name="Kuva 5">
            <a:extLst>
              <a:ext uri="{FF2B5EF4-FFF2-40B4-BE49-F238E27FC236}">
                <a16:creationId xmlns:a16="http://schemas.microsoft.com/office/drawing/2014/main" id="{A8EFAC26-FC4D-40F0-9E40-955438AB6B52}"/>
              </a:ext>
            </a:extLst>
          </p:cNvPr>
          <p:cNvPicPr>
            <a:picLocks noChangeAspect="1"/>
          </p:cNvPicPr>
          <p:nvPr/>
        </p:nvPicPr>
        <p:blipFill>
          <a:blip r:embed="rId4"/>
          <a:stretch>
            <a:fillRect/>
          </a:stretch>
        </p:blipFill>
        <p:spPr>
          <a:xfrm>
            <a:off x="5160580" y="342462"/>
            <a:ext cx="3601901" cy="2705428"/>
          </a:xfrm>
          <a:prstGeom prst="rect">
            <a:avLst/>
          </a:prstGeom>
        </p:spPr>
      </p:pic>
      <p:pic>
        <p:nvPicPr>
          <p:cNvPr id="7" name="Kuva 6">
            <a:extLst>
              <a:ext uri="{FF2B5EF4-FFF2-40B4-BE49-F238E27FC236}">
                <a16:creationId xmlns:a16="http://schemas.microsoft.com/office/drawing/2014/main" id="{4DBFA0D8-C433-40CA-8EEE-5C3A4E834883}"/>
              </a:ext>
            </a:extLst>
          </p:cNvPr>
          <p:cNvPicPr>
            <a:picLocks noChangeAspect="1"/>
          </p:cNvPicPr>
          <p:nvPr/>
        </p:nvPicPr>
        <p:blipFill>
          <a:blip r:embed="rId5"/>
          <a:stretch>
            <a:fillRect/>
          </a:stretch>
        </p:blipFill>
        <p:spPr>
          <a:xfrm>
            <a:off x="5723280" y="3047890"/>
            <a:ext cx="2476500" cy="2476500"/>
          </a:xfrm>
          <a:prstGeom prst="rect">
            <a:avLst/>
          </a:prstGeom>
        </p:spPr>
      </p:pic>
    </p:spTree>
    <p:extLst>
      <p:ext uri="{BB962C8B-B14F-4D97-AF65-F5344CB8AC3E}">
        <p14:creationId xmlns:p14="http://schemas.microsoft.com/office/powerpoint/2010/main" val="396912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3F4ACE-3CFE-4F45-842D-005C65D7E4D9}"/>
              </a:ext>
            </a:extLst>
          </p:cNvPr>
          <p:cNvSpPr>
            <a:spLocks noGrp="1"/>
          </p:cNvSpPr>
          <p:nvPr>
            <p:ph type="title"/>
          </p:nvPr>
        </p:nvSpPr>
        <p:spPr/>
        <p:txBody>
          <a:bodyPr/>
          <a:lstStyle/>
          <a:p>
            <a:r>
              <a:rPr lang="fi-FI" dirty="0"/>
              <a:t>Käytännön harjoituksia</a:t>
            </a:r>
          </a:p>
        </p:txBody>
      </p:sp>
      <p:sp>
        <p:nvSpPr>
          <p:cNvPr id="3" name="Sisällön paikkamerkki 2">
            <a:extLst>
              <a:ext uri="{FF2B5EF4-FFF2-40B4-BE49-F238E27FC236}">
                <a16:creationId xmlns:a16="http://schemas.microsoft.com/office/drawing/2014/main" id="{A5E94DD5-A6BE-47B5-8020-1E7E3A438A3D}"/>
              </a:ext>
            </a:extLst>
          </p:cNvPr>
          <p:cNvSpPr>
            <a:spLocks noGrp="1"/>
          </p:cNvSpPr>
          <p:nvPr>
            <p:ph idx="1"/>
          </p:nvPr>
        </p:nvSpPr>
        <p:spPr>
          <a:xfrm>
            <a:off x="3846786" y="697230"/>
            <a:ext cx="7520562" cy="3592181"/>
          </a:xfrm>
        </p:spPr>
        <p:txBody>
          <a:bodyPr>
            <a:normAutofit fontScale="92500" lnSpcReduction="10000"/>
          </a:bodyPr>
          <a:lstStyle/>
          <a:p>
            <a:r>
              <a:rPr lang="fi-FI" dirty="0"/>
              <a:t>Tutustuminen erityis-liikuntalajeihin:</a:t>
            </a:r>
          </a:p>
          <a:p>
            <a:pPr lvl="1"/>
            <a:r>
              <a:rPr lang="fi-FI" dirty="0"/>
              <a:t>Sisäcurling</a:t>
            </a:r>
          </a:p>
          <a:p>
            <a:pPr lvl="1"/>
            <a:r>
              <a:rPr lang="fi-FI" dirty="0" err="1"/>
              <a:t>Boccia</a:t>
            </a:r>
            <a:endParaRPr lang="fi-FI" dirty="0"/>
          </a:p>
          <a:p>
            <a:pPr lvl="1"/>
            <a:r>
              <a:rPr lang="fi-FI" dirty="0" err="1"/>
              <a:t>Pelkkis</a:t>
            </a:r>
            <a:endParaRPr lang="fi-FI" dirty="0"/>
          </a:p>
          <a:p>
            <a:r>
              <a:rPr lang="fi-FI" dirty="0"/>
              <a:t>Strukturoidun liikuntaradan rakentaminen</a:t>
            </a:r>
          </a:p>
          <a:p>
            <a:pPr lvl="1"/>
            <a:r>
              <a:rPr lang="fi-FI" dirty="0"/>
              <a:t>Tasapaino</a:t>
            </a:r>
          </a:p>
          <a:p>
            <a:pPr lvl="1"/>
            <a:r>
              <a:rPr lang="fi-FI" dirty="0"/>
              <a:t>Silmä-käsi koordinaatio</a:t>
            </a:r>
          </a:p>
          <a:p>
            <a:pPr lvl="1"/>
            <a:r>
              <a:rPr lang="fi-FI" dirty="0"/>
              <a:t>Kiipeäminen</a:t>
            </a:r>
          </a:p>
          <a:p>
            <a:pPr lvl="1"/>
            <a:r>
              <a:rPr lang="fi-FI" dirty="0"/>
              <a:t>Hyppääminen</a:t>
            </a:r>
          </a:p>
          <a:p>
            <a:pPr lvl="1"/>
            <a:r>
              <a:rPr lang="fi-FI" dirty="0"/>
              <a:t>Kieriminen/pyöriminen</a:t>
            </a:r>
          </a:p>
          <a:p>
            <a:r>
              <a:rPr lang="fi-FI" dirty="0"/>
              <a:t>Pidä oma puoli puhtaana pelin sovellukset</a:t>
            </a:r>
          </a:p>
        </p:txBody>
      </p:sp>
      <p:pic>
        <p:nvPicPr>
          <p:cNvPr id="5" name="Kuva 4">
            <a:extLst>
              <a:ext uri="{FF2B5EF4-FFF2-40B4-BE49-F238E27FC236}">
                <a16:creationId xmlns:a16="http://schemas.microsoft.com/office/drawing/2014/main" id="{7D3B9F1A-C35A-4D72-8976-4FDC55E89B89}"/>
              </a:ext>
            </a:extLst>
          </p:cNvPr>
          <p:cNvPicPr>
            <a:picLocks noChangeAspect="1"/>
          </p:cNvPicPr>
          <p:nvPr/>
        </p:nvPicPr>
        <p:blipFill>
          <a:blip r:embed="rId2"/>
          <a:stretch>
            <a:fillRect/>
          </a:stretch>
        </p:blipFill>
        <p:spPr>
          <a:xfrm>
            <a:off x="7136525" y="4479618"/>
            <a:ext cx="4483072" cy="1681152"/>
          </a:xfrm>
          <a:prstGeom prst="rect">
            <a:avLst/>
          </a:prstGeom>
        </p:spPr>
      </p:pic>
    </p:spTree>
    <p:extLst>
      <p:ext uri="{BB962C8B-B14F-4D97-AF65-F5344CB8AC3E}">
        <p14:creationId xmlns:p14="http://schemas.microsoft.com/office/powerpoint/2010/main" val="19998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AC3735-1717-4A2F-917F-F813CA7C2EA2}"/>
              </a:ext>
            </a:extLst>
          </p:cNvPr>
          <p:cNvSpPr>
            <a:spLocks noGrp="1"/>
          </p:cNvSpPr>
          <p:nvPr>
            <p:ph type="title"/>
          </p:nvPr>
        </p:nvSpPr>
        <p:spPr/>
        <p:txBody>
          <a:bodyPr/>
          <a:lstStyle/>
          <a:p>
            <a:r>
              <a:rPr lang="fi-FI" dirty="0"/>
              <a:t>Lähteet ja lisätietoa</a:t>
            </a:r>
          </a:p>
        </p:txBody>
      </p:sp>
      <p:sp>
        <p:nvSpPr>
          <p:cNvPr id="3" name="Sisällön paikkamerkki 2">
            <a:extLst>
              <a:ext uri="{FF2B5EF4-FFF2-40B4-BE49-F238E27FC236}">
                <a16:creationId xmlns:a16="http://schemas.microsoft.com/office/drawing/2014/main" id="{34ABF624-1DC3-47E9-BE07-C53FB97BAFBE}"/>
              </a:ext>
            </a:extLst>
          </p:cNvPr>
          <p:cNvSpPr>
            <a:spLocks noGrp="1"/>
          </p:cNvSpPr>
          <p:nvPr>
            <p:ph idx="1"/>
          </p:nvPr>
        </p:nvSpPr>
        <p:spPr/>
        <p:txBody>
          <a:bodyPr/>
          <a:lstStyle/>
          <a:p>
            <a:r>
              <a:rPr lang="fi-FI" sz="2400" dirty="0">
                <a:hlinkClick r:id="rId2"/>
              </a:rPr>
              <a:t>https://koppa.jyu.fi/avoimet/liikunta/soveltava-liikunta/soveltavan-liikunnan-tietoa-verkosta</a:t>
            </a:r>
            <a:endParaRPr lang="fi-FI" sz="2400" dirty="0"/>
          </a:p>
          <a:p>
            <a:r>
              <a:rPr lang="fi-FI" sz="2400" dirty="0">
                <a:hlinkClick r:id="rId3"/>
              </a:rPr>
              <a:t>http://theinclusionclub.com/</a:t>
            </a:r>
            <a:endParaRPr lang="fi-FI" sz="2400" dirty="0"/>
          </a:p>
          <a:p>
            <a:r>
              <a:rPr lang="fi-FI" sz="2400" dirty="0">
                <a:hlinkClick r:id="rId4"/>
              </a:rPr>
              <a:t>https://www.paralympia.fi/palvelut/materiaalit/vammaisurheilu-tutuksi-korttisarja</a:t>
            </a:r>
            <a:endParaRPr lang="fi-FI" sz="2400" dirty="0"/>
          </a:p>
          <a:p>
            <a:r>
              <a:rPr lang="fi-FI" sz="2400" dirty="0">
                <a:hlinkClick r:id="rId5"/>
              </a:rPr>
              <a:t>https://innostunliikkumaan.fi/skillilataamo/</a:t>
            </a:r>
            <a:endParaRPr lang="fi-FI" sz="2400" dirty="0"/>
          </a:p>
          <a:p>
            <a:r>
              <a:rPr lang="fi-FI" sz="2400" dirty="0">
                <a:hlinkClick r:id="rId6"/>
              </a:rPr>
              <a:t>https://www.tukiliitto.fi/uploads/2022/10/308f21f5-tukiliitto_yhdenvertainen-osallistuminen-koulussa_kevyt.pdf</a:t>
            </a:r>
            <a:r>
              <a:rPr lang="fi-FI" sz="2400" dirty="0"/>
              <a:t> </a:t>
            </a:r>
          </a:p>
          <a:p>
            <a:endParaRPr lang="fi-FI" dirty="0"/>
          </a:p>
        </p:txBody>
      </p:sp>
    </p:spTree>
    <p:extLst>
      <p:ext uri="{BB962C8B-B14F-4D97-AF65-F5344CB8AC3E}">
        <p14:creationId xmlns:p14="http://schemas.microsoft.com/office/powerpoint/2010/main" val="148439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B27992-794D-4105-9377-DEF6D52A65A5}"/>
              </a:ext>
            </a:extLst>
          </p:cNvPr>
          <p:cNvSpPr>
            <a:spLocks noGrp="1"/>
          </p:cNvSpPr>
          <p:nvPr>
            <p:ph type="title"/>
          </p:nvPr>
        </p:nvSpPr>
        <p:spPr/>
        <p:txBody>
          <a:bodyPr/>
          <a:lstStyle/>
          <a:p>
            <a:r>
              <a:rPr lang="fi-FI" dirty="0"/>
              <a:t>Tavoitteet</a:t>
            </a:r>
          </a:p>
        </p:txBody>
      </p:sp>
      <p:sp>
        <p:nvSpPr>
          <p:cNvPr id="3" name="Sisällön paikkamerkki 2">
            <a:extLst>
              <a:ext uri="{FF2B5EF4-FFF2-40B4-BE49-F238E27FC236}">
                <a16:creationId xmlns:a16="http://schemas.microsoft.com/office/drawing/2014/main" id="{5DDE5E01-64C4-469E-8883-C654B17D790A}"/>
              </a:ext>
            </a:extLst>
          </p:cNvPr>
          <p:cNvSpPr>
            <a:spLocks noGrp="1"/>
          </p:cNvSpPr>
          <p:nvPr>
            <p:ph idx="1"/>
          </p:nvPr>
        </p:nvSpPr>
        <p:spPr/>
        <p:txBody>
          <a:bodyPr>
            <a:normAutofit/>
          </a:bodyPr>
          <a:lstStyle/>
          <a:p>
            <a:r>
              <a:rPr lang="fi-FI" sz="3200" dirty="0"/>
              <a:t>Madaltaa kynnystä soveltavaa liikuntaa kaikille sopivaksi.</a:t>
            </a:r>
          </a:p>
          <a:p>
            <a:r>
              <a:rPr lang="fi-FI" sz="3200" dirty="0"/>
              <a:t>Antaa ideoita ja käytännön malleja.</a:t>
            </a:r>
          </a:p>
          <a:p>
            <a:r>
              <a:rPr lang="fi-FI" sz="3200" dirty="0"/>
              <a:t>Haastaa osallistujaa pohtimaan omia arvojen ja asenteiden vaikutusta liikunnan ohjaamiseen.</a:t>
            </a:r>
          </a:p>
        </p:txBody>
      </p:sp>
    </p:spTree>
    <p:extLst>
      <p:ext uri="{BB962C8B-B14F-4D97-AF65-F5344CB8AC3E}">
        <p14:creationId xmlns:p14="http://schemas.microsoft.com/office/powerpoint/2010/main" val="372281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D9B94D-DE12-B467-3263-BED0EABDB68F}"/>
              </a:ext>
            </a:extLst>
          </p:cNvPr>
          <p:cNvSpPr>
            <a:spLocks noGrp="1"/>
          </p:cNvSpPr>
          <p:nvPr>
            <p:ph type="title"/>
          </p:nvPr>
        </p:nvSpPr>
        <p:spPr>
          <a:xfrm>
            <a:off x="1371599" y="1010097"/>
            <a:ext cx="9486901" cy="1010088"/>
          </a:xfrm>
        </p:spPr>
        <p:txBody>
          <a:bodyPr anchor="b">
            <a:normAutofit/>
          </a:bodyPr>
          <a:lstStyle/>
          <a:p>
            <a:pPr algn="ctr"/>
            <a:r>
              <a:rPr lang="fi-FI" dirty="0"/>
              <a:t>Kehitysvammaisuus</a:t>
            </a:r>
          </a:p>
        </p:txBody>
      </p:sp>
      <p:sp>
        <p:nvSpPr>
          <p:cNvPr id="3" name="Sisällön paikkamerkki 2">
            <a:extLst>
              <a:ext uri="{FF2B5EF4-FFF2-40B4-BE49-F238E27FC236}">
                <a16:creationId xmlns:a16="http://schemas.microsoft.com/office/drawing/2014/main" id="{5E4C7DD6-EA19-9619-C835-6D80F41EEFBE}"/>
              </a:ext>
            </a:extLst>
          </p:cNvPr>
          <p:cNvSpPr>
            <a:spLocks noGrp="1"/>
          </p:cNvSpPr>
          <p:nvPr>
            <p:ph idx="1"/>
          </p:nvPr>
        </p:nvSpPr>
        <p:spPr>
          <a:xfrm>
            <a:off x="3931920" y="680720"/>
            <a:ext cx="6926581" cy="5066179"/>
          </a:xfrm>
        </p:spPr>
        <p:txBody>
          <a:bodyPr>
            <a:normAutofit/>
          </a:bodyPr>
          <a:lstStyle/>
          <a:p>
            <a:r>
              <a:rPr lang="fi-FI" dirty="0">
                <a:hlinkClick r:id="rId2"/>
              </a:rPr>
              <a:t>https://www.youtube.com/watch?v=AphS9otWb1I</a:t>
            </a:r>
            <a:endParaRPr lang="fi-FI" dirty="0"/>
          </a:p>
          <a:p>
            <a:pPr lvl="1"/>
            <a:r>
              <a:rPr lang="fi-FI" dirty="0"/>
              <a:t>Jokaisella on oikeus koululiikuntaan</a:t>
            </a:r>
          </a:p>
          <a:p>
            <a:r>
              <a:rPr lang="fi-FI" dirty="0">
                <a:hlinkClick r:id="rId3"/>
              </a:rPr>
              <a:t>https://www.youtube.com/watch?v=B3BInz3mmYk</a:t>
            </a:r>
            <a:endParaRPr lang="fi-FI" dirty="0"/>
          </a:p>
          <a:p>
            <a:pPr lvl="1"/>
            <a:r>
              <a:rPr lang="fi-FI" dirty="0"/>
              <a:t>Keväthangilla-loma tukiliitto/</a:t>
            </a:r>
            <a:r>
              <a:rPr lang="fi-FI" dirty="0" err="1"/>
              <a:t>Malike</a:t>
            </a:r>
            <a:r>
              <a:rPr lang="fi-FI" dirty="0"/>
              <a:t> </a:t>
            </a:r>
          </a:p>
          <a:p>
            <a:r>
              <a:rPr lang="fi-FI" dirty="0">
                <a:hlinkClick r:id="rId4"/>
              </a:rPr>
              <a:t>https://www.youtube.com/watch?v=j8T5m0ul2OY&amp;t=4s</a:t>
            </a:r>
            <a:endParaRPr lang="fi-FI" dirty="0"/>
          </a:p>
          <a:p>
            <a:pPr lvl="1"/>
            <a:r>
              <a:rPr lang="fi-FI" dirty="0"/>
              <a:t>Liikuttava koulupäivä</a:t>
            </a:r>
          </a:p>
        </p:txBody>
      </p:sp>
      <p:sp>
        <p:nvSpPr>
          <p:cNvPr id="4" name="Suorakulmio 3">
            <a:extLst>
              <a:ext uri="{FF2B5EF4-FFF2-40B4-BE49-F238E27FC236}">
                <a16:creationId xmlns:a16="http://schemas.microsoft.com/office/drawing/2014/main" id="{00AD7778-21B6-443C-A42E-8F82338C5BCE}"/>
              </a:ext>
            </a:extLst>
          </p:cNvPr>
          <p:cNvSpPr/>
          <p:nvPr/>
        </p:nvSpPr>
        <p:spPr>
          <a:xfrm>
            <a:off x="268014" y="2475915"/>
            <a:ext cx="2505666" cy="1384995"/>
          </a:xfrm>
          <a:prstGeom prst="rect">
            <a:avLst/>
          </a:prstGeom>
        </p:spPr>
        <p:txBody>
          <a:bodyPr wrap="square">
            <a:spAutoFit/>
          </a:bodyPr>
          <a:lstStyle/>
          <a:p>
            <a:pPr algn="ctr"/>
            <a:r>
              <a:rPr lang="fi-FI" sz="2800" dirty="0">
                <a:solidFill>
                  <a:schemeClr val="bg1"/>
                </a:solidFill>
              </a:rPr>
              <a:t>Jokaisella on oikeus liikuntaan</a:t>
            </a:r>
          </a:p>
        </p:txBody>
      </p:sp>
    </p:spTree>
    <p:extLst>
      <p:ext uri="{BB962C8B-B14F-4D97-AF65-F5344CB8AC3E}">
        <p14:creationId xmlns:p14="http://schemas.microsoft.com/office/powerpoint/2010/main" val="171216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496DE7-1D83-7E5B-34EB-0D4E1C39AE21}"/>
              </a:ext>
            </a:extLst>
          </p:cNvPr>
          <p:cNvSpPr>
            <a:spLocks noGrp="1"/>
          </p:cNvSpPr>
          <p:nvPr>
            <p:ph type="title"/>
          </p:nvPr>
        </p:nvSpPr>
        <p:spPr>
          <a:xfrm>
            <a:off x="254000" y="843280"/>
            <a:ext cx="2705100" cy="4114800"/>
          </a:xfrm>
        </p:spPr>
        <p:txBody>
          <a:bodyPr anchor="ctr">
            <a:normAutofit/>
          </a:bodyPr>
          <a:lstStyle/>
          <a:p>
            <a:pPr algn="ctr"/>
            <a:r>
              <a:rPr lang="fi-FI" sz="2400" dirty="0">
                <a:solidFill>
                  <a:schemeClr val="bg1"/>
                </a:solidFill>
              </a:rPr>
              <a:t>Erilaisia  haasteita</a:t>
            </a:r>
          </a:p>
        </p:txBody>
      </p:sp>
      <p:graphicFrame>
        <p:nvGraphicFramePr>
          <p:cNvPr id="5" name="Sisällön paikkamerkki 2">
            <a:extLst>
              <a:ext uri="{FF2B5EF4-FFF2-40B4-BE49-F238E27FC236}">
                <a16:creationId xmlns:a16="http://schemas.microsoft.com/office/drawing/2014/main" id="{5F0E5560-591D-7E0D-A839-A82CD2F8D06B}"/>
              </a:ext>
            </a:extLst>
          </p:cNvPr>
          <p:cNvGraphicFramePr>
            <a:graphicFrameLocks noGrp="1"/>
          </p:cNvGraphicFramePr>
          <p:nvPr>
            <p:ph idx="1"/>
            <p:extLst>
              <p:ext uri="{D42A27DB-BD31-4B8C-83A1-F6EECF244321}">
                <p14:modId xmlns:p14="http://schemas.microsoft.com/office/powerpoint/2010/main" val="2905153143"/>
              </p:ext>
            </p:extLst>
          </p:nvPr>
        </p:nvGraphicFramePr>
        <p:xfrm>
          <a:off x="4138367" y="659876"/>
          <a:ext cx="7367833" cy="5512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2640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37F16C-7F14-19F6-C586-EEDA77DE84E9}"/>
              </a:ext>
            </a:extLst>
          </p:cNvPr>
          <p:cNvSpPr>
            <a:spLocks noGrp="1"/>
          </p:cNvSpPr>
          <p:nvPr>
            <p:ph type="title"/>
          </p:nvPr>
        </p:nvSpPr>
        <p:spPr>
          <a:xfrm>
            <a:off x="0" y="1211654"/>
            <a:ext cx="3230881" cy="1926143"/>
          </a:xfrm>
        </p:spPr>
        <p:txBody>
          <a:bodyPr anchor="b">
            <a:normAutofit/>
          </a:bodyPr>
          <a:lstStyle/>
          <a:p>
            <a:pPr algn="ctr"/>
            <a:r>
              <a:rPr lang="fi-FI" sz="4400" dirty="0"/>
              <a:t>Toimintakyky</a:t>
            </a:r>
          </a:p>
        </p:txBody>
      </p:sp>
      <p:sp>
        <p:nvSpPr>
          <p:cNvPr id="3" name="Sisällön paikkamerkki 2">
            <a:extLst>
              <a:ext uri="{FF2B5EF4-FFF2-40B4-BE49-F238E27FC236}">
                <a16:creationId xmlns:a16="http://schemas.microsoft.com/office/drawing/2014/main" id="{AD657A5E-AACB-2F84-1D63-46DD215B8A2A}"/>
              </a:ext>
            </a:extLst>
          </p:cNvPr>
          <p:cNvSpPr>
            <a:spLocks noGrp="1"/>
          </p:cNvSpPr>
          <p:nvPr>
            <p:ph idx="1"/>
          </p:nvPr>
        </p:nvSpPr>
        <p:spPr>
          <a:xfrm>
            <a:off x="3789680" y="822960"/>
            <a:ext cx="7068821" cy="4923939"/>
          </a:xfrm>
        </p:spPr>
        <p:txBody>
          <a:bodyPr>
            <a:normAutofit/>
          </a:bodyPr>
          <a:lstStyle/>
          <a:p>
            <a:r>
              <a:rPr lang="fi-FI" sz="2400" dirty="0"/>
              <a:t>Toimintakyvyn haasteita voivat olla fyysisiä, psyykkisiä tai sosiaalisia.</a:t>
            </a:r>
          </a:p>
          <a:p>
            <a:r>
              <a:rPr lang="fi-FI" sz="2400" dirty="0"/>
              <a:t>Kehitysvammainen tarvitsee motoristen taitojen oppimiseen enemmän aikaa ja toistoja kuin vammaton.</a:t>
            </a:r>
          </a:p>
          <a:p>
            <a:r>
              <a:rPr lang="fi-FI" sz="2400" dirty="0"/>
              <a:t>Uudet motoriset taidot tulee opetella osissa.</a:t>
            </a:r>
          </a:p>
          <a:p>
            <a:r>
              <a:rPr lang="fi-FI" sz="2400" dirty="0"/>
              <a:t>Liikunnan tulee olla mielekästä ja tuottaa onnistumisen tunteita.</a:t>
            </a:r>
          </a:p>
          <a:p>
            <a:r>
              <a:rPr lang="fi-FI" sz="2400" dirty="0"/>
              <a:t>Elinympäristö, ikä, terveydentila ja kokemukset eri liikunnoista vaikuttavat tavoitteisiin pääsemiseen. </a:t>
            </a:r>
          </a:p>
          <a:p>
            <a:r>
              <a:rPr lang="fi-FI" sz="2400" dirty="0"/>
              <a:t>Toimintakyky on riippuvainen ympäristöstä</a:t>
            </a:r>
            <a:r>
              <a:rPr lang="fi-FI" dirty="0"/>
              <a:t>.</a:t>
            </a:r>
          </a:p>
        </p:txBody>
      </p:sp>
    </p:spTree>
    <p:extLst>
      <p:ext uri="{BB962C8B-B14F-4D97-AF65-F5344CB8AC3E}">
        <p14:creationId xmlns:p14="http://schemas.microsoft.com/office/powerpoint/2010/main" val="257035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2F25DC-735C-42BB-A595-561464EE0BF3}"/>
              </a:ext>
            </a:extLst>
          </p:cNvPr>
          <p:cNvSpPr>
            <a:spLocks noGrp="1"/>
          </p:cNvSpPr>
          <p:nvPr>
            <p:ph type="title"/>
          </p:nvPr>
        </p:nvSpPr>
        <p:spPr>
          <a:xfrm>
            <a:off x="110359" y="1123837"/>
            <a:ext cx="3090042" cy="4601183"/>
          </a:xfrm>
        </p:spPr>
        <p:txBody>
          <a:bodyPr/>
          <a:lstStyle/>
          <a:p>
            <a:r>
              <a:rPr lang="fi-FI" dirty="0"/>
              <a:t>Kommunikointi</a:t>
            </a:r>
          </a:p>
        </p:txBody>
      </p:sp>
      <p:sp>
        <p:nvSpPr>
          <p:cNvPr id="3" name="Sisällön paikkamerkki 2">
            <a:extLst>
              <a:ext uri="{FF2B5EF4-FFF2-40B4-BE49-F238E27FC236}">
                <a16:creationId xmlns:a16="http://schemas.microsoft.com/office/drawing/2014/main" id="{E27CF5BE-6EEF-4268-B5A0-89F2FC83D4EA}"/>
              </a:ext>
            </a:extLst>
          </p:cNvPr>
          <p:cNvSpPr>
            <a:spLocks noGrp="1"/>
          </p:cNvSpPr>
          <p:nvPr>
            <p:ph idx="1"/>
          </p:nvPr>
        </p:nvSpPr>
        <p:spPr>
          <a:xfrm>
            <a:off x="3869268" y="441434"/>
            <a:ext cx="7315200" cy="3878318"/>
          </a:xfrm>
        </p:spPr>
        <p:txBody>
          <a:bodyPr/>
          <a:lstStyle/>
          <a:p>
            <a:r>
              <a:rPr lang="fi-FI" sz="2400" dirty="0"/>
              <a:t>Puheen ymmärtämisen haaste</a:t>
            </a:r>
          </a:p>
          <a:p>
            <a:r>
              <a:rPr lang="fi-FI" sz="2400" dirty="0"/>
              <a:t>Puheen tuottamisen haaste</a:t>
            </a:r>
          </a:p>
          <a:p>
            <a:r>
              <a:rPr lang="fi-FI" sz="2400" dirty="0"/>
              <a:t>Kommunikoinnin tukena käytetään:</a:t>
            </a:r>
          </a:p>
          <a:p>
            <a:pPr lvl="1"/>
            <a:r>
              <a:rPr lang="fi-FI" sz="2200" dirty="0"/>
              <a:t>Selkokieli</a:t>
            </a:r>
          </a:p>
          <a:p>
            <a:pPr lvl="1"/>
            <a:r>
              <a:rPr lang="fi-FI" sz="2200" dirty="0"/>
              <a:t>Kuvakommunikaatio, </a:t>
            </a:r>
            <a:r>
              <a:rPr lang="fi-FI" sz="2200" dirty="0" err="1"/>
              <a:t>Qwerty</a:t>
            </a:r>
            <a:r>
              <a:rPr lang="fi-FI" sz="2200" dirty="0"/>
              <a:t>-kirjoitusalusta</a:t>
            </a:r>
          </a:p>
          <a:p>
            <a:pPr lvl="1"/>
            <a:r>
              <a:rPr lang="fi-FI" sz="2200" dirty="0"/>
              <a:t>Kyllä ja ei –vastaukset.</a:t>
            </a:r>
          </a:p>
          <a:p>
            <a:pPr lvl="1"/>
            <a:r>
              <a:rPr lang="fi-FI" sz="2200" dirty="0"/>
              <a:t>Kuvitettu arki, aikajana (Papunet.net)</a:t>
            </a:r>
          </a:p>
          <a:p>
            <a:pPr lvl="1"/>
            <a:r>
              <a:rPr lang="fi-FI" sz="2200" dirty="0"/>
              <a:t>Tukiviittomat</a:t>
            </a:r>
          </a:p>
          <a:p>
            <a:endParaRPr lang="fi-FI" dirty="0"/>
          </a:p>
        </p:txBody>
      </p:sp>
      <p:pic>
        <p:nvPicPr>
          <p:cNvPr id="4" name="Kuva 3">
            <a:extLst>
              <a:ext uri="{FF2B5EF4-FFF2-40B4-BE49-F238E27FC236}">
                <a16:creationId xmlns:a16="http://schemas.microsoft.com/office/drawing/2014/main" id="{2986FFB4-5C3F-4B32-AF7D-C6534201124B}"/>
              </a:ext>
            </a:extLst>
          </p:cNvPr>
          <p:cNvPicPr>
            <a:picLocks noChangeAspect="1"/>
          </p:cNvPicPr>
          <p:nvPr/>
        </p:nvPicPr>
        <p:blipFill>
          <a:blip r:embed="rId2"/>
          <a:stretch>
            <a:fillRect/>
          </a:stretch>
        </p:blipFill>
        <p:spPr>
          <a:xfrm>
            <a:off x="5635005" y="4023931"/>
            <a:ext cx="4454925" cy="2508316"/>
          </a:xfrm>
          <a:prstGeom prst="rect">
            <a:avLst/>
          </a:prstGeom>
        </p:spPr>
      </p:pic>
    </p:spTree>
    <p:extLst>
      <p:ext uri="{BB962C8B-B14F-4D97-AF65-F5344CB8AC3E}">
        <p14:creationId xmlns:p14="http://schemas.microsoft.com/office/powerpoint/2010/main" val="51935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F695DB89-AF97-442A-BB0F-696F2706DD99}"/>
              </a:ext>
            </a:extLst>
          </p:cNvPr>
          <p:cNvPicPr>
            <a:picLocks noChangeAspect="1"/>
          </p:cNvPicPr>
          <p:nvPr/>
        </p:nvPicPr>
        <p:blipFill>
          <a:blip r:embed="rId2"/>
          <a:stretch>
            <a:fillRect/>
          </a:stretch>
        </p:blipFill>
        <p:spPr>
          <a:xfrm>
            <a:off x="6763407" y="456676"/>
            <a:ext cx="3862552" cy="4967750"/>
          </a:xfrm>
          <a:prstGeom prst="rect">
            <a:avLst/>
          </a:prstGeom>
        </p:spPr>
      </p:pic>
      <p:sp>
        <p:nvSpPr>
          <p:cNvPr id="3" name="Tekstiruutu 2">
            <a:extLst>
              <a:ext uri="{FF2B5EF4-FFF2-40B4-BE49-F238E27FC236}">
                <a16:creationId xmlns:a16="http://schemas.microsoft.com/office/drawing/2014/main" id="{BCFA995A-2622-40CA-ABBA-29B43B513982}"/>
              </a:ext>
            </a:extLst>
          </p:cNvPr>
          <p:cNvSpPr txBox="1"/>
          <p:nvPr/>
        </p:nvSpPr>
        <p:spPr>
          <a:xfrm>
            <a:off x="5585629" y="5544969"/>
            <a:ext cx="5908990" cy="646331"/>
          </a:xfrm>
          <a:prstGeom prst="rect">
            <a:avLst/>
          </a:prstGeom>
          <a:noFill/>
        </p:spPr>
        <p:txBody>
          <a:bodyPr wrap="none" rtlCol="0">
            <a:spAutoFit/>
          </a:bodyPr>
          <a:lstStyle/>
          <a:p>
            <a:r>
              <a:rPr lang="fi-FI" dirty="0">
                <a:solidFill>
                  <a:prstClr val="black"/>
                </a:solidFill>
                <a:latin typeface="Trebuchet MS" panose="020B0603020202020204"/>
                <a:hlinkClick r:id="rId3"/>
              </a:rPr>
              <a:t>https://kuvatyokalu.papunet.net/#/muokkaa/3441683</a:t>
            </a:r>
            <a:endParaRPr lang="fi-FI" dirty="0">
              <a:solidFill>
                <a:prstClr val="black"/>
              </a:solidFill>
              <a:latin typeface="Trebuchet MS" panose="020B0603020202020204"/>
            </a:endParaRPr>
          </a:p>
          <a:p>
            <a:endParaRPr lang="fi-FI" dirty="0">
              <a:solidFill>
                <a:prstClr val="black"/>
              </a:solidFill>
              <a:latin typeface="Trebuchet MS" panose="020B0603020202020204"/>
            </a:endParaRPr>
          </a:p>
        </p:txBody>
      </p:sp>
      <p:pic>
        <p:nvPicPr>
          <p:cNvPr id="5" name="Kuva 4">
            <a:extLst>
              <a:ext uri="{FF2B5EF4-FFF2-40B4-BE49-F238E27FC236}">
                <a16:creationId xmlns:a16="http://schemas.microsoft.com/office/drawing/2014/main" id="{3DCC6C13-CE47-4439-882C-3545378F7EDB}"/>
              </a:ext>
            </a:extLst>
          </p:cNvPr>
          <p:cNvPicPr>
            <a:picLocks noChangeAspect="1"/>
          </p:cNvPicPr>
          <p:nvPr/>
        </p:nvPicPr>
        <p:blipFill>
          <a:blip r:embed="rId4"/>
          <a:stretch>
            <a:fillRect/>
          </a:stretch>
        </p:blipFill>
        <p:spPr>
          <a:xfrm>
            <a:off x="1278303" y="456676"/>
            <a:ext cx="3404014" cy="4508938"/>
          </a:xfrm>
          <a:prstGeom prst="rect">
            <a:avLst/>
          </a:prstGeom>
        </p:spPr>
      </p:pic>
      <p:sp>
        <p:nvSpPr>
          <p:cNvPr id="6" name="Suorakulmio 5">
            <a:extLst>
              <a:ext uri="{FF2B5EF4-FFF2-40B4-BE49-F238E27FC236}">
                <a16:creationId xmlns:a16="http://schemas.microsoft.com/office/drawing/2014/main" id="{7C6F09BD-5522-4047-9BD9-7E1BD93C696A}"/>
              </a:ext>
            </a:extLst>
          </p:cNvPr>
          <p:cNvSpPr/>
          <p:nvPr/>
        </p:nvSpPr>
        <p:spPr>
          <a:xfrm>
            <a:off x="1278303" y="5221804"/>
            <a:ext cx="2698175" cy="646331"/>
          </a:xfrm>
          <a:prstGeom prst="rect">
            <a:avLst/>
          </a:prstGeom>
        </p:spPr>
        <p:txBody>
          <a:bodyPr wrap="none">
            <a:spAutoFit/>
          </a:bodyPr>
          <a:lstStyle/>
          <a:p>
            <a:r>
              <a:rPr lang="fi-FI" dirty="0">
                <a:hlinkClick r:id="rId5"/>
              </a:rPr>
              <a:t>https://hyvinvoivaperhe.fi/</a:t>
            </a:r>
            <a:endParaRPr lang="fi-FI" dirty="0"/>
          </a:p>
          <a:p>
            <a:endParaRPr lang="fi-FI" dirty="0"/>
          </a:p>
        </p:txBody>
      </p:sp>
    </p:spTree>
    <p:extLst>
      <p:ext uri="{BB962C8B-B14F-4D97-AF65-F5344CB8AC3E}">
        <p14:creationId xmlns:p14="http://schemas.microsoft.com/office/powerpoint/2010/main" val="168627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CCD403-DB30-433E-A713-94A07AEAAC01}"/>
              </a:ext>
            </a:extLst>
          </p:cNvPr>
          <p:cNvSpPr>
            <a:spLocks noGrp="1"/>
          </p:cNvSpPr>
          <p:nvPr>
            <p:ph type="title"/>
          </p:nvPr>
        </p:nvSpPr>
        <p:spPr>
          <a:xfrm>
            <a:off x="0" y="1123837"/>
            <a:ext cx="3547241" cy="4601183"/>
          </a:xfrm>
        </p:spPr>
        <p:txBody>
          <a:bodyPr/>
          <a:lstStyle/>
          <a:p>
            <a:r>
              <a:rPr lang="fi-FI" dirty="0"/>
              <a:t>Toiminnanohjaus</a:t>
            </a:r>
          </a:p>
        </p:txBody>
      </p:sp>
      <p:sp>
        <p:nvSpPr>
          <p:cNvPr id="3" name="Sisällön paikkamerkki 2">
            <a:extLst>
              <a:ext uri="{FF2B5EF4-FFF2-40B4-BE49-F238E27FC236}">
                <a16:creationId xmlns:a16="http://schemas.microsoft.com/office/drawing/2014/main" id="{EACC2D6B-F65C-4011-AD56-D834070EC291}"/>
              </a:ext>
            </a:extLst>
          </p:cNvPr>
          <p:cNvSpPr>
            <a:spLocks noGrp="1"/>
          </p:cNvSpPr>
          <p:nvPr>
            <p:ph idx="1"/>
          </p:nvPr>
        </p:nvSpPr>
        <p:spPr>
          <a:xfrm>
            <a:off x="3869268" y="504497"/>
            <a:ext cx="7315200" cy="6353503"/>
          </a:xfrm>
        </p:spPr>
        <p:txBody>
          <a:bodyPr>
            <a:normAutofit/>
          </a:bodyPr>
          <a:lstStyle/>
          <a:p>
            <a:r>
              <a:rPr lang="fi-FI" sz="2600" b="1" dirty="0"/>
              <a:t>Toiminnanohjaus edellyttää seuraavia taitoja:</a:t>
            </a:r>
          </a:p>
          <a:p>
            <a:pPr marL="0" indent="0">
              <a:buNone/>
            </a:pPr>
            <a:endParaRPr lang="fi-FI" sz="2600" dirty="0"/>
          </a:p>
          <a:p>
            <a:pPr lvl="1"/>
            <a:r>
              <a:rPr lang="fi-FI" sz="2600" dirty="0"/>
              <a:t>Suunnittelu, organisointi ja tavoitteiden asettaminen.</a:t>
            </a:r>
          </a:p>
          <a:p>
            <a:pPr lvl="1"/>
            <a:r>
              <a:rPr lang="fi-FI" sz="2600" dirty="0"/>
              <a:t>Tavoitteen mielessä pitäminen (työmuisti).</a:t>
            </a:r>
          </a:p>
          <a:p>
            <a:pPr lvl="1"/>
            <a:r>
              <a:rPr lang="fi-FI" sz="2600" dirty="0"/>
              <a:t>Sopivan toimintatavan valitseminen tavoitteeseen pääsemiseksi.</a:t>
            </a:r>
          </a:p>
          <a:p>
            <a:pPr lvl="1"/>
            <a:r>
              <a:rPr lang="fi-FI" sz="2600" dirty="0"/>
              <a:t>Ympäristön antaman palautteen käyttö omassa toiminnassa. Toimia joustavasti muuttaen suunnitelmaa tarvittaessa.</a:t>
            </a:r>
          </a:p>
          <a:p>
            <a:pPr lvl="1"/>
            <a:r>
              <a:rPr lang="fi-FI" sz="2600" dirty="0"/>
              <a:t>Kokemuksesta oppiminen ja oman suorituksen arviointi (itsearviointi).</a:t>
            </a:r>
          </a:p>
          <a:p>
            <a:pPr lvl="1"/>
            <a:r>
              <a:rPr lang="fi-FI" sz="2600" dirty="0"/>
              <a:t>Torjua tehtävän suorittamista häiritseviä impulsseja.</a:t>
            </a:r>
          </a:p>
          <a:p>
            <a:pPr lvl="1"/>
            <a:r>
              <a:rPr lang="fi-FI" sz="2600" dirty="0"/>
              <a:t>Strukturointi</a:t>
            </a:r>
          </a:p>
          <a:p>
            <a:pPr marL="0" indent="0">
              <a:buNone/>
            </a:pPr>
            <a:endParaRPr lang="fi-FI" dirty="0"/>
          </a:p>
        </p:txBody>
      </p:sp>
    </p:spTree>
    <p:extLst>
      <p:ext uri="{BB962C8B-B14F-4D97-AF65-F5344CB8AC3E}">
        <p14:creationId xmlns:p14="http://schemas.microsoft.com/office/powerpoint/2010/main" val="386585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C2DC7-13AB-4626-A3D7-2AD8195495A3}"/>
              </a:ext>
            </a:extLst>
          </p:cNvPr>
          <p:cNvSpPr>
            <a:spLocks noGrp="1"/>
          </p:cNvSpPr>
          <p:nvPr>
            <p:ph type="title"/>
          </p:nvPr>
        </p:nvSpPr>
        <p:spPr>
          <a:xfrm>
            <a:off x="252919" y="1123838"/>
            <a:ext cx="2947482" cy="2029266"/>
          </a:xfrm>
        </p:spPr>
        <p:txBody>
          <a:bodyPr>
            <a:normAutofit/>
          </a:bodyPr>
          <a:lstStyle/>
          <a:p>
            <a:r>
              <a:rPr lang="fi-FI" dirty="0"/>
              <a:t>Liikunnan suunnittelu</a:t>
            </a:r>
          </a:p>
        </p:txBody>
      </p:sp>
      <p:sp>
        <p:nvSpPr>
          <p:cNvPr id="3" name="Sisällön paikkamerkki 2">
            <a:extLst>
              <a:ext uri="{FF2B5EF4-FFF2-40B4-BE49-F238E27FC236}">
                <a16:creationId xmlns:a16="http://schemas.microsoft.com/office/drawing/2014/main" id="{46E3C8A0-26F3-4922-B5F1-9EA06935FFF8}"/>
              </a:ext>
            </a:extLst>
          </p:cNvPr>
          <p:cNvSpPr>
            <a:spLocks noGrp="1"/>
          </p:cNvSpPr>
          <p:nvPr>
            <p:ph idx="1"/>
          </p:nvPr>
        </p:nvSpPr>
        <p:spPr/>
        <p:txBody>
          <a:bodyPr>
            <a:normAutofit/>
          </a:bodyPr>
          <a:lstStyle/>
          <a:p>
            <a:r>
              <a:rPr lang="fi-FI" sz="2800" dirty="0"/>
              <a:t>Ohjaajan tulee osata ennakoida mahdolliset riskitekijät.</a:t>
            </a:r>
          </a:p>
          <a:p>
            <a:r>
              <a:rPr lang="fi-FI" sz="2800" dirty="0"/>
              <a:t>Tutustua mahdollisuuksien mukaan lapsen yksilöllisiin vaatimuksiin, esim. tuen tarve, mahdollinen lääkitys, apuvälineiden käyttö.</a:t>
            </a:r>
          </a:p>
          <a:p>
            <a:r>
              <a:rPr lang="fi-FI" sz="2800" dirty="0"/>
              <a:t>Toimintaympäristöstä tulee minimoida ulkopuoliset ärsykkeet.</a:t>
            </a:r>
          </a:p>
          <a:p>
            <a:r>
              <a:rPr lang="fi-FI" sz="2800" dirty="0"/>
              <a:t>Muista miettiä myös varasuunnitelma, ja varasuunnitelman varasuunnitelma.</a:t>
            </a:r>
          </a:p>
        </p:txBody>
      </p:sp>
      <p:pic>
        <p:nvPicPr>
          <p:cNvPr id="4" name="Kuva 3">
            <a:extLst>
              <a:ext uri="{FF2B5EF4-FFF2-40B4-BE49-F238E27FC236}">
                <a16:creationId xmlns:a16="http://schemas.microsoft.com/office/drawing/2014/main" id="{DC937F67-25E9-4016-9B0E-943088887D18}"/>
              </a:ext>
            </a:extLst>
          </p:cNvPr>
          <p:cNvPicPr>
            <a:picLocks noChangeAspect="1"/>
          </p:cNvPicPr>
          <p:nvPr/>
        </p:nvPicPr>
        <p:blipFill>
          <a:blip r:embed="rId2"/>
          <a:stretch>
            <a:fillRect/>
          </a:stretch>
        </p:blipFill>
        <p:spPr>
          <a:xfrm>
            <a:off x="534557" y="3349956"/>
            <a:ext cx="2384206" cy="2384206"/>
          </a:xfrm>
          <a:prstGeom prst="rect">
            <a:avLst/>
          </a:prstGeom>
        </p:spPr>
      </p:pic>
    </p:spTree>
    <p:extLst>
      <p:ext uri="{BB962C8B-B14F-4D97-AF65-F5344CB8AC3E}">
        <p14:creationId xmlns:p14="http://schemas.microsoft.com/office/powerpoint/2010/main" val="363132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ehys">
  <a:themeElements>
    <a:clrScheme name="Kehy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Kehys">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ehy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0691B8DFB0A34A8D73CF8ED7775E48" ma:contentTypeVersion="7" ma:contentTypeDescription="Create a new document." ma:contentTypeScope="" ma:versionID="01c7f4ad442ea174c43837b440eba3b5">
  <xsd:schema xmlns:xsd="http://www.w3.org/2001/XMLSchema" xmlns:xs="http://www.w3.org/2001/XMLSchema" xmlns:p="http://schemas.microsoft.com/office/2006/metadata/properties" xmlns:ns3="4981b935-7f56-4209-a6e5-807cdfdfcf43" xmlns:ns4="d0d680fd-31f6-4842-bc05-322de00cbfaf" targetNamespace="http://schemas.microsoft.com/office/2006/metadata/properties" ma:root="true" ma:fieldsID="f640a323626a4ff42a3ab7d154785a1f" ns3:_="" ns4:_="">
    <xsd:import namespace="4981b935-7f56-4209-a6e5-807cdfdfcf43"/>
    <xsd:import namespace="d0d680fd-31f6-4842-bc05-322de00cbfa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81b935-7f56-4209-a6e5-807cdfdfcf4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d680fd-31f6-4842-bc05-322de00cbfa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BBA491-8812-4B8B-A8DF-EE4BD03BCFE5}">
  <ds:schemaRefs>
    <ds:schemaRef ds:uri="http://schemas.microsoft.com/sharepoint/v3/contenttype/forms"/>
  </ds:schemaRefs>
</ds:datastoreItem>
</file>

<file path=customXml/itemProps2.xml><?xml version="1.0" encoding="utf-8"?>
<ds:datastoreItem xmlns:ds="http://schemas.openxmlformats.org/officeDocument/2006/customXml" ds:itemID="{3B8955E7-9D25-43CA-A843-E74D31ABC9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81b935-7f56-4209-a6e5-807cdfdfcf43"/>
    <ds:schemaRef ds:uri="d0d680fd-31f6-4842-bc05-322de00cbf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2FAA7D-E59B-4AB2-B941-AD6F2892CEE7}">
  <ds:schemaRefs>
    <ds:schemaRef ds:uri="http://purl.org/dc/elements/1.1/"/>
    <ds:schemaRef ds:uri="http://schemas.microsoft.com/office/2006/metadata/properties"/>
    <ds:schemaRef ds:uri="http://purl.org/dc/dcmitype/"/>
    <ds:schemaRef ds:uri="http://www.w3.org/XML/1998/namespace"/>
    <ds:schemaRef ds:uri="http://schemas.microsoft.com/office/2006/documentManagement/types"/>
    <ds:schemaRef ds:uri="d0d680fd-31f6-4842-bc05-322de00cbfaf"/>
    <ds:schemaRef ds:uri="http://schemas.microsoft.com/office/infopath/2007/PartnerControls"/>
    <ds:schemaRef ds:uri="http://schemas.openxmlformats.org/package/2006/metadata/core-properties"/>
    <ds:schemaRef ds:uri="4981b935-7f56-4209-a6e5-807cdfdfcf43"/>
    <ds:schemaRef ds:uri="http://purl.org/dc/terms/"/>
  </ds:schemaRefs>
</ds:datastoreItem>
</file>

<file path=docProps/app.xml><?xml version="1.0" encoding="utf-8"?>
<Properties xmlns="http://schemas.openxmlformats.org/officeDocument/2006/extended-properties" xmlns:vt="http://schemas.openxmlformats.org/officeDocument/2006/docPropsVTypes">
  <Template>Kehys</Template>
  <TotalTime>3319</TotalTime>
  <Words>770</Words>
  <Application>Microsoft Office PowerPoint</Application>
  <PresentationFormat>Widescreen</PresentationFormat>
  <Paragraphs>108</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Corbel</vt:lpstr>
      <vt:lpstr>Trebuchet MS</vt:lpstr>
      <vt:lpstr>Wingdings 2</vt:lpstr>
      <vt:lpstr>Kehys</vt:lpstr>
      <vt:lpstr>Soveltava liikunta</vt:lpstr>
      <vt:lpstr>Tavoitteet</vt:lpstr>
      <vt:lpstr>Kehitysvammaisuus</vt:lpstr>
      <vt:lpstr>Erilaisia  haasteita</vt:lpstr>
      <vt:lpstr>Toimintakyky</vt:lpstr>
      <vt:lpstr>Kommunikointi</vt:lpstr>
      <vt:lpstr>PowerPoint Presentation</vt:lpstr>
      <vt:lpstr>Toiminnanohjaus</vt:lpstr>
      <vt:lpstr>Liikunnan suunnittelu</vt:lpstr>
      <vt:lpstr>Liikunnanohjaus</vt:lpstr>
      <vt:lpstr>Toimintamallit</vt:lpstr>
      <vt:lpstr>Struktuuri eli jäsentäminen</vt:lpstr>
      <vt:lpstr>Liikuntatilan jäsentäminen</vt:lpstr>
      <vt:lpstr>Liikunta</vt:lpstr>
      <vt:lpstr>Liikuntaa tukevia asioita</vt:lpstr>
      <vt:lpstr>PowerPoint Presentation</vt:lpstr>
      <vt:lpstr>Käytännön harjoituksia</vt:lpstr>
      <vt:lpstr>Lähteet ja lisätietoa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Sohkanen Heli ALY20S</dc:creator>
  <cp:lastModifiedBy>Kääpä, Mari</cp:lastModifiedBy>
  <cp:revision>43</cp:revision>
  <dcterms:created xsi:type="dcterms:W3CDTF">2022-10-03T12:54:12Z</dcterms:created>
  <dcterms:modified xsi:type="dcterms:W3CDTF">2022-12-01T20:40:27Z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0x0101001D0691B8DFB0A34A8D73CF8ED7775E48</vt:lpwstr>
  </property>
</Properties>
</file>