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60" r:id="rId3"/>
    <p:sldId id="269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BA0D"/>
    <a:srgbClr val="898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801" autoAdjust="0"/>
  </p:normalViewPr>
  <p:slideViewPr>
    <p:cSldViewPr snapToGrid="0">
      <p:cViewPr varScale="1">
        <p:scale>
          <a:sx n="58" d="100"/>
          <a:sy n="5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B5740-BA8F-4E49-AE0D-8A397CAB0BC3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9D9D-0559-4FE7-A4F8-9A294A109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23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jXkBfKNK0&amp;t=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Kalvon linkitys: </a:t>
            </a:r>
            <a:r>
              <a:rPr lang="fi-FI" sz="1200" dirty="0">
                <a:hlinkClick r:id="rId3"/>
              </a:rPr>
              <a:t>https://www.youtube.com/watch?v=BrjXkBfKNK0&amp;t=</a:t>
            </a:r>
            <a:endParaRPr lang="fi-FI" sz="1200" b="1" dirty="0">
              <a:solidFill>
                <a:srgbClr val="0070C0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99D9D-0559-4FE7-A4F8-9A294A1091B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2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76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2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3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1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8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9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697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3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F5B7-D733-4DD4-A3CF-F3D000078A37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8C72B-932D-40BF-85AD-97F5A8F54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BrjXkBfKNK0&amp;t=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ruoho, rakennus, ulko&#10;&#10;Kuvaus luotu automaattisesti">
            <a:extLst>
              <a:ext uri="{FF2B5EF4-FFF2-40B4-BE49-F238E27FC236}">
                <a16:creationId xmlns:a16="http://schemas.microsoft.com/office/drawing/2014/main" id="{1E1F6A19-F022-4232-956D-737CE5337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89">
            <a:extLst>
              <a:ext uri="{FF2B5EF4-FFF2-40B4-BE49-F238E27FC236}">
                <a16:creationId xmlns:a16="http://schemas.microsoft.com/office/drawing/2014/main" id="{C6335F8A-AC91-47F7-8668-7A59F4A2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0087"/>
            <a:ext cx="9144000" cy="1981200"/>
          </a:xfrm>
          <a:prstGeom prst="rect">
            <a:avLst/>
          </a:prstGeom>
          <a:gradFill rotWithShape="0">
            <a:gsLst>
              <a:gs pos="36000">
                <a:srgbClr val="898E2A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76AEA7-45C9-443E-9CE9-387452C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92680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Maakuntien Ruotsista uudenaikaiseksi valtioksi</a:t>
            </a:r>
          </a:p>
        </p:txBody>
      </p:sp>
      <p:sp>
        <p:nvSpPr>
          <p:cNvPr id="6" name="Shape 91">
            <a:extLst>
              <a:ext uri="{FF2B5EF4-FFF2-40B4-BE49-F238E27FC236}">
                <a16:creationId xmlns:a16="http://schemas.microsoft.com/office/drawing/2014/main" id="{6BB26A0C-5390-485A-8D7B-06356E12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9700"/>
            <a:ext cx="9144000" cy="368300"/>
          </a:xfrm>
          <a:prstGeom prst="rect">
            <a:avLst/>
          </a:prstGeom>
          <a:solidFill>
            <a:srgbClr val="FFBA0D">
              <a:alpha val="62000"/>
            </a:srgbClr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400"/>
              <a:buFont typeface="Times New Roman" panose="02020603050405020304" pitchFamily="18" charset="0"/>
              <a:buNone/>
            </a:pPr>
            <a:r>
              <a:rPr lang="en-US" altLang="fi-FI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fi-FI" sz="2000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Sivut</a:t>
            </a:r>
            <a:r>
              <a:rPr lang="en-US" altLang="fi-FI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 66-75 </a:t>
            </a:r>
            <a:endParaRPr lang="fi-FI" altLang="fi-FI" sz="2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3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3"/>
          <p:cNvSpPr>
            <a:spLocks noGrp="1"/>
          </p:cNvSpPr>
          <p:nvPr>
            <p:ph type="title"/>
          </p:nvPr>
        </p:nvSpPr>
        <p:spPr>
          <a:xfrm>
            <a:off x="217739" y="318052"/>
            <a:ext cx="7440361" cy="795131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8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Nuijasota </a:t>
            </a:r>
          </a:p>
        </p:txBody>
      </p:sp>
      <p:sp>
        <p:nvSpPr>
          <p:cNvPr id="10244" name="Sisällön paikkamerkki 7"/>
          <p:cNvSpPr>
            <a:spLocks noGrp="1"/>
          </p:cNvSpPr>
          <p:nvPr>
            <p:ph sz="half" idx="2"/>
          </p:nvPr>
        </p:nvSpPr>
        <p:spPr>
          <a:xfrm>
            <a:off x="4572000" y="1182757"/>
            <a:ext cx="4354260" cy="4298882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Juhana III:n kuoleman jälkeen alkoi taistelu Ruotsin valtaistuimesta.</a:t>
            </a:r>
          </a:p>
          <a:p>
            <a:pPr eaLnBrk="1" hangingPunct="1"/>
            <a:r>
              <a:rPr lang="fi-FI" altLang="fi-FI" sz="2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Suomen aatelisto tuki laillista kruununperijää, Juhanan poikaa  </a:t>
            </a:r>
            <a:r>
              <a:rPr lang="fi-FI" altLang="fi-FI" sz="2200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Sigismundia</a:t>
            </a:r>
            <a:r>
              <a:rPr lang="fi-FI" altLang="fi-FI" sz="2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fi-FI" altLang="fi-FI" sz="2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Suomen käskynhaltija Klaus Flemingin joukkojen ylläpito jäi talonpoikien harteille.</a:t>
            </a:r>
          </a:p>
          <a:p>
            <a:pPr eaLnBrk="1" hangingPunct="1"/>
            <a:r>
              <a:rPr lang="fi-FI" altLang="fi-FI" sz="2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Pohjanmaan ja Savon talonpojat nousivat kapinaan vuonna 1596 (nuijasota).</a:t>
            </a:r>
          </a:p>
          <a:p>
            <a:pPr eaLnBrk="1" hangingPunct="1"/>
            <a:r>
              <a:rPr lang="fi-FI" altLang="fi-FI" sz="2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Kapina kukistettiin ja talonpoikia rangaistiin.</a:t>
            </a:r>
          </a:p>
          <a:p>
            <a:pPr eaLnBrk="1" hangingPunct="1"/>
            <a:r>
              <a:rPr lang="fi-FI" altLang="fi-FI" sz="2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Kaarle-herttua voitti vastustajansa ja sai Ruotsin kruunun.</a:t>
            </a:r>
          </a:p>
        </p:txBody>
      </p:sp>
      <p:pic>
        <p:nvPicPr>
          <p:cNvPr id="6" name="Sisällön paikkamerkki 5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3220EAE0-BFC6-4C0D-939B-2A414C396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9" y="1182757"/>
            <a:ext cx="4171106" cy="4994206"/>
          </a:xfrm>
        </p:spPr>
      </p:pic>
    </p:spTree>
    <p:extLst>
      <p:ext uri="{BB962C8B-B14F-4D97-AF65-F5344CB8AC3E}">
        <p14:creationId xmlns:p14="http://schemas.microsoft.com/office/powerpoint/2010/main" val="379091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49B6663-63E6-4EEB-B183-C78309892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72975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5FAAC4D-40DA-46BF-99DA-676A1B4DD043}"/>
              </a:ext>
            </a:extLst>
          </p:cNvPr>
          <p:cNvSpPr/>
          <p:nvPr/>
        </p:nvSpPr>
        <p:spPr>
          <a:xfrm>
            <a:off x="73620" y="3967101"/>
            <a:ext cx="8996760" cy="2733056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Suomen rahvaan valitus Juhana III:lle</a:t>
            </a:r>
          </a:p>
          <a:p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katkelma vuonna 1589 laaditusta Suomen rahvaan </a:t>
            </a:r>
          </a:p>
          <a:p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valituksesta Juhana III:lle.</a:t>
            </a:r>
          </a:p>
          <a:p>
            <a:pPr marL="357188" lvl="0" indent="-357188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Mitä valituksen aiheita kuninkaan suomalaisilla alamaisilla oli?</a:t>
            </a:r>
          </a:p>
          <a:p>
            <a:pPr marL="357188" lvl="0" indent="-357188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Millä eri tavoin rahvas reagoi kasautuviin vaikeuksiinsa?</a:t>
            </a:r>
          </a:p>
          <a:p>
            <a:pPr marL="357188" lvl="0" indent="-357188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Pohdi, miksi kuningas ja hänen virkamiehensä eivät nähtävästi pystyneet takaamaan lakia ja järjestystä Suomessa.</a:t>
            </a:r>
          </a:p>
        </p:txBody>
      </p:sp>
      <p:pic>
        <p:nvPicPr>
          <p:cNvPr id="8" name="Kuva 7" descr="Asiakirja">
            <a:extLst>
              <a:ext uri="{FF2B5EF4-FFF2-40B4-BE49-F238E27FC236}">
                <a16:creationId xmlns:a16="http://schemas.microsoft.com/office/drawing/2014/main" id="{17784FC1-8C03-4A10-97BA-E80150D8D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2552" y="4050932"/>
            <a:ext cx="729349" cy="7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tsikko 2"/>
          <p:cNvSpPr>
            <a:spLocks noGrp="1"/>
          </p:cNvSpPr>
          <p:nvPr>
            <p:ph type="title"/>
          </p:nvPr>
        </p:nvSpPr>
        <p:spPr>
          <a:xfrm>
            <a:off x="406005" y="438498"/>
            <a:ext cx="61722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Kustaa Vaasan uudistukset</a:t>
            </a:r>
          </a:p>
        </p:txBody>
      </p:sp>
      <p:sp>
        <p:nvSpPr>
          <p:cNvPr id="12" name="Tekstikehys 11"/>
          <p:cNvSpPr>
            <a:spLocks noChangeArrowheads="1"/>
          </p:cNvSpPr>
          <p:nvPr/>
        </p:nvSpPr>
        <p:spPr bwMode="auto">
          <a:xfrm>
            <a:off x="4324242" y="1984442"/>
            <a:ext cx="3420616" cy="919401"/>
          </a:xfrm>
          <a:prstGeom prst="roundRect">
            <a:avLst>
              <a:gd name="adj" fmla="val 16667"/>
            </a:avLst>
          </a:prstGeom>
          <a:solidFill>
            <a:srgbClr val="898E2A"/>
          </a:solidFill>
          <a:ln w="28575">
            <a:solidFill>
              <a:srgbClr val="FFBA0D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Calibri" panose="020F0502020204030204" pitchFamily="34" charset="0"/>
              <a:buChar char="→"/>
            </a:pPr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irrotti Ruotsin Kalmarin unionista</a:t>
            </a:r>
          </a:p>
        </p:txBody>
      </p:sp>
      <p:sp>
        <p:nvSpPr>
          <p:cNvPr id="13" name="Tekstikehys 12"/>
          <p:cNvSpPr>
            <a:spLocks noChangeArrowheads="1"/>
          </p:cNvSpPr>
          <p:nvPr/>
        </p:nvSpPr>
        <p:spPr bwMode="auto">
          <a:xfrm>
            <a:off x="4324242" y="4085072"/>
            <a:ext cx="3508751" cy="1328023"/>
          </a:xfrm>
          <a:prstGeom prst="roundRect">
            <a:avLst>
              <a:gd name="adj" fmla="val 16667"/>
            </a:avLst>
          </a:prstGeom>
          <a:solidFill>
            <a:srgbClr val="898E2A"/>
          </a:solidFill>
          <a:ln w="28575">
            <a:solidFill>
              <a:srgbClr val="FFBA0D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Calibri" panose="020F0502020204030204" pitchFamily="34" charset="0"/>
              <a:buChar char="→"/>
            </a:pPr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loi perustan uudenaikaiselle valtiolle.</a:t>
            </a:r>
          </a:p>
        </p:txBody>
      </p:sp>
      <p:sp>
        <p:nvSpPr>
          <p:cNvPr id="14" name="Tekstikehys 13"/>
          <p:cNvSpPr>
            <a:spLocks noChangeArrowheads="1"/>
          </p:cNvSpPr>
          <p:nvPr/>
        </p:nvSpPr>
        <p:spPr bwMode="auto">
          <a:xfrm>
            <a:off x="4324242" y="3034757"/>
            <a:ext cx="3420616" cy="919401"/>
          </a:xfrm>
          <a:prstGeom prst="roundRect">
            <a:avLst>
              <a:gd name="adj" fmla="val 16667"/>
            </a:avLst>
          </a:prstGeom>
          <a:solidFill>
            <a:srgbClr val="898E2A"/>
          </a:solidFill>
          <a:ln w="28575">
            <a:solidFill>
              <a:srgbClr val="FFBA0D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Calibri" panose="020F0502020204030204" pitchFamily="34" charset="0"/>
              <a:buChar char="→"/>
            </a:pPr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lujitti kuninkaan ja valtion valtaa</a:t>
            </a:r>
          </a:p>
        </p:txBody>
      </p:sp>
      <p:sp>
        <p:nvSpPr>
          <p:cNvPr id="15" name="Tekstikehys 14"/>
          <p:cNvSpPr>
            <a:spLocks noChangeArrowheads="1"/>
          </p:cNvSpPr>
          <p:nvPr/>
        </p:nvSpPr>
        <p:spPr bwMode="auto">
          <a:xfrm>
            <a:off x="3253399" y="1327126"/>
            <a:ext cx="2637202" cy="510778"/>
          </a:xfrm>
          <a:prstGeom prst="roundRect">
            <a:avLst>
              <a:gd name="adj" fmla="val 16667"/>
            </a:avLst>
          </a:prstGeom>
          <a:solidFill>
            <a:srgbClr val="898E2A"/>
          </a:solidFill>
          <a:ln w="28575">
            <a:solidFill>
              <a:srgbClr val="FFBA0D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Kustaa Vaasa</a:t>
            </a:r>
          </a:p>
        </p:txBody>
      </p:sp>
      <p:pic>
        <p:nvPicPr>
          <p:cNvPr id="5" name="Kuva 4" descr="Kuva, joka sisältää kohteen vaatetus&#10;&#10;Kuvaus luotu automaattisesti">
            <a:extLst>
              <a:ext uri="{FF2B5EF4-FFF2-40B4-BE49-F238E27FC236}">
                <a16:creationId xmlns:a16="http://schemas.microsoft.com/office/drawing/2014/main" id="{3CCDDCAB-200F-4838-88B3-DBC68166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198"/>
            <a:ext cx="2917507" cy="57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A1C0675-84AB-4EBA-AFAC-1DE22A47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63" y="0"/>
            <a:ext cx="4418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6438" y="0"/>
            <a:ext cx="3910989" cy="994172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Säädyillä on oikeutensa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9153" y="903689"/>
            <a:ext cx="4282347" cy="5273274"/>
          </a:xfrm>
        </p:spPr>
        <p:txBody>
          <a:bodyPr>
            <a:noAutofit/>
          </a:bodyPr>
          <a:lstStyle/>
          <a:p>
            <a:r>
              <a:rPr lang="fi-FI" sz="2400" dirty="0"/>
              <a:t>Saadakseen uudistuksensa toteutettua kuningas tarvitsi alamaistensa tukea.</a:t>
            </a:r>
          </a:p>
          <a:p>
            <a:r>
              <a:rPr lang="fi-FI" sz="2400" dirty="0"/>
              <a:t>Esimerkiksi reformaatio ja monarkian tekeminen perinnölliseksi vaati säätyjen suostumuksen.</a:t>
            </a:r>
          </a:p>
          <a:p>
            <a:r>
              <a:rPr lang="fi-FI" sz="2400" dirty="0"/>
              <a:t>Saadakseen säätyjen tuen kuninkaan oli ylläpidettävä oikeutta ja myönnettävä privilegioita.</a:t>
            </a:r>
          </a:p>
          <a:p>
            <a:r>
              <a:rPr lang="fi-FI" sz="2400" dirty="0"/>
              <a:t>Tarvittaessa kuningas kutsui koolle valtiopäivät. Valtiopäivätoiminnasta tuli säännöllistä 1600-luvun alussa.</a:t>
            </a:r>
          </a:p>
        </p:txBody>
      </p:sp>
      <p:pic>
        <p:nvPicPr>
          <p:cNvPr id="7" name="Kuva 6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A727D359-FA04-41A4-B355-D6409B0D4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47" y="903689"/>
            <a:ext cx="47625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4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517792" y="465292"/>
            <a:ext cx="6001941" cy="59412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Ruotsista moderni valtio?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517792" y="1322025"/>
            <a:ext cx="7965195" cy="4097702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Modernin valtion määritelmä: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suvereenisuus</a:t>
            </a:r>
          </a:p>
          <a:p>
            <a:pPr marL="892175" lvl="1" indent="-434975" eaLnBrk="1" hangingPunct="1">
              <a:buFont typeface="Calibri" panose="020F0502020204030204" pitchFamily="34" charset="0"/>
              <a:buChar char="→"/>
            </a:pPr>
            <a:r>
              <a:rPr lang="fi-FI" altLang="fi-FI" sz="28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valtiolla yksinoikeus mm. käyttää väkivaltaa, jakaa oikeutta, kantaa veroja ja painaa rahaa valtion alueella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keskitetty,  lakiin ja kirjallisiin dokumentteihin perustuva hallinto, joka ulottuu koko valtion alueelle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tarkasti määritellyt valtionrajat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säännöllinen armeija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pääkaupunki.</a:t>
            </a:r>
          </a:p>
        </p:txBody>
      </p:sp>
      <p:sp>
        <p:nvSpPr>
          <p:cNvPr id="8" name="Ellipsi 7"/>
          <p:cNvSpPr>
            <a:spLocks noChangeArrowheads="1"/>
          </p:cNvSpPr>
          <p:nvPr/>
        </p:nvSpPr>
        <p:spPr bwMode="auto">
          <a:xfrm>
            <a:off x="5466651" y="4642894"/>
            <a:ext cx="3314010" cy="2078888"/>
          </a:xfrm>
          <a:prstGeom prst="ellipse">
            <a:avLst/>
          </a:prstGeom>
          <a:solidFill>
            <a:srgbClr val="898E2A"/>
          </a:solidFill>
          <a:ln w="9525">
            <a:solidFill>
              <a:srgbClr val="FFBA0D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fi-FI" sz="2400" dirty="0">
                <a:solidFill>
                  <a:srgbClr val="FFFFFF"/>
                </a:solidFill>
                <a:cs typeface="Arial" charset="0"/>
              </a:rPr>
              <a:t>Arvioi oppikirjan avulla, tuliko Ruotsista moderni valtio 1500-luvulla.</a:t>
            </a:r>
          </a:p>
        </p:txBody>
      </p:sp>
    </p:spTree>
    <p:extLst>
      <p:ext uri="{BB962C8B-B14F-4D97-AF65-F5344CB8AC3E}">
        <p14:creationId xmlns:p14="http://schemas.microsoft.com/office/powerpoint/2010/main" val="9384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96103" y="613406"/>
            <a:ext cx="8019247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Reformaatio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96103" y="1938969"/>
            <a:ext cx="8151793" cy="3932256"/>
          </a:xfrm>
        </p:spPr>
        <p:txBody>
          <a:bodyPr>
            <a:noAutofit/>
          </a:bodyPr>
          <a:lstStyle/>
          <a:p>
            <a:r>
              <a:rPr lang="fi-FI" sz="2400" dirty="0"/>
              <a:t>Reformaatio tarjosi Kustaa Vaasalle mahdollisuuden takavarikoida kirkon omaisuuden valtion velkojen kattamiseksi.</a:t>
            </a:r>
          </a:p>
          <a:p>
            <a:r>
              <a:rPr lang="fi-FI" sz="2400" dirty="0"/>
              <a:t>Syntyi luterilainen kansankirkko, jonka johdossa oli kuningas.</a:t>
            </a:r>
          </a:p>
          <a:p>
            <a:r>
              <a:rPr lang="fi-FI" sz="2400" dirty="0"/>
              <a:t>Kirkolliset käytännöt säilyivät ennallaan vielä pitkään, sillä kuningas ei halunnut ärsyttää kansaa.</a:t>
            </a:r>
          </a:p>
          <a:p>
            <a:r>
              <a:rPr lang="fi-FI" sz="2400" dirty="0"/>
              <a:t>Vähitellen siirryttiin kansankieliseen jumalanpalvelukseen.</a:t>
            </a:r>
          </a:p>
          <a:p>
            <a:r>
              <a:rPr lang="fi-FI" sz="2400" dirty="0"/>
              <a:t>Mikael Agricolan </a:t>
            </a:r>
            <a:r>
              <a:rPr lang="fi-FI" sz="2400" i="1" dirty="0" err="1"/>
              <a:t>Abckiria</a:t>
            </a:r>
            <a:r>
              <a:rPr lang="fi-FI" sz="2400" i="1" dirty="0"/>
              <a:t> </a:t>
            </a:r>
            <a:r>
              <a:rPr lang="fi-FI" sz="2400" dirty="0"/>
              <a:t>ja</a:t>
            </a:r>
            <a:r>
              <a:rPr lang="fi-FI" sz="2400" i="1" dirty="0"/>
              <a:t> Se </a:t>
            </a:r>
            <a:r>
              <a:rPr lang="fi-FI" sz="2400" i="1" dirty="0" err="1"/>
              <a:t>Wsi</a:t>
            </a:r>
            <a:r>
              <a:rPr lang="fi-FI" sz="2400" i="1" dirty="0"/>
              <a:t> </a:t>
            </a:r>
            <a:r>
              <a:rPr lang="fi-FI" sz="2400" i="1" dirty="0" err="1"/>
              <a:t>testamenti</a:t>
            </a:r>
            <a:r>
              <a:rPr lang="fi-FI" sz="2400" i="1" dirty="0"/>
              <a:t> </a:t>
            </a:r>
            <a:r>
              <a:rPr lang="fi-FI" sz="2400" dirty="0"/>
              <a:t>loivat pohjan suomen kirjakielelle.</a:t>
            </a:r>
          </a:p>
        </p:txBody>
      </p:sp>
    </p:spTree>
    <p:extLst>
      <p:ext uri="{BB962C8B-B14F-4D97-AF65-F5344CB8AC3E}">
        <p14:creationId xmlns:p14="http://schemas.microsoft.com/office/powerpoint/2010/main" val="77464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BE489056-B572-4305-8DC6-CD4A984F1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16"/>
            <a:ext cx="9144000" cy="49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>
          <a:xfrm>
            <a:off x="417263" y="660482"/>
            <a:ext cx="7404712" cy="857250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3600" b="1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Kamppailu Ruotsin kruunusta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17263" y="1740665"/>
            <a:ext cx="8407248" cy="4649118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Eerik XIV peri isänsä kruunun ja vallan, mutta nuorempien poikien saamat herttuakunnat vaaransivat valtakunnan yhtenäisyyden.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Juhana sai herttuakunnakseen Suomen.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Juhana asettui puolisonsa Katariina </a:t>
            </a:r>
            <a:r>
              <a:rPr lang="fi-FI" altLang="fi-FI" dirty="0" err="1">
                <a:ea typeface="ＭＳ Ｐゴシック" panose="020B0600070205080204" pitchFamily="34" charset="-128"/>
                <a:cs typeface="Times New Roman" panose="02020603050405020304" pitchFamily="18" charset="0"/>
              </a:rPr>
              <a:t>Jagellonican</a:t>
            </a:r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 kanssa Turun linnaan, mutta pian sen jälkeen Eerik vangitsi heidät.</a:t>
            </a:r>
          </a:p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Eerik XIV epäonnistui hallitsijana ja nuoremmat veljet vehkeilivät häntä vastaan.</a:t>
            </a:r>
          </a:p>
        </p:txBody>
      </p:sp>
    </p:spTree>
    <p:extLst>
      <p:ext uri="{BB962C8B-B14F-4D97-AF65-F5344CB8AC3E}">
        <p14:creationId xmlns:p14="http://schemas.microsoft.com/office/powerpoint/2010/main" val="179391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henkilö, vaatetus, sisä, seinä&#10;&#10;Kuvaus luotu automaattisesti">
            <a:extLst>
              <a:ext uri="{FF2B5EF4-FFF2-40B4-BE49-F238E27FC236}">
                <a16:creationId xmlns:a16="http://schemas.microsoft.com/office/drawing/2014/main" id="{EC10602F-A8BA-49A2-AE0F-53E681C7C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68" y="1395390"/>
            <a:ext cx="3415879" cy="339601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DA8E820-2814-46E2-A145-75AD0D078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528">
            <a:off x="6086141" y="1183253"/>
            <a:ext cx="2346234" cy="23259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71302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+mn-lt"/>
              </a:rPr>
              <a:t>Ihmisen ääni: Kuninkaallisia naimakauppoja ja renessanssihovin elämää</a:t>
            </a:r>
          </a:p>
        </p:txBody>
      </p:sp>
      <p:pic>
        <p:nvPicPr>
          <p:cNvPr id="12" name="Kuva 11" descr="Kuva, joka sisältää kohteen taivas, ruoho, rakennus, ulko&#10;&#10;Kuvaus luotu automaattisesti">
            <a:extLst>
              <a:ext uri="{FF2B5EF4-FFF2-40B4-BE49-F238E27FC236}">
                <a16:creationId xmlns:a16="http://schemas.microsoft.com/office/drawing/2014/main" id="{F9A71399-275A-4D20-A9C0-D8DFE1C3C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4804"/>
            <a:ext cx="4137106" cy="2758070"/>
          </a:xfrm>
          <a:prstGeom prst="rect">
            <a:avLst/>
          </a:prstGeom>
        </p:spPr>
      </p:pic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1170176" y="4894561"/>
            <a:ext cx="3001662" cy="1598314"/>
          </a:xfrm>
          <a:solidFill>
            <a:srgbClr val="FFFFCC"/>
          </a:solidFill>
          <a:ln>
            <a:solidFill>
              <a:srgbClr val="FFBA0D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Vinkki:</a:t>
            </a:r>
          </a:p>
          <a:p>
            <a:pPr marL="0" indent="0">
              <a:buNone/>
            </a:pPr>
            <a:r>
              <a:rPr lang="fi-FI" sz="2400" dirty="0"/>
              <a:t>Katso ihmisen ääni -aukeaman teksti </a:t>
            </a:r>
            <a:r>
              <a:rPr lang="fi-FI" sz="2400" dirty="0">
                <a:hlinkClick r:id="rId6"/>
              </a:rPr>
              <a:t>videomuodossa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57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390</Words>
  <Application>Microsoft Office PowerPoint</Application>
  <PresentationFormat>Näytössä katseltava diaesitys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Office-teema</vt:lpstr>
      <vt:lpstr>7. Maakuntien Ruotsista uudenaikaiseksi valtioksi</vt:lpstr>
      <vt:lpstr>Kustaa Vaasan uudistukset</vt:lpstr>
      <vt:lpstr>PowerPoint-esitys</vt:lpstr>
      <vt:lpstr>Säädyillä on oikeutensa</vt:lpstr>
      <vt:lpstr>Ruotsista moderni valtio?</vt:lpstr>
      <vt:lpstr>Reformaatio</vt:lpstr>
      <vt:lpstr>PowerPoint-esitys</vt:lpstr>
      <vt:lpstr>Kamppailu Ruotsin kruunusta</vt:lpstr>
      <vt:lpstr>Ihmisen ääni: Kuninkaallisia naimakauppoja ja renessanssihovin elämää</vt:lpstr>
      <vt:lpstr>Nuijasota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Otsikkodia</dc:title>
  <dc:creator>Minna Sallanen</dc:creator>
  <cp:lastModifiedBy>Minna Sallanen</cp:lastModifiedBy>
  <cp:revision>12</cp:revision>
  <dcterms:created xsi:type="dcterms:W3CDTF">2019-05-29T10:24:56Z</dcterms:created>
  <dcterms:modified xsi:type="dcterms:W3CDTF">2019-08-13T07:15:13Z</dcterms:modified>
</cp:coreProperties>
</file>