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Luodeslampi" userId="9a6d238a-85ae-4c66-8d61-ca78bda3788d" providerId="ADAL" clId="{26F10898-FBD9-4B09-B3AC-F685F2A9D1CA}"/>
    <pc:docChg chg="delSld">
      <pc:chgData name="Anne Luodeslampi" userId="9a6d238a-85ae-4c66-8d61-ca78bda3788d" providerId="ADAL" clId="{26F10898-FBD9-4B09-B3AC-F685F2A9D1CA}" dt="2020-08-17T05:50:49.011" v="0" actId="2696"/>
      <pc:docMkLst>
        <pc:docMk/>
      </pc:docMkLst>
      <pc:sldChg chg="del">
        <pc:chgData name="Anne Luodeslampi" userId="9a6d238a-85ae-4c66-8d61-ca78bda3788d" providerId="ADAL" clId="{26F10898-FBD9-4B09-B3AC-F685F2A9D1CA}" dt="2020-08-17T05:50:49.011" v="0" actId="2696"/>
        <pc:sldMkLst>
          <pc:docMk/>
          <pc:sldMk cId="400965085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74912-736F-478D-AAF3-3904B2593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Kolme  teoriaa hyvinvoinnista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9D9F38-E9F5-43B9-8F65-ADC369F64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b="1" dirty="0"/>
              <a:t>1. Hedonismi: Hyvinvointi on subjektiivista mielihyvän kokemista esim. nautinto ja onnellisuus.</a:t>
            </a:r>
          </a:p>
          <a:p>
            <a:r>
              <a:rPr lang="fi-FI" sz="3200" b="1" dirty="0"/>
              <a:t>utilitaristisen etiikan lähtökohta</a:t>
            </a:r>
          </a:p>
          <a:p>
            <a:r>
              <a:rPr lang="fi-FI" sz="3200" b="1" dirty="0"/>
              <a:t>keskeinen kritiikki: mielihyväkone </a:t>
            </a:r>
          </a:p>
          <a:p>
            <a:r>
              <a:rPr lang="fi-FI" sz="3200" b="1" dirty="0"/>
              <a:t>Onko hyvinvointi pelkkä kokemus?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17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F691A-CB84-4EFE-8B6A-B3F9DB924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MIKSI OIKEUDENMUKAISUUTTA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D2AF12-F134-4473-B649-8F58C39FB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06600"/>
            <a:ext cx="11029615" cy="3852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b="1" dirty="0"/>
              <a:t>David Hume:</a:t>
            </a:r>
          </a:p>
          <a:p>
            <a:r>
              <a:rPr lang="fi-FI" sz="3200" b="1" dirty="0"/>
              <a:t>1)ihmiset ovat ainakin jossakin määrin itsekkäitä ( jos ihmiset toimisivat epäitsekkäästi, ei oikeudenmukaisuutta tarvittaisi)</a:t>
            </a:r>
          </a:p>
          <a:p>
            <a:r>
              <a:rPr lang="fi-FI" sz="3200" b="1" dirty="0"/>
              <a:t>2) yhteiskunnassa  valitsee suhteellinen materiaalinen niukkuus (Jos niukkuutta ei olisi/sitä olisi paljon, mitään ei tarvitsisi jakaa)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825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D1C8AA-3835-4168-8CDD-EA77C0CDE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Kaksi  teoriaa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C80066-C455-41DE-828C-1CF38EA96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600" b="1" dirty="0"/>
              <a:t>1) Filosofi John </a:t>
            </a:r>
            <a:r>
              <a:rPr lang="fi-FI" sz="3600" b="1" dirty="0" err="1"/>
              <a:t>Ralws</a:t>
            </a:r>
            <a:r>
              <a:rPr lang="fi-FI" sz="3600" b="1" dirty="0"/>
              <a:t> : Tietämättömyyden verho -ajatuskoe</a:t>
            </a:r>
          </a:p>
          <a:p>
            <a:r>
              <a:rPr lang="fi-FI" sz="3600" b="1" dirty="0"/>
              <a:t>Valitsijat eivät tiedä asemaansa päättäessään, mikä on oikeudenmukaista &gt; Rationaalinen valitsija pyrkii maksimoimaan kaikkien edun.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836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C89738-CC21-435C-A291-42DBE2DCF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516835"/>
            <a:ext cx="11029616" cy="1173123"/>
          </a:xfrm>
        </p:spPr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br>
              <a:rPr lang="fi-FI" b="1" dirty="0"/>
            </a:br>
            <a:br>
              <a:rPr lang="fi-FI" b="1" dirty="0"/>
            </a:br>
            <a:br>
              <a:rPr lang="fi-FI" b="1" dirty="0"/>
            </a:br>
            <a:r>
              <a:rPr lang="fi-FI" dirty="0"/>
              <a:t>Verhon takana kaikki hyväksyvät seuraavat periaatteet: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8C63C-307E-45C1-A435-1ED92684A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984" y="1881808"/>
            <a:ext cx="11029615" cy="4274035"/>
          </a:xfrm>
        </p:spPr>
        <p:txBody>
          <a:bodyPr>
            <a:normAutofit/>
          </a:bodyPr>
          <a:lstStyle/>
          <a:p>
            <a:r>
              <a:rPr lang="fi-FI" sz="3600" b="1" dirty="0"/>
              <a:t>Vapaus</a:t>
            </a:r>
          </a:p>
          <a:p>
            <a:r>
              <a:rPr lang="fi-FI" sz="3600" b="1" dirty="0"/>
              <a:t>Erot etujen jakautumisessa ovat sallittuja vain, jos ne koituvat myös huono-osaisimpien parhaaksi</a:t>
            </a:r>
          </a:p>
          <a:p>
            <a:r>
              <a:rPr lang="fi-FI" sz="3600" b="1" dirty="0"/>
              <a:t> yhtäläiset mahdollisuudet</a:t>
            </a:r>
          </a:p>
        </p:txBody>
      </p:sp>
    </p:spTree>
    <p:extLst>
      <p:ext uri="{BB962C8B-B14F-4D97-AF65-F5344CB8AC3E}">
        <p14:creationId xmlns:p14="http://schemas.microsoft.com/office/powerpoint/2010/main" val="12154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CBC331-C3CE-46F3-961F-A52A17BC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F7D56-434B-44CF-BA60-23264C377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1428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sz="3200" b="1" dirty="0"/>
          </a:p>
          <a:p>
            <a:pPr marL="0" indent="0">
              <a:buNone/>
            </a:pPr>
            <a:r>
              <a:rPr lang="fi-FI" sz="4300" b="1" dirty="0"/>
              <a:t>2) filosofi Robert </a:t>
            </a:r>
            <a:r>
              <a:rPr lang="fi-FI" sz="4300" b="1" dirty="0" err="1"/>
              <a:t>Nozick</a:t>
            </a:r>
            <a:r>
              <a:rPr lang="fi-FI" sz="4300" b="1" dirty="0"/>
              <a:t>: </a:t>
            </a:r>
            <a:r>
              <a:rPr lang="fi-FI" sz="4300" b="1" dirty="0" err="1"/>
              <a:t>Libertalismi</a:t>
            </a:r>
            <a:endParaRPr lang="fi-FI" sz="4300" b="1" dirty="0"/>
          </a:p>
          <a:p>
            <a:r>
              <a:rPr lang="fi-FI" sz="3200" b="1" dirty="0"/>
              <a:t>tavoitteena äärimmäinen yksilönvapaus, johon yhteiskunnan tulee puuttua mahdollisimman vähän.</a:t>
            </a:r>
          </a:p>
          <a:p>
            <a:r>
              <a:rPr lang="fi-FI" sz="3200" b="1" dirty="0"/>
              <a:t>hyväksyy </a:t>
            </a:r>
            <a:r>
              <a:rPr lang="fi-FI" sz="3200" b="1" dirty="0" err="1"/>
              <a:t>Ralwsin</a:t>
            </a:r>
            <a:r>
              <a:rPr lang="fi-FI" sz="3200" b="1"/>
              <a:t> vapausperiaatteen </a:t>
            </a:r>
            <a:r>
              <a:rPr lang="fi-FI" sz="3200" b="1" dirty="0"/>
              <a:t>muttei eroperiaatetta, sillä esim. varallisuuden uudelleen jako progressiivisella verotuksella on epäoikeudenmukaista </a:t>
            </a:r>
          </a:p>
          <a:p>
            <a:r>
              <a:rPr lang="fi-FI" sz="3200" b="1" dirty="0"/>
              <a:t>Luvun 7 tehtävät (YH 3, 4) (FI 6ja8) &amp; ideakartta/tehtävä 3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873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BCDA1A-D7D7-44BD-A4DF-177CA5D3D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5AD015-C15B-417E-ADA1-0F7A6FD94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600" b="1" dirty="0"/>
              <a:t>2. Haluteoria: Hyvinvointi on halujen tyydyttämistä.</a:t>
            </a:r>
          </a:p>
          <a:p>
            <a:r>
              <a:rPr lang="fi-FI" sz="3600" b="1" dirty="0"/>
              <a:t>Hyvinvointi ei ole pelkkä kokemus, vaan tärkeää on halujen aito toteutuminen.</a:t>
            </a:r>
          </a:p>
          <a:p>
            <a:r>
              <a:rPr lang="fi-FI" sz="3600" b="1" dirty="0"/>
              <a:t>Halujen kohteet ovat subjektiivisia.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25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79DF4A-7915-4539-9DBB-A8358F5A5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880D9A-45B3-4DBA-A17A-4A13CECDA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37678"/>
            <a:ext cx="11029615" cy="4234648"/>
          </a:xfrm>
        </p:spPr>
        <p:txBody>
          <a:bodyPr/>
          <a:lstStyle/>
          <a:p>
            <a:pPr marL="0" indent="0">
              <a:buNone/>
            </a:pPr>
            <a:r>
              <a:rPr lang="fi-FI" sz="3200" b="1" dirty="0"/>
              <a:t>3. Objektiivisen listan teoria: Hyvinvoinnilla on yksilön halut ja nautinnon ylittäviä eli objektiivisia ominaisuuksia.</a:t>
            </a:r>
          </a:p>
          <a:p>
            <a:r>
              <a:rPr lang="fi-FI" sz="3200" b="1" dirty="0"/>
              <a:t>Hyvinvointiin vaikuttavat halut eivät ole pelkästään subjektin määriteltävissä.</a:t>
            </a:r>
          </a:p>
          <a:p>
            <a:r>
              <a:rPr lang="fi-FI" sz="3200" b="1" dirty="0"/>
              <a:t>Ihmisten hyvinvoinnilla on yhteiset kriteerit.</a:t>
            </a:r>
          </a:p>
          <a:p>
            <a:r>
              <a:rPr lang="fi-FI" sz="3200" b="1" dirty="0"/>
              <a:t>Kriteerit voi toteuttaa monella tavalla esim. mielekäs elämä ja terveys.  YH:teht1ja 6, FI </a:t>
            </a:r>
            <a:r>
              <a:rPr lang="fi-FI" sz="3200" b="1" dirty="0" err="1"/>
              <a:t>teht</a:t>
            </a:r>
            <a:r>
              <a:rPr lang="fi-FI" sz="3200" b="1" dirty="0"/>
              <a:t> 3 ja 7 s.45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989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FC17E-0A8C-416E-B015-4473F0A20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Ranskan suuri  vallankumous 1789 muuttaa valtion ja yksilön  välistä suhdetta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17ADAD-5BD9-4978-A3F2-3E7DC1B3E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600" b="1" dirty="0"/>
              <a:t>valtaan alistuva passiivinen alamainen → vaikuttava ja aktiivinen kansalainen</a:t>
            </a:r>
          </a:p>
          <a:p>
            <a:r>
              <a:rPr lang="fi-FI" sz="3600" b="1" dirty="0"/>
              <a:t>Kumouksen peruspilareiksi nousivat ihanteet vapaus, veljeys ja tasa-arvo.</a:t>
            </a:r>
          </a:p>
          <a:p>
            <a:r>
              <a:rPr lang="fi-FI" sz="3600" b="1" dirty="0"/>
              <a:t>Kansa vaati vapautta, veljeyttä ja tasa-arvoa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09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26BA0D-B6DE-465C-8F92-AD7547398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Vapaus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592119-8F8A-46F8-A673-59934BFC4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b="1" dirty="0"/>
              <a:t>Isaiah Berlin (1909−97)</a:t>
            </a:r>
          </a:p>
          <a:p>
            <a:r>
              <a:rPr lang="fi-FI" sz="3200" b="1" dirty="0"/>
              <a:t>Negatiivinen vapaus: ulkoisten esteiden puute, mahdollisuus tehdä mitä haluaa</a:t>
            </a:r>
          </a:p>
          <a:p>
            <a:r>
              <a:rPr lang="fi-FI" sz="3200" b="1" dirty="0"/>
              <a:t>Positiivinen vapaus: aito mahdollisuus toteuttaa omaa tahtoaan, kyky tehdä mitä haluaa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9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A72EE9-B3F6-4B5A-B331-586857221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Veljeys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A99712-5AFC-4F0C-83DC-E0291B7CD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546" y="1879601"/>
            <a:ext cx="10886908" cy="4533900"/>
          </a:xfrm>
        </p:spPr>
        <p:txBody>
          <a:bodyPr>
            <a:normAutofit lnSpcReduction="10000"/>
          </a:bodyPr>
          <a:lstStyle/>
          <a:p>
            <a:endParaRPr lang="fi-FI" sz="3200" b="1" dirty="0"/>
          </a:p>
          <a:p>
            <a:r>
              <a:rPr lang="fi-FI" sz="3200" b="1" dirty="0"/>
              <a:t>Vapauden lisäksi tarvitaan hyvää tahtoa ihmisten välillä</a:t>
            </a:r>
          </a:p>
          <a:p>
            <a:r>
              <a:rPr lang="fi-FI" sz="3200" b="1" dirty="0"/>
              <a:t>Veljeyden nykyaikaisemmat synonyymit: </a:t>
            </a:r>
          </a:p>
          <a:p>
            <a:r>
              <a:rPr lang="fi-FI" sz="3200" b="1" dirty="0"/>
              <a:t>Solidaarisuus: ihmisten välinen yhteenkuuluvuus ja yhteisen vastuun kantaminen</a:t>
            </a:r>
          </a:p>
          <a:p>
            <a:r>
              <a:rPr lang="fi-FI" sz="3200" b="1" dirty="0"/>
              <a:t>Lähimmäisen rakkaus: autetaan toista ihmistä, kun hän apua tarvitsee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757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5D6AB6-B4DA-46E6-BB88-73DB83AD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err="1"/>
              <a:t>tAsa-arvo</a:t>
            </a:r>
            <a:endParaRPr lang="fi-FI" sz="4000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E9027D-A99C-4FBF-80AD-91C0DCA37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9822"/>
            <a:ext cx="11029615" cy="4256022"/>
          </a:xfrm>
        </p:spPr>
        <p:txBody>
          <a:bodyPr/>
          <a:lstStyle/>
          <a:p>
            <a:r>
              <a:rPr lang="fi-FI" sz="3200" b="1" dirty="0"/>
              <a:t>Tasa-arvolla tarkoitetaan yksilöiden yhdenvertaista kohtelua yhteiskunnassa.</a:t>
            </a:r>
          </a:p>
          <a:p>
            <a:r>
              <a:rPr lang="fi-FI" sz="3200" b="1" dirty="0"/>
              <a:t>Lähtökohtien tasa-arvo: kaikille tulee taata samat lähtökohdat ja mahdollisuudet</a:t>
            </a:r>
          </a:p>
          <a:p>
            <a:r>
              <a:rPr lang="fi-FI" sz="3200" b="1" dirty="0"/>
              <a:t>Lopputulosten tasa-arvo: lähtökohtien tasaaminen ei riitä vaan myös lopputuloksia pitää tasata      </a:t>
            </a:r>
          </a:p>
          <a:p>
            <a:r>
              <a:rPr lang="fi-FI" sz="3200" b="1" dirty="0"/>
              <a:t>s.53 tehtävät YH: tehtävät 1 ja 5, FI teht.2 ja 3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471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B26F53-0D4E-43B0-801A-E64B58E6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/>
              <a:t>Mitä oikeudenmukaisuus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D57E3A-B08E-46AF-929E-38B26195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b="1" dirty="0"/>
              <a:t>Oikeudenmukaisuuden määrittämisessä on kyse siitä miten asioita jaetaan:</a:t>
            </a:r>
          </a:p>
          <a:p>
            <a:pPr marL="0" indent="0">
              <a:buNone/>
            </a:pPr>
            <a:r>
              <a:rPr lang="fi-FI" sz="3200" b="1" dirty="0"/>
              <a:t> -Tasan?</a:t>
            </a:r>
          </a:p>
          <a:p>
            <a:pPr marL="0" indent="0">
              <a:buNone/>
            </a:pPr>
            <a:r>
              <a:rPr lang="fi-FI" sz="3200" b="1" dirty="0"/>
              <a:t>- Ansioiden mukaan?</a:t>
            </a:r>
          </a:p>
          <a:p>
            <a:pPr marL="0" indent="0">
              <a:buNone/>
            </a:pPr>
            <a:r>
              <a:rPr lang="fi-FI" sz="3200" b="1" dirty="0"/>
              <a:t>- Tarpeiden mukaan?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202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6923BE-FB51-4D1A-8A63-4B28E9014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pohdittavia kysymyksiä: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56935F-31B6-4363-8453-E6E09886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fi-FI" sz="3200" b="1" dirty="0"/>
              <a:t>Kenen vastuulla oikeudenmukainen jako on?</a:t>
            </a:r>
          </a:p>
          <a:p>
            <a:pPr marL="342900" indent="-342900">
              <a:buAutoNum type="arabicParenR"/>
            </a:pPr>
            <a:r>
              <a:rPr lang="fi-FI" sz="3200" b="1" dirty="0"/>
              <a:t>Keiden kesken oikeudenmukaisuutta jaetaan?</a:t>
            </a:r>
          </a:p>
          <a:p>
            <a:pPr marL="342900" indent="-342900">
              <a:buAutoNum type="arabicParenR"/>
            </a:pPr>
            <a:r>
              <a:rPr lang="fi-FI" sz="3200" b="1" dirty="0"/>
              <a:t>Mitkä asiat kuuluvat jakamisen piiriin?</a:t>
            </a:r>
          </a:p>
          <a:p>
            <a:pPr marL="0" indent="0">
              <a:buNone/>
            </a:pPr>
            <a:r>
              <a:rPr lang="fi-FI" sz="3200" b="1" dirty="0"/>
              <a:t>- Ks. S 62 ideakartta</a:t>
            </a:r>
          </a:p>
          <a:p>
            <a:pPr marL="0" indent="0">
              <a:buNone/>
            </a:pPr>
            <a:r>
              <a:rPr lang="fi-FI" sz="3200" b="1" dirty="0"/>
              <a:t>s. 63  YH: </a:t>
            </a:r>
            <a:r>
              <a:rPr lang="fi-FI" sz="3200" b="1" dirty="0" err="1"/>
              <a:t>teht</a:t>
            </a:r>
            <a:r>
              <a:rPr lang="fi-FI" sz="3200" b="1" dirty="0"/>
              <a:t>. 5 ja FI </a:t>
            </a:r>
            <a:r>
              <a:rPr lang="fi-FI" sz="3200" b="1" dirty="0" err="1"/>
              <a:t>teht</a:t>
            </a:r>
            <a:r>
              <a:rPr lang="fi-FI" sz="3200" b="1" dirty="0"/>
              <a:t>. 3 kaikki </a:t>
            </a:r>
            <a:r>
              <a:rPr lang="fi-FI" sz="3200" b="1" dirty="0" err="1"/>
              <a:t>teht</a:t>
            </a:r>
            <a:r>
              <a:rPr lang="fi-FI" sz="3200" b="1" dirty="0"/>
              <a:t>. 6</a:t>
            </a:r>
          </a:p>
        </p:txBody>
      </p:sp>
    </p:spTree>
    <p:extLst>
      <p:ext uri="{BB962C8B-B14F-4D97-AF65-F5344CB8AC3E}">
        <p14:creationId xmlns:p14="http://schemas.microsoft.com/office/powerpoint/2010/main" val="199836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214</TotalTime>
  <Words>489</Words>
  <Application>Microsoft Office PowerPoint</Application>
  <PresentationFormat>Laajakuva</PresentationFormat>
  <Paragraphs>58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Gill Sans MT</vt:lpstr>
      <vt:lpstr>Wingdings 2</vt:lpstr>
      <vt:lpstr>Jaettava</vt:lpstr>
      <vt:lpstr>Kolme  teoriaa hyvinvoinnista</vt:lpstr>
      <vt:lpstr>PowerPoint-esitys</vt:lpstr>
      <vt:lpstr>PowerPoint-esitys</vt:lpstr>
      <vt:lpstr>Ranskan suuri  vallankumous 1789 muuttaa valtion ja yksilön  välistä suhdetta</vt:lpstr>
      <vt:lpstr>Vapaus</vt:lpstr>
      <vt:lpstr>Veljeys</vt:lpstr>
      <vt:lpstr>tAsa-arvo</vt:lpstr>
      <vt:lpstr>Mitä oikeudenmukaisuus on?</vt:lpstr>
      <vt:lpstr>Muita pohdittavia kysymyksiä: </vt:lpstr>
      <vt:lpstr>MIKSI OIKEUDENMUKAISUUTTA TARVITAAN?</vt:lpstr>
      <vt:lpstr>Kaksi  teoriaa </vt:lpstr>
      <vt:lpstr>     Verhon takana kaikki hyväksyvät seuraavat periaatteet: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HYVÄN YHTEISKUNNAN JÄLJILLÄ</dc:title>
  <dc:creator>Anne Luodeslampi</dc:creator>
  <cp:lastModifiedBy>Anne Luodeslampi</cp:lastModifiedBy>
  <cp:revision>20</cp:revision>
  <dcterms:created xsi:type="dcterms:W3CDTF">2018-12-17T11:33:08Z</dcterms:created>
  <dcterms:modified xsi:type="dcterms:W3CDTF">2020-08-17T05:51:16Z</dcterms:modified>
</cp:coreProperties>
</file>