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charts/chart5.xml" ContentType="application/vnd.openxmlformats-officedocument.drawingml.chart+xml"/>
  <Override PartName="/ppt/theme/themeOverride5.xml" ContentType="application/vnd.openxmlformats-officedocument.themeOverrid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6.xml" ContentType="application/vnd.openxmlformats-officedocument.themeOverrid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7.xml" ContentType="application/vnd.openxmlformats-officedocument.themeOverride+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8.xml" ContentType="application/vnd.openxmlformats-officedocument.themeOverride+xml"/>
  <Override PartName="/ppt/charts/chart9.xml" ContentType="application/vnd.openxmlformats-officedocument.drawingml.chart+xml"/>
  <Override PartName="/ppt/theme/themeOverride9.xml" ContentType="application/vnd.openxmlformats-officedocument.themeOverride+xml"/>
  <Override PartName="/ppt/charts/chart10.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10.xml" ContentType="application/vnd.openxmlformats-officedocument.themeOverride+xml"/>
  <Override PartName="/ppt/charts/chart11.xml" ContentType="application/vnd.openxmlformats-officedocument.drawingml.chart+xml"/>
  <Override PartName="/ppt/theme/themeOverride11.xml" ContentType="application/vnd.openxmlformats-officedocument.themeOverride+xml"/>
  <Override PartName="/ppt/charts/chart12.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12.xml" ContentType="application/vnd.openxmlformats-officedocument.themeOverride+xml"/>
  <Override PartName="/ppt/charts/chart13.xml" ContentType="application/vnd.openxmlformats-officedocument.drawingml.chart+xml"/>
  <Override PartName="/ppt/theme/themeOverride13.xml" ContentType="application/vnd.openxmlformats-officedocument.themeOverride+xml"/>
  <Override PartName="/ppt/charts/chart14.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14.xml" ContentType="application/vnd.openxmlformats-officedocument.themeOverride+xml"/>
  <Override PartName="/ppt/charts/chart15.xml" ContentType="application/vnd.openxmlformats-officedocument.drawingml.chart+xml"/>
  <Override PartName="/ppt/theme/themeOverride15.xml" ContentType="application/vnd.openxmlformats-officedocument.themeOverride+xml"/>
  <Override PartName="/ppt/charts/chart16.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16.xml" ContentType="application/vnd.openxmlformats-officedocument.themeOverride+xml"/>
  <Override PartName="/ppt/charts/chart17.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17.xml" ContentType="application/vnd.openxmlformats-officedocument.themeOverride+xml"/>
  <Override PartName="/ppt/charts/chart18.xml" ContentType="application/vnd.openxmlformats-officedocument.drawingml.chart+xml"/>
  <Override PartName="/ppt/theme/themeOverride18.xml" ContentType="application/vnd.openxmlformats-officedocument.themeOverride+xml"/>
  <Override PartName="/ppt/charts/chart19.xml" ContentType="application/vnd.openxmlformats-officedocument.drawingml.chart+xml"/>
  <Override PartName="/ppt/charts/style13.xml" ContentType="application/vnd.ms-office.chartstyle+xml"/>
  <Override PartName="/ppt/charts/colors13.xml" ContentType="application/vnd.ms-office.chartcolorstyle+xml"/>
  <Override PartName="/ppt/theme/themeOverride19.xml" ContentType="application/vnd.openxmlformats-officedocument.themeOverride+xml"/>
  <Override PartName="/ppt/charts/chart20.xml" ContentType="application/vnd.openxmlformats-officedocument.drawingml.chart+xml"/>
  <Override PartName="/ppt/charts/style14.xml" ContentType="application/vnd.ms-office.chartstyle+xml"/>
  <Override PartName="/ppt/charts/colors14.xml" ContentType="application/vnd.ms-office.chartcolorstyle+xml"/>
  <Override PartName="/ppt/theme/themeOverride20.xml" ContentType="application/vnd.openxmlformats-officedocument.themeOverride+xml"/>
  <Override PartName="/ppt/charts/chart21.xml" ContentType="application/vnd.openxmlformats-officedocument.drawingml.chart+xml"/>
  <Override PartName="/ppt/theme/themeOverride21.xml" ContentType="application/vnd.openxmlformats-officedocument.themeOverride+xml"/>
  <Override PartName="/ppt/charts/chart22.xml" ContentType="application/vnd.openxmlformats-officedocument.drawingml.chart+xml"/>
  <Override PartName="/ppt/charts/style15.xml" ContentType="application/vnd.ms-office.chartstyle+xml"/>
  <Override PartName="/ppt/charts/colors15.xml" ContentType="application/vnd.ms-office.chartcolorstyle+xml"/>
  <Override PartName="/ppt/theme/themeOverride22.xml" ContentType="application/vnd.openxmlformats-officedocument.themeOverride+xml"/>
  <Override PartName="/ppt/charts/chart23.xml" ContentType="application/vnd.openxmlformats-officedocument.drawingml.chart+xml"/>
  <Override PartName="/ppt/charts/style16.xml" ContentType="application/vnd.ms-office.chartstyle+xml"/>
  <Override PartName="/ppt/charts/colors16.xml" ContentType="application/vnd.ms-office.chartcolorstyle+xml"/>
  <Override PartName="/ppt/theme/themeOverride23.xml" ContentType="application/vnd.openxmlformats-officedocument.themeOverride+xml"/>
  <Override PartName="/ppt/charts/chart24.xml" ContentType="application/vnd.openxmlformats-officedocument.drawingml.chart+xml"/>
  <Override PartName="/ppt/charts/style17.xml" ContentType="application/vnd.ms-office.chartstyle+xml"/>
  <Override PartName="/ppt/charts/colors17.xml" ContentType="application/vnd.ms-office.chartcolorstyle+xml"/>
  <Override PartName="/ppt/theme/themeOverride24.xml" ContentType="application/vnd.openxmlformats-officedocument.themeOverride+xml"/>
  <Override PartName="/ppt/charts/chart25.xml" ContentType="application/vnd.openxmlformats-officedocument.drawingml.chart+xml"/>
  <Override PartName="/ppt/charts/style18.xml" ContentType="application/vnd.ms-office.chartstyle+xml"/>
  <Override PartName="/ppt/charts/colors18.xml" ContentType="application/vnd.ms-office.chartcolorstyle+xml"/>
  <Override PartName="/ppt/theme/themeOverride25.xml" ContentType="application/vnd.openxmlformats-officedocument.themeOverride+xml"/>
  <Override PartName="/ppt/charts/chart26.xml" ContentType="application/vnd.openxmlformats-officedocument.drawingml.chart+xml"/>
  <Override PartName="/ppt/charts/style19.xml" ContentType="application/vnd.ms-office.chartstyle+xml"/>
  <Override PartName="/ppt/charts/colors19.xml" ContentType="application/vnd.ms-office.chartcolorstyle+xml"/>
  <Override PartName="/ppt/theme/themeOverride26.xml" ContentType="application/vnd.openxmlformats-officedocument.themeOverride+xml"/>
  <Override PartName="/ppt/charts/chart27.xml" ContentType="application/vnd.openxmlformats-officedocument.drawingml.chart+xml"/>
  <Override PartName="/ppt/charts/style20.xml" ContentType="application/vnd.ms-office.chartstyle+xml"/>
  <Override PartName="/ppt/charts/colors20.xml" ContentType="application/vnd.ms-office.chartcolorstyle+xml"/>
  <Override PartName="/ppt/theme/themeOverride27.xml" ContentType="application/vnd.openxmlformats-officedocument.themeOverride+xml"/>
  <Override PartName="/ppt/charts/chart28.xml" ContentType="application/vnd.openxmlformats-officedocument.drawingml.chart+xml"/>
  <Override PartName="/ppt/theme/themeOverride28.xml" ContentType="application/vnd.openxmlformats-officedocument.themeOverride+xml"/>
  <Override PartName="/ppt/charts/chart29.xml" ContentType="application/vnd.openxmlformats-officedocument.drawingml.chart+xml"/>
  <Override PartName="/ppt/theme/themeOverride29.xml" ContentType="application/vnd.openxmlformats-officedocument.themeOverride+xml"/>
  <Override PartName="/ppt/charts/chart30.xml" ContentType="application/vnd.openxmlformats-officedocument.drawingml.chart+xml"/>
  <Override PartName="/ppt/charts/style21.xml" ContentType="application/vnd.ms-office.chartstyle+xml"/>
  <Override PartName="/ppt/charts/colors21.xml" ContentType="application/vnd.ms-office.chartcolorstyle+xml"/>
  <Override PartName="/ppt/theme/themeOverride30.xml" ContentType="application/vnd.openxmlformats-officedocument.themeOverr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6"/>
  </p:notesMasterIdLst>
  <p:handoutMasterIdLst>
    <p:handoutMasterId r:id="rId27"/>
  </p:handoutMasterIdLst>
  <p:sldIdLst>
    <p:sldId id="268" r:id="rId5"/>
    <p:sldId id="667" r:id="rId6"/>
    <p:sldId id="597" r:id="rId7"/>
    <p:sldId id="598" r:id="rId8"/>
    <p:sldId id="637" r:id="rId9"/>
    <p:sldId id="256" r:id="rId10"/>
    <p:sldId id="646" r:id="rId11"/>
    <p:sldId id="647" r:id="rId12"/>
    <p:sldId id="639" r:id="rId13"/>
    <p:sldId id="640" r:id="rId14"/>
    <p:sldId id="641" r:id="rId15"/>
    <p:sldId id="642" r:id="rId16"/>
    <p:sldId id="643" r:id="rId17"/>
    <p:sldId id="656" r:id="rId18"/>
    <p:sldId id="644" r:id="rId19"/>
    <p:sldId id="657" r:id="rId20"/>
    <p:sldId id="658" r:id="rId21"/>
    <p:sldId id="648" r:id="rId22"/>
    <p:sldId id="651" r:id="rId23"/>
    <p:sldId id="645" r:id="rId24"/>
    <p:sldId id="275"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39C"/>
    <a:srgbClr val="E29EF0"/>
    <a:srgbClr val="87189D"/>
    <a:srgbClr val="FFA300"/>
    <a:srgbClr val="000000"/>
    <a:srgbClr val="9FED41"/>
    <a:srgbClr val="FFFFFF"/>
    <a:srgbClr val="EEEB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AB160B8-4000-476B-865D-DEA75CAB2D33}" v="240" dt="2022-06-09T11:13:13.92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6695" autoAdjust="0"/>
    <p:restoredTop sz="96357" autoAdjust="0"/>
  </p:normalViewPr>
  <p:slideViewPr>
    <p:cSldViewPr snapToGrid="0" showGuides="1">
      <p:cViewPr varScale="1">
        <p:scale>
          <a:sx n="110" d="100"/>
          <a:sy n="110" d="100"/>
        </p:scale>
        <p:origin x="1026" y="108"/>
      </p:cViewPr>
      <p:guideLst>
        <p:guide orient="horz" pos="2160"/>
        <p:guide pos="3840"/>
      </p:guideLst>
    </p:cSldViewPr>
  </p:slideViewPr>
  <p:notesTextViewPr>
    <p:cViewPr>
      <p:scale>
        <a:sx n="3" d="2"/>
        <a:sy n="3" d="2"/>
      </p:scale>
      <p:origin x="0" y="0"/>
    </p:cViewPr>
  </p:notesTextViewPr>
  <p:sorterViewPr>
    <p:cViewPr varScale="1">
      <p:scale>
        <a:sx n="1" d="1"/>
        <a:sy n="1" d="1"/>
      </p:scale>
      <p:origin x="0" y="0"/>
    </p:cViewPr>
  </p:sorterViewPr>
  <p:notesViewPr>
    <p:cSldViewPr snapToGrid="0" showGuides="1">
      <p:cViewPr varScale="1">
        <p:scale>
          <a:sx n="84" d="100"/>
          <a:sy n="84" d="100"/>
        </p:scale>
        <p:origin x="2976"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https://prewise-my.sharepoint.com/personal/fisilvja_mps_fi/Documents/ASIAKASPROJEKTEJA/hyvink&#228;&#228;n%20opisto/Ty&#246;hyvinvointikartoitus%20Hyvink&#228;&#228;%202022%20DATA.xlsx" TargetMode="Externa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10.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https://prewise-my.sharepoint.com/personal/fisilvja_mps_fi/Documents/ASIAKASPROJEKTEJA/hyvink&#228;&#228;n%20opisto/Ty&#246;hyvinvointikartoitus%20Hyvink&#228;&#228;%202022%20DATA.xlsx" TargetMode="External"/></Relationships>
</file>

<file path=ppt/charts/_rels/chart11.xml.rels><?xml version="1.0" encoding="UTF-8" standalone="yes"?>
<Relationships xmlns="http://schemas.openxmlformats.org/package/2006/relationships"><Relationship Id="rId2" Type="http://schemas.openxmlformats.org/officeDocument/2006/relationships/oleObject" Target="https://prewise-my.sharepoint.com/personal/fisilvja_mps_fi/Documents/ASIAKASPROJEKTEJA/hyvink&#228;&#228;n%20opisto/Ty&#246;hyvinvointikartoitus%20Hyvink&#228;&#228;%202022%20DATA.xlsx" TargetMode="External"/><Relationship Id="rId1" Type="http://schemas.openxmlformats.org/officeDocument/2006/relationships/themeOverride" Target="../theme/themeOverride11.xml"/></Relationships>
</file>

<file path=ppt/charts/_rels/chart12.xml.rels><?xml version="1.0" encoding="UTF-8" standalone="yes"?>
<Relationships xmlns="http://schemas.openxmlformats.org/package/2006/relationships"><Relationship Id="rId3" Type="http://schemas.openxmlformats.org/officeDocument/2006/relationships/themeOverride" Target="../theme/themeOverride12.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oleObject" Target="https://prewise-my.sharepoint.com/personal/fisilvja_mps_fi/Documents/ASIAKASPROJEKTEJA/hyvink&#228;&#228;n%20opisto/Ty&#246;hyvinvointikartoitus%20Hyvink&#228;&#228;%202022%20DATA.xlsx" TargetMode="External"/></Relationships>
</file>

<file path=ppt/charts/_rels/chart13.xml.rels><?xml version="1.0" encoding="UTF-8" standalone="yes"?>
<Relationships xmlns="http://schemas.openxmlformats.org/package/2006/relationships"><Relationship Id="rId2" Type="http://schemas.openxmlformats.org/officeDocument/2006/relationships/oleObject" Target="https://prewise-my.sharepoint.com/personal/fisilvja_mps_fi/Documents/ASIAKASPROJEKTEJA/hyvink&#228;&#228;n%20opisto/Ty&#246;hyvinvointikartoitus%20Hyvink&#228;&#228;%202022%20DATA.xlsx" TargetMode="External"/><Relationship Id="rId1" Type="http://schemas.openxmlformats.org/officeDocument/2006/relationships/themeOverride" Target="../theme/themeOverride13.xml"/></Relationships>
</file>

<file path=ppt/charts/_rels/chart14.xml.rels><?xml version="1.0" encoding="UTF-8" standalone="yes"?>
<Relationships xmlns="http://schemas.openxmlformats.org/package/2006/relationships"><Relationship Id="rId3" Type="http://schemas.openxmlformats.org/officeDocument/2006/relationships/themeOverride" Target="../theme/themeOverride14.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oleObject" Target="https://prewise-my.sharepoint.com/personal/fisilvja_mps_fi/Documents/ASIAKASPROJEKTEJA/hyvink&#228;&#228;n%20opisto/Ty&#246;hyvinvointikartoitus%20Hyvink&#228;&#228;%202022%20DATA.xlsx" TargetMode="External"/></Relationships>
</file>

<file path=ppt/charts/_rels/chart15.xml.rels><?xml version="1.0" encoding="UTF-8" standalone="yes"?>
<Relationships xmlns="http://schemas.openxmlformats.org/package/2006/relationships"><Relationship Id="rId2" Type="http://schemas.openxmlformats.org/officeDocument/2006/relationships/oleObject" Target="https://prewise-my.sharepoint.com/personal/fisilvja_mps_fi/Documents/ASIAKASPROJEKTEJA/hyvink&#228;&#228;n%20opisto/Ty&#246;hyvinvointikartoitus%20Hyvink&#228;&#228;%202022%20DATA.xlsx" TargetMode="External"/><Relationship Id="rId1" Type="http://schemas.openxmlformats.org/officeDocument/2006/relationships/themeOverride" Target="../theme/themeOverride15.xml"/></Relationships>
</file>

<file path=ppt/charts/_rels/chart16.xml.rels><?xml version="1.0" encoding="UTF-8" standalone="yes"?>
<Relationships xmlns="http://schemas.openxmlformats.org/package/2006/relationships"><Relationship Id="rId3" Type="http://schemas.openxmlformats.org/officeDocument/2006/relationships/themeOverride" Target="../theme/themeOverride16.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oleObject" Target="https://prewise-my.sharepoint.com/personal/fisilvja_mps_fi/Documents/ASIAKASPROJEKTEJA/hyvink&#228;&#228;n%20opisto/Ty&#246;hyvinvointikartoitus%20Hyvink&#228;&#228;%202022%20DATA.xlsx" TargetMode="External"/></Relationships>
</file>

<file path=ppt/charts/_rels/chart17.xml.rels><?xml version="1.0" encoding="UTF-8" standalone="yes"?>
<Relationships xmlns="http://schemas.openxmlformats.org/package/2006/relationships"><Relationship Id="rId3" Type="http://schemas.openxmlformats.org/officeDocument/2006/relationships/themeOverride" Target="../theme/themeOverride17.xm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oleObject" Target="https://prewise-my.sharepoint.com/personal/fisilvja_mps_fi/Documents/ASIAKASPROJEKTEJA/hyvink&#228;&#228;n%20opisto/Ty&#246;hyvinvointikartoitus%20Hyvink&#228;&#228;%202022%20DATA.xlsx" TargetMode="External"/></Relationships>
</file>

<file path=ppt/charts/_rels/chart18.xml.rels><?xml version="1.0" encoding="UTF-8" standalone="yes"?>
<Relationships xmlns="http://schemas.openxmlformats.org/package/2006/relationships"><Relationship Id="rId2" Type="http://schemas.openxmlformats.org/officeDocument/2006/relationships/oleObject" Target="https://prewise-my.sharepoint.com/personal/fisilvja_mps_fi/Documents/ASIAKASPROJEKTEJA/hyvink&#228;&#228;n%20opisto/Ty&#246;hyvinvointikartoitus%20Hyvink&#228;&#228;%202022%20DATA.xlsx" TargetMode="External"/><Relationship Id="rId1" Type="http://schemas.openxmlformats.org/officeDocument/2006/relationships/themeOverride" Target="../theme/themeOverride18.xml"/></Relationships>
</file>

<file path=ppt/charts/_rels/chart19.xml.rels><?xml version="1.0" encoding="UTF-8" standalone="yes"?>
<Relationships xmlns="http://schemas.openxmlformats.org/package/2006/relationships"><Relationship Id="rId3" Type="http://schemas.openxmlformats.org/officeDocument/2006/relationships/themeOverride" Target="../theme/themeOverride19.xml"/><Relationship Id="rId2" Type="http://schemas.microsoft.com/office/2011/relationships/chartColorStyle" Target="colors13.xml"/><Relationship Id="rId1" Type="http://schemas.microsoft.com/office/2011/relationships/chartStyle" Target="style13.xml"/><Relationship Id="rId4" Type="http://schemas.openxmlformats.org/officeDocument/2006/relationships/oleObject" Target="https://prewise-my.sharepoint.com/personal/fisilvja_mps_fi/Documents/ASIAKASPROJEKTEJA/hyvink&#228;&#228;n%20opisto/Ty&#246;hyvinvointikartoitus%20Hyvink&#228;&#228;%202022%20DATA.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https://prewise-my.sharepoint.com/personal/fisilvja_mps_fi/Documents/ASIAKASPROJEKTEJA/hyvink&#228;&#228;n%20opisto/Ty&#246;hyvinvointikartoitus%20Hyvink&#228;&#228;%202022%20DATA.xlsx" TargetMode="External"/></Relationships>
</file>

<file path=ppt/charts/_rels/chart20.xml.rels><?xml version="1.0" encoding="UTF-8" standalone="yes"?>
<Relationships xmlns="http://schemas.openxmlformats.org/package/2006/relationships"><Relationship Id="rId3" Type="http://schemas.openxmlformats.org/officeDocument/2006/relationships/themeOverride" Target="../theme/themeOverride20.xm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oleObject" Target="https://prewise-my.sharepoint.com/personal/fisilvja_mps_fi/Documents/ASIAKASPROJEKTEJA/hyvink&#228;&#228;n%20opisto/Ty&#246;hyvinvointikartoitus%20Hyvink&#228;&#228;%202022%20DATA.xlsx" TargetMode="External"/></Relationships>
</file>

<file path=ppt/charts/_rels/chart21.xml.rels><?xml version="1.0" encoding="UTF-8" standalone="yes"?>
<Relationships xmlns="http://schemas.openxmlformats.org/package/2006/relationships"><Relationship Id="rId2" Type="http://schemas.openxmlformats.org/officeDocument/2006/relationships/oleObject" Target="https://prewise-my.sharepoint.com/personal/fisilvja_mps_fi/Documents/ASIAKASPROJEKTEJA/hyvink&#228;&#228;n%20opisto/Ty&#246;hyvinvointikartoitus%20Hyvink&#228;&#228;%202022%20DATA.xlsx" TargetMode="External"/><Relationship Id="rId1" Type="http://schemas.openxmlformats.org/officeDocument/2006/relationships/themeOverride" Target="../theme/themeOverride21.xml"/></Relationships>
</file>

<file path=ppt/charts/_rels/chart22.xml.rels><?xml version="1.0" encoding="UTF-8" standalone="yes"?>
<Relationships xmlns="http://schemas.openxmlformats.org/package/2006/relationships"><Relationship Id="rId3" Type="http://schemas.openxmlformats.org/officeDocument/2006/relationships/themeOverride" Target="../theme/themeOverride22.xml"/><Relationship Id="rId2" Type="http://schemas.microsoft.com/office/2011/relationships/chartColorStyle" Target="colors15.xml"/><Relationship Id="rId1" Type="http://schemas.microsoft.com/office/2011/relationships/chartStyle" Target="style15.xml"/><Relationship Id="rId4" Type="http://schemas.openxmlformats.org/officeDocument/2006/relationships/oleObject" Target="https://prewise-my.sharepoint.com/personal/fisilvja_mps_fi/Documents/ASIAKASPROJEKTEJA/hyvink&#228;&#228;n%20opisto/Ty&#246;hyvinvointikartoitus%20Hyvink&#228;&#228;%202022%20DATA.xlsx" TargetMode="External"/></Relationships>
</file>

<file path=ppt/charts/_rels/chart23.xml.rels><?xml version="1.0" encoding="UTF-8" standalone="yes"?>
<Relationships xmlns="http://schemas.openxmlformats.org/package/2006/relationships"><Relationship Id="rId3" Type="http://schemas.openxmlformats.org/officeDocument/2006/relationships/themeOverride" Target="../theme/themeOverride23.xml"/><Relationship Id="rId2" Type="http://schemas.microsoft.com/office/2011/relationships/chartColorStyle" Target="colors16.xml"/><Relationship Id="rId1" Type="http://schemas.microsoft.com/office/2011/relationships/chartStyle" Target="style16.xml"/><Relationship Id="rId4" Type="http://schemas.openxmlformats.org/officeDocument/2006/relationships/oleObject" Target="https://prewise-my.sharepoint.com/personal/fisilvja_mps_fi/Documents/ASIAKASPROJEKTEJA/hyvink&#228;&#228;n%20opisto/Ty&#246;hyvinvointikartoitus%20Hyvink&#228;&#228;%202022%20DATA.xlsx" TargetMode="External"/></Relationships>
</file>

<file path=ppt/charts/_rels/chart24.xml.rels><?xml version="1.0" encoding="UTF-8" standalone="yes"?>
<Relationships xmlns="http://schemas.openxmlformats.org/package/2006/relationships"><Relationship Id="rId3" Type="http://schemas.openxmlformats.org/officeDocument/2006/relationships/themeOverride" Target="../theme/themeOverride24.xml"/><Relationship Id="rId2" Type="http://schemas.microsoft.com/office/2011/relationships/chartColorStyle" Target="colors17.xml"/><Relationship Id="rId1" Type="http://schemas.microsoft.com/office/2011/relationships/chartStyle" Target="style17.xml"/><Relationship Id="rId4" Type="http://schemas.openxmlformats.org/officeDocument/2006/relationships/oleObject" Target="https://prewise-my.sharepoint.com/personal/fisilvja_mps_fi/Documents/ASIAKASPROJEKTEJA/hyvink&#228;&#228;n%20opisto/Ty&#246;hyvinvointikartoitus%20Hyvink&#228;&#228;%202022%20DATA.xlsx" TargetMode="External"/></Relationships>
</file>

<file path=ppt/charts/_rels/chart25.xml.rels><?xml version="1.0" encoding="UTF-8" standalone="yes"?>
<Relationships xmlns="http://schemas.openxmlformats.org/package/2006/relationships"><Relationship Id="rId3" Type="http://schemas.openxmlformats.org/officeDocument/2006/relationships/themeOverride" Target="../theme/themeOverride25.xml"/><Relationship Id="rId2" Type="http://schemas.microsoft.com/office/2011/relationships/chartColorStyle" Target="colors18.xml"/><Relationship Id="rId1" Type="http://schemas.microsoft.com/office/2011/relationships/chartStyle" Target="style18.xml"/><Relationship Id="rId4" Type="http://schemas.openxmlformats.org/officeDocument/2006/relationships/oleObject" Target="https://prewise-my.sharepoint.com/personal/fisilvja_mps_fi/Documents/ASIAKASPROJEKTEJA/hyvink&#228;&#228;n%20opisto/Ty&#246;hyvinvointikartoitus%20Hyvink&#228;&#228;%202022%20DATA.xlsx" TargetMode="External"/></Relationships>
</file>

<file path=ppt/charts/_rels/chart26.xml.rels><?xml version="1.0" encoding="UTF-8" standalone="yes"?>
<Relationships xmlns="http://schemas.openxmlformats.org/package/2006/relationships"><Relationship Id="rId3" Type="http://schemas.openxmlformats.org/officeDocument/2006/relationships/themeOverride" Target="../theme/themeOverride26.xml"/><Relationship Id="rId2" Type="http://schemas.microsoft.com/office/2011/relationships/chartColorStyle" Target="colors19.xml"/><Relationship Id="rId1" Type="http://schemas.microsoft.com/office/2011/relationships/chartStyle" Target="style19.xml"/><Relationship Id="rId4" Type="http://schemas.openxmlformats.org/officeDocument/2006/relationships/oleObject" Target="https://prewise-my.sharepoint.com/personal/fisilvja_mps_fi/Documents/ASIAKASPROJEKTEJA/hyvink&#228;&#228;n%20opisto/Ty&#246;hyvinvointikartoitus%20Hyvink&#228;&#228;%202022%20DATA.xlsx" TargetMode="External"/></Relationships>
</file>

<file path=ppt/charts/_rels/chart27.xml.rels><?xml version="1.0" encoding="UTF-8" standalone="yes"?>
<Relationships xmlns="http://schemas.openxmlformats.org/package/2006/relationships"><Relationship Id="rId3" Type="http://schemas.openxmlformats.org/officeDocument/2006/relationships/themeOverride" Target="../theme/themeOverride27.xml"/><Relationship Id="rId2" Type="http://schemas.microsoft.com/office/2011/relationships/chartColorStyle" Target="colors20.xml"/><Relationship Id="rId1" Type="http://schemas.microsoft.com/office/2011/relationships/chartStyle" Target="style20.xml"/><Relationship Id="rId4" Type="http://schemas.openxmlformats.org/officeDocument/2006/relationships/oleObject" Target="https://prewise-my.sharepoint.com/personal/fisilvja_mps_fi/Documents/ASIAKASPROJEKTEJA/hyvink&#228;&#228;n%20opisto/Ty&#246;hyvinvointikartoitus%20Hyvink&#228;&#228;%202022%20DATA.xlsx" TargetMode="External"/></Relationships>
</file>

<file path=ppt/charts/_rels/chart28.xml.rels><?xml version="1.0" encoding="UTF-8" standalone="yes"?>
<Relationships xmlns="http://schemas.openxmlformats.org/package/2006/relationships"><Relationship Id="rId2" Type="http://schemas.openxmlformats.org/officeDocument/2006/relationships/oleObject" Target="https://prewise-my.sharepoint.com/personal/fisilvja_mps_fi/Documents/ASIAKASPROJEKTEJA/hyvink&#228;&#228;n%20opisto/Ty&#246;hyvinvointikartoitus%20Hyvink&#228;&#228;%202022%20DATA.xlsx" TargetMode="External"/><Relationship Id="rId1" Type="http://schemas.openxmlformats.org/officeDocument/2006/relationships/themeOverride" Target="../theme/themeOverride28.xml"/></Relationships>
</file>

<file path=ppt/charts/_rels/chart29.xml.rels><?xml version="1.0" encoding="UTF-8" standalone="yes"?>
<Relationships xmlns="http://schemas.openxmlformats.org/package/2006/relationships"><Relationship Id="rId2" Type="http://schemas.openxmlformats.org/officeDocument/2006/relationships/oleObject" Target="https://prewise-my.sharepoint.com/personal/fisilvja_mps_fi/Documents/ASIAKASPROJEKTEJA/hyvink&#228;&#228;n%20opisto/Ty&#246;hyvinvointikartoitus%20Hyvink&#228;&#228;%202022%20DATA.xlsx" TargetMode="External"/><Relationship Id="rId1" Type="http://schemas.openxmlformats.org/officeDocument/2006/relationships/themeOverride" Target="../theme/themeOverride29.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https://prewise-my.sharepoint.com/personal/fisilvja_mps_fi/Documents/ASIAKASPROJEKTEJA/hyvink&#228;&#228;n%20opisto/Ty&#246;hyvinvointikartoitus%20Hyvink&#228;&#228;%202022%20DATA.xlsx" TargetMode="External"/></Relationships>
</file>

<file path=ppt/charts/_rels/chart30.xml.rels><?xml version="1.0" encoding="UTF-8" standalone="yes"?>
<Relationships xmlns="http://schemas.openxmlformats.org/package/2006/relationships"><Relationship Id="rId3" Type="http://schemas.openxmlformats.org/officeDocument/2006/relationships/themeOverride" Target="../theme/themeOverride30.xml"/><Relationship Id="rId2" Type="http://schemas.microsoft.com/office/2011/relationships/chartColorStyle" Target="colors21.xml"/><Relationship Id="rId1" Type="http://schemas.microsoft.com/office/2011/relationships/chartStyle" Target="style21.xml"/><Relationship Id="rId4" Type="http://schemas.openxmlformats.org/officeDocument/2006/relationships/oleObject" Target="https://prewise-my.sharepoint.com/personal/fisilvja_mps_fi/Documents/ASIAKASPROJEKTEJA/hyvink&#228;&#228;n%20opisto/Ty&#246;hyvinvointikartoitus%20Hyvink&#228;&#228;%202022%20DATA.xlsx"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https://prewise-my.sharepoint.com/personal/fisilvja_mps_fi/Documents/ASIAKASPROJEKTEJA/hyvink&#228;&#228;n%20opisto/Ty&#246;hyvinvointikartoitus%20Hyvink&#228;&#228;%202022%20DATA.xlsx" TargetMode="External"/></Relationships>
</file>

<file path=ppt/charts/_rels/chart5.xml.rels><?xml version="1.0" encoding="UTF-8" standalone="yes"?>
<Relationships xmlns="http://schemas.openxmlformats.org/package/2006/relationships"><Relationship Id="rId2" Type="http://schemas.openxmlformats.org/officeDocument/2006/relationships/oleObject" Target="https://prewise-my.sharepoint.com/personal/fisilvja_mps_fi/Documents/ASIAKASPROJEKTEJA/hyvink&#228;&#228;n%20opisto/Ty&#246;hyvinvointikartoitus%20Hyvink&#228;&#228;%202022%20DATA.xlsx" TargetMode="External"/><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oleObject" Target="https://prewise-my.sharepoint.com/personal/fisilvja_mps_fi/Documents/ASIAKASPROJEKTEJA/hyvink&#228;&#228;n%20opisto/Ty&#246;hyvinvointikartoitus%20Hyvink&#228;&#228;%202022%20DATA.xlsx" TargetMode="External"/></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oleObject" Target="https://prewise-my.sharepoint.com/personal/fisilvja_mps_fi/Documents/ASIAKASPROJEKTEJA/hyvink&#228;&#228;n%20opisto/Ty&#246;hyvinvointikartoitus%20Hyvink&#228;&#228;%202022%20DATA.xlsx" TargetMode="Externa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oleObject" Target="https://prewise-my.sharepoint.com/personal/fisilvja_mps_fi/Documents/ASIAKASPROJEKTEJA/hyvink&#228;&#228;n%20opisto/Ty&#246;hyvinvointikartoitus%20Hyvink&#228;&#228;%202022%20DATA.xlsx" TargetMode="External"/></Relationships>
</file>

<file path=ppt/charts/_rels/chart9.xml.rels><?xml version="1.0" encoding="UTF-8" standalone="yes"?>
<Relationships xmlns="http://schemas.openxmlformats.org/package/2006/relationships"><Relationship Id="rId2" Type="http://schemas.openxmlformats.org/officeDocument/2006/relationships/oleObject" Target="https://prewise-my.sharepoint.com/personal/fisilvja_mps_fi/Documents/ASIAKASPROJEKTEJA/hyvink&#228;&#228;n%20opisto/Ty&#246;hyvinvointikartoitus%20Hyvink&#228;&#228;%202022%20DATA.xlsx" TargetMode="External"/><Relationship Id="rId1" Type="http://schemas.openxmlformats.org/officeDocument/2006/relationships/themeOverride" Target="../theme/themeOverrid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[Työhyvinvointikartoitus Hyvinkää 2022 DATA.xlsx]taustat!PivotTable11</c:name>
    <c:fmtId val="9"/>
  </c:pivotSource>
  <c:chart>
    <c:autoTitleDeleted val="1"/>
    <c:pivotFmts>
      <c:pivotFmt>
        <c:idx val="0"/>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
        <c:spPr>
          <a:solidFill>
            <a:srgbClr val="7030A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14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3"/>
        <c:spPr>
          <a:solidFill>
            <a:srgbClr val="7030A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14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4"/>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5"/>
        <c:spPr>
          <a:solidFill>
            <a:srgbClr val="7030A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14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s>
    <c:plotArea>
      <c:layout>
        <c:manualLayout>
          <c:layoutTarget val="inner"/>
          <c:xMode val="edge"/>
          <c:yMode val="edge"/>
          <c:x val="0.10894587770010582"/>
          <c:y val="7.4108212518964697E-2"/>
          <c:w val="0.83269830242510057"/>
          <c:h val="0.72408403773647823"/>
        </c:manualLayout>
      </c:layout>
      <c:barChart>
        <c:barDir val="col"/>
        <c:grouping val="clustered"/>
        <c:varyColors val="0"/>
        <c:ser>
          <c:idx val="0"/>
          <c:order val="0"/>
          <c:tx>
            <c:strRef>
              <c:f>taustat!$B$3:$B$4</c:f>
              <c:strCache>
                <c:ptCount val="1"/>
                <c:pt idx="0">
                  <c:v>2020</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taustat!$A$5:$A$7</c:f>
              <c:strCache>
                <c:ptCount val="2"/>
                <c:pt idx="0">
                  <c:v>Opetan Kipinässä (aiemmin Helenenkadulla)</c:v>
                </c:pt>
                <c:pt idx="1">
                  <c:v>Opetan muualla</c:v>
                </c:pt>
              </c:strCache>
            </c:strRef>
          </c:cat>
          <c:val>
            <c:numRef>
              <c:f>taustat!$B$5:$B$7</c:f>
              <c:numCache>
                <c:formatCode>General</c:formatCode>
                <c:ptCount val="2"/>
                <c:pt idx="0">
                  <c:v>28</c:v>
                </c:pt>
                <c:pt idx="1">
                  <c:v>14</c:v>
                </c:pt>
              </c:numCache>
            </c:numRef>
          </c:val>
          <c:extLst>
            <c:ext xmlns:c16="http://schemas.microsoft.com/office/drawing/2014/chart" uri="{C3380CC4-5D6E-409C-BE32-E72D297353CC}">
              <c16:uniqueId val="{00000000-17AB-4B17-BA30-C8773A957AB4}"/>
            </c:ext>
          </c:extLst>
        </c:ser>
        <c:ser>
          <c:idx val="1"/>
          <c:order val="1"/>
          <c:tx>
            <c:strRef>
              <c:f>taustat!$C$3:$C$4</c:f>
              <c:strCache>
                <c:ptCount val="1"/>
                <c:pt idx="0">
                  <c:v>2022</c:v>
                </c:pt>
              </c:strCache>
            </c:strRef>
          </c:tx>
          <c:spPr>
            <a:solidFill>
              <a:srgbClr val="7030A0"/>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4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taustat!$A$5:$A$7</c:f>
              <c:strCache>
                <c:ptCount val="2"/>
                <c:pt idx="0">
                  <c:v>Opetan Kipinässä (aiemmin Helenenkadulla)</c:v>
                </c:pt>
                <c:pt idx="1">
                  <c:v>Opetan muualla</c:v>
                </c:pt>
              </c:strCache>
            </c:strRef>
          </c:cat>
          <c:val>
            <c:numRef>
              <c:f>taustat!$C$5:$C$7</c:f>
              <c:numCache>
                <c:formatCode>General</c:formatCode>
                <c:ptCount val="2"/>
                <c:pt idx="0">
                  <c:v>33</c:v>
                </c:pt>
                <c:pt idx="1">
                  <c:v>18</c:v>
                </c:pt>
              </c:numCache>
            </c:numRef>
          </c:val>
          <c:extLst>
            <c:ext xmlns:c16="http://schemas.microsoft.com/office/drawing/2014/chart" uri="{C3380CC4-5D6E-409C-BE32-E72D297353CC}">
              <c16:uniqueId val="{00000001-17AB-4B17-BA30-C8773A957AB4}"/>
            </c:ext>
          </c:extLst>
        </c:ser>
        <c:dLbls>
          <c:showLegendKey val="0"/>
          <c:showVal val="0"/>
          <c:showCatName val="0"/>
          <c:showSerName val="0"/>
          <c:showPercent val="0"/>
          <c:showBubbleSize val="0"/>
        </c:dLbls>
        <c:gapWidth val="124"/>
        <c:overlap val="-18"/>
        <c:axId val="137291248"/>
        <c:axId val="135711096"/>
      </c:barChart>
      <c:catAx>
        <c:axId val="13729124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crossAx val="135711096"/>
        <c:crosses val="autoZero"/>
        <c:auto val="1"/>
        <c:lblAlgn val="ctr"/>
        <c:lblOffset val="100"/>
        <c:noMultiLvlLbl val="0"/>
      </c:catAx>
      <c:valAx>
        <c:axId val="135711096"/>
        <c:scaling>
          <c:orientation val="minMax"/>
          <c:min val="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crossAx val="137291248"/>
        <c:crosses val="autoZero"/>
        <c:crossBetween val="between"/>
        <c:majorUnit val="5"/>
      </c:valAx>
      <c:spPr>
        <a:noFill/>
        <a:ln>
          <a:noFill/>
        </a:ln>
        <a:effectLst/>
      </c:spPr>
    </c:plotArea>
    <c:legend>
      <c:legendPos val="b"/>
      <c:layout>
        <c:manualLayout>
          <c:xMode val="edge"/>
          <c:yMode val="edge"/>
          <c:x val="0.16016633420367632"/>
          <c:y val="0.92165373259064476"/>
          <c:w val="0.71009874753667024"/>
          <c:h val="5.3162540675684607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legend>
    <c:plotVisOnly val="1"/>
    <c:dispBlanksAs val="gap"/>
    <c:showDLblsOverMax val="0"/>
  </c:chart>
  <c:spPr>
    <a:noFill/>
    <a:ln>
      <a:solidFill>
        <a:sysClr val="windowText" lastClr="000000"/>
      </a:solidFill>
    </a:ln>
    <a:effectLst/>
  </c:spPr>
  <c:txPr>
    <a:bodyPr/>
    <a:lstStyle/>
    <a:p>
      <a:pPr>
        <a:defRPr>
          <a:latin typeface="Texta" panose="00000500000000000000" pitchFamily="50" charset="0"/>
        </a:defRPr>
      </a:pPr>
      <a:endParaRPr lang="fi-FI"/>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[Työhyvinvointikartoitus Hyvinkää 2022 DATA.xlsx]1-5 keskiarvot vuodet!PivotTable3</c:name>
    <c:fmtId val="20"/>
  </c:pivotSource>
  <c:chart>
    <c:autoTitleDeleted val="1"/>
    <c:pivotFmts>
      <c:pivotFmt>
        <c:idx val="0"/>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
        <c:spPr>
          <a:solidFill>
            <a:srgbClr val="4F81BD">
              <a:lumMod val="40000"/>
              <a:lumOff val="60000"/>
            </a:srgbClr>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3"/>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4"/>
        <c:spPr>
          <a:solidFill>
            <a:srgbClr val="4F81BD">
              <a:lumMod val="40000"/>
              <a:lumOff val="60000"/>
            </a:srgbClr>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5"/>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7"/>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9"/>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0"/>
        <c:spPr>
          <a:solidFill>
            <a:srgbClr val="C0504D">
              <a:lumMod val="20000"/>
              <a:lumOff val="8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1"/>
        <c:spPr>
          <a:solidFill>
            <a:srgbClr val="C0504D">
              <a:lumMod val="20000"/>
              <a:lumOff val="8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2"/>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3"/>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4"/>
        <c:spPr>
          <a:solidFill>
            <a:srgbClr val="C0504D">
              <a:lumMod val="20000"/>
              <a:lumOff val="8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5"/>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6"/>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s>
    <c:plotArea>
      <c:layout>
        <c:manualLayout>
          <c:layoutTarget val="inner"/>
          <c:xMode val="edge"/>
          <c:yMode val="edge"/>
          <c:x val="0.46986380416079182"/>
          <c:y val="8.126108985817472E-2"/>
          <c:w val="0.50231548522258684"/>
          <c:h val="0.80125659310352992"/>
        </c:manualLayout>
      </c:layout>
      <c:barChart>
        <c:barDir val="bar"/>
        <c:grouping val="clustered"/>
        <c:varyColors val="0"/>
        <c:ser>
          <c:idx val="0"/>
          <c:order val="0"/>
          <c:tx>
            <c:strRef>
              <c:f>'1-5 keskiarvot vuodet'!$B$15:$B$16</c:f>
              <c:strCache>
                <c:ptCount val="1"/>
                <c:pt idx="0">
                  <c:v>2016</c:v>
                </c:pt>
              </c:strCache>
            </c:strRef>
          </c:tx>
          <c:spPr>
            <a:solidFill>
              <a:srgbClr val="C0504D">
                <a:lumMod val="20000"/>
                <a:lumOff val="80000"/>
              </a:srgb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'1-5 keskiarvot vuodet'!$A$17:$A$21</c:f>
              <c:strCache>
                <c:ptCount val="5"/>
                <c:pt idx="0">
                  <c:v>*2.1. Tiedän mitä minulta odotetaan työssäni</c:v>
                </c:pt>
                <c:pt idx="1">
                  <c:v>*2.2. Työyhteisön osaaminen on ajan tasalla</c:v>
                </c:pt>
                <c:pt idx="2">
                  <c:v>*2.3. Työpaikallani huolehditaan perehdyttämisestä hyvin</c:v>
                </c:pt>
                <c:pt idx="3">
                  <c:v>*2.4. Opettajainkokous on hyödyllinen minulle</c:v>
                </c:pt>
                <c:pt idx="4">
                  <c:v>*2.5. Olen saanut hyvää palvelua opiston toimistolta</c:v>
                </c:pt>
              </c:strCache>
            </c:strRef>
          </c:cat>
          <c:val>
            <c:numRef>
              <c:f>'1-5 keskiarvot vuodet'!$B$17:$B$21</c:f>
              <c:numCache>
                <c:formatCode>0.00</c:formatCode>
                <c:ptCount val="5"/>
                <c:pt idx="0">
                  <c:v>4.6500000000000004</c:v>
                </c:pt>
                <c:pt idx="1">
                  <c:v>4.2105263157894735</c:v>
                </c:pt>
                <c:pt idx="2">
                  <c:v>4.101694915254237</c:v>
                </c:pt>
                <c:pt idx="3">
                  <c:v>3.3859649122807016</c:v>
                </c:pt>
              </c:numCache>
            </c:numRef>
          </c:val>
          <c:extLst>
            <c:ext xmlns:c16="http://schemas.microsoft.com/office/drawing/2014/chart" uri="{C3380CC4-5D6E-409C-BE32-E72D297353CC}">
              <c16:uniqueId val="{00000000-4DE1-4BA1-BBC1-6AE858687F3F}"/>
            </c:ext>
          </c:extLst>
        </c:ser>
        <c:ser>
          <c:idx val="1"/>
          <c:order val="1"/>
          <c:tx>
            <c:strRef>
              <c:f>'1-5 keskiarvot vuodet'!$C$15:$C$16</c:f>
              <c:strCache>
                <c:ptCount val="1"/>
                <c:pt idx="0">
                  <c:v>2020</c:v>
                </c:pt>
              </c:strCache>
            </c:strRef>
          </c:tx>
          <c:spPr>
            <a:solidFill>
              <a:srgbClr val="4F81BD">
                <a:lumMod val="40000"/>
                <a:lumOff val="60000"/>
              </a:srgb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'1-5 keskiarvot vuodet'!$A$17:$A$21</c:f>
              <c:strCache>
                <c:ptCount val="5"/>
                <c:pt idx="0">
                  <c:v>*2.1. Tiedän mitä minulta odotetaan työssäni</c:v>
                </c:pt>
                <c:pt idx="1">
                  <c:v>*2.2. Työyhteisön osaaminen on ajan tasalla</c:v>
                </c:pt>
                <c:pt idx="2">
                  <c:v>*2.3. Työpaikallani huolehditaan perehdyttämisestä hyvin</c:v>
                </c:pt>
                <c:pt idx="3">
                  <c:v>*2.4. Opettajainkokous on hyödyllinen minulle</c:v>
                </c:pt>
                <c:pt idx="4">
                  <c:v>*2.5. Olen saanut hyvää palvelua opiston toimistolta</c:v>
                </c:pt>
              </c:strCache>
            </c:strRef>
          </c:cat>
          <c:val>
            <c:numRef>
              <c:f>'1-5 keskiarvot vuodet'!$C$17:$C$21</c:f>
              <c:numCache>
                <c:formatCode>0.00</c:formatCode>
                <c:ptCount val="5"/>
                <c:pt idx="0">
                  <c:v>4.3809523809523814</c:v>
                </c:pt>
                <c:pt idx="1">
                  <c:v>4.125</c:v>
                </c:pt>
                <c:pt idx="2">
                  <c:v>3.7073170731707319</c:v>
                </c:pt>
                <c:pt idx="3">
                  <c:v>3.2894736842105261</c:v>
                </c:pt>
                <c:pt idx="4">
                  <c:v>4.5</c:v>
                </c:pt>
              </c:numCache>
            </c:numRef>
          </c:val>
          <c:extLst>
            <c:ext xmlns:c16="http://schemas.microsoft.com/office/drawing/2014/chart" uri="{C3380CC4-5D6E-409C-BE32-E72D297353CC}">
              <c16:uniqueId val="{00000001-4DE1-4BA1-BBC1-6AE858687F3F}"/>
            </c:ext>
          </c:extLst>
        </c:ser>
        <c:ser>
          <c:idx val="2"/>
          <c:order val="2"/>
          <c:tx>
            <c:strRef>
              <c:f>'1-5 keskiarvot vuodet'!$D$15:$D$16</c:f>
              <c:strCache>
                <c:ptCount val="1"/>
                <c:pt idx="0">
                  <c:v>2022</c:v>
                </c:pt>
              </c:strCache>
            </c:strRef>
          </c:tx>
          <c:spPr>
            <a:solidFill>
              <a:srgbClr val="1F497D">
                <a:lumMod val="60000"/>
                <a:lumOff val="40000"/>
              </a:srgb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'1-5 keskiarvot vuodet'!$A$17:$A$21</c:f>
              <c:strCache>
                <c:ptCount val="5"/>
                <c:pt idx="0">
                  <c:v>*2.1. Tiedän mitä minulta odotetaan työssäni</c:v>
                </c:pt>
                <c:pt idx="1">
                  <c:v>*2.2. Työyhteisön osaaminen on ajan tasalla</c:v>
                </c:pt>
                <c:pt idx="2">
                  <c:v>*2.3. Työpaikallani huolehditaan perehdyttämisestä hyvin</c:v>
                </c:pt>
                <c:pt idx="3">
                  <c:v>*2.4. Opettajainkokous on hyödyllinen minulle</c:v>
                </c:pt>
                <c:pt idx="4">
                  <c:v>*2.5. Olen saanut hyvää palvelua opiston toimistolta</c:v>
                </c:pt>
              </c:strCache>
            </c:strRef>
          </c:cat>
          <c:val>
            <c:numRef>
              <c:f>'1-5 keskiarvot vuodet'!$D$17:$D$21</c:f>
              <c:numCache>
                <c:formatCode>0.00</c:formatCode>
                <c:ptCount val="5"/>
                <c:pt idx="0">
                  <c:v>4.4509803921568629</c:v>
                </c:pt>
                <c:pt idx="1">
                  <c:v>4.4130434782608692</c:v>
                </c:pt>
                <c:pt idx="2">
                  <c:v>4.1399999999999997</c:v>
                </c:pt>
                <c:pt idx="3">
                  <c:v>3.4081632653061225</c:v>
                </c:pt>
                <c:pt idx="4">
                  <c:v>4.62</c:v>
                </c:pt>
              </c:numCache>
            </c:numRef>
          </c:val>
          <c:extLst>
            <c:ext xmlns:c16="http://schemas.microsoft.com/office/drawing/2014/chart" uri="{C3380CC4-5D6E-409C-BE32-E72D297353CC}">
              <c16:uniqueId val="{00000002-4DE1-4BA1-BBC1-6AE858687F3F}"/>
            </c:ext>
          </c:extLst>
        </c:ser>
        <c:dLbls>
          <c:showLegendKey val="0"/>
          <c:showVal val="0"/>
          <c:showCatName val="0"/>
          <c:showSerName val="0"/>
          <c:showPercent val="0"/>
          <c:showBubbleSize val="0"/>
        </c:dLbls>
        <c:gapWidth val="62"/>
        <c:overlap val="-7"/>
        <c:axId val="643059256"/>
        <c:axId val="643064352"/>
      </c:barChart>
      <c:catAx>
        <c:axId val="643059256"/>
        <c:scaling>
          <c:orientation val="maxMin"/>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crossAx val="643064352"/>
        <c:crosses val="autoZero"/>
        <c:auto val="1"/>
        <c:lblAlgn val="ctr"/>
        <c:lblOffset val="100"/>
        <c:noMultiLvlLbl val="0"/>
      </c:catAx>
      <c:valAx>
        <c:axId val="643064352"/>
        <c:scaling>
          <c:orientation val="minMax"/>
          <c:min val="1"/>
        </c:scaling>
        <c:delete val="0"/>
        <c:axPos val="t"/>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643059256"/>
        <c:crosses val="autoZero"/>
        <c:crossBetween val="between"/>
        <c:majorUnit val="1"/>
      </c:valAx>
      <c:spPr>
        <a:noFill/>
        <a:ln>
          <a:noFill/>
        </a:ln>
        <a:effectLst/>
      </c:spPr>
    </c:plotArea>
    <c:legend>
      <c:legendPos val="b"/>
      <c:layout>
        <c:manualLayout>
          <c:xMode val="edge"/>
          <c:yMode val="edge"/>
          <c:x val="0.21128471506947874"/>
          <c:y val="0.92434276052086117"/>
          <c:w val="0.62307798908579792"/>
          <c:h val="6.7137430916958479E-2"/>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legend>
    <c:plotVisOnly val="1"/>
    <c:dispBlanksAs val="gap"/>
    <c:showDLblsOverMax val="0"/>
  </c:chart>
  <c:spPr>
    <a:solidFill>
      <a:schemeClr val="bg1"/>
    </a:solidFill>
    <a:ln w="9525" cap="flat" cmpd="sng" algn="ctr">
      <a:solidFill>
        <a:srgbClr val="7030A0"/>
      </a:solidFill>
      <a:round/>
    </a:ln>
    <a:effectLst/>
  </c:spPr>
  <c:txPr>
    <a:bodyPr/>
    <a:lstStyle/>
    <a:p>
      <a:pPr>
        <a:defRPr/>
      </a:pPr>
      <a:endParaRPr lang="fi-FI"/>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[Työhyvinvointikartoitus Hyvinkää 2022 DATA.xlsx]1-5 keskiarvot (2)!PivotTable4</c:name>
    <c:fmtId val="17"/>
  </c:pivotSource>
  <c:chart>
    <c:autoTitleDeleted val="1"/>
    <c:pivotFmts>
      <c:pivotFmt>
        <c:idx val="0"/>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3"/>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4"/>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5"/>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6"/>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7"/>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8"/>
        <c:marker>
          <c:symbol val="none"/>
        </c:marker>
        <c:dLbl>
          <c:idx val="0"/>
          <c:delete val="1"/>
          <c:extLst>
            <c:ext xmlns:c15="http://schemas.microsoft.com/office/drawing/2012/chart" uri="{CE6537A1-D6FC-4f65-9D91-7224C49458BB}"/>
          </c:extLst>
        </c:dLbl>
      </c:pivotFmt>
      <c:pivotFmt>
        <c:idx val="9"/>
        <c:marker>
          <c:symbol val="none"/>
        </c:marker>
        <c:dLbl>
          <c:idx val="0"/>
          <c:delete val="1"/>
          <c:extLst>
            <c:ext xmlns:c15="http://schemas.microsoft.com/office/drawing/2012/chart" uri="{CE6537A1-D6FC-4f65-9D91-7224C49458BB}"/>
          </c:extLst>
        </c:dLbl>
      </c:pivotFmt>
      <c:pivotFmt>
        <c:idx val="10"/>
        <c:marker>
          <c:symbol val="none"/>
        </c:marker>
        <c:dLbl>
          <c:idx val="0"/>
          <c:delete val="1"/>
          <c:extLst>
            <c:ext xmlns:c15="http://schemas.microsoft.com/office/drawing/2012/chart" uri="{CE6537A1-D6FC-4f65-9D91-7224C49458BB}"/>
          </c:extLst>
        </c:dLbl>
      </c:pivotFmt>
      <c:pivotFmt>
        <c:idx val="11"/>
        <c:marker>
          <c:symbol val="none"/>
        </c:marker>
        <c:dLbl>
          <c:idx val="0"/>
          <c:delete val="1"/>
          <c:extLst>
            <c:ext xmlns:c15="http://schemas.microsoft.com/office/drawing/2012/chart" uri="{CE6537A1-D6FC-4f65-9D91-7224C49458BB}"/>
          </c:extLst>
        </c:dLbl>
      </c:pivotFmt>
      <c:pivotFmt>
        <c:idx val="12"/>
        <c:marker>
          <c:symbol val="none"/>
        </c:marker>
        <c:dLbl>
          <c:idx val="0"/>
          <c:delete val="1"/>
          <c:extLst>
            <c:ext xmlns:c15="http://schemas.microsoft.com/office/drawing/2012/chart" uri="{CE6537A1-D6FC-4f65-9D91-7224C49458BB}"/>
          </c:extLst>
        </c:dLbl>
      </c:pivotFmt>
      <c:pivotFmt>
        <c:idx val="13"/>
        <c:marker>
          <c:symbol val="none"/>
        </c:marker>
        <c:dLbl>
          <c:idx val="0"/>
          <c:delete val="1"/>
          <c:extLst>
            <c:ext xmlns:c15="http://schemas.microsoft.com/office/drawing/2012/chart" uri="{CE6537A1-D6FC-4f65-9D91-7224C49458BB}"/>
          </c:extLst>
        </c:dLbl>
      </c:pivotFmt>
      <c:pivotFmt>
        <c:idx val="14"/>
        <c:marker>
          <c:symbol val="none"/>
        </c:marker>
        <c:dLbl>
          <c:idx val="0"/>
          <c:delete val="1"/>
          <c:extLst>
            <c:ext xmlns:c15="http://schemas.microsoft.com/office/drawing/2012/chart" uri="{CE6537A1-D6FC-4f65-9D91-7224C49458BB}"/>
          </c:extLst>
        </c:dLbl>
      </c:pivotFmt>
      <c:pivotFmt>
        <c:idx val="15"/>
        <c:marker>
          <c:symbol val="none"/>
        </c:marker>
        <c:dLbl>
          <c:idx val="0"/>
          <c:delete val="1"/>
          <c:extLst>
            <c:ext xmlns:c15="http://schemas.microsoft.com/office/drawing/2012/chart" uri="{CE6537A1-D6FC-4f65-9D91-7224C49458BB}"/>
          </c:extLst>
        </c:dLbl>
      </c:pivotFmt>
      <c:pivotFmt>
        <c:idx val="16"/>
        <c:marker>
          <c:symbol val="none"/>
        </c:marker>
        <c:dLbl>
          <c:idx val="0"/>
          <c:delete val="1"/>
          <c:extLst>
            <c:ext xmlns:c15="http://schemas.microsoft.com/office/drawing/2012/chart" uri="{CE6537A1-D6FC-4f65-9D91-7224C49458BB}"/>
          </c:extLst>
        </c:dLbl>
      </c:pivotFmt>
      <c:pivotFmt>
        <c:idx val="17"/>
        <c:marker>
          <c:symbol val="none"/>
        </c:marker>
        <c:dLbl>
          <c:idx val="0"/>
          <c:showLegendKey val="0"/>
          <c:showVal val="1"/>
          <c:showCatName val="0"/>
          <c:showSerName val="0"/>
          <c:showPercent val="0"/>
          <c:showBubbleSize val="0"/>
          <c:extLst>
            <c:ext xmlns:c15="http://schemas.microsoft.com/office/drawing/2012/chart" uri="{CE6537A1-D6FC-4f65-9D91-7224C49458BB}"/>
          </c:extLst>
        </c:dLbl>
      </c:pivotFmt>
      <c:pivotFmt>
        <c:idx val="18"/>
        <c:spPr>
          <a:solidFill>
            <a:srgbClr val="7030A0"/>
          </a:solidFill>
        </c:spPr>
        <c:marker>
          <c:symbol val="none"/>
        </c:marker>
        <c:dLbl>
          <c:idx val="0"/>
          <c:spPr>
            <a:noFill/>
            <a:ln>
              <a:noFill/>
            </a:ln>
            <a:effectLst/>
          </c:spPr>
          <c:txPr>
            <a:bodyPr wrap="square" lIns="38100" tIns="19050" rIns="38100" bIns="19050" anchor="ctr">
              <a:spAutoFit/>
            </a:bodyPr>
            <a:lstStyle/>
            <a:p>
              <a:pPr>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9"/>
        <c:spPr>
          <a:solidFill>
            <a:srgbClr val="FFC000"/>
          </a:solidFill>
          <a:ln>
            <a:noFill/>
          </a:ln>
          <a:effectLst/>
          <a:scene3d>
            <a:camera prst="orthographicFront"/>
            <a:lightRig rig="threePt" dir="t"/>
          </a:scene3d>
        </c:spPr>
        <c:marker>
          <c:symbol val="none"/>
        </c:marker>
        <c:dLbl>
          <c:idx val="0"/>
          <c:delete val="1"/>
          <c:extLst>
            <c:ext xmlns:c15="http://schemas.microsoft.com/office/drawing/2012/chart" uri="{CE6537A1-D6FC-4f65-9D91-7224C49458BB}"/>
          </c:extLst>
        </c:dLbl>
      </c:pivotFmt>
      <c:pivotFmt>
        <c:idx val="20"/>
        <c:spPr>
          <a:solidFill>
            <a:srgbClr val="FFC000"/>
          </a:solidFill>
          <a:ln>
            <a:noFill/>
          </a:ln>
          <a:effectLst/>
          <a:scene3d>
            <a:camera prst="orthographicFront"/>
            <a:lightRig rig="threePt" dir="t"/>
          </a:scene3d>
        </c:spPr>
        <c:marker>
          <c:symbol val="none"/>
        </c:marker>
        <c:dLbl>
          <c:idx val="0"/>
          <c:spPr>
            <a:noFill/>
            <a:ln>
              <a:noFill/>
            </a:ln>
            <a:effectLst/>
          </c:spPr>
          <c:txPr>
            <a:bodyPr wrap="square" lIns="38100" tIns="19050" rIns="38100" bIns="19050" anchor="ctr" anchorCtr="0">
              <a:spAutoFit/>
            </a:bodyPr>
            <a:lstStyle/>
            <a:p>
              <a:pPr algn="ctr">
                <a:defRPr lang="en-US" sz="1000" b="0" i="0" u="none" strike="noStrike" kern="1200" baseline="0">
                  <a:solidFill>
                    <a:schemeClr val="tx1"/>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1"/>
        <c:spPr>
          <a:solidFill>
            <a:srgbClr val="7030A0"/>
          </a:solidFill>
        </c:spPr>
        <c:marker>
          <c:symbol val="none"/>
        </c:marker>
        <c:dLbl>
          <c:idx val="0"/>
          <c:spPr>
            <a:noFill/>
            <a:ln>
              <a:noFill/>
            </a:ln>
            <a:effectLst/>
          </c:spPr>
          <c:txPr>
            <a:bodyPr wrap="square" lIns="38100" tIns="19050" rIns="38100" bIns="19050" anchor="ctr">
              <a:spAutoFit/>
            </a:bodyPr>
            <a:lstStyle/>
            <a:p>
              <a:pPr>
                <a:defRPr>
                  <a:latin typeface="Texta" panose="00000500000000000000" pitchFamily="50" charset="0"/>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2"/>
        <c:spPr>
          <a:solidFill>
            <a:srgbClr val="FFC000"/>
          </a:solidFill>
          <a:ln>
            <a:noFill/>
          </a:ln>
          <a:effectLst/>
          <a:scene3d>
            <a:camera prst="orthographicFront"/>
            <a:lightRig rig="threePt" dir="t"/>
          </a:scene3d>
        </c:spPr>
        <c:marker>
          <c:symbol val="none"/>
        </c:marker>
        <c:dLbl>
          <c:idx val="0"/>
          <c:spPr>
            <a:noFill/>
            <a:ln>
              <a:noFill/>
            </a:ln>
            <a:effectLst/>
          </c:spPr>
          <c:txPr>
            <a:bodyPr wrap="square" lIns="38100" tIns="19050" rIns="38100" bIns="19050" anchor="ctr" anchorCtr="0">
              <a:spAutoFit/>
            </a:bodyPr>
            <a:lstStyle/>
            <a:p>
              <a:pPr algn="ctr">
                <a:defRPr lang="en-US" sz="1000" b="0" i="0" u="none" strike="noStrike" kern="1200" baseline="0">
                  <a:solidFill>
                    <a:schemeClr val="tx1"/>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3"/>
        <c:spPr>
          <a:solidFill>
            <a:srgbClr val="7030A0"/>
          </a:solidFill>
        </c:spPr>
        <c:marker>
          <c:symbol val="none"/>
        </c:marker>
        <c:dLbl>
          <c:idx val="0"/>
          <c:spPr>
            <a:noFill/>
            <a:ln>
              <a:noFill/>
            </a:ln>
            <a:effectLst/>
          </c:spPr>
          <c:txPr>
            <a:bodyPr wrap="square" lIns="38100" tIns="19050" rIns="38100" bIns="19050" anchor="ctr">
              <a:spAutoFit/>
            </a:bodyPr>
            <a:lstStyle/>
            <a:p>
              <a:pPr>
                <a:defRPr>
                  <a:latin typeface="Texta" panose="00000500000000000000" pitchFamily="50" charset="0"/>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4"/>
        <c:spPr>
          <a:solidFill>
            <a:srgbClr val="FFC000"/>
          </a:solidFill>
          <a:ln>
            <a:noFill/>
          </a:ln>
          <a:effectLst/>
          <a:scene3d>
            <a:camera prst="orthographicFront"/>
            <a:lightRig rig="threePt" dir="t"/>
          </a:scene3d>
        </c:spPr>
        <c:marker>
          <c:symbol val="none"/>
        </c:marker>
        <c:dLbl>
          <c:idx val="0"/>
          <c:spPr>
            <a:noFill/>
            <a:ln>
              <a:noFill/>
            </a:ln>
            <a:effectLst/>
          </c:spPr>
          <c:txPr>
            <a:bodyPr wrap="square" lIns="38100" tIns="19050" rIns="38100" bIns="19050" anchor="ctr" anchorCtr="0">
              <a:spAutoFit/>
            </a:bodyPr>
            <a:lstStyle/>
            <a:p>
              <a:pPr algn="ctr">
                <a:defRPr lang="en-US" sz="1000" b="0" i="0" u="none" strike="noStrike" kern="1200" baseline="0">
                  <a:solidFill>
                    <a:schemeClr val="tx1"/>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5"/>
        <c:spPr>
          <a:solidFill>
            <a:srgbClr val="7030A0"/>
          </a:solidFill>
        </c:spPr>
        <c:marker>
          <c:symbol val="none"/>
        </c:marker>
        <c:dLbl>
          <c:idx val="0"/>
          <c:spPr>
            <a:noFill/>
            <a:ln>
              <a:noFill/>
            </a:ln>
            <a:effectLst/>
          </c:spPr>
          <c:txPr>
            <a:bodyPr wrap="square" lIns="38100" tIns="19050" rIns="38100" bIns="19050" anchor="ctr">
              <a:spAutoFit/>
            </a:bodyPr>
            <a:lstStyle/>
            <a:p>
              <a:pPr>
                <a:defRPr>
                  <a:latin typeface="Texta" panose="00000500000000000000" pitchFamily="50" charset="0"/>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s>
    <c:plotArea>
      <c:layout>
        <c:manualLayout>
          <c:layoutTarget val="inner"/>
          <c:xMode val="edge"/>
          <c:yMode val="edge"/>
          <c:x val="0.46986380416079182"/>
          <c:y val="8.0195149495106907E-2"/>
          <c:w val="0.47396927285640644"/>
          <c:h val="0.82045175860534969"/>
        </c:manualLayout>
      </c:layout>
      <c:barChart>
        <c:barDir val="bar"/>
        <c:grouping val="clustered"/>
        <c:varyColors val="0"/>
        <c:ser>
          <c:idx val="0"/>
          <c:order val="0"/>
          <c:tx>
            <c:strRef>
              <c:f>'1-5 keskiarvot (2)'!$B$26:$B$28</c:f>
              <c:strCache>
                <c:ptCount val="1"/>
                <c:pt idx="0">
                  <c:v>Kipinä - 2022</c:v>
                </c:pt>
              </c:strCache>
            </c:strRef>
          </c:tx>
          <c:spPr>
            <a:solidFill>
              <a:srgbClr val="FFC000"/>
            </a:solidFill>
            <a:ln>
              <a:noFill/>
            </a:ln>
            <a:effectLst/>
            <a:scene3d>
              <a:camera prst="orthographicFront"/>
              <a:lightRig rig="threePt" dir="t"/>
            </a:scene3d>
          </c:spPr>
          <c:invertIfNegative val="0"/>
          <c:dLbls>
            <c:spPr>
              <a:noFill/>
              <a:ln>
                <a:noFill/>
              </a:ln>
              <a:effectLst/>
            </c:spPr>
            <c:txPr>
              <a:bodyPr wrap="square" lIns="38100" tIns="19050" rIns="38100" bIns="19050" anchor="ctr" anchorCtr="0">
                <a:spAutoFit/>
              </a:bodyPr>
              <a:lstStyle/>
              <a:p>
                <a:pPr algn="ctr">
                  <a:defRPr lang="en-US" sz="1000" b="0" i="0" u="none" strike="noStrike" kern="1200" baseline="0">
                    <a:solidFill>
                      <a:schemeClr val="tx1"/>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'1-5 keskiarvot (2)'!$A$29:$A$32</c:f>
              <c:strCache>
                <c:ptCount val="4"/>
                <c:pt idx="0">
                  <c:v>*7.1. Minuun EI OLE kohdistunut epäasiallista kohtelua työpaikallani</c:v>
                </c:pt>
                <c:pt idx="1">
                  <c:v>*7.2. EN OLE kohdannut työpaikallani sukupuoleeni kohdistuvaa epätasa-arvoisuutta</c:v>
                </c:pt>
                <c:pt idx="2">
                  <c:v>*7.3. EN OLE kokenut työpaikallani ikääni kohdistuvaa epätasa-arvoisuutta</c:v>
                </c:pt>
                <c:pt idx="3">
                  <c:v>*7.4. EN KOE fyysisen tai henkisen väkivallan uhkaa työpaikallani</c:v>
                </c:pt>
              </c:strCache>
            </c:strRef>
          </c:cat>
          <c:val>
            <c:numRef>
              <c:f>'1-5 keskiarvot (2)'!$B$29:$B$32</c:f>
              <c:numCache>
                <c:formatCode>0.00</c:formatCode>
                <c:ptCount val="4"/>
                <c:pt idx="0">
                  <c:v>4.7272727272727275</c:v>
                </c:pt>
                <c:pt idx="1">
                  <c:v>5</c:v>
                </c:pt>
                <c:pt idx="2">
                  <c:v>4.8787878787878789</c:v>
                </c:pt>
                <c:pt idx="3">
                  <c:v>4.9696969696969697</c:v>
                </c:pt>
              </c:numCache>
            </c:numRef>
          </c:val>
          <c:extLst>
            <c:ext xmlns:c16="http://schemas.microsoft.com/office/drawing/2014/chart" uri="{C3380CC4-5D6E-409C-BE32-E72D297353CC}">
              <c16:uniqueId val="{00000000-BEDC-46EA-8714-05E8AD4815FD}"/>
            </c:ext>
          </c:extLst>
        </c:ser>
        <c:ser>
          <c:idx val="1"/>
          <c:order val="1"/>
          <c:tx>
            <c:strRef>
              <c:f>'1-5 keskiarvot (2)'!$D$26:$D$28</c:f>
              <c:strCache>
                <c:ptCount val="1"/>
                <c:pt idx="0">
                  <c:v>Muu - 2022</c:v>
                </c:pt>
              </c:strCache>
            </c:strRef>
          </c:tx>
          <c:spPr>
            <a:solidFill>
              <a:srgbClr val="7030A0"/>
            </a:solidFill>
          </c:spPr>
          <c:invertIfNegative val="0"/>
          <c:dLbls>
            <c:spPr>
              <a:noFill/>
              <a:ln>
                <a:noFill/>
              </a:ln>
              <a:effectLst/>
            </c:spPr>
            <c:txPr>
              <a:bodyPr wrap="square" lIns="38100" tIns="19050" rIns="38100" bIns="19050" anchor="ctr">
                <a:spAutoFit/>
              </a:bodyPr>
              <a:lstStyle/>
              <a:p>
                <a:pPr>
                  <a:defRPr>
                    <a:latin typeface="Texta" panose="00000500000000000000" pitchFamily="50" charset="0"/>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'1-5 keskiarvot (2)'!$A$29:$A$32</c:f>
              <c:strCache>
                <c:ptCount val="4"/>
                <c:pt idx="0">
                  <c:v>*7.1. Minuun EI OLE kohdistunut epäasiallista kohtelua työpaikallani</c:v>
                </c:pt>
                <c:pt idx="1">
                  <c:v>*7.2. EN OLE kohdannut työpaikallani sukupuoleeni kohdistuvaa epätasa-arvoisuutta</c:v>
                </c:pt>
                <c:pt idx="2">
                  <c:v>*7.3. EN OLE kokenut työpaikallani ikääni kohdistuvaa epätasa-arvoisuutta</c:v>
                </c:pt>
                <c:pt idx="3">
                  <c:v>*7.4. EN KOE fyysisen tai henkisen väkivallan uhkaa työpaikallani</c:v>
                </c:pt>
              </c:strCache>
            </c:strRef>
          </c:cat>
          <c:val>
            <c:numRef>
              <c:f>'1-5 keskiarvot (2)'!$D$29:$D$32</c:f>
              <c:numCache>
                <c:formatCode>0.00</c:formatCode>
                <c:ptCount val="4"/>
                <c:pt idx="0">
                  <c:v>4.9444444444444446</c:v>
                </c:pt>
                <c:pt idx="1">
                  <c:v>5</c:v>
                </c:pt>
                <c:pt idx="2">
                  <c:v>4.9444444444444446</c:v>
                </c:pt>
                <c:pt idx="3">
                  <c:v>5</c:v>
                </c:pt>
              </c:numCache>
            </c:numRef>
          </c:val>
          <c:extLst>
            <c:ext xmlns:c16="http://schemas.microsoft.com/office/drawing/2014/chart" uri="{C3380CC4-5D6E-409C-BE32-E72D297353CC}">
              <c16:uniqueId val="{00000001-BEDC-46EA-8714-05E8AD4815FD}"/>
            </c:ext>
          </c:extLst>
        </c:ser>
        <c:dLbls>
          <c:showLegendKey val="0"/>
          <c:showVal val="0"/>
          <c:showCatName val="0"/>
          <c:showSerName val="0"/>
          <c:showPercent val="0"/>
          <c:showBubbleSize val="0"/>
        </c:dLbls>
        <c:gapWidth val="35"/>
        <c:overlap val="-3"/>
        <c:axId val="643059256"/>
        <c:axId val="643064352"/>
      </c:barChart>
      <c:catAx>
        <c:axId val="643059256"/>
        <c:scaling>
          <c:orientation val="maxMin"/>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crossAx val="643064352"/>
        <c:crosses val="autoZero"/>
        <c:auto val="1"/>
        <c:lblAlgn val="ctr"/>
        <c:lblOffset val="100"/>
        <c:noMultiLvlLbl val="0"/>
      </c:catAx>
      <c:valAx>
        <c:axId val="643064352"/>
        <c:scaling>
          <c:orientation val="minMax"/>
          <c:max val="5"/>
          <c:min val="1"/>
        </c:scaling>
        <c:delete val="0"/>
        <c:axPos val="t"/>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643059256"/>
        <c:crosses val="autoZero"/>
        <c:crossBetween val="between"/>
        <c:majorUnit val="1"/>
      </c:valAx>
    </c:plotArea>
    <c:legend>
      <c:legendPos val="b"/>
      <c:layout>
        <c:manualLayout>
          <c:xMode val="edge"/>
          <c:yMode val="edge"/>
          <c:x val="0.31500773051614417"/>
          <c:y val="0.93775945879967482"/>
          <c:w val="0.50219863196601122"/>
          <c:h val="4.1872789345733755E-2"/>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legend>
    <c:plotVisOnly val="1"/>
    <c:dispBlanksAs val="gap"/>
    <c:showDLblsOverMax val="0"/>
  </c:chart>
  <c:spPr>
    <a:solidFill>
      <a:sysClr val="window" lastClr="FFFFFF"/>
    </a:solidFill>
    <a:ln>
      <a:solidFill>
        <a:srgbClr val="00239C"/>
      </a:solidFill>
    </a:ln>
  </c:spPr>
  <c:txPr>
    <a:bodyPr/>
    <a:lstStyle/>
    <a:p>
      <a:pPr>
        <a:defRPr/>
      </a:pPr>
      <a:endParaRPr lang="fi-FI"/>
    </a:p>
  </c:txPr>
  <c:externalData r:id="rId2">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[Työhyvinvointikartoitus Hyvinkää 2022 DATA.xlsx]1-5 keskiarvot vuodet!PivotTable4</c:name>
    <c:fmtId val="17"/>
  </c:pivotSource>
  <c:chart>
    <c:autoTitleDeleted val="1"/>
    <c:pivotFmts>
      <c:pivotFmt>
        <c:idx val="0"/>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
        <c:spPr>
          <a:solidFill>
            <a:srgbClr val="4F81BD">
              <a:lumMod val="40000"/>
              <a:lumOff val="60000"/>
            </a:srgbClr>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3"/>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4"/>
        <c:spPr>
          <a:solidFill>
            <a:srgbClr val="4F81BD">
              <a:lumMod val="40000"/>
              <a:lumOff val="60000"/>
            </a:srgbClr>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5"/>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7"/>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9"/>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0"/>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1"/>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2"/>
        <c:spPr>
          <a:solidFill>
            <a:srgbClr val="C0504D">
              <a:lumMod val="20000"/>
              <a:lumOff val="8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3"/>
        <c:spPr>
          <a:solidFill>
            <a:srgbClr val="C0504D">
              <a:lumMod val="20000"/>
              <a:lumOff val="8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4"/>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5"/>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6"/>
        <c:spPr>
          <a:solidFill>
            <a:srgbClr val="C0504D">
              <a:lumMod val="20000"/>
              <a:lumOff val="8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7"/>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8"/>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s>
    <c:plotArea>
      <c:layout>
        <c:manualLayout>
          <c:layoutTarget val="inner"/>
          <c:xMode val="edge"/>
          <c:yMode val="edge"/>
          <c:x val="0.46986380416079182"/>
          <c:y val="9.6486458660023255E-2"/>
          <c:w val="0.45269194061142981"/>
          <c:h val="0.78526972275397944"/>
        </c:manualLayout>
      </c:layout>
      <c:barChart>
        <c:barDir val="bar"/>
        <c:grouping val="clustered"/>
        <c:varyColors val="0"/>
        <c:ser>
          <c:idx val="0"/>
          <c:order val="0"/>
          <c:tx>
            <c:strRef>
              <c:f>'1-5 keskiarvot vuodet'!$B$24:$B$25</c:f>
              <c:strCache>
                <c:ptCount val="1"/>
                <c:pt idx="0">
                  <c:v>2016</c:v>
                </c:pt>
              </c:strCache>
            </c:strRef>
          </c:tx>
          <c:spPr>
            <a:solidFill>
              <a:srgbClr val="C0504D">
                <a:lumMod val="20000"/>
                <a:lumOff val="80000"/>
              </a:srgb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'1-5 keskiarvot vuodet'!$A$26:$A$29</c:f>
              <c:strCache>
                <c:ptCount val="4"/>
                <c:pt idx="0">
                  <c:v>*7.1. Minuun EI OLE kohdistunut epäasiallista kohtelua työpaikallani</c:v>
                </c:pt>
                <c:pt idx="1">
                  <c:v>*7.2. EN OLE kohdannut työpaikallani sukupuoleeni kohdistuvaa epätasa-arvoisuutta</c:v>
                </c:pt>
                <c:pt idx="2">
                  <c:v>*7.3. EN OLE kokenut työpaikallani ikääni kohdistuvaa epätasa-arvoisuutta</c:v>
                </c:pt>
                <c:pt idx="3">
                  <c:v>*7.4. EN KOE fyysisen tai henkisen väkivallan uhkaa työpaikallani</c:v>
                </c:pt>
              </c:strCache>
            </c:strRef>
          </c:cat>
          <c:val>
            <c:numRef>
              <c:f>'1-5 keskiarvot vuodet'!$B$26:$B$29</c:f>
              <c:numCache>
                <c:formatCode>0.00</c:formatCode>
                <c:ptCount val="4"/>
                <c:pt idx="0">
                  <c:v>4.7288135593220337</c:v>
                </c:pt>
                <c:pt idx="1">
                  <c:v>4.9655172413793105</c:v>
                </c:pt>
                <c:pt idx="2">
                  <c:v>4.8275862068965516</c:v>
                </c:pt>
                <c:pt idx="3">
                  <c:v>4.9122807017543861</c:v>
                </c:pt>
              </c:numCache>
            </c:numRef>
          </c:val>
          <c:extLst>
            <c:ext xmlns:c16="http://schemas.microsoft.com/office/drawing/2014/chart" uri="{C3380CC4-5D6E-409C-BE32-E72D297353CC}">
              <c16:uniqueId val="{00000000-ED9D-4D59-B389-BB3BB601246A}"/>
            </c:ext>
          </c:extLst>
        </c:ser>
        <c:ser>
          <c:idx val="1"/>
          <c:order val="1"/>
          <c:tx>
            <c:strRef>
              <c:f>'1-5 keskiarvot vuodet'!$C$24:$C$25</c:f>
              <c:strCache>
                <c:ptCount val="1"/>
                <c:pt idx="0">
                  <c:v>2020</c:v>
                </c:pt>
              </c:strCache>
            </c:strRef>
          </c:tx>
          <c:spPr>
            <a:solidFill>
              <a:srgbClr val="4F81BD">
                <a:lumMod val="40000"/>
                <a:lumOff val="60000"/>
              </a:srgb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'1-5 keskiarvot vuodet'!$A$26:$A$29</c:f>
              <c:strCache>
                <c:ptCount val="4"/>
                <c:pt idx="0">
                  <c:v>*7.1. Minuun EI OLE kohdistunut epäasiallista kohtelua työpaikallani</c:v>
                </c:pt>
                <c:pt idx="1">
                  <c:v>*7.2. EN OLE kohdannut työpaikallani sukupuoleeni kohdistuvaa epätasa-arvoisuutta</c:v>
                </c:pt>
                <c:pt idx="2">
                  <c:v>*7.3. EN OLE kokenut työpaikallani ikääni kohdistuvaa epätasa-arvoisuutta</c:v>
                </c:pt>
                <c:pt idx="3">
                  <c:v>*7.4. EN KOE fyysisen tai henkisen väkivallan uhkaa työpaikallani</c:v>
                </c:pt>
              </c:strCache>
            </c:strRef>
          </c:cat>
          <c:val>
            <c:numRef>
              <c:f>'1-5 keskiarvot vuodet'!$C$26:$C$29</c:f>
              <c:numCache>
                <c:formatCode>0.00</c:formatCode>
                <c:ptCount val="4"/>
                <c:pt idx="0">
                  <c:v>4.7380952380952381</c:v>
                </c:pt>
                <c:pt idx="1">
                  <c:v>4.8809523809523814</c:v>
                </c:pt>
                <c:pt idx="2">
                  <c:v>4.7142857142857144</c:v>
                </c:pt>
                <c:pt idx="3">
                  <c:v>4.7857142857142856</c:v>
                </c:pt>
              </c:numCache>
            </c:numRef>
          </c:val>
          <c:extLst>
            <c:ext xmlns:c16="http://schemas.microsoft.com/office/drawing/2014/chart" uri="{C3380CC4-5D6E-409C-BE32-E72D297353CC}">
              <c16:uniqueId val="{00000001-ED9D-4D59-B389-BB3BB601246A}"/>
            </c:ext>
          </c:extLst>
        </c:ser>
        <c:ser>
          <c:idx val="2"/>
          <c:order val="2"/>
          <c:tx>
            <c:strRef>
              <c:f>'1-5 keskiarvot vuodet'!$D$24:$D$25</c:f>
              <c:strCache>
                <c:ptCount val="1"/>
                <c:pt idx="0">
                  <c:v>2022</c:v>
                </c:pt>
              </c:strCache>
            </c:strRef>
          </c:tx>
          <c:spPr>
            <a:solidFill>
              <a:srgbClr val="1F497D">
                <a:lumMod val="60000"/>
                <a:lumOff val="40000"/>
              </a:srgb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'1-5 keskiarvot vuodet'!$A$26:$A$29</c:f>
              <c:strCache>
                <c:ptCount val="4"/>
                <c:pt idx="0">
                  <c:v>*7.1. Minuun EI OLE kohdistunut epäasiallista kohtelua työpaikallani</c:v>
                </c:pt>
                <c:pt idx="1">
                  <c:v>*7.2. EN OLE kohdannut työpaikallani sukupuoleeni kohdistuvaa epätasa-arvoisuutta</c:v>
                </c:pt>
                <c:pt idx="2">
                  <c:v>*7.3. EN OLE kokenut työpaikallani ikääni kohdistuvaa epätasa-arvoisuutta</c:v>
                </c:pt>
                <c:pt idx="3">
                  <c:v>*7.4. EN KOE fyysisen tai henkisen väkivallan uhkaa työpaikallani</c:v>
                </c:pt>
              </c:strCache>
            </c:strRef>
          </c:cat>
          <c:val>
            <c:numRef>
              <c:f>'1-5 keskiarvot vuodet'!$D$26:$D$29</c:f>
              <c:numCache>
                <c:formatCode>0.00</c:formatCode>
                <c:ptCount val="4"/>
                <c:pt idx="0">
                  <c:v>4.8039215686274508</c:v>
                </c:pt>
                <c:pt idx="1">
                  <c:v>5</c:v>
                </c:pt>
                <c:pt idx="2">
                  <c:v>4.9019607843137258</c:v>
                </c:pt>
                <c:pt idx="3">
                  <c:v>4.9803921568627452</c:v>
                </c:pt>
              </c:numCache>
            </c:numRef>
          </c:val>
          <c:extLst>
            <c:ext xmlns:c16="http://schemas.microsoft.com/office/drawing/2014/chart" uri="{C3380CC4-5D6E-409C-BE32-E72D297353CC}">
              <c16:uniqueId val="{00000002-ED9D-4D59-B389-BB3BB601246A}"/>
            </c:ext>
          </c:extLst>
        </c:ser>
        <c:dLbls>
          <c:showLegendKey val="0"/>
          <c:showVal val="0"/>
          <c:showCatName val="0"/>
          <c:showSerName val="0"/>
          <c:showPercent val="0"/>
          <c:showBubbleSize val="0"/>
        </c:dLbls>
        <c:gapWidth val="62"/>
        <c:overlap val="-7"/>
        <c:axId val="643059256"/>
        <c:axId val="643064352"/>
      </c:barChart>
      <c:catAx>
        <c:axId val="643059256"/>
        <c:scaling>
          <c:orientation val="maxMin"/>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crossAx val="643064352"/>
        <c:crosses val="autoZero"/>
        <c:auto val="1"/>
        <c:lblAlgn val="ctr"/>
        <c:lblOffset val="100"/>
        <c:noMultiLvlLbl val="0"/>
      </c:catAx>
      <c:valAx>
        <c:axId val="643064352"/>
        <c:scaling>
          <c:orientation val="minMax"/>
          <c:max val="5"/>
          <c:min val="1"/>
        </c:scaling>
        <c:delete val="0"/>
        <c:axPos val="t"/>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643059256"/>
        <c:crosses val="autoZero"/>
        <c:crossBetween val="between"/>
        <c:majorUnit val="1"/>
      </c:valAx>
      <c:spPr>
        <a:noFill/>
        <a:ln>
          <a:noFill/>
        </a:ln>
        <a:effectLst/>
      </c:spPr>
    </c:plotArea>
    <c:legend>
      <c:legendPos val="b"/>
      <c:layout>
        <c:manualLayout>
          <c:xMode val="edge"/>
          <c:yMode val="edge"/>
          <c:x val="0.21822462139882964"/>
          <c:y val="0.91620261858452923"/>
          <c:w val="0.58636904180120508"/>
          <c:h val="7.0091238595175603E-2"/>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legend>
    <c:plotVisOnly val="1"/>
    <c:dispBlanksAs val="gap"/>
    <c:showDLblsOverMax val="0"/>
  </c:chart>
  <c:spPr>
    <a:solidFill>
      <a:schemeClr val="bg1"/>
    </a:solidFill>
    <a:ln w="9525" cap="flat" cmpd="sng" algn="ctr">
      <a:solidFill>
        <a:srgbClr val="7030A0"/>
      </a:solidFill>
      <a:round/>
    </a:ln>
    <a:effectLst/>
  </c:spPr>
  <c:txPr>
    <a:bodyPr/>
    <a:lstStyle/>
    <a:p>
      <a:pPr>
        <a:defRPr/>
      </a:pPr>
      <a:endParaRPr lang="fi-FI"/>
    </a:p>
  </c:txPr>
  <c:externalData r:id="rId4">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[Työhyvinvointikartoitus Hyvinkää 2022 DATA.xlsx]1-5 keskiarvot (2)!PivotTable5</c:name>
    <c:fmtId val="11"/>
  </c:pivotSource>
  <c:chart>
    <c:autoTitleDeleted val="1"/>
    <c:pivotFmts>
      <c:pivotFmt>
        <c:idx val="0"/>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3"/>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4"/>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5"/>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6"/>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7"/>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8"/>
        <c:marker>
          <c:symbol val="none"/>
        </c:marker>
        <c:dLbl>
          <c:idx val="0"/>
          <c:delete val="1"/>
          <c:extLst>
            <c:ext xmlns:c15="http://schemas.microsoft.com/office/drawing/2012/chart" uri="{CE6537A1-D6FC-4f65-9D91-7224C49458BB}"/>
          </c:extLst>
        </c:dLbl>
      </c:pivotFmt>
      <c:pivotFmt>
        <c:idx val="9"/>
        <c:marker>
          <c:symbol val="none"/>
        </c:marker>
        <c:dLbl>
          <c:idx val="0"/>
          <c:delete val="1"/>
          <c:extLst>
            <c:ext xmlns:c15="http://schemas.microsoft.com/office/drawing/2012/chart" uri="{CE6537A1-D6FC-4f65-9D91-7224C49458BB}"/>
          </c:extLst>
        </c:dLbl>
      </c:pivotFmt>
      <c:pivotFmt>
        <c:idx val="10"/>
        <c:marker>
          <c:symbol val="none"/>
        </c:marker>
        <c:dLbl>
          <c:idx val="0"/>
          <c:delete val="1"/>
          <c:extLst>
            <c:ext xmlns:c15="http://schemas.microsoft.com/office/drawing/2012/chart" uri="{CE6537A1-D6FC-4f65-9D91-7224C49458BB}"/>
          </c:extLst>
        </c:dLbl>
      </c:pivotFmt>
      <c:pivotFmt>
        <c:idx val="11"/>
        <c:marker>
          <c:symbol val="none"/>
        </c:marker>
        <c:dLbl>
          <c:idx val="0"/>
          <c:delete val="1"/>
          <c:extLst>
            <c:ext xmlns:c15="http://schemas.microsoft.com/office/drawing/2012/chart" uri="{CE6537A1-D6FC-4f65-9D91-7224C49458BB}"/>
          </c:extLst>
        </c:dLbl>
      </c:pivotFmt>
      <c:pivotFmt>
        <c:idx val="12"/>
        <c:marker>
          <c:symbol val="none"/>
        </c:marker>
        <c:dLbl>
          <c:idx val="0"/>
          <c:delete val="1"/>
          <c:extLst>
            <c:ext xmlns:c15="http://schemas.microsoft.com/office/drawing/2012/chart" uri="{CE6537A1-D6FC-4f65-9D91-7224C49458BB}"/>
          </c:extLst>
        </c:dLbl>
      </c:pivotFmt>
      <c:pivotFmt>
        <c:idx val="13"/>
        <c:marker>
          <c:symbol val="none"/>
        </c:marker>
        <c:dLbl>
          <c:idx val="0"/>
          <c:delete val="1"/>
          <c:extLst>
            <c:ext xmlns:c15="http://schemas.microsoft.com/office/drawing/2012/chart" uri="{CE6537A1-D6FC-4f65-9D91-7224C49458BB}"/>
          </c:extLst>
        </c:dLbl>
      </c:pivotFmt>
      <c:pivotFmt>
        <c:idx val="14"/>
        <c:marker>
          <c:symbol val="none"/>
        </c:marker>
        <c:dLbl>
          <c:idx val="0"/>
          <c:delete val="1"/>
          <c:extLst>
            <c:ext xmlns:c15="http://schemas.microsoft.com/office/drawing/2012/chart" uri="{CE6537A1-D6FC-4f65-9D91-7224C49458BB}"/>
          </c:extLst>
        </c:dLbl>
      </c:pivotFmt>
      <c:pivotFmt>
        <c:idx val="15"/>
        <c:marker>
          <c:symbol val="none"/>
        </c:marker>
        <c:dLbl>
          <c:idx val="0"/>
          <c:delete val="1"/>
          <c:extLst>
            <c:ext xmlns:c15="http://schemas.microsoft.com/office/drawing/2012/chart" uri="{CE6537A1-D6FC-4f65-9D91-7224C49458BB}"/>
          </c:extLst>
        </c:dLbl>
      </c:pivotFmt>
      <c:pivotFmt>
        <c:idx val="16"/>
        <c:marker>
          <c:symbol val="none"/>
        </c:marker>
        <c:dLbl>
          <c:idx val="0"/>
          <c:delete val="1"/>
          <c:extLst>
            <c:ext xmlns:c15="http://schemas.microsoft.com/office/drawing/2012/chart" uri="{CE6537A1-D6FC-4f65-9D91-7224C49458BB}"/>
          </c:extLst>
        </c:dLbl>
      </c:pivotFmt>
      <c:pivotFmt>
        <c:idx val="17"/>
        <c:marker>
          <c:symbol val="none"/>
        </c:marker>
        <c:dLbl>
          <c:idx val="0"/>
          <c:showLegendKey val="0"/>
          <c:showVal val="1"/>
          <c:showCatName val="0"/>
          <c:showSerName val="0"/>
          <c:showPercent val="0"/>
          <c:showBubbleSize val="0"/>
          <c:extLst>
            <c:ext xmlns:c15="http://schemas.microsoft.com/office/drawing/2012/chart" uri="{CE6537A1-D6FC-4f65-9D91-7224C49458BB}"/>
          </c:extLst>
        </c:dLbl>
      </c:pivotFmt>
      <c:pivotFmt>
        <c:idx val="18"/>
        <c:spPr>
          <a:solidFill>
            <a:srgbClr val="7030A0"/>
          </a:solidFill>
        </c:spPr>
        <c:marker>
          <c:symbol val="none"/>
        </c:marker>
        <c:dLbl>
          <c:idx val="0"/>
          <c:spPr>
            <a:noFill/>
            <a:ln>
              <a:noFill/>
            </a:ln>
            <a:effectLst/>
          </c:spPr>
          <c:txPr>
            <a:bodyPr wrap="square" lIns="38100" tIns="19050" rIns="38100" bIns="19050" anchor="ctr">
              <a:spAutoFit/>
            </a:bodyPr>
            <a:lstStyle/>
            <a:p>
              <a:pPr>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9"/>
        <c:spPr>
          <a:solidFill>
            <a:srgbClr val="FFC000"/>
          </a:solidFill>
          <a:ln>
            <a:noFill/>
          </a:ln>
          <a:effectLst/>
          <a:scene3d>
            <a:camera prst="orthographicFront"/>
            <a:lightRig rig="threePt" dir="t"/>
          </a:scene3d>
        </c:spPr>
        <c:marker>
          <c:symbol val="none"/>
        </c:marker>
        <c:dLbl>
          <c:idx val="0"/>
          <c:delete val="1"/>
          <c:extLst>
            <c:ext xmlns:c15="http://schemas.microsoft.com/office/drawing/2012/chart" uri="{CE6537A1-D6FC-4f65-9D91-7224C49458BB}"/>
          </c:extLst>
        </c:dLbl>
      </c:pivotFmt>
      <c:pivotFmt>
        <c:idx val="20"/>
        <c:spPr>
          <a:solidFill>
            <a:srgbClr val="FFC000"/>
          </a:solidFill>
          <a:ln>
            <a:noFill/>
          </a:ln>
          <a:effectLst/>
          <a:scene3d>
            <a:camera prst="orthographicFront"/>
            <a:lightRig rig="threePt" dir="t"/>
          </a:scene3d>
        </c:spPr>
        <c:marker>
          <c:symbol val="none"/>
        </c:marker>
        <c:dLbl>
          <c:idx val="0"/>
          <c:spPr>
            <a:noFill/>
            <a:ln>
              <a:noFill/>
            </a:ln>
            <a:effectLst/>
          </c:spPr>
          <c:txPr>
            <a:bodyPr wrap="square" lIns="38100" tIns="19050" rIns="38100" bIns="19050" anchor="ctr" anchorCtr="0">
              <a:spAutoFit/>
            </a:bodyPr>
            <a:lstStyle/>
            <a:p>
              <a:pPr algn="ctr">
                <a:defRPr lang="en-US" sz="1000" b="0" i="0" u="none" strike="noStrike" kern="1200" baseline="0">
                  <a:solidFill>
                    <a:schemeClr val="tx1"/>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1"/>
        <c:spPr>
          <a:solidFill>
            <a:srgbClr val="7030A0"/>
          </a:solidFill>
        </c:spPr>
        <c:marker>
          <c:symbol val="none"/>
        </c:marker>
        <c:dLbl>
          <c:idx val="0"/>
          <c:spPr>
            <a:noFill/>
            <a:ln>
              <a:noFill/>
            </a:ln>
            <a:effectLst/>
          </c:spPr>
          <c:txPr>
            <a:bodyPr wrap="square" lIns="38100" tIns="19050" rIns="38100" bIns="19050" anchor="ctr">
              <a:spAutoFit/>
            </a:bodyPr>
            <a:lstStyle/>
            <a:p>
              <a:pPr>
                <a:defRPr>
                  <a:latin typeface="Texta" panose="00000500000000000000" pitchFamily="50" charset="0"/>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2"/>
        <c:spPr>
          <a:solidFill>
            <a:srgbClr val="FFC000"/>
          </a:solidFill>
          <a:ln>
            <a:noFill/>
          </a:ln>
          <a:effectLst/>
          <a:scene3d>
            <a:camera prst="orthographicFront"/>
            <a:lightRig rig="threePt" dir="t"/>
          </a:scene3d>
        </c:spPr>
        <c:marker>
          <c:symbol val="none"/>
        </c:marker>
        <c:dLbl>
          <c:idx val="0"/>
          <c:spPr>
            <a:noFill/>
            <a:ln>
              <a:noFill/>
            </a:ln>
            <a:effectLst/>
          </c:spPr>
          <c:txPr>
            <a:bodyPr wrap="square" lIns="38100" tIns="19050" rIns="38100" bIns="19050" anchor="ctr" anchorCtr="0">
              <a:spAutoFit/>
            </a:bodyPr>
            <a:lstStyle/>
            <a:p>
              <a:pPr algn="ctr">
                <a:defRPr lang="en-US" sz="1000" b="0" i="0" u="none" strike="noStrike" kern="1200" baseline="0">
                  <a:solidFill>
                    <a:schemeClr val="tx1"/>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3"/>
        <c:spPr>
          <a:solidFill>
            <a:srgbClr val="7030A0"/>
          </a:solidFill>
        </c:spPr>
        <c:marker>
          <c:symbol val="none"/>
        </c:marker>
        <c:dLbl>
          <c:idx val="0"/>
          <c:spPr>
            <a:noFill/>
            <a:ln>
              <a:noFill/>
            </a:ln>
            <a:effectLst/>
          </c:spPr>
          <c:txPr>
            <a:bodyPr wrap="square" lIns="38100" tIns="19050" rIns="38100" bIns="19050" anchor="ctr">
              <a:spAutoFit/>
            </a:bodyPr>
            <a:lstStyle/>
            <a:p>
              <a:pPr>
                <a:defRPr>
                  <a:latin typeface="Texta" panose="00000500000000000000" pitchFamily="50" charset="0"/>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4"/>
        <c:spPr>
          <a:solidFill>
            <a:srgbClr val="FFC000"/>
          </a:solidFill>
          <a:ln>
            <a:noFill/>
          </a:ln>
          <a:effectLst/>
          <a:scene3d>
            <a:camera prst="orthographicFront"/>
            <a:lightRig rig="threePt" dir="t"/>
          </a:scene3d>
        </c:spPr>
        <c:marker>
          <c:symbol val="none"/>
        </c:marker>
        <c:dLbl>
          <c:idx val="0"/>
          <c:spPr>
            <a:noFill/>
            <a:ln>
              <a:noFill/>
            </a:ln>
            <a:effectLst/>
          </c:spPr>
          <c:txPr>
            <a:bodyPr wrap="square" lIns="38100" tIns="19050" rIns="38100" bIns="19050" anchor="ctr" anchorCtr="0">
              <a:spAutoFit/>
            </a:bodyPr>
            <a:lstStyle/>
            <a:p>
              <a:pPr algn="ctr">
                <a:defRPr lang="en-US" sz="1000" b="0" i="0" u="none" strike="noStrike" kern="1200" baseline="0">
                  <a:solidFill>
                    <a:schemeClr val="tx1"/>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5"/>
        <c:spPr>
          <a:solidFill>
            <a:srgbClr val="7030A0"/>
          </a:solidFill>
        </c:spPr>
        <c:marker>
          <c:symbol val="none"/>
        </c:marker>
        <c:dLbl>
          <c:idx val="0"/>
          <c:spPr>
            <a:noFill/>
            <a:ln>
              <a:noFill/>
            </a:ln>
            <a:effectLst/>
          </c:spPr>
          <c:txPr>
            <a:bodyPr wrap="square" lIns="38100" tIns="19050" rIns="38100" bIns="19050" anchor="ctr">
              <a:spAutoFit/>
            </a:bodyPr>
            <a:lstStyle/>
            <a:p>
              <a:pPr>
                <a:defRPr>
                  <a:latin typeface="Texta" panose="00000500000000000000" pitchFamily="50" charset="0"/>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6"/>
        <c:spPr>
          <a:solidFill>
            <a:srgbClr val="FFC000"/>
          </a:solidFill>
          <a:ln>
            <a:noFill/>
          </a:ln>
          <a:effectLst/>
          <a:scene3d>
            <a:camera prst="orthographicFront"/>
            <a:lightRig rig="threePt" dir="t"/>
          </a:scene3d>
        </c:spPr>
        <c:marker>
          <c:symbol val="none"/>
        </c:marker>
        <c:dLbl>
          <c:idx val="0"/>
          <c:spPr>
            <a:noFill/>
            <a:ln>
              <a:noFill/>
            </a:ln>
            <a:effectLst/>
          </c:spPr>
          <c:txPr>
            <a:bodyPr wrap="square" lIns="38100" tIns="19050" rIns="38100" bIns="19050" anchor="ctr" anchorCtr="0">
              <a:spAutoFit/>
            </a:bodyPr>
            <a:lstStyle/>
            <a:p>
              <a:pPr algn="ctr">
                <a:defRPr lang="en-US" sz="1000" b="0" i="0" u="none" strike="noStrike" kern="1200" baseline="0">
                  <a:solidFill>
                    <a:schemeClr val="tx1"/>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7"/>
        <c:spPr>
          <a:solidFill>
            <a:srgbClr val="7030A0"/>
          </a:solidFill>
        </c:spPr>
        <c:marker>
          <c:symbol val="none"/>
        </c:marker>
        <c:dLbl>
          <c:idx val="0"/>
          <c:spPr>
            <a:noFill/>
            <a:ln>
              <a:noFill/>
            </a:ln>
            <a:effectLst/>
          </c:spPr>
          <c:txPr>
            <a:bodyPr wrap="square" lIns="38100" tIns="19050" rIns="38100" bIns="19050" anchor="ctr">
              <a:spAutoFit/>
            </a:bodyPr>
            <a:lstStyle/>
            <a:p>
              <a:pPr>
                <a:defRPr>
                  <a:latin typeface="Texta" panose="00000500000000000000" pitchFamily="50" charset="0"/>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s>
    <c:plotArea>
      <c:layout>
        <c:manualLayout>
          <c:layoutTarget val="inner"/>
          <c:xMode val="edge"/>
          <c:yMode val="edge"/>
          <c:x val="0.50304232175570185"/>
          <c:y val="8.2816680346826585E-2"/>
          <c:w val="0.44256357665787793"/>
          <c:h val="0.81783013062226795"/>
        </c:manualLayout>
      </c:layout>
      <c:barChart>
        <c:barDir val="bar"/>
        <c:grouping val="clustered"/>
        <c:varyColors val="0"/>
        <c:ser>
          <c:idx val="0"/>
          <c:order val="0"/>
          <c:tx>
            <c:strRef>
              <c:f>'1-5 keskiarvot (2)'!$B$33:$B$35</c:f>
              <c:strCache>
                <c:ptCount val="1"/>
                <c:pt idx="0">
                  <c:v>Kipinä - 2022</c:v>
                </c:pt>
              </c:strCache>
            </c:strRef>
          </c:tx>
          <c:spPr>
            <a:solidFill>
              <a:srgbClr val="FFC000"/>
            </a:solidFill>
            <a:ln>
              <a:noFill/>
            </a:ln>
            <a:effectLst/>
            <a:scene3d>
              <a:camera prst="orthographicFront"/>
              <a:lightRig rig="threePt" dir="t"/>
            </a:scene3d>
          </c:spPr>
          <c:invertIfNegative val="0"/>
          <c:dLbls>
            <c:spPr>
              <a:noFill/>
              <a:ln>
                <a:noFill/>
              </a:ln>
              <a:effectLst/>
            </c:spPr>
            <c:txPr>
              <a:bodyPr wrap="square" lIns="38100" tIns="19050" rIns="38100" bIns="19050" anchor="ctr" anchorCtr="0">
                <a:spAutoFit/>
              </a:bodyPr>
              <a:lstStyle/>
              <a:p>
                <a:pPr algn="ctr">
                  <a:defRPr lang="en-US" sz="1000" b="0" i="0" u="none" strike="noStrike" kern="1200" baseline="0">
                    <a:solidFill>
                      <a:schemeClr val="tx1"/>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'1-5 keskiarvot (2)'!$A$36:$A$38</c:f>
              <c:strCache>
                <c:ptCount val="3"/>
                <c:pt idx="0">
                  <c:v>*9.1. Hyvinkään Opistossa on miellyttävä työskentelyilmapiiri</c:v>
                </c:pt>
                <c:pt idx="1">
                  <c:v>*9.2. Tunnen kuuluvani Hyvinkään Opiston työyhteisöön</c:v>
                </c:pt>
                <c:pt idx="2">
                  <c:v>*9.3. Saan työtäni koskevaa tietoa Hyvinkään Opiston henkilökunnalta riittävästi</c:v>
                </c:pt>
              </c:strCache>
            </c:strRef>
          </c:cat>
          <c:val>
            <c:numRef>
              <c:f>'1-5 keskiarvot (2)'!$B$36:$B$38</c:f>
              <c:numCache>
                <c:formatCode>0.00</c:formatCode>
                <c:ptCount val="3"/>
                <c:pt idx="0">
                  <c:v>4.4545454545454541</c:v>
                </c:pt>
                <c:pt idx="1">
                  <c:v>3.6666666666666665</c:v>
                </c:pt>
                <c:pt idx="2">
                  <c:v>4.3030303030303028</c:v>
                </c:pt>
              </c:numCache>
            </c:numRef>
          </c:val>
          <c:extLst>
            <c:ext xmlns:c16="http://schemas.microsoft.com/office/drawing/2014/chart" uri="{C3380CC4-5D6E-409C-BE32-E72D297353CC}">
              <c16:uniqueId val="{00000000-7E36-48AE-91B0-D941BDAC28CC}"/>
            </c:ext>
          </c:extLst>
        </c:ser>
        <c:ser>
          <c:idx val="1"/>
          <c:order val="1"/>
          <c:tx>
            <c:strRef>
              <c:f>'1-5 keskiarvot (2)'!$D$33:$D$35</c:f>
              <c:strCache>
                <c:ptCount val="1"/>
                <c:pt idx="0">
                  <c:v>Muu - 2022</c:v>
                </c:pt>
              </c:strCache>
            </c:strRef>
          </c:tx>
          <c:spPr>
            <a:solidFill>
              <a:srgbClr val="7030A0"/>
            </a:solidFill>
          </c:spPr>
          <c:invertIfNegative val="0"/>
          <c:dLbls>
            <c:spPr>
              <a:noFill/>
              <a:ln>
                <a:noFill/>
              </a:ln>
              <a:effectLst/>
            </c:spPr>
            <c:txPr>
              <a:bodyPr wrap="square" lIns="38100" tIns="19050" rIns="38100" bIns="19050" anchor="ctr">
                <a:spAutoFit/>
              </a:bodyPr>
              <a:lstStyle/>
              <a:p>
                <a:pPr>
                  <a:defRPr>
                    <a:latin typeface="Texta" panose="00000500000000000000" pitchFamily="50" charset="0"/>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'1-5 keskiarvot (2)'!$A$36:$A$38</c:f>
              <c:strCache>
                <c:ptCount val="3"/>
                <c:pt idx="0">
                  <c:v>*9.1. Hyvinkään Opistossa on miellyttävä työskentelyilmapiiri</c:v>
                </c:pt>
                <c:pt idx="1">
                  <c:v>*9.2. Tunnen kuuluvani Hyvinkään Opiston työyhteisöön</c:v>
                </c:pt>
                <c:pt idx="2">
                  <c:v>*9.3. Saan työtäni koskevaa tietoa Hyvinkään Opiston henkilökunnalta riittävästi</c:v>
                </c:pt>
              </c:strCache>
            </c:strRef>
          </c:cat>
          <c:val>
            <c:numRef>
              <c:f>'1-5 keskiarvot (2)'!$D$36:$D$38</c:f>
              <c:numCache>
                <c:formatCode>0.00</c:formatCode>
                <c:ptCount val="3"/>
                <c:pt idx="0">
                  <c:v>4.5</c:v>
                </c:pt>
                <c:pt idx="1">
                  <c:v>3.6666666666666665</c:v>
                </c:pt>
                <c:pt idx="2">
                  <c:v>4.3888888888888893</c:v>
                </c:pt>
              </c:numCache>
            </c:numRef>
          </c:val>
          <c:extLst>
            <c:ext xmlns:c16="http://schemas.microsoft.com/office/drawing/2014/chart" uri="{C3380CC4-5D6E-409C-BE32-E72D297353CC}">
              <c16:uniqueId val="{00000001-7E36-48AE-91B0-D941BDAC28CC}"/>
            </c:ext>
          </c:extLst>
        </c:ser>
        <c:dLbls>
          <c:showLegendKey val="0"/>
          <c:showVal val="0"/>
          <c:showCatName val="0"/>
          <c:showSerName val="0"/>
          <c:showPercent val="0"/>
          <c:showBubbleSize val="0"/>
        </c:dLbls>
        <c:gapWidth val="35"/>
        <c:overlap val="-3"/>
        <c:axId val="643059256"/>
        <c:axId val="643064352"/>
      </c:barChart>
      <c:catAx>
        <c:axId val="643059256"/>
        <c:scaling>
          <c:orientation val="maxMin"/>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crossAx val="643064352"/>
        <c:crosses val="autoZero"/>
        <c:auto val="1"/>
        <c:lblAlgn val="ctr"/>
        <c:lblOffset val="100"/>
        <c:noMultiLvlLbl val="0"/>
      </c:catAx>
      <c:valAx>
        <c:axId val="643064352"/>
        <c:scaling>
          <c:orientation val="minMax"/>
          <c:max val="5"/>
          <c:min val="1"/>
        </c:scaling>
        <c:delete val="0"/>
        <c:axPos val="t"/>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643059256"/>
        <c:crosses val="autoZero"/>
        <c:crossBetween val="between"/>
        <c:majorUnit val="1"/>
      </c:valAx>
    </c:plotArea>
    <c:legend>
      <c:legendPos val="b"/>
      <c:layout>
        <c:manualLayout>
          <c:xMode val="edge"/>
          <c:yMode val="edge"/>
          <c:x val="0.50316414159308431"/>
          <c:y val="0.92889550570840695"/>
          <c:w val="0.38377109263300541"/>
          <c:h val="6.1061305884250509E-2"/>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legend>
    <c:plotVisOnly val="1"/>
    <c:dispBlanksAs val="gap"/>
    <c:showDLblsOverMax val="0"/>
  </c:chart>
  <c:spPr>
    <a:solidFill>
      <a:sysClr val="window" lastClr="FFFFFF"/>
    </a:solidFill>
    <a:ln>
      <a:solidFill>
        <a:srgbClr val="00239C"/>
      </a:solidFill>
    </a:ln>
  </c:spPr>
  <c:txPr>
    <a:bodyPr/>
    <a:lstStyle/>
    <a:p>
      <a:pPr>
        <a:defRPr/>
      </a:pPr>
      <a:endParaRPr lang="fi-FI"/>
    </a:p>
  </c:txPr>
  <c:externalData r:id="rId2">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[Työhyvinvointikartoitus Hyvinkää 2022 DATA.xlsx]1-5 keskiarvot vuodet!PivotTable5</c:name>
    <c:fmtId val="18"/>
  </c:pivotSource>
  <c:chart>
    <c:autoTitleDeleted val="1"/>
    <c:pivotFmts>
      <c:pivotFmt>
        <c:idx val="0"/>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
        <c:spPr>
          <a:solidFill>
            <a:srgbClr val="4F81BD">
              <a:lumMod val="40000"/>
              <a:lumOff val="60000"/>
            </a:srgbClr>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3"/>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4"/>
        <c:spPr>
          <a:solidFill>
            <a:srgbClr val="4F81BD">
              <a:lumMod val="40000"/>
              <a:lumOff val="60000"/>
            </a:srgbClr>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5"/>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7"/>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9"/>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0"/>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1"/>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2"/>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3"/>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4"/>
        <c:spPr>
          <a:solidFill>
            <a:srgbClr val="C0504D">
              <a:lumMod val="20000"/>
              <a:lumOff val="8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5"/>
        <c:spPr>
          <a:solidFill>
            <a:srgbClr val="C0504D">
              <a:lumMod val="20000"/>
              <a:lumOff val="8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6"/>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7"/>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8"/>
        <c:spPr>
          <a:solidFill>
            <a:srgbClr val="C0504D">
              <a:lumMod val="20000"/>
              <a:lumOff val="8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9"/>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0"/>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s>
    <c:plotArea>
      <c:layout>
        <c:manualLayout>
          <c:layoutTarget val="inner"/>
          <c:xMode val="edge"/>
          <c:yMode val="edge"/>
          <c:x val="0.46986380416079182"/>
          <c:y val="9.0366982308889274E-2"/>
          <c:w val="0.47052024886904736"/>
          <c:h val="0.79376202948375563"/>
        </c:manualLayout>
      </c:layout>
      <c:barChart>
        <c:barDir val="bar"/>
        <c:grouping val="clustered"/>
        <c:varyColors val="0"/>
        <c:ser>
          <c:idx val="0"/>
          <c:order val="0"/>
          <c:tx>
            <c:strRef>
              <c:f>'1-5 keskiarvot vuodet'!$B$31:$B$32</c:f>
              <c:strCache>
                <c:ptCount val="1"/>
                <c:pt idx="0">
                  <c:v>2016</c:v>
                </c:pt>
              </c:strCache>
            </c:strRef>
          </c:tx>
          <c:spPr>
            <a:solidFill>
              <a:srgbClr val="C0504D">
                <a:lumMod val="20000"/>
                <a:lumOff val="80000"/>
              </a:srgb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'1-5 keskiarvot vuodet'!$A$33:$A$35</c:f>
              <c:strCache>
                <c:ptCount val="3"/>
                <c:pt idx="0">
                  <c:v>*9.1. Hyvinkään Opistossa on miellyttävä työskentelyilmapiiri</c:v>
                </c:pt>
                <c:pt idx="1">
                  <c:v>*9.2. Tunnen kuuluvani Hyvinkään Opiston työyhteisöön</c:v>
                </c:pt>
                <c:pt idx="2">
                  <c:v>*9.3. Saan työtäni koskevaa tietoa Hyvinkään Opiston henkilökunnalta riittävästi</c:v>
                </c:pt>
              </c:strCache>
            </c:strRef>
          </c:cat>
          <c:val>
            <c:numRef>
              <c:f>'1-5 keskiarvot vuodet'!$B$33:$B$35</c:f>
              <c:numCache>
                <c:formatCode>0.00</c:formatCode>
                <c:ptCount val="3"/>
                <c:pt idx="0">
                  <c:v>4.4915254237288131</c:v>
                </c:pt>
                <c:pt idx="1">
                  <c:v>3.6779661016949152</c:v>
                </c:pt>
                <c:pt idx="2">
                  <c:v>4.2203389830508478</c:v>
                </c:pt>
              </c:numCache>
            </c:numRef>
          </c:val>
          <c:extLst>
            <c:ext xmlns:c16="http://schemas.microsoft.com/office/drawing/2014/chart" uri="{C3380CC4-5D6E-409C-BE32-E72D297353CC}">
              <c16:uniqueId val="{00000000-975D-4530-B608-A5698DE9124D}"/>
            </c:ext>
          </c:extLst>
        </c:ser>
        <c:ser>
          <c:idx val="1"/>
          <c:order val="1"/>
          <c:tx>
            <c:strRef>
              <c:f>'1-5 keskiarvot vuodet'!$C$31:$C$32</c:f>
              <c:strCache>
                <c:ptCount val="1"/>
                <c:pt idx="0">
                  <c:v>2020</c:v>
                </c:pt>
              </c:strCache>
            </c:strRef>
          </c:tx>
          <c:spPr>
            <a:solidFill>
              <a:srgbClr val="4F81BD">
                <a:lumMod val="40000"/>
                <a:lumOff val="60000"/>
              </a:srgb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'1-5 keskiarvot vuodet'!$A$33:$A$35</c:f>
              <c:strCache>
                <c:ptCount val="3"/>
                <c:pt idx="0">
                  <c:v>*9.1. Hyvinkään Opistossa on miellyttävä työskentelyilmapiiri</c:v>
                </c:pt>
                <c:pt idx="1">
                  <c:v>*9.2. Tunnen kuuluvani Hyvinkään Opiston työyhteisöön</c:v>
                </c:pt>
                <c:pt idx="2">
                  <c:v>*9.3. Saan työtäni koskevaa tietoa Hyvinkään Opiston henkilökunnalta riittävästi</c:v>
                </c:pt>
              </c:strCache>
            </c:strRef>
          </c:cat>
          <c:val>
            <c:numRef>
              <c:f>'1-5 keskiarvot vuodet'!$C$33:$C$35</c:f>
              <c:numCache>
                <c:formatCode>0.00</c:formatCode>
                <c:ptCount val="3"/>
                <c:pt idx="0">
                  <c:v>4.2857142857142856</c:v>
                </c:pt>
                <c:pt idx="1">
                  <c:v>3.5609756097560976</c:v>
                </c:pt>
                <c:pt idx="2">
                  <c:v>4.1904761904761907</c:v>
                </c:pt>
              </c:numCache>
            </c:numRef>
          </c:val>
          <c:extLst>
            <c:ext xmlns:c16="http://schemas.microsoft.com/office/drawing/2014/chart" uri="{C3380CC4-5D6E-409C-BE32-E72D297353CC}">
              <c16:uniqueId val="{00000001-975D-4530-B608-A5698DE9124D}"/>
            </c:ext>
          </c:extLst>
        </c:ser>
        <c:ser>
          <c:idx val="2"/>
          <c:order val="2"/>
          <c:tx>
            <c:strRef>
              <c:f>'1-5 keskiarvot vuodet'!$D$31:$D$32</c:f>
              <c:strCache>
                <c:ptCount val="1"/>
                <c:pt idx="0">
                  <c:v>2022</c:v>
                </c:pt>
              </c:strCache>
            </c:strRef>
          </c:tx>
          <c:spPr>
            <a:solidFill>
              <a:srgbClr val="1F497D">
                <a:lumMod val="60000"/>
                <a:lumOff val="40000"/>
              </a:srgb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'1-5 keskiarvot vuodet'!$A$33:$A$35</c:f>
              <c:strCache>
                <c:ptCount val="3"/>
                <c:pt idx="0">
                  <c:v>*9.1. Hyvinkään Opistossa on miellyttävä työskentelyilmapiiri</c:v>
                </c:pt>
                <c:pt idx="1">
                  <c:v>*9.2. Tunnen kuuluvani Hyvinkään Opiston työyhteisöön</c:v>
                </c:pt>
                <c:pt idx="2">
                  <c:v>*9.3. Saan työtäni koskevaa tietoa Hyvinkään Opiston henkilökunnalta riittävästi</c:v>
                </c:pt>
              </c:strCache>
            </c:strRef>
          </c:cat>
          <c:val>
            <c:numRef>
              <c:f>'1-5 keskiarvot vuodet'!$D$33:$D$35</c:f>
              <c:numCache>
                <c:formatCode>0.00</c:formatCode>
                <c:ptCount val="3"/>
                <c:pt idx="0">
                  <c:v>4.4705882352941178</c:v>
                </c:pt>
                <c:pt idx="1">
                  <c:v>3.6666666666666665</c:v>
                </c:pt>
                <c:pt idx="2">
                  <c:v>4.333333333333333</c:v>
                </c:pt>
              </c:numCache>
            </c:numRef>
          </c:val>
          <c:extLst>
            <c:ext xmlns:c16="http://schemas.microsoft.com/office/drawing/2014/chart" uri="{C3380CC4-5D6E-409C-BE32-E72D297353CC}">
              <c16:uniqueId val="{00000002-975D-4530-B608-A5698DE9124D}"/>
            </c:ext>
          </c:extLst>
        </c:ser>
        <c:dLbls>
          <c:showLegendKey val="0"/>
          <c:showVal val="0"/>
          <c:showCatName val="0"/>
          <c:showSerName val="0"/>
          <c:showPercent val="0"/>
          <c:showBubbleSize val="0"/>
        </c:dLbls>
        <c:gapWidth val="62"/>
        <c:overlap val="-7"/>
        <c:axId val="643059256"/>
        <c:axId val="643064352"/>
      </c:barChart>
      <c:catAx>
        <c:axId val="643059256"/>
        <c:scaling>
          <c:orientation val="maxMin"/>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crossAx val="643064352"/>
        <c:crosses val="autoZero"/>
        <c:auto val="1"/>
        <c:lblAlgn val="ctr"/>
        <c:lblOffset val="100"/>
        <c:noMultiLvlLbl val="0"/>
      </c:catAx>
      <c:valAx>
        <c:axId val="643064352"/>
        <c:scaling>
          <c:orientation val="minMax"/>
          <c:max val="5"/>
          <c:min val="1"/>
        </c:scaling>
        <c:delete val="0"/>
        <c:axPos val="t"/>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643059256"/>
        <c:crosses val="autoZero"/>
        <c:crossBetween val="between"/>
        <c:majorUnit val="1"/>
      </c:valAx>
      <c:spPr>
        <a:noFill/>
        <a:ln>
          <a:noFill/>
        </a:ln>
        <a:effectLst/>
      </c:spPr>
    </c:plotArea>
    <c:legend>
      <c:legendPos val="b"/>
      <c:layout>
        <c:manualLayout>
          <c:xMode val="edge"/>
          <c:yMode val="edge"/>
          <c:x val="0.48337922888754148"/>
          <c:y val="0.91629836977722123"/>
          <c:w val="0.2923478351390193"/>
          <c:h val="7.0091498979294259E-2"/>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legend>
    <c:plotVisOnly val="1"/>
    <c:dispBlanksAs val="gap"/>
    <c:showDLblsOverMax val="0"/>
  </c:chart>
  <c:spPr>
    <a:solidFill>
      <a:schemeClr val="bg1"/>
    </a:solidFill>
    <a:ln w="9525" cap="flat" cmpd="sng" algn="ctr">
      <a:solidFill>
        <a:srgbClr val="7030A0"/>
      </a:solidFill>
      <a:round/>
    </a:ln>
    <a:effectLst/>
  </c:spPr>
  <c:txPr>
    <a:bodyPr/>
    <a:lstStyle/>
    <a:p>
      <a:pPr>
        <a:defRPr/>
      </a:pPr>
      <a:endParaRPr lang="fi-FI"/>
    </a:p>
  </c:txPr>
  <c:externalData r:id="rId4">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[Työhyvinvointikartoitus Hyvinkää 2022 DATA.xlsx]1-5 keskiarvot (2)!PivotTable6</c:name>
    <c:fmtId val="13"/>
  </c:pivotSource>
  <c:chart>
    <c:autoTitleDeleted val="1"/>
    <c:pivotFmts>
      <c:pivotFmt>
        <c:idx val="0"/>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3"/>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4"/>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5"/>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6"/>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7"/>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8"/>
        <c:marker>
          <c:symbol val="none"/>
        </c:marker>
        <c:dLbl>
          <c:idx val="0"/>
          <c:delete val="1"/>
          <c:extLst>
            <c:ext xmlns:c15="http://schemas.microsoft.com/office/drawing/2012/chart" uri="{CE6537A1-D6FC-4f65-9D91-7224C49458BB}"/>
          </c:extLst>
        </c:dLbl>
      </c:pivotFmt>
      <c:pivotFmt>
        <c:idx val="9"/>
        <c:marker>
          <c:symbol val="none"/>
        </c:marker>
        <c:dLbl>
          <c:idx val="0"/>
          <c:delete val="1"/>
          <c:extLst>
            <c:ext xmlns:c15="http://schemas.microsoft.com/office/drawing/2012/chart" uri="{CE6537A1-D6FC-4f65-9D91-7224C49458BB}"/>
          </c:extLst>
        </c:dLbl>
      </c:pivotFmt>
      <c:pivotFmt>
        <c:idx val="10"/>
        <c:marker>
          <c:symbol val="none"/>
        </c:marker>
        <c:dLbl>
          <c:idx val="0"/>
          <c:delete val="1"/>
          <c:extLst>
            <c:ext xmlns:c15="http://schemas.microsoft.com/office/drawing/2012/chart" uri="{CE6537A1-D6FC-4f65-9D91-7224C49458BB}"/>
          </c:extLst>
        </c:dLbl>
      </c:pivotFmt>
      <c:pivotFmt>
        <c:idx val="11"/>
        <c:marker>
          <c:symbol val="none"/>
        </c:marker>
        <c:dLbl>
          <c:idx val="0"/>
          <c:delete val="1"/>
          <c:extLst>
            <c:ext xmlns:c15="http://schemas.microsoft.com/office/drawing/2012/chart" uri="{CE6537A1-D6FC-4f65-9D91-7224C49458BB}"/>
          </c:extLst>
        </c:dLbl>
      </c:pivotFmt>
      <c:pivotFmt>
        <c:idx val="12"/>
        <c:marker>
          <c:symbol val="none"/>
        </c:marker>
        <c:dLbl>
          <c:idx val="0"/>
          <c:delete val="1"/>
          <c:extLst>
            <c:ext xmlns:c15="http://schemas.microsoft.com/office/drawing/2012/chart" uri="{CE6537A1-D6FC-4f65-9D91-7224C49458BB}"/>
          </c:extLst>
        </c:dLbl>
      </c:pivotFmt>
      <c:pivotFmt>
        <c:idx val="13"/>
        <c:marker>
          <c:symbol val="none"/>
        </c:marker>
        <c:dLbl>
          <c:idx val="0"/>
          <c:delete val="1"/>
          <c:extLst>
            <c:ext xmlns:c15="http://schemas.microsoft.com/office/drawing/2012/chart" uri="{CE6537A1-D6FC-4f65-9D91-7224C49458BB}"/>
          </c:extLst>
        </c:dLbl>
      </c:pivotFmt>
      <c:pivotFmt>
        <c:idx val="14"/>
        <c:marker>
          <c:symbol val="none"/>
        </c:marker>
        <c:dLbl>
          <c:idx val="0"/>
          <c:delete val="1"/>
          <c:extLst>
            <c:ext xmlns:c15="http://schemas.microsoft.com/office/drawing/2012/chart" uri="{CE6537A1-D6FC-4f65-9D91-7224C49458BB}"/>
          </c:extLst>
        </c:dLbl>
      </c:pivotFmt>
      <c:pivotFmt>
        <c:idx val="15"/>
        <c:marker>
          <c:symbol val="none"/>
        </c:marker>
        <c:dLbl>
          <c:idx val="0"/>
          <c:delete val="1"/>
          <c:extLst>
            <c:ext xmlns:c15="http://schemas.microsoft.com/office/drawing/2012/chart" uri="{CE6537A1-D6FC-4f65-9D91-7224C49458BB}"/>
          </c:extLst>
        </c:dLbl>
      </c:pivotFmt>
      <c:pivotFmt>
        <c:idx val="16"/>
        <c:marker>
          <c:symbol val="none"/>
        </c:marker>
        <c:dLbl>
          <c:idx val="0"/>
          <c:delete val="1"/>
          <c:extLst>
            <c:ext xmlns:c15="http://schemas.microsoft.com/office/drawing/2012/chart" uri="{CE6537A1-D6FC-4f65-9D91-7224C49458BB}"/>
          </c:extLst>
        </c:dLbl>
      </c:pivotFmt>
      <c:pivotFmt>
        <c:idx val="17"/>
        <c:marker>
          <c:symbol val="none"/>
        </c:marker>
        <c:dLbl>
          <c:idx val="0"/>
          <c:showLegendKey val="0"/>
          <c:showVal val="1"/>
          <c:showCatName val="0"/>
          <c:showSerName val="0"/>
          <c:showPercent val="0"/>
          <c:showBubbleSize val="0"/>
          <c:extLst>
            <c:ext xmlns:c15="http://schemas.microsoft.com/office/drawing/2012/chart" uri="{CE6537A1-D6FC-4f65-9D91-7224C49458BB}"/>
          </c:extLst>
        </c:dLbl>
      </c:pivotFmt>
      <c:pivotFmt>
        <c:idx val="18"/>
        <c:spPr>
          <a:solidFill>
            <a:srgbClr val="7030A0"/>
          </a:solidFill>
        </c:spPr>
        <c:marker>
          <c:symbol val="none"/>
        </c:marker>
        <c:dLbl>
          <c:idx val="0"/>
          <c:spPr>
            <a:noFill/>
            <a:ln>
              <a:noFill/>
            </a:ln>
            <a:effectLst/>
          </c:spPr>
          <c:txPr>
            <a:bodyPr wrap="square" lIns="38100" tIns="19050" rIns="38100" bIns="19050" anchor="ctr">
              <a:spAutoFit/>
            </a:bodyPr>
            <a:lstStyle/>
            <a:p>
              <a:pPr>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9"/>
        <c:spPr>
          <a:solidFill>
            <a:srgbClr val="FFC000"/>
          </a:solidFill>
          <a:ln>
            <a:noFill/>
          </a:ln>
          <a:effectLst/>
          <a:scene3d>
            <a:camera prst="orthographicFront"/>
            <a:lightRig rig="threePt" dir="t"/>
          </a:scene3d>
        </c:spPr>
        <c:marker>
          <c:symbol val="none"/>
        </c:marker>
        <c:dLbl>
          <c:idx val="0"/>
          <c:delete val="1"/>
          <c:extLst>
            <c:ext xmlns:c15="http://schemas.microsoft.com/office/drawing/2012/chart" uri="{CE6537A1-D6FC-4f65-9D91-7224C49458BB}"/>
          </c:extLst>
        </c:dLbl>
      </c:pivotFmt>
      <c:pivotFmt>
        <c:idx val="20"/>
        <c:spPr>
          <a:solidFill>
            <a:srgbClr val="FFC000"/>
          </a:solidFill>
          <a:ln>
            <a:noFill/>
          </a:ln>
          <a:effectLst/>
          <a:scene3d>
            <a:camera prst="orthographicFront"/>
            <a:lightRig rig="threePt" dir="t"/>
          </a:scene3d>
        </c:spPr>
        <c:marker>
          <c:symbol val="none"/>
        </c:marker>
        <c:dLbl>
          <c:idx val="0"/>
          <c:spPr>
            <a:noFill/>
            <a:ln>
              <a:noFill/>
            </a:ln>
            <a:effectLst/>
          </c:spPr>
          <c:txPr>
            <a:bodyPr wrap="square" lIns="38100" tIns="19050" rIns="38100" bIns="19050" anchor="ctr" anchorCtr="0">
              <a:spAutoFit/>
            </a:bodyPr>
            <a:lstStyle/>
            <a:p>
              <a:pPr algn="ctr">
                <a:defRPr lang="en-US" sz="1000" b="0" i="0" u="none" strike="noStrike" kern="1200" baseline="0">
                  <a:solidFill>
                    <a:schemeClr val="tx1"/>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1"/>
        <c:spPr>
          <a:solidFill>
            <a:srgbClr val="7030A0"/>
          </a:solidFill>
        </c:spPr>
        <c:marker>
          <c:symbol val="none"/>
        </c:marker>
        <c:dLbl>
          <c:idx val="0"/>
          <c:spPr>
            <a:noFill/>
            <a:ln>
              <a:noFill/>
            </a:ln>
            <a:effectLst/>
          </c:spPr>
          <c:txPr>
            <a:bodyPr wrap="square" lIns="38100" tIns="19050" rIns="38100" bIns="19050" anchor="ctr">
              <a:spAutoFit/>
            </a:bodyPr>
            <a:lstStyle/>
            <a:p>
              <a:pPr>
                <a:defRPr>
                  <a:latin typeface="Texta" panose="00000500000000000000" pitchFamily="50" charset="0"/>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2"/>
        <c:spPr>
          <a:solidFill>
            <a:srgbClr val="FFC000"/>
          </a:solidFill>
          <a:ln>
            <a:noFill/>
          </a:ln>
          <a:effectLst/>
          <a:scene3d>
            <a:camera prst="orthographicFront"/>
            <a:lightRig rig="threePt" dir="t"/>
          </a:scene3d>
        </c:spPr>
        <c:marker>
          <c:symbol val="none"/>
        </c:marker>
        <c:dLbl>
          <c:idx val="0"/>
          <c:spPr>
            <a:noFill/>
            <a:ln>
              <a:noFill/>
            </a:ln>
            <a:effectLst/>
          </c:spPr>
          <c:txPr>
            <a:bodyPr wrap="square" lIns="38100" tIns="19050" rIns="38100" bIns="19050" anchor="ctr" anchorCtr="0">
              <a:spAutoFit/>
            </a:bodyPr>
            <a:lstStyle/>
            <a:p>
              <a:pPr algn="ctr">
                <a:defRPr lang="en-US" sz="1000" b="0" i="0" u="none" strike="noStrike" kern="1200" baseline="0">
                  <a:solidFill>
                    <a:schemeClr val="tx1"/>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3"/>
        <c:spPr>
          <a:solidFill>
            <a:srgbClr val="7030A0"/>
          </a:solidFill>
        </c:spPr>
        <c:marker>
          <c:symbol val="none"/>
        </c:marker>
        <c:dLbl>
          <c:idx val="0"/>
          <c:spPr>
            <a:noFill/>
            <a:ln>
              <a:noFill/>
            </a:ln>
            <a:effectLst/>
          </c:spPr>
          <c:txPr>
            <a:bodyPr wrap="square" lIns="38100" tIns="19050" rIns="38100" bIns="19050" anchor="ctr">
              <a:spAutoFit/>
            </a:bodyPr>
            <a:lstStyle/>
            <a:p>
              <a:pPr>
                <a:defRPr>
                  <a:latin typeface="Texta" panose="00000500000000000000" pitchFamily="50" charset="0"/>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4"/>
        <c:spPr>
          <a:solidFill>
            <a:srgbClr val="FFC000"/>
          </a:solidFill>
          <a:ln>
            <a:noFill/>
          </a:ln>
          <a:effectLst/>
          <a:scene3d>
            <a:camera prst="orthographicFront"/>
            <a:lightRig rig="threePt" dir="t"/>
          </a:scene3d>
        </c:spPr>
        <c:marker>
          <c:symbol val="none"/>
        </c:marker>
        <c:dLbl>
          <c:idx val="0"/>
          <c:spPr>
            <a:noFill/>
            <a:ln>
              <a:noFill/>
            </a:ln>
            <a:effectLst/>
          </c:spPr>
          <c:txPr>
            <a:bodyPr wrap="square" lIns="38100" tIns="19050" rIns="38100" bIns="19050" anchor="ctr" anchorCtr="0">
              <a:spAutoFit/>
            </a:bodyPr>
            <a:lstStyle/>
            <a:p>
              <a:pPr algn="ctr">
                <a:defRPr lang="en-US" sz="1000" b="0" i="0" u="none" strike="noStrike" kern="1200" baseline="0">
                  <a:solidFill>
                    <a:schemeClr val="tx1"/>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5"/>
        <c:spPr>
          <a:solidFill>
            <a:srgbClr val="7030A0"/>
          </a:solidFill>
        </c:spPr>
        <c:marker>
          <c:symbol val="none"/>
        </c:marker>
        <c:dLbl>
          <c:idx val="0"/>
          <c:spPr>
            <a:noFill/>
            <a:ln>
              <a:noFill/>
            </a:ln>
            <a:effectLst/>
          </c:spPr>
          <c:txPr>
            <a:bodyPr wrap="square" lIns="38100" tIns="19050" rIns="38100" bIns="19050" anchor="ctr">
              <a:spAutoFit/>
            </a:bodyPr>
            <a:lstStyle/>
            <a:p>
              <a:pPr>
                <a:defRPr>
                  <a:latin typeface="Texta" panose="00000500000000000000" pitchFamily="50" charset="0"/>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6"/>
        <c:spPr>
          <a:solidFill>
            <a:srgbClr val="FFC000"/>
          </a:solidFill>
          <a:ln>
            <a:noFill/>
          </a:ln>
          <a:effectLst/>
          <a:scene3d>
            <a:camera prst="orthographicFront"/>
            <a:lightRig rig="threePt" dir="t"/>
          </a:scene3d>
        </c:spPr>
        <c:marker>
          <c:symbol val="none"/>
        </c:marker>
        <c:dLbl>
          <c:idx val="0"/>
          <c:spPr>
            <a:noFill/>
            <a:ln>
              <a:noFill/>
            </a:ln>
            <a:effectLst/>
          </c:spPr>
          <c:txPr>
            <a:bodyPr wrap="square" lIns="38100" tIns="19050" rIns="38100" bIns="19050" anchor="ctr" anchorCtr="0">
              <a:spAutoFit/>
            </a:bodyPr>
            <a:lstStyle/>
            <a:p>
              <a:pPr algn="ctr">
                <a:defRPr lang="en-US" sz="1000" b="0" i="0" u="none" strike="noStrike" kern="1200" baseline="0">
                  <a:solidFill>
                    <a:schemeClr val="tx1"/>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7"/>
        <c:spPr>
          <a:solidFill>
            <a:srgbClr val="7030A0"/>
          </a:solidFill>
        </c:spPr>
        <c:marker>
          <c:symbol val="none"/>
        </c:marker>
        <c:dLbl>
          <c:idx val="0"/>
          <c:spPr>
            <a:noFill/>
            <a:ln>
              <a:noFill/>
            </a:ln>
            <a:effectLst/>
          </c:spPr>
          <c:txPr>
            <a:bodyPr wrap="square" lIns="38100" tIns="19050" rIns="38100" bIns="19050" anchor="ctr">
              <a:spAutoFit/>
            </a:bodyPr>
            <a:lstStyle/>
            <a:p>
              <a:pPr>
                <a:defRPr>
                  <a:latin typeface="Texta" panose="00000500000000000000" pitchFamily="50" charset="0"/>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s>
    <c:plotArea>
      <c:layout>
        <c:manualLayout>
          <c:layoutTarget val="inner"/>
          <c:xMode val="edge"/>
          <c:yMode val="edge"/>
          <c:x val="0.44040682436208323"/>
          <c:y val="7.037475196171139E-2"/>
          <c:w val="0.50342628326353878"/>
          <c:h val="0.85311434469554415"/>
        </c:manualLayout>
      </c:layout>
      <c:barChart>
        <c:barDir val="bar"/>
        <c:grouping val="clustered"/>
        <c:varyColors val="0"/>
        <c:ser>
          <c:idx val="0"/>
          <c:order val="0"/>
          <c:tx>
            <c:strRef>
              <c:f>'1-5 keskiarvot (2)'!$B$39:$B$41</c:f>
              <c:strCache>
                <c:ptCount val="1"/>
                <c:pt idx="0">
                  <c:v>Kipinä - 2022</c:v>
                </c:pt>
              </c:strCache>
            </c:strRef>
          </c:tx>
          <c:spPr>
            <a:solidFill>
              <a:srgbClr val="FFC000"/>
            </a:solidFill>
            <a:ln>
              <a:noFill/>
            </a:ln>
            <a:effectLst/>
            <a:scene3d>
              <a:camera prst="orthographicFront"/>
              <a:lightRig rig="threePt" dir="t"/>
            </a:scene3d>
          </c:spPr>
          <c:invertIfNegative val="0"/>
          <c:dLbls>
            <c:spPr>
              <a:noFill/>
              <a:ln>
                <a:noFill/>
              </a:ln>
              <a:effectLst/>
            </c:spPr>
            <c:txPr>
              <a:bodyPr wrap="square" lIns="38100" tIns="19050" rIns="38100" bIns="19050" anchor="ctr" anchorCtr="0">
                <a:spAutoFit/>
              </a:bodyPr>
              <a:lstStyle/>
              <a:p>
                <a:pPr algn="ctr">
                  <a:defRPr lang="en-US" sz="1000" b="0" i="0" u="none" strike="noStrike" kern="1200" baseline="0">
                    <a:solidFill>
                      <a:schemeClr val="tx1"/>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'1-5 keskiarvot (2)'!$A$42:$A$52</c:f>
              <c:strCache>
                <c:ptCount val="11"/>
                <c:pt idx="0">
                  <c:v>*12.1. Tavattavissa/tavoitettavissa tarvittaessa.</c:v>
                </c:pt>
                <c:pt idx="1">
                  <c:v>*12.2. Yhteydenpito on riittävää.</c:v>
                </c:pt>
                <c:pt idx="2">
                  <c:v>*12.3. Vuorovaikutustaidot ovat hyvät.</c:v>
                </c:pt>
                <c:pt idx="3">
                  <c:v>*12.4. Toimii tasapuolisesti.</c:v>
                </c:pt>
                <c:pt idx="4">
                  <c:v>*12.5. Saan avointa ja rehellistä palautetta työstäni.</c:v>
                </c:pt>
                <c:pt idx="5">
                  <c:v>*12.6. Saan työtäni koskevaa tietoa riittävästi.</c:v>
                </c:pt>
                <c:pt idx="6">
                  <c:v>*12.7. Saan tukea työni ja ammattitaitoni kehittämisessä.</c:v>
                </c:pt>
                <c:pt idx="7">
                  <c:v>*12.8. On helposti lähestyttävä.</c:v>
                </c:pt>
                <c:pt idx="8">
                  <c:v>*12.9. Luotan vastuuhenkilööni.</c:v>
                </c:pt>
                <c:pt idx="9">
                  <c:v>*12.10. Luo hyvää työskentelyilmapiiriä.</c:v>
                </c:pt>
                <c:pt idx="10">
                  <c:v>*12.11. Koen, että vastuuhenkilö arvostaa minua.</c:v>
                </c:pt>
              </c:strCache>
            </c:strRef>
          </c:cat>
          <c:val>
            <c:numRef>
              <c:f>'1-5 keskiarvot (2)'!$B$42:$B$52</c:f>
              <c:numCache>
                <c:formatCode>0.00</c:formatCode>
                <c:ptCount val="11"/>
                <c:pt idx="0">
                  <c:v>4.5757575757575761</c:v>
                </c:pt>
                <c:pt idx="1">
                  <c:v>4.5151515151515156</c:v>
                </c:pt>
                <c:pt idx="2">
                  <c:v>4.666666666666667</c:v>
                </c:pt>
                <c:pt idx="3">
                  <c:v>4.580645161290323</c:v>
                </c:pt>
                <c:pt idx="4">
                  <c:v>4.333333333333333</c:v>
                </c:pt>
                <c:pt idx="5">
                  <c:v>4.59375</c:v>
                </c:pt>
                <c:pt idx="6">
                  <c:v>4.166666666666667</c:v>
                </c:pt>
                <c:pt idx="7">
                  <c:v>4.7575757575757578</c:v>
                </c:pt>
                <c:pt idx="8">
                  <c:v>4.666666666666667</c:v>
                </c:pt>
                <c:pt idx="9">
                  <c:v>4.612903225806452</c:v>
                </c:pt>
                <c:pt idx="10">
                  <c:v>4.5625</c:v>
                </c:pt>
              </c:numCache>
            </c:numRef>
          </c:val>
          <c:extLst>
            <c:ext xmlns:c16="http://schemas.microsoft.com/office/drawing/2014/chart" uri="{C3380CC4-5D6E-409C-BE32-E72D297353CC}">
              <c16:uniqueId val="{00000000-E223-4242-82E8-442750221E2C}"/>
            </c:ext>
          </c:extLst>
        </c:ser>
        <c:ser>
          <c:idx val="1"/>
          <c:order val="1"/>
          <c:tx>
            <c:strRef>
              <c:f>'1-5 keskiarvot (2)'!$D$39:$D$41</c:f>
              <c:strCache>
                <c:ptCount val="1"/>
                <c:pt idx="0">
                  <c:v>Muu - 2022</c:v>
                </c:pt>
              </c:strCache>
            </c:strRef>
          </c:tx>
          <c:spPr>
            <a:solidFill>
              <a:srgbClr val="7030A0"/>
            </a:solidFill>
          </c:spPr>
          <c:invertIfNegative val="0"/>
          <c:dLbls>
            <c:spPr>
              <a:noFill/>
              <a:ln>
                <a:noFill/>
              </a:ln>
              <a:effectLst/>
            </c:spPr>
            <c:txPr>
              <a:bodyPr wrap="square" lIns="38100" tIns="19050" rIns="38100" bIns="19050" anchor="ctr">
                <a:spAutoFit/>
              </a:bodyPr>
              <a:lstStyle/>
              <a:p>
                <a:pPr>
                  <a:defRPr>
                    <a:latin typeface="Texta" panose="00000500000000000000" pitchFamily="50" charset="0"/>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'1-5 keskiarvot (2)'!$A$42:$A$52</c:f>
              <c:strCache>
                <c:ptCount val="11"/>
                <c:pt idx="0">
                  <c:v>*12.1. Tavattavissa/tavoitettavissa tarvittaessa.</c:v>
                </c:pt>
                <c:pt idx="1">
                  <c:v>*12.2. Yhteydenpito on riittävää.</c:v>
                </c:pt>
                <c:pt idx="2">
                  <c:v>*12.3. Vuorovaikutustaidot ovat hyvät.</c:v>
                </c:pt>
                <c:pt idx="3">
                  <c:v>*12.4. Toimii tasapuolisesti.</c:v>
                </c:pt>
                <c:pt idx="4">
                  <c:v>*12.5. Saan avointa ja rehellistä palautetta työstäni.</c:v>
                </c:pt>
                <c:pt idx="5">
                  <c:v>*12.6. Saan työtäni koskevaa tietoa riittävästi.</c:v>
                </c:pt>
                <c:pt idx="6">
                  <c:v>*12.7. Saan tukea työni ja ammattitaitoni kehittämisessä.</c:v>
                </c:pt>
                <c:pt idx="7">
                  <c:v>*12.8. On helposti lähestyttävä.</c:v>
                </c:pt>
                <c:pt idx="8">
                  <c:v>*12.9. Luotan vastuuhenkilööni.</c:v>
                </c:pt>
                <c:pt idx="9">
                  <c:v>*12.10. Luo hyvää työskentelyilmapiiriä.</c:v>
                </c:pt>
                <c:pt idx="10">
                  <c:v>*12.11. Koen, että vastuuhenkilö arvostaa minua.</c:v>
                </c:pt>
              </c:strCache>
            </c:strRef>
          </c:cat>
          <c:val>
            <c:numRef>
              <c:f>'1-5 keskiarvot (2)'!$D$42:$D$52</c:f>
              <c:numCache>
                <c:formatCode>0.00</c:formatCode>
                <c:ptCount val="11"/>
                <c:pt idx="0">
                  <c:v>4.4444444444444446</c:v>
                </c:pt>
                <c:pt idx="1">
                  <c:v>4.4444444444444446</c:v>
                </c:pt>
                <c:pt idx="2">
                  <c:v>4.5</c:v>
                </c:pt>
                <c:pt idx="3">
                  <c:v>4.5</c:v>
                </c:pt>
                <c:pt idx="4">
                  <c:v>4.166666666666667</c:v>
                </c:pt>
                <c:pt idx="5">
                  <c:v>4.333333333333333</c:v>
                </c:pt>
                <c:pt idx="6">
                  <c:v>3.9444444444444446</c:v>
                </c:pt>
                <c:pt idx="7">
                  <c:v>4.3888888888888893</c:v>
                </c:pt>
                <c:pt idx="8">
                  <c:v>4.4117647058823533</c:v>
                </c:pt>
                <c:pt idx="9">
                  <c:v>4.333333333333333</c:v>
                </c:pt>
                <c:pt idx="10">
                  <c:v>4.1111111111111107</c:v>
                </c:pt>
              </c:numCache>
            </c:numRef>
          </c:val>
          <c:extLst>
            <c:ext xmlns:c16="http://schemas.microsoft.com/office/drawing/2014/chart" uri="{C3380CC4-5D6E-409C-BE32-E72D297353CC}">
              <c16:uniqueId val="{00000001-E223-4242-82E8-442750221E2C}"/>
            </c:ext>
          </c:extLst>
        </c:ser>
        <c:dLbls>
          <c:showLegendKey val="0"/>
          <c:showVal val="0"/>
          <c:showCatName val="0"/>
          <c:showSerName val="0"/>
          <c:showPercent val="0"/>
          <c:showBubbleSize val="0"/>
        </c:dLbls>
        <c:gapWidth val="35"/>
        <c:overlap val="-3"/>
        <c:axId val="643059256"/>
        <c:axId val="643064352"/>
      </c:barChart>
      <c:catAx>
        <c:axId val="643059256"/>
        <c:scaling>
          <c:orientation val="maxMin"/>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crossAx val="643064352"/>
        <c:crosses val="autoZero"/>
        <c:auto val="1"/>
        <c:lblAlgn val="ctr"/>
        <c:lblOffset val="100"/>
        <c:noMultiLvlLbl val="0"/>
      </c:catAx>
      <c:valAx>
        <c:axId val="643064352"/>
        <c:scaling>
          <c:orientation val="minMax"/>
          <c:max val="5"/>
          <c:min val="1"/>
        </c:scaling>
        <c:delete val="0"/>
        <c:axPos val="t"/>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643059256"/>
        <c:crosses val="autoZero"/>
        <c:crossBetween val="between"/>
        <c:majorUnit val="1"/>
      </c:valAx>
    </c:plotArea>
    <c:legend>
      <c:legendPos val="b"/>
      <c:layout>
        <c:manualLayout>
          <c:xMode val="edge"/>
          <c:yMode val="edge"/>
          <c:x val="0.53367060116596921"/>
          <c:y val="0.9385577739797325"/>
          <c:w val="0.28353575276970933"/>
          <c:h val="6.1061305884250509E-2"/>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legend>
    <c:plotVisOnly val="1"/>
    <c:dispBlanksAs val="gap"/>
    <c:showDLblsOverMax val="0"/>
  </c:chart>
  <c:spPr>
    <a:solidFill>
      <a:sysClr val="window" lastClr="FFFFFF"/>
    </a:solidFill>
    <a:ln>
      <a:solidFill>
        <a:srgbClr val="00239C"/>
      </a:solidFill>
    </a:ln>
  </c:spPr>
  <c:txPr>
    <a:bodyPr/>
    <a:lstStyle/>
    <a:p>
      <a:pPr>
        <a:defRPr/>
      </a:pPr>
      <a:endParaRPr lang="fi-FI"/>
    </a:p>
  </c:txPr>
  <c:externalData r:id="rId2">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[Työhyvinvointikartoitus Hyvinkää 2022 DATA.xlsx]1-5 keskiarvot vuodet!PivotTable6</c:name>
    <c:fmtId val="18"/>
  </c:pivotSource>
  <c:chart>
    <c:autoTitleDeleted val="1"/>
    <c:pivotFmts>
      <c:pivotFmt>
        <c:idx val="0"/>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
        <c:spPr>
          <a:solidFill>
            <a:srgbClr val="4F81BD">
              <a:lumMod val="40000"/>
              <a:lumOff val="60000"/>
            </a:srgbClr>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3"/>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4"/>
        <c:spPr>
          <a:solidFill>
            <a:srgbClr val="4F81BD">
              <a:lumMod val="40000"/>
              <a:lumOff val="60000"/>
            </a:srgbClr>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5"/>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7"/>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9"/>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0"/>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1"/>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2"/>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3"/>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4"/>
        <c:spPr>
          <a:solidFill>
            <a:srgbClr val="C0504D">
              <a:lumMod val="20000"/>
              <a:lumOff val="8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5"/>
        <c:spPr>
          <a:solidFill>
            <a:srgbClr val="C0504D">
              <a:lumMod val="20000"/>
              <a:lumOff val="8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6"/>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7"/>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8"/>
        <c:spPr>
          <a:solidFill>
            <a:srgbClr val="C0504D">
              <a:lumMod val="20000"/>
              <a:lumOff val="8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9"/>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0"/>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s>
    <c:plotArea>
      <c:layout>
        <c:manualLayout>
          <c:layoutTarget val="inner"/>
          <c:xMode val="edge"/>
          <c:yMode val="edge"/>
          <c:x val="0.46986380416079182"/>
          <c:y val="9.4790329191229747E-2"/>
          <c:w val="0.45430091146037632"/>
          <c:h val="0.83055535633549382"/>
        </c:manualLayout>
      </c:layout>
      <c:barChart>
        <c:barDir val="bar"/>
        <c:grouping val="clustered"/>
        <c:varyColors val="0"/>
        <c:ser>
          <c:idx val="0"/>
          <c:order val="0"/>
          <c:tx>
            <c:strRef>
              <c:f>'1-5 keskiarvot vuodet'!$B$37:$B$38</c:f>
              <c:strCache>
                <c:ptCount val="1"/>
                <c:pt idx="0">
                  <c:v>2016</c:v>
                </c:pt>
              </c:strCache>
            </c:strRef>
          </c:tx>
          <c:spPr>
            <a:solidFill>
              <a:srgbClr val="C0504D">
                <a:lumMod val="20000"/>
                <a:lumOff val="80000"/>
              </a:srgb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'1-5 keskiarvot vuodet'!$A$39:$A$49</c:f>
              <c:strCache>
                <c:ptCount val="11"/>
                <c:pt idx="0">
                  <c:v>*12.1. Tavattavissa/tavoitettavissa tarvittaessa.</c:v>
                </c:pt>
                <c:pt idx="1">
                  <c:v>*12.2. Yhteydenpito on riittävää.</c:v>
                </c:pt>
                <c:pt idx="2">
                  <c:v>*12.3. Vuorovaikutustaidot ovat hyvät.</c:v>
                </c:pt>
                <c:pt idx="3">
                  <c:v>*12.4. Toimii tasapuolisesti.</c:v>
                </c:pt>
                <c:pt idx="4">
                  <c:v>*12.5. Saan avointa ja rehellistä palautetta työstäni.</c:v>
                </c:pt>
                <c:pt idx="5">
                  <c:v>*12.6. Saan työtäni koskevaa tietoa riittävästi.</c:v>
                </c:pt>
                <c:pt idx="6">
                  <c:v>*12.7. Saan tukea työni ja ammattitaitoni kehittämisessä.</c:v>
                </c:pt>
                <c:pt idx="7">
                  <c:v>*12.8. On helposti lähestyttävä.</c:v>
                </c:pt>
                <c:pt idx="8">
                  <c:v>*12.9. Luotan vastuuhenkilööni.</c:v>
                </c:pt>
                <c:pt idx="9">
                  <c:v>*12.10. Luo hyvää työskentelyilmapiiriä.</c:v>
                </c:pt>
                <c:pt idx="10">
                  <c:v>*12.11. Koen, että vastuuhenkilö arvostaa minua.</c:v>
                </c:pt>
              </c:strCache>
            </c:strRef>
          </c:cat>
          <c:val>
            <c:numRef>
              <c:f>'1-5 keskiarvot vuodet'!$B$39:$B$49</c:f>
              <c:numCache>
                <c:formatCode>0.00</c:formatCode>
                <c:ptCount val="11"/>
                <c:pt idx="0">
                  <c:v>4.5333333333333332</c:v>
                </c:pt>
                <c:pt idx="1">
                  <c:v>4.5</c:v>
                </c:pt>
                <c:pt idx="2">
                  <c:v>4.5254237288135597</c:v>
                </c:pt>
                <c:pt idx="3">
                  <c:v>4.431034482758621</c:v>
                </c:pt>
                <c:pt idx="4">
                  <c:v>4.1578947368421053</c:v>
                </c:pt>
                <c:pt idx="5">
                  <c:v>4.3728813559322033</c:v>
                </c:pt>
                <c:pt idx="6">
                  <c:v>4.0862068965517242</c:v>
                </c:pt>
                <c:pt idx="7">
                  <c:v>4.5517241379310347</c:v>
                </c:pt>
                <c:pt idx="8">
                  <c:v>4.5254237288135597</c:v>
                </c:pt>
                <c:pt idx="9">
                  <c:v>4.4137931034482758</c:v>
                </c:pt>
                <c:pt idx="10">
                  <c:v>4.431034482758621</c:v>
                </c:pt>
              </c:numCache>
            </c:numRef>
          </c:val>
          <c:extLst>
            <c:ext xmlns:c16="http://schemas.microsoft.com/office/drawing/2014/chart" uri="{C3380CC4-5D6E-409C-BE32-E72D297353CC}">
              <c16:uniqueId val="{00000000-7F24-4A04-9F06-E6808E54805B}"/>
            </c:ext>
          </c:extLst>
        </c:ser>
        <c:ser>
          <c:idx val="1"/>
          <c:order val="1"/>
          <c:tx>
            <c:strRef>
              <c:f>'1-5 keskiarvot vuodet'!$C$37:$C$38</c:f>
              <c:strCache>
                <c:ptCount val="1"/>
                <c:pt idx="0">
                  <c:v>2020</c:v>
                </c:pt>
              </c:strCache>
            </c:strRef>
          </c:tx>
          <c:spPr>
            <a:solidFill>
              <a:srgbClr val="4F81BD">
                <a:lumMod val="40000"/>
                <a:lumOff val="60000"/>
              </a:srgb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'1-5 keskiarvot vuodet'!$A$39:$A$49</c:f>
              <c:strCache>
                <c:ptCount val="11"/>
                <c:pt idx="0">
                  <c:v>*12.1. Tavattavissa/tavoitettavissa tarvittaessa.</c:v>
                </c:pt>
                <c:pt idx="1">
                  <c:v>*12.2. Yhteydenpito on riittävää.</c:v>
                </c:pt>
                <c:pt idx="2">
                  <c:v>*12.3. Vuorovaikutustaidot ovat hyvät.</c:v>
                </c:pt>
                <c:pt idx="3">
                  <c:v>*12.4. Toimii tasapuolisesti.</c:v>
                </c:pt>
                <c:pt idx="4">
                  <c:v>*12.5. Saan avointa ja rehellistä palautetta työstäni.</c:v>
                </c:pt>
                <c:pt idx="5">
                  <c:v>*12.6. Saan työtäni koskevaa tietoa riittävästi.</c:v>
                </c:pt>
                <c:pt idx="6">
                  <c:v>*12.7. Saan tukea työni ja ammattitaitoni kehittämisessä.</c:v>
                </c:pt>
                <c:pt idx="7">
                  <c:v>*12.8. On helposti lähestyttävä.</c:v>
                </c:pt>
                <c:pt idx="8">
                  <c:v>*12.9. Luotan vastuuhenkilööni.</c:v>
                </c:pt>
                <c:pt idx="9">
                  <c:v>*12.10. Luo hyvää työskentelyilmapiiriä.</c:v>
                </c:pt>
                <c:pt idx="10">
                  <c:v>*12.11. Koen, että vastuuhenkilö arvostaa minua.</c:v>
                </c:pt>
              </c:strCache>
            </c:strRef>
          </c:cat>
          <c:val>
            <c:numRef>
              <c:f>'1-5 keskiarvot vuodet'!$C$39:$C$49</c:f>
              <c:numCache>
                <c:formatCode>0.00</c:formatCode>
                <c:ptCount val="11"/>
                <c:pt idx="0">
                  <c:v>4.5</c:v>
                </c:pt>
                <c:pt idx="1">
                  <c:v>4.3658536585365857</c:v>
                </c:pt>
                <c:pt idx="2">
                  <c:v>4.4000000000000004</c:v>
                </c:pt>
                <c:pt idx="3">
                  <c:v>4.4736842105263159</c:v>
                </c:pt>
                <c:pt idx="4">
                  <c:v>4.0526315789473681</c:v>
                </c:pt>
                <c:pt idx="5">
                  <c:v>4.3170731707317076</c:v>
                </c:pt>
                <c:pt idx="6">
                  <c:v>3.9210526315789473</c:v>
                </c:pt>
                <c:pt idx="7">
                  <c:v>4.5250000000000004</c:v>
                </c:pt>
                <c:pt idx="8">
                  <c:v>4.625</c:v>
                </c:pt>
                <c:pt idx="9">
                  <c:v>4.3684210526315788</c:v>
                </c:pt>
                <c:pt idx="10">
                  <c:v>4.4102564102564106</c:v>
                </c:pt>
              </c:numCache>
            </c:numRef>
          </c:val>
          <c:extLst>
            <c:ext xmlns:c16="http://schemas.microsoft.com/office/drawing/2014/chart" uri="{C3380CC4-5D6E-409C-BE32-E72D297353CC}">
              <c16:uniqueId val="{00000001-7F24-4A04-9F06-E6808E54805B}"/>
            </c:ext>
          </c:extLst>
        </c:ser>
        <c:ser>
          <c:idx val="2"/>
          <c:order val="2"/>
          <c:tx>
            <c:strRef>
              <c:f>'1-5 keskiarvot vuodet'!$D$37:$D$38</c:f>
              <c:strCache>
                <c:ptCount val="1"/>
                <c:pt idx="0">
                  <c:v>2022</c:v>
                </c:pt>
              </c:strCache>
            </c:strRef>
          </c:tx>
          <c:spPr>
            <a:solidFill>
              <a:srgbClr val="1F497D">
                <a:lumMod val="60000"/>
                <a:lumOff val="40000"/>
              </a:srgb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'1-5 keskiarvot vuodet'!$A$39:$A$49</c:f>
              <c:strCache>
                <c:ptCount val="11"/>
                <c:pt idx="0">
                  <c:v>*12.1. Tavattavissa/tavoitettavissa tarvittaessa.</c:v>
                </c:pt>
                <c:pt idx="1">
                  <c:v>*12.2. Yhteydenpito on riittävää.</c:v>
                </c:pt>
                <c:pt idx="2">
                  <c:v>*12.3. Vuorovaikutustaidot ovat hyvät.</c:v>
                </c:pt>
                <c:pt idx="3">
                  <c:v>*12.4. Toimii tasapuolisesti.</c:v>
                </c:pt>
                <c:pt idx="4">
                  <c:v>*12.5. Saan avointa ja rehellistä palautetta työstäni.</c:v>
                </c:pt>
                <c:pt idx="5">
                  <c:v>*12.6. Saan työtäni koskevaa tietoa riittävästi.</c:v>
                </c:pt>
                <c:pt idx="6">
                  <c:v>*12.7. Saan tukea työni ja ammattitaitoni kehittämisessä.</c:v>
                </c:pt>
                <c:pt idx="7">
                  <c:v>*12.8. On helposti lähestyttävä.</c:v>
                </c:pt>
                <c:pt idx="8">
                  <c:v>*12.9. Luotan vastuuhenkilööni.</c:v>
                </c:pt>
                <c:pt idx="9">
                  <c:v>*12.10. Luo hyvää työskentelyilmapiiriä.</c:v>
                </c:pt>
                <c:pt idx="10">
                  <c:v>*12.11. Koen, että vastuuhenkilö arvostaa minua.</c:v>
                </c:pt>
              </c:strCache>
            </c:strRef>
          </c:cat>
          <c:val>
            <c:numRef>
              <c:f>'1-5 keskiarvot vuodet'!$D$39:$D$49</c:f>
              <c:numCache>
                <c:formatCode>0.00</c:formatCode>
                <c:ptCount val="11"/>
                <c:pt idx="0">
                  <c:v>4.5294117647058822</c:v>
                </c:pt>
                <c:pt idx="1">
                  <c:v>4.4901960784313726</c:v>
                </c:pt>
                <c:pt idx="2">
                  <c:v>4.6078431372549016</c:v>
                </c:pt>
                <c:pt idx="3">
                  <c:v>4.5510204081632653</c:v>
                </c:pt>
                <c:pt idx="4">
                  <c:v>4.270833333333333</c:v>
                </c:pt>
                <c:pt idx="5">
                  <c:v>4.5</c:v>
                </c:pt>
                <c:pt idx="6">
                  <c:v>4.083333333333333</c:v>
                </c:pt>
                <c:pt idx="7">
                  <c:v>4.6274509803921573</c:v>
                </c:pt>
                <c:pt idx="8">
                  <c:v>4.58</c:v>
                </c:pt>
                <c:pt idx="9">
                  <c:v>4.5102040816326534</c:v>
                </c:pt>
                <c:pt idx="10">
                  <c:v>4.4000000000000004</c:v>
                </c:pt>
              </c:numCache>
            </c:numRef>
          </c:val>
          <c:extLst>
            <c:ext xmlns:c16="http://schemas.microsoft.com/office/drawing/2014/chart" uri="{C3380CC4-5D6E-409C-BE32-E72D297353CC}">
              <c16:uniqueId val="{00000002-7F24-4A04-9F06-E6808E54805B}"/>
            </c:ext>
          </c:extLst>
        </c:ser>
        <c:dLbls>
          <c:showLegendKey val="0"/>
          <c:showVal val="0"/>
          <c:showCatName val="0"/>
          <c:showSerName val="0"/>
          <c:showPercent val="0"/>
          <c:showBubbleSize val="0"/>
        </c:dLbls>
        <c:gapWidth val="62"/>
        <c:overlap val="-7"/>
        <c:axId val="643059256"/>
        <c:axId val="643064352"/>
      </c:barChart>
      <c:catAx>
        <c:axId val="643059256"/>
        <c:scaling>
          <c:orientation val="maxMin"/>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crossAx val="643064352"/>
        <c:crosses val="autoZero"/>
        <c:auto val="1"/>
        <c:lblAlgn val="ctr"/>
        <c:lblOffset val="100"/>
        <c:noMultiLvlLbl val="0"/>
      </c:catAx>
      <c:valAx>
        <c:axId val="643064352"/>
        <c:scaling>
          <c:orientation val="minMax"/>
          <c:max val="5"/>
          <c:min val="1"/>
        </c:scaling>
        <c:delete val="0"/>
        <c:axPos val="t"/>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643059256"/>
        <c:crosses val="autoZero"/>
        <c:crossBetween val="between"/>
        <c:majorUnit val="1"/>
      </c:valAx>
      <c:spPr>
        <a:noFill/>
        <a:ln>
          <a:noFill/>
        </a:ln>
        <a:effectLst/>
      </c:spPr>
    </c:plotArea>
    <c:legend>
      <c:legendPos val="b"/>
      <c:layout>
        <c:manualLayout>
          <c:xMode val="edge"/>
          <c:yMode val="edge"/>
          <c:x val="0.39018670360333174"/>
          <c:y val="0.92990851190258073"/>
          <c:w val="0.24229644094005101"/>
          <c:h val="7.0091498979294259E-2"/>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legend>
    <c:plotVisOnly val="1"/>
    <c:dispBlanksAs val="gap"/>
    <c:showDLblsOverMax val="0"/>
  </c:chart>
  <c:spPr>
    <a:solidFill>
      <a:schemeClr val="bg1"/>
    </a:solidFill>
    <a:ln w="9525" cap="flat" cmpd="sng" algn="ctr">
      <a:solidFill>
        <a:srgbClr val="7030A0"/>
      </a:solidFill>
      <a:round/>
    </a:ln>
    <a:effectLst/>
  </c:spPr>
  <c:txPr>
    <a:bodyPr/>
    <a:lstStyle/>
    <a:p>
      <a:pPr>
        <a:defRPr/>
      </a:pPr>
      <a:endParaRPr lang="fi-FI"/>
    </a:p>
  </c:txPr>
  <c:externalData r:id="rId4">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[Työhyvinvointikartoitus Hyvinkää 2022 DATA.xlsx]muut (2016-2022)!PivotTable3</c:name>
    <c:fmtId val="23"/>
  </c:pivotSource>
  <c:chart>
    <c:autoTitleDeleted val="1"/>
    <c:pivotFmts>
      <c:pivotFmt>
        <c:idx val="0"/>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
        <c:spPr>
          <a:solidFill>
            <a:srgbClr val="4F81BD">
              <a:lumMod val="40000"/>
              <a:lumOff val="60000"/>
            </a:srgbClr>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3"/>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4"/>
        <c:spPr>
          <a:solidFill>
            <a:srgbClr val="4F81BD">
              <a:lumMod val="40000"/>
              <a:lumOff val="60000"/>
            </a:srgbClr>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5"/>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7"/>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9"/>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0"/>
        <c:spPr>
          <a:solidFill>
            <a:srgbClr val="C0504D">
              <a:lumMod val="20000"/>
              <a:lumOff val="8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1"/>
        <c:spPr>
          <a:solidFill>
            <a:srgbClr val="C0504D">
              <a:lumMod val="20000"/>
              <a:lumOff val="8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2"/>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3"/>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4"/>
        <c:spPr>
          <a:solidFill>
            <a:srgbClr val="C0504D">
              <a:lumMod val="20000"/>
              <a:lumOff val="8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5"/>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6"/>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7"/>
        <c:spPr>
          <a:solidFill>
            <a:srgbClr val="C0504D">
              <a:lumMod val="20000"/>
              <a:lumOff val="8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8"/>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9"/>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0"/>
        <c:spPr>
          <a:solidFill>
            <a:srgbClr val="C0504D">
              <a:lumMod val="20000"/>
              <a:lumOff val="8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1"/>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2"/>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s>
    <c:plotArea>
      <c:layout>
        <c:manualLayout>
          <c:layoutTarget val="inner"/>
          <c:xMode val="edge"/>
          <c:yMode val="edge"/>
          <c:x val="0.27507355283452539"/>
          <c:y val="4.6884921260105662E-2"/>
          <c:w val="0.68536281260638843"/>
          <c:h val="0.67837908966615112"/>
        </c:manualLayout>
      </c:layout>
      <c:barChart>
        <c:barDir val="bar"/>
        <c:grouping val="clustered"/>
        <c:varyColors val="0"/>
        <c:ser>
          <c:idx val="0"/>
          <c:order val="0"/>
          <c:tx>
            <c:strRef>
              <c:f>'muut (2016-2022)'!$B$10:$B$11</c:f>
              <c:strCache>
                <c:ptCount val="1"/>
                <c:pt idx="0">
                  <c:v>2016</c:v>
                </c:pt>
              </c:strCache>
            </c:strRef>
          </c:tx>
          <c:spPr>
            <a:solidFill>
              <a:srgbClr val="C0504D">
                <a:lumMod val="20000"/>
                <a:lumOff val="80000"/>
              </a:srgb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'muut (2016-2022)'!$A$12:$A$14</c:f>
              <c:strCache>
                <c:ptCount val="2"/>
                <c:pt idx="0">
                  <c:v>Rehtori</c:v>
                </c:pt>
                <c:pt idx="1">
                  <c:v>Opetusalasta vastaava</c:v>
                </c:pt>
              </c:strCache>
            </c:strRef>
          </c:cat>
          <c:val>
            <c:numRef>
              <c:f>'muut (2016-2022)'!$B$12:$B$14</c:f>
              <c:numCache>
                <c:formatCode>0%</c:formatCode>
                <c:ptCount val="2"/>
                <c:pt idx="0">
                  <c:v>0.34482758620689657</c:v>
                </c:pt>
                <c:pt idx="1">
                  <c:v>0.65517241379310343</c:v>
                </c:pt>
              </c:numCache>
            </c:numRef>
          </c:val>
          <c:extLst>
            <c:ext xmlns:c16="http://schemas.microsoft.com/office/drawing/2014/chart" uri="{C3380CC4-5D6E-409C-BE32-E72D297353CC}">
              <c16:uniqueId val="{00000000-F793-471E-8D94-F570E2EBBFFD}"/>
            </c:ext>
          </c:extLst>
        </c:ser>
        <c:ser>
          <c:idx val="1"/>
          <c:order val="1"/>
          <c:tx>
            <c:strRef>
              <c:f>'muut (2016-2022)'!$C$10:$C$11</c:f>
              <c:strCache>
                <c:ptCount val="1"/>
                <c:pt idx="0">
                  <c:v>2020</c:v>
                </c:pt>
              </c:strCache>
            </c:strRef>
          </c:tx>
          <c:spPr>
            <a:solidFill>
              <a:srgbClr val="4F81BD">
                <a:lumMod val="40000"/>
                <a:lumOff val="60000"/>
              </a:srgb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'muut (2016-2022)'!$A$12:$A$14</c:f>
              <c:strCache>
                <c:ptCount val="2"/>
                <c:pt idx="0">
                  <c:v>Rehtori</c:v>
                </c:pt>
                <c:pt idx="1">
                  <c:v>Opetusalasta vastaava</c:v>
                </c:pt>
              </c:strCache>
            </c:strRef>
          </c:cat>
          <c:val>
            <c:numRef>
              <c:f>'muut (2016-2022)'!$C$12:$C$14</c:f>
              <c:numCache>
                <c:formatCode>0%</c:formatCode>
                <c:ptCount val="2"/>
                <c:pt idx="0">
                  <c:v>0.29268292682926828</c:v>
                </c:pt>
                <c:pt idx="1">
                  <c:v>0.70731707317073167</c:v>
                </c:pt>
              </c:numCache>
            </c:numRef>
          </c:val>
          <c:extLst>
            <c:ext xmlns:c16="http://schemas.microsoft.com/office/drawing/2014/chart" uri="{C3380CC4-5D6E-409C-BE32-E72D297353CC}">
              <c16:uniqueId val="{00000001-F793-471E-8D94-F570E2EBBFFD}"/>
            </c:ext>
          </c:extLst>
        </c:ser>
        <c:ser>
          <c:idx val="2"/>
          <c:order val="2"/>
          <c:tx>
            <c:strRef>
              <c:f>'muut (2016-2022)'!$D$10:$D$11</c:f>
              <c:strCache>
                <c:ptCount val="1"/>
                <c:pt idx="0">
                  <c:v>2022</c:v>
                </c:pt>
              </c:strCache>
            </c:strRef>
          </c:tx>
          <c:spPr>
            <a:solidFill>
              <a:srgbClr val="1F497D">
                <a:lumMod val="60000"/>
                <a:lumOff val="40000"/>
              </a:srgb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'muut (2016-2022)'!$A$12:$A$14</c:f>
              <c:strCache>
                <c:ptCount val="2"/>
                <c:pt idx="0">
                  <c:v>Rehtori</c:v>
                </c:pt>
                <c:pt idx="1">
                  <c:v>Opetusalasta vastaava</c:v>
                </c:pt>
              </c:strCache>
            </c:strRef>
          </c:cat>
          <c:val>
            <c:numRef>
              <c:f>'muut (2016-2022)'!$D$12:$D$14</c:f>
              <c:numCache>
                <c:formatCode>0%</c:formatCode>
                <c:ptCount val="2"/>
                <c:pt idx="0">
                  <c:v>0.15686274509803921</c:v>
                </c:pt>
                <c:pt idx="1">
                  <c:v>0.84313725490196079</c:v>
                </c:pt>
              </c:numCache>
            </c:numRef>
          </c:val>
          <c:extLst>
            <c:ext xmlns:c16="http://schemas.microsoft.com/office/drawing/2014/chart" uri="{C3380CC4-5D6E-409C-BE32-E72D297353CC}">
              <c16:uniqueId val="{00000002-F793-471E-8D94-F570E2EBBFFD}"/>
            </c:ext>
          </c:extLst>
        </c:ser>
        <c:dLbls>
          <c:showLegendKey val="0"/>
          <c:showVal val="0"/>
          <c:showCatName val="0"/>
          <c:showSerName val="0"/>
          <c:showPercent val="0"/>
          <c:showBubbleSize val="0"/>
        </c:dLbls>
        <c:gapWidth val="62"/>
        <c:overlap val="-7"/>
        <c:axId val="643059256"/>
        <c:axId val="643064352"/>
      </c:barChart>
      <c:catAx>
        <c:axId val="643059256"/>
        <c:scaling>
          <c:orientation val="maxMin"/>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crossAx val="643064352"/>
        <c:crosses val="autoZero"/>
        <c:auto val="1"/>
        <c:lblAlgn val="ctr"/>
        <c:lblOffset val="100"/>
        <c:noMultiLvlLbl val="0"/>
      </c:catAx>
      <c:valAx>
        <c:axId val="643064352"/>
        <c:scaling>
          <c:orientation val="minMax"/>
          <c:max val="1"/>
          <c:min val="0"/>
        </c:scaling>
        <c:delete val="0"/>
        <c:axPos val="t"/>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643059256"/>
        <c:crosses val="autoZero"/>
        <c:crossBetween val="between"/>
        <c:majorUnit val="0.2"/>
      </c:valAx>
      <c:spPr>
        <a:noFill/>
        <a:ln>
          <a:noFill/>
        </a:ln>
        <a:effectLst/>
      </c:spPr>
    </c:plotArea>
    <c:legend>
      <c:legendPos val="b"/>
      <c:layout>
        <c:manualLayout>
          <c:xMode val="edge"/>
          <c:yMode val="edge"/>
          <c:x val="0.45884818793846716"/>
          <c:y val="0.83585561953097531"/>
          <c:w val="0.32059053625122796"/>
          <c:h val="0.13951776655176767"/>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legend>
    <c:plotVisOnly val="1"/>
    <c:dispBlanksAs val="gap"/>
    <c:showDLblsOverMax val="0"/>
  </c:chart>
  <c:spPr>
    <a:solidFill>
      <a:schemeClr val="bg1"/>
    </a:solidFill>
    <a:ln w="9525" cap="flat" cmpd="sng" algn="ctr">
      <a:solidFill>
        <a:srgbClr val="7030A0"/>
      </a:solidFill>
      <a:round/>
    </a:ln>
    <a:effectLst/>
  </c:spPr>
  <c:txPr>
    <a:bodyPr/>
    <a:lstStyle/>
    <a:p>
      <a:pPr>
        <a:defRPr/>
      </a:pPr>
      <a:endParaRPr lang="fi-FI"/>
    </a:p>
  </c:txPr>
  <c:externalData r:id="rId4">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[Työhyvinvointikartoitus Hyvinkää 2022 DATA.xlsx]1-5 keskiarvot (2)!PivotTable7</c:name>
    <c:fmtId val="11"/>
  </c:pivotSource>
  <c:chart>
    <c:autoTitleDeleted val="1"/>
    <c:pivotFmts>
      <c:pivotFmt>
        <c:idx val="0"/>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3"/>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4"/>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5"/>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6"/>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7"/>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8"/>
        <c:marker>
          <c:symbol val="none"/>
        </c:marker>
        <c:dLbl>
          <c:idx val="0"/>
          <c:delete val="1"/>
          <c:extLst>
            <c:ext xmlns:c15="http://schemas.microsoft.com/office/drawing/2012/chart" uri="{CE6537A1-D6FC-4f65-9D91-7224C49458BB}"/>
          </c:extLst>
        </c:dLbl>
      </c:pivotFmt>
      <c:pivotFmt>
        <c:idx val="9"/>
        <c:marker>
          <c:symbol val="none"/>
        </c:marker>
        <c:dLbl>
          <c:idx val="0"/>
          <c:delete val="1"/>
          <c:extLst>
            <c:ext xmlns:c15="http://schemas.microsoft.com/office/drawing/2012/chart" uri="{CE6537A1-D6FC-4f65-9D91-7224C49458BB}"/>
          </c:extLst>
        </c:dLbl>
      </c:pivotFmt>
      <c:pivotFmt>
        <c:idx val="10"/>
        <c:marker>
          <c:symbol val="none"/>
        </c:marker>
        <c:dLbl>
          <c:idx val="0"/>
          <c:delete val="1"/>
          <c:extLst>
            <c:ext xmlns:c15="http://schemas.microsoft.com/office/drawing/2012/chart" uri="{CE6537A1-D6FC-4f65-9D91-7224C49458BB}"/>
          </c:extLst>
        </c:dLbl>
      </c:pivotFmt>
      <c:pivotFmt>
        <c:idx val="11"/>
        <c:marker>
          <c:symbol val="none"/>
        </c:marker>
        <c:dLbl>
          <c:idx val="0"/>
          <c:delete val="1"/>
          <c:extLst>
            <c:ext xmlns:c15="http://schemas.microsoft.com/office/drawing/2012/chart" uri="{CE6537A1-D6FC-4f65-9D91-7224C49458BB}"/>
          </c:extLst>
        </c:dLbl>
      </c:pivotFmt>
      <c:pivotFmt>
        <c:idx val="12"/>
        <c:marker>
          <c:symbol val="none"/>
        </c:marker>
        <c:dLbl>
          <c:idx val="0"/>
          <c:delete val="1"/>
          <c:extLst>
            <c:ext xmlns:c15="http://schemas.microsoft.com/office/drawing/2012/chart" uri="{CE6537A1-D6FC-4f65-9D91-7224C49458BB}"/>
          </c:extLst>
        </c:dLbl>
      </c:pivotFmt>
      <c:pivotFmt>
        <c:idx val="13"/>
        <c:marker>
          <c:symbol val="none"/>
        </c:marker>
        <c:dLbl>
          <c:idx val="0"/>
          <c:delete val="1"/>
          <c:extLst>
            <c:ext xmlns:c15="http://schemas.microsoft.com/office/drawing/2012/chart" uri="{CE6537A1-D6FC-4f65-9D91-7224C49458BB}"/>
          </c:extLst>
        </c:dLbl>
      </c:pivotFmt>
      <c:pivotFmt>
        <c:idx val="14"/>
        <c:marker>
          <c:symbol val="none"/>
        </c:marker>
        <c:dLbl>
          <c:idx val="0"/>
          <c:delete val="1"/>
          <c:extLst>
            <c:ext xmlns:c15="http://schemas.microsoft.com/office/drawing/2012/chart" uri="{CE6537A1-D6FC-4f65-9D91-7224C49458BB}"/>
          </c:extLst>
        </c:dLbl>
      </c:pivotFmt>
      <c:pivotFmt>
        <c:idx val="15"/>
        <c:marker>
          <c:symbol val="none"/>
        </c:marker>
        <c:dLbl>
          <c:idx val="0"/>
          <c:delete val="1"/>
          <c:extLst>
            <c:ext xmlns:c15="http://schemas.microsoft.com/office/drawing/2012/chart" uri="{CE6537A1-D6FC-4f65-9D91-7224C49458BB}"/>
          </c:extLst>
        </c:dLbl>
      </c:pivotFmt>
      <c:pivotFmt>
        <c:idx val="16"/>
        <c:marker>
          <c:symbol val="none"/>
        </c:marker>
        <c:dLbl>
          <c:idx val="0"/>
          <c:delete val="1"/>
          <c:extLst>
            <c:ext xmlns:c15="http://schemas.microsoft.com/office/drawing/2012/chart" uri="{CE6537A1-D6FC-4f65-9D91-7224C49458BB}"/>
          </c:extLst>
        </c:dLbl>
      </c:pivotFmt>
      <c:pivotFmt>
        <c:idx val="17"/>
        <c:marker>
          <c:symbol val="none"/>
        </c:marker>
        <c:dLbl>
          <c:idx val="0"/>
          <c:showLegendKey val="0"/>
          <c:showVal val="1"/>
          <c:showCatName val="0"/>
          <c:showSerName val="0"/>
          <c:showPercent val="0"/>
          <c:showBubbleSize val="0"/>
          <c:extLst>
            <c:ext xmlns:c15="http://schemas.microsoft.com/office/drawing/2012/chart" uri="{CE6537A1-D6FC-4f65-9D91-7224C49458BB}"/>
          </c:extLst>
        </c:dLbl>
      </c:pivotFmt>
      <c:pivotFmt>
        <c:idx val="18"/>
        <c:spPr>
          <a:solidFill>
            <a:srgbClr val="7030A0"/>
          </a:solidFill>
        </c:spPr>
        <c:marker>
          <c:symbol val="none"/>
        </c:marker>
        <c:dLbl>
          <c:idx val="0"/>
          <c:spPr>
            <a:noFill/>
            <a:ln>
              <a:noFill/>
            </a:ln>
            <a:effectLst/>
          </c:spPr>
          <c:txPr>
            <a:bodyPr wrap="square" lIns="38100" tIns="19050" rIns="38100" bIns="19050" anchor="ctr">
              <a:spAutoFit/>
            </a:bodyPr>
            <a:lstStyle/>
            <a:p>
              <a:pPr>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9"/>
        <c:spPr>
          <a:solidFill>
            <a:srgbClr val="FFC000"/>
          </a:solidFill>
          <a:ln>
            <a:noFill/>
          </a:ln>
          <a:effectLst/>
          <a:scene3d>
            <a:camera prst="orthographicFront"/>
            <a:lightRig rig="threePt" dir="t"/>
          </a:scene3d>
        </c:spPr>
        <c:marker>
          <c:symbol val="none"/>
        </c:marker>
        <c:dLbl>
          <c:idx val="0"/>
          <c:delete val="1"/>
          <c:extLst>
            <c:ext xmlns:c15="http://schemas.microsoft.com/office/drawing/2012/chart" uri="{CE6537A1-D6FC-4f65-9D91-7224C49458BB}"/>
          </c:extLst>
        </c:dLbl>
      </c:pivotFmt>
      <c:pivotFmt>
        <c:idx val="20"/>
        <c:spPr>
          <a:solidFill>
            <a:srgbClr val="FFC000"/>
          </a:solidFill>
          <a:ln>
            <a:noFill/>
          </a:ln>
          <a:effectLst/>
          <a:scene3d>
            <a:camera prst="orthographicFront"/>
            <a:lightRig rig="threePt" dir="t"/>
          </a:scene3d>
        </c:spPr>
        <c:marker>
          <c:symbol val="none"/>
        </c:marker>
        <c:dLbl>
          <c:idx val="0"/>
          <c:spPr>
            <a:noFill/>
            <a:ln>
              <a:noFill/>
            </a:ln>
            <a:effectLst/>
          </c:spPr>
          <c:txPr>
            <a:bodyPr wrap="square" lIns="38100" tIns="19050" rIns="38100" bIns="19050" anchor="ctr" anchorCtr="0">
              <a:spAutoFit/>
            </a:bodyPr>
            <a:lstStyle/>
            <a:p>
              <a:pPr algn="ctr">
                <a:defRPr lang="en-US" sz="1000" b="0" i="0" u="none" strike="noStrike" kern="1200" baseline="0">
                  <a:solidFill>
                    <a:schemeClr val="tx1"/>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1"/>
        <c:spPr>
          <a:solidFill>
            <a:srgbClr val="7030A0"/>
          </a:solidFill>
        </c:spPr>
        <c:marker>
          <c:symbol val="none"/>
        </c:marker>
        <c:dLbl>
          <c:idx val="0"/>
          <c:spPr>
            <a:noFill/>
            <a:ln>
              <a:noFill/>
            </a:ln>
            <a:effectLst/>
          </c:spPr>
          <c:txPr>
            <a:bodyPr wrap="square" lIns="38100" tIns="19050" rIns="38100" bIns="19050" anchor="ctr">
              <a:spAutoFit/>
            </a:bodyPr>
            <a:lstStyle/>
            <a:p>
              <a:pPr>
                <a:defRPr>
                  <a:latin typeface="Texta" panose="00000500000000000000" pitchFamily="50" charset="0"/>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2"/>
        <c:spPr>
          <a:solidFill>
            <a:srgbClr val="FFC000"/>
          </a:solidFill>
          <a:ln>
            <a:noFill/>
          </a:ln>
          <a:effectLst/>
          <a:scene3d>
            <a:camera prst="orthographicFront"/>
            <a:lightRig rig="threePt" dir="t"/>
          </a:scene3d>
        </c:spPr>
        <c:marker>
          <c:symbol val="none"/>
        </c:marker>
        <c:dLbl>
          <c:idx val="0"/>
          <c:spPr>
            <a:noFill/>
            <a:ln>
              <a:noFill/>
            </a:ln>
            <a:effectLst/>
          </c:spPr>
          <c:txPr>
            <a:bodyPr wrap="square" lIns="38100" tIns="19050" rIns="38100" bIns="19050" anchor="ctr" anchorCtr="0">
              <a:spAutoFit/>
            </a:bodyPr>
            <a:lstStyle/>
            <a:p>
              <a:pPr algn="ctr">
                <a:defRPr lang="en-US" sz="1000" b="0" i="0" u="none" strike="noStrike" kern="1200" baseline="0">
                  <a:solidFill>
                    <a:schemeClr val="tx1"/>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3"/>
        <c:spPr>
          <a:solidFill>
            <a:srgbClr val="7030A0"/>
          </a:solidFill>
        </c:spPr>
        <c:marker>
          <c:symbol val="none"/>
        </c:marker>
        <c:dLbl>
          <c:idx val="0"/>
          <c:spPr>
            <a:noFill/>
            <a:ln>
              <a:noFill/>
            </a:ln>
            <a:effectLst/>
          </c:spPr>
          <c:txPr>
            <a:bodyPr wrap="square" lIns="38100" tIns="19050" rIns="38100" bIns="19050" anchor="ctr">
              <a:spAutoFit/>
            </a:bodyPr>
            <a:lstStyle/>
            <a:p>
              <a:pPr>
                <a:defRPr>
                  <a:latin typeface="Texta" panose="00000500000000000000" pitchFamily="50" charset="0"/>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4"/>
        <c:spPr>
          <a:solidFill>
            <a:srgbClr val="FFC000"/>
          </a:solidFill>
          <a:ln>
            <a:noFill/>
          </a:ln>
          <a:effectLst/>
          <a:scene3d>
            <a:camera prst="orthographicFront"/>
            <a:lightRig rig="threePt" dir="t"/>
          </a:scene3d>
        </c:spPr>
        <c:marker>
          <c:symbol val="none"/>
        </c:marker>
        <c:dLbl>
          <c:idx val="0"/>
          <c:spPr>
            <a:noFill/>
            <a:ln>
              <a:noFill/>
            </a:ln>
            <a:effectLst/>
          </c:spPr>
          <c:txPr>
            <a:bodyPr wrap="square" lIns="38100" tIns="19050" rIns="38100" bIns="19050" anchor="ctr" anchorCtr="0">
              <a:spAutoFit/>
            </a:bodyPr>
            <a:lstStyle/>
            <a:p>
              <a:pPr algn="ctr">
                <a:defRPr lang="en-US" sz="1000" b="0" i="0" u="none" strike="noStrike" kern="1200" baseline="0">
                  <a:solidFill>
                    <a:schemeClr val="tx1"/>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5"/>
        <c:spPr>
          <a:solidFill>
            <a:srgbClr val="7030A0"/>
          </a:solidFill>
        </c:spPr>
        <c:marker>
          <c:symbol val="none"/>
        </c:marker>
        <c:dLbl>
          <c:idx val="0"/>
          <c:spPr>
            <a:noFill/>
            <a:ln>
              <a:noFill/>
            </a:ln>
            <a:effectLst/>
          </c:spPr>
          <c:txPr>
            <a:bodyPr wrap="square" lIns="38100" tIns="19050" rIns="38100" bIns="19050" anchor="ctr">
              <a:spAutoFit/>
            </a:bodyPr>
            <a:lstStyle/>
            <a:p>
              <a:pPr>
                <a:defRPr>
                  <a:latin typeface="Texta" panose="00000500000000000000" pitchFamily="50" charset="0"/>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6"/>
        <c:spPr>
          <a:solidFill>
            <a:srgbClr val="FFC000"/>
          </a:solidFill>
          <a:ln>
            <a:noFill/>
          </a:ln>
          <a:effectLst/>
          <a:scene3d>
            <a:camera prst="orthographicFront"/>
            <a:lightRig rig="threePt" dir="t"/>
          </a:scene3d>
        </c:spPr>
        <c:marker>
          <c:symbol val="none"/>
        </c:marker>
        <c:dLbl>
          <c:idx val="0"/>
          <c:spPr>
            <a:noFill/>
            <a:ln>
              <a:noFill/>
            </a:ln>
            <a:effectLst/>
          </c:spPr>
          <c:txPr>
            <a:bodyPr wrap="square" lIns="38100" tIns="19050" rIns="38100" bIns="19050" anchor="ctr" anchorCtr="0">
              <a:spAutoFit/>
            </a:bodyPr>
            <a:lstStyle/>
            <a:p>
              <a:pPr algn="ctr">
                <a:defRPr lang="en-US" sz="1000" b="0" i="0" u="none" strike="noStrike" kern="1200" baseline="0">
                  <a:solidFill>
                    <a:schemeClr val="tx1"/>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7"/>
        <c:spPr>
          <a:solidFill>
            <a:srgbClr val="7030A0"/>
          </a:solidFill>
        </c:spPr>
        <c:marker>
          <c:symbol val="none"/>
        </c:marker>
        <c:dLbl>
          <c:idx val="0"/>
          <c:spPr>
            <a:noFill/>
            <a:ln>
              <a:noFill/>
            </a:ln>
            <a:effectLst/>
          </c:spPr>
          <c:txPr>
            <a:bodyPr wrap="square" lIns="38100" tIns="19050" rIns="38100" bIns="19050" anchor="ctr">
              <a:spAutoFit/>
            </a:bodyPr>
            <a:lstStyle/>
            <a:p>
              <a:pPr>
                <a:defRPr>
                  <a:latin typeface="Texta" panose="00000500000000000000" pitchFamily="50" charset="0"/>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s>
    <c:plotArea>
      <c:layout>
        <c:manualLayout>
          <c:layoutTarget val="inner"/>
          <c:xMode val="edge"/>
          <c:yMode val="edge"/>
          <c:x val="0.47868889481469651"/>
          <c:y val="8.8430574026052158E-2"/>
          <c:w val="0.4651442359892049"/>
          <c:h val="0.78716711809464357"/>
        </c:manualLayout>
      </c:layout>
      <c:barChart>
        <c:barDir val="bar"/>
        <c:grouping val="clustered"/>
        <c:varyColors val="0"/>
        <c:ser>
          <c:idx val="0"/>
          <c:order val="0"/>
          <c:tx>
            <c:strRef>
              <c:f>'1-5 keskiarvot (2)'!$B$53:$B$55</c:f>
              <c:strCache>
                <c:ptCount val="1"/>
                <c:pt idx="0">
                  <c:v>Kipinä - 2022</c:v>
                </c:pt>
              </c:strCache>
            </c:strRef>
          </c:tx>
          <c:spPr>
            <a:solidFill>
              <a:srgbClr val="FFC000"/>
            </a:solidFill>
            <a:ln>
              <a:noFill/>
            </a:ln>
            <a:effectLst/>
            <a:scene3d>
              <a:camera prst="orthographicFront"/>
              <a:lightRig rig="threePt" dir="t"/>
            </a:scene3d>
          </c:spPr>
          <c:invertIfNegative val="0"/>
          <c:dLbls>
            <c:spPr>
              <a:noFill/>
              <a:ln>
                <a:noFill/>
              </a:ln>
              <a:effectLst/>
            </c:spPr>
            <c:txPr>
              <a:bodyPr wrap="square" lIns="38100" tIns="19050" rIns="38100" bIns="19050" anchor="ctr" anchorCtr="0">
                <a:spAutoFit/>
              </a:bodyPr>
              <a:lstStyle/>
              <a:p>
                <a:pPr algn="ctr">
                  <a:defRPr lang="en-US" sz="14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'1-5 keskiarvot (2)'!$A$56:$A$58</c:f>
              <c:strCache>
                <c:ptCount val="3"/>
                <c:pt idx="0">
                  <c:v>*15.1. Opetustuntimääräni on toiveideni mukainen.</c:v>
                </c:pt>
                <c:pt idx="1">
                  <c:v>*15.2. Tuntiopettajan työsuhde sopii elämäntilanteeseeni.</c:v>
                </c:pt>
                <c:pt idx="2">
                  <c:v>*15.3. Tuntiopettajan työstä maksettava korvaus on kohtuullinen suhteessa työpanokseeni.</c:v>
                </c:pt>
              </c:strCache>
            </c:strRef>
          </c:cat>
          <c:val>
            <c:numRef>
              <c:f>'1-5 keskiarvot (2)'!$B$56:$B$58</c:f>
              <c:numCache>
                <c:formatCode>0.00</c:formatCode>
                <c:ptCount val="3"/>
                <c:pt idx="0">
                  <c:v>4.375</c:v>
                </c:pt>
                <c:pt idx="1">
                  <c:v>4.5454545454545459</c:v>
                </c:pt>
                <c:pt idx="2">
                  <c:v>3.78125</c:v>
                </c:pt>
              </c:numCache>
            </c:numRef>
          </c:val>
          <c:extLst>
            <c:ext xmlns:c16="http://schemas.microsoft.com/office/drawing/2014/chart" uri="{C3380CC4-5D6E-409C-BE32-E72D297353CC}">
              <c16:uniqueId val="{00000000-A241-41CB-8A0F-37416E228272}"/>
            </c:ext>
          </c:extLst>
        </c:ser>
        <c:ser>
          <c:idx val="1"/>
          <c:order val="1"/>
          <c:tx>
            <c:strRef>
              <c:f>'1-5 keskiarvot (2)'!$D$53:$D$55</c:f>
              <c:strCache>
                <c:ptCount val="1"/>
                <c:pt idx="0">
                  <c:v>Muu - 2022</c:v>
                </c:pt>
              </c:strCache>
            </c:strRef>
          </c:tx>
          <c:spPr>
            <a:solidFill>
              <a:srgbClr val="7030A0"/>
            </a:solidFill>
          </c:spPr>
          <c:invertIfNegative val="0"/>
          <c:dLbls>
            <c:spPr>
              <a:noFill/>
              <a:ln>
                <a:noFill/>
              </a:ln>
              <a:effectLst/>
            </c:spPr>
            <c:txPr>
              <a:bodyPr wrap="square" lIns="38100" tIns="19050" rIns="38100" bIns="19050" anchor="ctr" anchorCtr="0">
                <a:spAutoFit/>
              </a:bodyPr>
              <a:lstStyle/>
              <a:p>
                <a:pPr algn="ctr">
                  <a:defRPr lang="en-US" sz="14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'1-5 keskiarvot (2)'!$A$56:$A$58</c:f>
              <c:strCache>
                <c:ptCount val="3"/>
                <c:pt idx="0">
                  <c:v>*15.1. Opetustuntimääräni on toiveideni mukainen.</c:v>
                </c:pt>
                <c:pt idx="1">
                  <c:v>*15.2. Tuntiopettajan työsuhde sopii elämäntilanteeseeni.</c:v>
                </c:pt>
                <c:pt idx="2">
                  <c:v>*15.3. Tuntiopettajan työstä maksettava korvaus on kohtuullinen suhteessa työpanokseeni.</c:v>
                </c:pt>
              </c:strCache>
            </c:strRef>
          </c:cat>
          <c:val>
            <c:numRef>
              <c:f>'1-5 keskiarvot (2)'!$D$56:$D$58</c:f>
              <c:numCache>
                <c:formatCode>0.00</c:formatCode>
                <c:ptCount val="3"/>
                <c:pt idx="0">
                  <c:v>4.3529411764705879</c:v>
                </c:pt>
                <c:pt idx="1">
                  <c:v>4.4444444444444446</c:v>
                </c:pt>
                <c:pt idx="2">
                  <c:v>3.2777777777777777</c:v>
                </c:pt>
              </c:numCache>
            </c:numRef>
          </c:val>
          <c:extLst>
            <c:ext xmlns:c16="http://schemas.microsoft.com/office/drawing/2014/chart" uri="{C3380CC4-5D6E-409C-BE32-E72D297353CC}">
              <c16:uniqueId val="{00000001-A241-41CB-8A0F-37416E228272}"/>
            </c:ext>
          </c:extLst>
        </c:ser>
        <c:dLbls>
          <c:showLegendKey val="0"/>
          <c:showVal val="0"/>
          <c:showCatName val="0"/>
          <c:showSerName val="0"/>
          <c:showPercent val="0"/>
          <c:showBubbleSize val="0"/>
        </c:dLbls>
        <c:gapWidth val="35"/>
        <c:overlap val="-3"/>
        <c:axId val="643059256"/>
        <c:axId val="643064352"/>
      </c:barChart>
      <c:catAx>
        <c:axId val="643059256"/>
        <c:scaling>
          <c:orientation val="maxMin"/>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crossAx val="643064352"/>
        <c:crosses val="autoZero"/>
        <c:auto val="1"/>
        <c:lblAlgn val="ctr"/>
        <c:lblOffset val="100"/>
        <c:noMultiLvlLbl val="0"/>
      </c:catAx>
      <c:valAx>
        <c:axId val="643064352"/>
        <c:scaling>
          <c:orientation val="minMax"/>
          <c:max val="5"/>
          <c:min val="1"/>
        </c:scaling>
        <c:delete val="0"/>
        <c:axPos val="t"/>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643059256"/>
        <c:crosses val="autoZero"/>
        <c:crossBetween val="between"/>
        <c:majorUnit val="1"/>
      </c:valAx>
    </c:plotArea>
    <c:legend>
      <c:legendPos val="b"/>
      <c:layout>
        <c:manualLayout>
          <c:xMode val="edge"/>
          <c:yMode val="edge"/>
          <c:x val="0.53367060708517411"/>
          <c:y val="0.91857089292409888"/>
          <c:w val="0.28353575276970933"/>
          <c:h val="6.1061305884250509E-2"/>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legend>
    <c:plotVisOnly val="1"/>
    <c:dispBlanksAs val="gap"/>
    <c:showDLblsOverMax val="0"/>
  </c:chart>
  <c:spPr>
    <a:solidFill>
      <a:sysClr val="window" lastClr="FFFFFF"/>
    </a:solidFill>
    <a:ln>
      <a:solidFill>
        <a:sysClr val="windowText" lastClr="000000"/>
      </a:solidFill>
    </a:ln>
  </c:spPr>
  <c:txPr>
    <a:bodyPr/>
    <a:lstStyle/>
    <a:p>
      <a:pPr>
        <a:defRPr/>
      </a:pPr>
      <a:endParaRPr lang="fi-FI"/>
    </a:p>
  </c:txPr>
  <c:externalData r:id="rId2">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[Työhyvinvointikartoitus Hyvinkää 2022 DATA.xlsx]1-5 keskiarvot vuodet!PivotTable7</c:name>
    <c:fmtId val="17"/>
  </c:pivotSource>
  <c:chart>
    <c:autoTitleDeleted val="1"/>
    <c:pivotFmts>
      <c:pivotFmt>
        <c:idx val="0"/>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
        <c:spPr>
          <a:solidFill>
            <a:srgbClr val="4F81BD">
              <a:lumMod val="40000"/>
              <a:lumOff val="60000"/>
            </a:srgbClr>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3"/>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4"/>
        <c:spPr>
          <a:solidFill>
            <a:srgbClr val="4F81BD">
              <a:lumMod val="40000"/>
              <a:lumOff val="60000"/>
            </a:srgbClr>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5"/>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7"/>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9"/>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0"/>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1"/>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2"/>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3"/>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4"/>
        <c:spPr>
          <a:solidFill>
            <a:srgbClr val="C0504D">
              <a:lumMod val="20000"/>
              <a:lumOff val="8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5"/>
        <c:spPr>
          <a:solidFill>
            <a:srgbClr val="C0504D">
              <a:lumMod val="20000"/>
              <a:lumOff val="8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6"/>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7"/>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8"/>
        <c:spPr>
          <a:solidFill>
            <a:srgbClr val="C0504D">
              <a:lumMod val="20000"/>
              <a:lumOff val="8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9"/>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0"/>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s>
    <c:plotArea>
      <c:layout>
        <c:manualLayout>
          <c:layoutTarget val="inner"/>
          <c:xMode val="edge"/>
          <c:yMode val="edge"/>
          <c:x val="0.46986380416079182"/>
          <c:y val="4.6884921260105662E-2"/>
          <c:w val="0.47052024886904736"/>
          <c:h val="0.8318705161854768"/>
        </c:manualLayout>
      </c:layout>
      <c:barChart>
        <c:barDir val="bar"/>
        <c:grouping val="clustered"/>
        <c:varyColors val="0"/>
        <c:ser>
          <c:idx val="0"/>
          <c:order val="0"/>
          <c:tx>
            <c:strRef>
              <c:f>'1-5 keskiarvot vuodet'!$B$51:$B$52</c:f>
              <c:strCache>
                <c:ptCount val="1"/>
                <c:pt idx="0">
                  <c:v>2016</c:v>
                </c:pt>
              </c:strCache>
            </c:strRef>
          </c:tx>
          <c:spPr>
            <a:solidFill>
              <a:srgbClr val="C0504D">
                <a:lumMod val="20000"/>
                <a:lumOff val="80000"/>
              </a:srgb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'1-5 keskiarvot vuodet'!$A$53:$A$55</c:f>
              <c:strCache>
                <c:ptCount val="3"/>
                <c:pt idx="0">
                  <c:v>*15.1. Opetustuntimääräni on toiveideni mukainen.</c:v>
                </c:pt>
                <c:pt idx="1">
                  <c:v>*15.2. Tuntiopettajan työsuhde sopii elämäntilanteeseeni.</c:v>
                </c:pt>
                <c:pt idx="2">
                  <c:v>*15.3. Tuntiopettajan työstä maksettava korvaus on kohtuullinen suhteessa työpanokseeni.</c:v>
                </c:pt>
              </c:strCache>
            </c:strRef>
          </c:cat>
          <c:val>
            <c:numRef>
              <c:f>'1-5 keskiarvot vuodet'!$B$53:$B$55</c:f>
              <c:numCache>
                <c:formatCode>0.00</c:formatCode>
                <c:ptCount val="3"/>
                <c:pt idx="0">
                  <c:v>3.847457627118644</c:v>
                </c:pt>
                <c:pt idx="1">
                  <c:v>4.5084745762711869</c:v>
                </c:pt>
                <c:pt idx="2">
                  <c:v>3.6101694915254239</c:v>
                </c:pt>
              </c:numCache>
            </c:numRef>
          </c:val>
          <c:extLst>
            <c:ext xmlns:c16="http://schemas.microsoft.com/office/drawing/2014/chart" uri="{C3380CC4-5D6E-409C-BE32-E72D297353CC}">
              <c16:uniqueId val="{00000000-AE46-43FC-8FBD-3B95D4A0BA21}"/>
            </c:ext>
          </c:extLst>
        </c:ser>
        <c:ser>
          <c:idx val="1"/>
          <c:order val="1"/>
          <c:tx>
            <c:strRef>
              <c:f>'1-5 keskiarvot vuodet'!$C$51:$C$52</c:f>
              <c:strCache>
                <c:ptCount val="1"/>
                <c:pt idx="0">
                  <c:v>2020</c:v>
                </c:pt>
              </c:strCache>
            </c:strRef>
          </c:tx>
          <c:spPr>
            <a:solidFill>
              <a:srgbClr val="4F81BD">
                <a:lumMod val="40000"/>
                <a:lumOff val="60000"/>
              </a:srgb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'1-5 keskiarvot vuodet'!$A$53:$A$55</c:f>
              <c:strCache>
                <c:ptCount val="3"/>
                <c:pt idx="0">
                  <c:v>*15.1. Opetustuntimääräni on toiveideni mukainen.</c:v>
                </c:pt>
                <c:pt idx="1">
                  <c:v>*15.2. Tuntiopettajan työsuhde sopii elämäntilanteeseeni.</c:v>
                </c:pt>
                <c:pt idx="2">
                  <c:v>*15.3. Tuntiopettajan työstä maksettava korvaus on kohtuullinen suhteessa työpanokseeni.</c:v>
                </c:pt>
              </c:strCache>
            </c:strRef>
          </c:cat>
          <c:val>
            <c:numRef>
              <c:f>'1-5 keskiarvot vuodet'!$C$53:$C$55</c:f>
              <c:numCache>
                <c:formatCode>0.00</c:formatCode>
                <c:ptCount val="3"/>
                <c:pt idx="0">
                  <c:v>4.2926829268292686</c:v>
                </c:pt>
                <c:pt idx="1">
                  <c:v>4.3658536585365857</c:v>
                </c:pt>
                <c:pt idx="2">
                  <c:v>3.6</c:v>
                </c:pt>
              </c:numCache>
            </c:numRef>
          </c:val>
          <c:extLst>
            <c:ext xmlns:c16="http://schemas.microsoft.com/office/drawing/2014/chart" uri="{C3380CC4-5D6E-409C-BE32-E72D297353CC}">
              <c16:uniqueId val="{00000001-AE46-43FC-8FBD-3B95D4A0BA21}"/>
            </c:ext>
          </c:extLst>
        </c:ser>
        <c:ser>
          <c:idx val="2"/>
          <c:order val="2"/>
          <c:tx>
            <c:strRef>
              <c:f>'1-5 keskiarvot vuodet'!$D$51:$D$52</c:f>
              <c:strCache>
                <c:ptCount val="1"/>
                <c:pt idx="0">
                  <c:v>2022</c:v>
                </c:pt>
              </c:strCache>
            </c:strRef>
          </c:tx>
          <c:spPr>
            <a:solidFill>
              <a:srgbClr val="1F497D">
                <a:lumMod val="60000"/>
                <a:lumOff val="40000"/>
              </a:srgb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'1-5 keskiarvot vuodet'!$A$53:$A$55</c:f>
              <c:strCache>
                <c:ptCount val="3"/>
                <c:pt idx="0">
                  <c:v>*15.1. Opetustuntimääräni on toiveideni mukainen.</c:v>
                </c:pt>
                <c:pt idx="1">
                  <c:v>*15.2. Tuntiopettajan työsuhde sopii elämäntilanteeseeni.</c:v>
                </c:pt>
                <c:pt idx="2">
                  <c:v>*15.3. Tuntiopettajan työstä maksettava korvaus on kohtuullinen suhteessa työpanokseeni.</c:v>
                </c:pt>
              </c:strCache>
            </c:strRef>
          </c:cat>
          <c:val>
            <c:numRef>
              <c:f>'1-5 keskiarvot vuodet'!$D$53:$D$55</c:f>
              <c:numCache>
                <c:formatCode>0.00</c:formatCode>
                <c:ptCount val="3"/>
                <c:pt idx="0">
                  <c:v>4.3673469387755102</c:v>
                </c:pt>
                <c:pt idx="1">
                  <c:v>4.5098039215686274</c:v>
                </c:pt>
                <c:pt idx="2">
                  <c:v>3.6</c:v>
                </c:pt>
              </c:numCache>
            </c:numRef>
          </c:val>
          <c:extLst>
            <c:ext xmlns:c16="http://schemas.microsoft.com/office/drawing/2014/chart" uri="{C3380CC4-5D6E-409C-BE32-E72D297353CC}">
              <c16:uniqueId val="{00000002-AE46-43FC-8FBD-3B95D4A0BA21}"/>
            </c:ext>
          </c:extLst>
        </c:ser>
        <c:dLbls>
          <c:showLegendKey val="0"/>
          <c:showVal val="0"/>
          <c:showCatName val="0"/>
          <c:showSerName val="0"/>
          <c:showPercent val="0"/>
          <c:showBubbleSize val="0"/>
        </c:dLbls>
        <c:gapWidth val="62"/>
        <c:overlap val="-7"/>
        <c:axId val="643059256"/>
        <c:axId val="643064352"/>
      </c:barChart>
      <c:catAx>
        <c:axId val="643059256"/>
        <c:scaling>
          <c:orientation val="maxMin"/>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crossAx val="643064352"/>
        <c:crosses val="autoZero"/>
        <c:auto val="1"/>
        <c:lblAlgn val="ctr"/>
        <c:lblOffset val="100"/>
        <c:noMultiLvlLbl val="0"/>
      </c:catAx>
      <c:valAx>
        <c:axId val="643064352"/>
        <c:scaling>
          <c:orientation val="minMax"/>
          <c:max val="5"/>
          <c:min val="1"/>
        </c:scaling>
        <c:delete val="0"/>
        <c:axPos val="t"/>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643059256"/>
        <c:crosses val="autoZero"/>
        <c:crossBetween val="between"/>
        <c:majorUnit val="1"/>
      </c:valAx>
      <c:spPr>
        <a:noFill/>
        <a:ln>
          <a:noFill/>
        </a:ln>
        <a:effectLst/>
      </c:spPr>
    </c:plotArea>
    <c:legend>
      <c:legendPos val="b"/>
      <c:layout>
        <c:manualLayout>
          <c:xMode val="edge"/>
          <c:yMode val="edge"/>
          <c:x val="0.40649155691501482"/>
          <c:y val="0.90651676256314462"/>
          <c:w val="0.33533805556527851"/>
          <c:h val="7.0091498979294259E-2"/>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legend>
    <c:plotVisOnly val="1"/>
    <c:dispBlanksAs val="gap"/>
    <c:showDLblsOverMax val="0"/>
  </c:chart>
  <c:spPr>
    <a:solidFill>
      <a:schemeClr val="bg1"/>
    </a:solidFill>
    <a:ln w="9525" cap="flat" cmpd="sng" algn="ctr">
      <a:solidFill>
        <a:srgbClr val="7030A0"/>
      </a:solidFill>
      <a:round/>
    </a:ln>
    <a:effectLst/>
  </c:spPr>
  <c:txPr>
    <a:bodyPr/>
    <a:lstStyle/>
    <a:p>
      <a:pPr>
        <a:defRPr/>
      </a:pPr>
      <a:endParaRPr lang="fi-FI"/>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[Työhyvinvointikartoitus Hyvinkää 2022 DATA.xlsx]taustat!PivotTable14</c:name>
    <c:fmtId val="14"/>
  </c:pivotSource>
  <c:chart>
    <c:autoTitleDeleted val="1"/>
    <c:pivotFmts>
      <c:pivotFmt>
        <c:idx val="0"/>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fi-FI" sz="16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3"/>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4"/>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fi-FI" sz="16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5"/>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6"/>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7"/>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fi-FI" sz="16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8"/>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s>
    <c:plotArea>
      <c:layout>
        <c:manualLayout>
          <c:layoutTarget val="inner"/>
          <c:xMode val="edge"/>
          <c:yMode val="edge"/>
          <c:x val="4.4295608984790416E-2"/>
          <c:y val="5.0220489036840878E-2"/>
          <c:w val="0.91620405514049019"/>
          <c:h val="0.73270854657781093"/>
        </c:manualLayout>
      </c:layout>
      <c:barChart>
        <c:barDir val="col"/>
        <c:grouping val="clustered"/>
        <c:varyColors val="0"/>
        <c:ser>
          <c:idx val="0"/>
          <c:order val="0"/>
          <c:tx>
            <c:strRef>
              <c:f>taustat!$B$21:$B$22</c:f>
              <c:strCache>
                <c:ptCount val="1"/>
                <c:pt idx="0">
                  <c:v>2016</c:v>
                </c:pt>
              </c:strCache>
            </c:strRef>
          </c:tx>
          <c:spPr>
            <a:solidFill>
              <a:srgbClr val="7030A0">
                <a:alpha val="56000"/>
              </a:srgbClr>
            </a:solidFill>
            <a:ln>
              <a:noFill/>
            </a:ln>
            <a:effectLst/>
            <a:scene3d>
              <a:camera prst="orthographicFront"/>
              <a:lightRig rig="threePt" dir="t"/>
            </a:scene3d>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taustat!$A$23:$A$28</c:f>
              <c:strCache>
                <c:ptCount val="5"/>
                <c:pt idx="0">
                  <c:v>Alle 1 vuotta</c:v>
                </c:pt>
                <c:pt idx="1">
                  <c:v>1-5 vuotta</c:v>
                </c:pt>
                <c:pt idx="2">
                  <c:v>6-10 vuotta</c:v>
                </c:pt>
                <c:pt idx="3">
                  <c:v>11-15 vuotta</c:v>
                </c:pt>
                <c:pt idx="4">
                  <c:v>Yli 15 vuotta</c:v>
                </c:pt>
              </c:strCache>
            </c:strRef>
          </c:cat>
          <c:val>
            <c:numRef>
              <c:f>taustat!$B$23:$B$28</c:f>
              <c:numCache>
                <c:formatCode>General</c:formatCode>
                <c:ptCount val="5"/>
                <c:pt idx="0">
                  <c:v>14</c:v>
                </c:pt>
                <c:pt idx="1">
                  <c:v>16</c:v>
                </c:pt>
                <c:pt idx="2">
                  <c:v>8</c:v>
                </c:pt>
                <c:pt idx="3">
                  <c:v>7</c:v>
                </c:pt>
                <c:pt idx="4">
                  <c:v>13</c:v>
                </c:pt>
              </c:numCache>
            </c:numRef>
          </c:val>
          <c:extLst>
            <c:ext xmlns:c16="http://schemas.microsoft.com/office/drawing/2014/chart" uri="{C3380CC4-5D6E-409C-BE32-E72D297353CC}">
              <c16:uniqueId val="{00000000-665F-4890-861B-EA06E5B08FFB}"/>
            </c:ext>
          </c:extLst>
        </c:ser>
        <c:ser>
          <c:idx val="1"/>
          <c:order val="1"/>
          <c:tx>
            <c:strRef>
              <c:f>taustat!$C$21:$C$22</c:f>
              <c:strCache>
                <c:ptCount val="1"/>
                <c:pt idx="0">
                  <c:v>2020</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fi-FI" sz="16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taustat!$A$23:$A$28</c:f>
              <c:strCache>
                <c:ptCount val="5"/>
                <c:pt idx="0">
                  <c:v>Alle 1 vuotta</c:v>
                </c:pt>
                <c:pt idx="1">
                  <c:v>1-5 vuotta</c:v>
                </c:pt>
                <c:pt idx="2">
                  <c:v>6-10 vuotta</c:v>
                </c:pt>
                <c:pt idx="3">
                  <c:v>11-15 vuotta</c:v>
                </c:pt>
                <c:pt idx="4">
                  <c:v>Yli 15 vuotta</c:v>
                </c:pt>
              </c:strCache>
            </c:strRef>
          </c:cat>
          <c:val>
            <c:numRef>
              <c:f>taustat!$C$23:$C$28</c:f>
              <c:numCache>
                <c:formatCode>General</c:formatCode>
                <c:ptCount val="5"/>
                <c:pt idx="1">
                  <c:v>9</c:v>
                </c:pt>
                <c:pt idx="2">
                  <c:v>7</c:v>
                </c:pt>
                <c:pt idx="3">
                  <c:v>5</c:v>
                </c:pt>
                <c:pt idx="4">
                  <c:v>21</c:v>
                </c:pt>
              </c:numCache>
            </c:numRef>
          </c:val>
          <c:extLst>
            <c:ext xmlns:c16="http://schemas.microsoft.com/office/drawing/2014/chart" uri="{C3380CC4-5D6E-409C-BE32-E72D297353CC}">
              <c16:uniqueId val="{00000001-665F-4890-861B-EA06E5B08FFB}"/>
            </c:ext>
          </c:extLst>
        </c:ser>
        <c:ser>
          <c:idx val="2"/>
          <c:order val="2"/>
          <c:tx>
            <c:strRef>
              <c:f>taustat!$D$21:$D$22</c:f>
              <c:strCache>
                <c:ptCount val="1"/>
                <c:pt idx="0">
                  <c:v>2022</c:v>
                </c:pt>
              </c:strCache>
            </c:strRef>
          </c:tx>
          <c:spPr>
            <a:solidFill>
              <a:srgbClr val="1F497D">
                <a:lumMod val="60000"/>
                <a:lumOff val="40000"/>
              </a:srgb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taustat!$A$23:$A$28</c:f>
              <c:strCache>
                <c:ptCount val="5"/>
                <c:pt idx="0">
                  <c:v>Alle 1 vuotta</c:v>
                </c:pt>
                <c:pt idx="1">
                  <c:v>1-5 vuotta</c:v>
                </c:pt>
                <c:pt idx="2">
                  <c:v>6-10 vuotta</c:v>
                </c:pt>
                <c:pt idx="3">
                  <c:v>11-15 vuotta</c:v>
                </c:pt>
                <c:pt idx="4">
                  <c:v>Yli 15 vuotta</c:v>
                </c:pt>
              </c:strCache>
            </c:strRef>
          </c:cat>
          <c:val>
            <c:numRef>
              <c:f>taustat!$D$23:$D$28</c:f>
              <c:numCache>
                <c:formatCode>General</c:formatCode>
                <c:ptCount val="5"/>
                <c:pt idx="0">
                  <c:v>7</c:v>
                </c:pt>
                <c:pt idx="1">
                  <c:v>9</c:v>
                </c:pt>
                <c:pt idx="2">
                  <c:v>5</c:v>
                </c:pt>
                <c:pt idx="3">
                  <c:v>10</c:v>
                </c:pt>
                <c:pt idx="4">
                  <c:v>20</c:v>
                </c:pt>
              </c:numCache>
            </c:numRef>
          </c:val>
          <c:extLst>
            <c:ext xmlns:c16="http://schemas.microsoft.com/office/drawing/2014/chart" uri="{C3380CC4-5D6E-409C-BE32-E72D297353CC}">
              <c16:uniqueId val="{00000002-665F-4890-861B-EA06E5B08FFB}"/>
            </c:ext>
          </c:extLst>
        </c:ser>
        <c:dLbls>
          <c:showLegendKey val="0"/>
          <c:showVal val="0"/>
          <c:showCatName val="0"/>
          <c:showSerName val="0"/>
          <c:showPercent val="0"/>
          <c:showBubbleSize val="0"/>
        </c:dLbls>
        <c:gapWidth val="157"/>
        <c:overlap val="-8"/>
        <c:axId val="364890288"/>
        <c:axId val="364890680"/>
      </c:barChart>
      <c:catAx>
        <c:axId val="36489028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crossAx val="364890680"/>
        <c:crosses val="autoZero"/>
        <c:auto val="1"/>
        <c:lblAlgn val="ctr"/>
        <c:lblOffset val="100"/>
        <c:noMultiLvlLbl val="0"/>
      </c:catAx>
      <c:valAx>
        <c:axId val="364890680"/>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crossAx val="364890288"/>
        <c:crosses val="autoZero"/>
        <c:crossBetween val="between"/>
      </c:valAx>
      <c:spPr>
        <a:noFill/>
        <a:ln>
          <a:noFill/>
        </a:ln>
        <a:effectLst/>
      </c:spPr>
    </c:plotArea>
    <c:legend>
      <c:legendPos val="b"/>
      <c:layout>
        <c:manualLayout>
          <c:xMode val="edge"/>
          <c:yMode val="edge"/>
          <c:x val="0.28760190595948787"/>
          <c:y val="0.90478749285707061"/>
          <c:w val="0.41023286182003993"/>
          <c:h val="9.5212507142929184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legend>
    <c:plotVisOnly val="1"/>
    <c:dispBlanksAs val="gap"/>
    <c:showDLblsOverMax val="0"/>
  </c:chart>
  <c:spPr>
    <a:solidFill>
      <a:schemeClr val="bg1"/>
    </a:solidFill>
    <a:ln w="9525" cap="flat" cmpd="sng" algn="ctr">
      <a:solidFill>
        <a:srgbClr val="7030A0"/>
      </a:solidFill>
      <a:round/>
    </a:ln>
    <a:effectLst/>
  </c:spPr>
  <c:txPr>
    <a:bodyPr/>
    <a:lstStyle/>
    <a:p>
      <a:pPr>
        <a:defRPr/>
      </a:pPr>
      <a:endParaRPr lang="fi-FI"/>
    </a:p>
  </c:txPr>
  <c:externalData r:id="rId4">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[Työhyvinvointikartoitus Hyvinkää 2022 DATA.xlsx]muut (2016-2022)!PivotTable4</c:name>
    <c:fmtId val="31"/>
  </c:pivotSource>
  <c:chart>
    <c:autoTitleDeleted val="1"/>
    <c:pivotFmts>
      <c:pivotFmt>
        <c:idx val="0"/>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
        <c:spPr>
          <a:solidFill>
            <a:srgbClr val="4F81BD">
              <a:lumMod val="40000"/>
              <a:lumOff val="60000"/>
            </a:srgbClr>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3"/>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4"/>
        <c:spPr>
          <a:solidFill>
            <a:srgbClr val="4F81BD">
              <a:lumMod val="40000"/>
              <a:lumOff val="60000"/>
            </a:srgbClr>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5"/>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7"/>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9"/>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0"/>
        <c:spPr>
          <a:solidFill>
            <a:srgbClr val="C0504D">
              <a:lumMod val="20000"/>
              <a:lumOff val="8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1"/>
        <c:spPr>
          <a:solidFill>
            <a:srgbClr val="C0504D">
              <a:lumMod val="20000"/>
              <a:lumOff val="8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2"/>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3"/>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4"/>
        <c:spPr>
          <a:solidFill>
            <a:srgbClr val="C0504D">
              <a:lumMod val="20000"/>
              <a:lumOff val="8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5"/>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6"/>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7"/>
        <c:spPr>
          <a:solidFill>
            <a:srgbClr val="C0504D">
              <a:lumMod val="20000"/>
              <a:lumOff val="8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8"/>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9"/>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0"/>
        <c:spPr>
          <a:solidFill>
            <a:srgbClr val="C0504D">
              <a:lumMod val="20000"/>
              <a:lumOff val="8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1"/>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2"/>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s>
    <c:plotArea>
      <c:layout>
        <c:manualLayout>
          <c:layoutTarget val="inner"/>
          <c:xMode val="edge"/>
          <c:yMode val="edge"/>
          <c:x val="0.46986380416079182"/>
          <c:y val="4.6884921260105662E-2"/>
          <c:w val="0.50231548522258684"/>
          <c:h val="0.80518871676203441"/>
        </c:manualLayout>
      </c:layout>
      <c:barChart>
        <c:barDir val="bar"/>
        <c:grouping val="clustered"/>
        <c:varyColors val="0"/>
        <c:ser>
          <c:idx val="0"/>
          <c:order val="0"/>
          <c:tx>
            <c:strRef>
              <c:f>'muut (2016-2022)'!$B$17:$B$18</c:f>
              <c:strCache>
                <c:ptCount val="1"/>
                <c:pt idx="0">
                  <c:v>2016</c:v>
                </c:pt>
              </c:strCache>
            </c:strRef>
          </c:tx>
          <c:spPr>
            <a:solidFill>
              <a:srgbClr val="C0504D">
                <a:lumMod val="20000"/>
                <a:lumOff val="80000"/>
              </a:srgbClr>
            </a:solidFill>
            <a:ln>
              <a:noFill/>
            </a:ln>
            <a:effectLst/>
          </c:spPr>
          <c:invertIfNegative val="0"/>
          <c:dLbls>
            <c:spPr>
              <a:noFill/>
              <a:ln>
                <a:noFill/>
              </a:ln>
              <a:effectLst/>
            </c:spPr>
            <c:txPr>
              <a:bodyPr rot="0" spcFirstLastPara="1" vertOverflow="ellipsis" vert="horz" wrap="square" anchor="ctr" anchorCtr="1"/>
              <a:lstStyle/>
              <a:p>
                <a:pPr algn="ctr">
                  <a:defRPr sz="1600" b="0" i="0" u="none" strike="noStrike" kern="1200" baseline="0">
                    <a:solidFill>
                      <a:schemeClr val="tx1">
                        <a:lumMod val="75000"/>
                        <a:lumOff val="25000"/>
                      </a:schemeClr>
                    </a:solidFill>
                    <a:latin typeface="+mn-lt"/>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'muut (2016-2022)'!$A$19:$A$24</c:f>
              <c:strCache>
                <c:ptCount val="5"/>
                <c:pt idx="0">
                  <c:v>1 - Opetuksella ei ole käytännön merkitystä toimeentuloni kannalta</c:v>
                </c:pt>
                <c:pt idx="1">
                  <c:v>2</c:v>
                </c:pt>
                <c:pt idx="2">
                  <c:v>3</c:v>
                </c:pt>
                <c:pt idx="3">
                  <c:v>4</c:v>
                </c:pt>
                <c:pt idx="4">
                  <c:v>5 - Opetus on toimeentuloni pääasiallinen tai ainoa lähde</c:v>
                </c:pt>
              </c:strCache>
            </c:strRef>
          </c:cat>
          <c:val>
            <c:numRef>
              <c:f>'muut (2016-2022)'!$B$19:$B$24</c:f>
              <c:numCache>
                <c:formatCode>0%</c:formatCode>
                <c:ptCount val="5"/>
                <c:pt idx="0">
                  <c:v>0.13559322033898305</c:v>
                </c:pt>
                <c:pt idx="1">
                  <c:v>0.25423728813559321</c:v>
                </c:pt>
                <c:pt idx="2">
                  <c:v>0.22033898305084745</c:v>
                </c:pt>
                <c:pt idx="3">
                  <c:v>0.1864406779661017</c:v>
                </c:pt>
                <c:pt idx="4">
                  <c:v>0.20338983050847459</c:v>
                </c:pt>
              </c:numCache>
            </c:numRef>
          </c:val>
          <c:extLst>
            <c:ext xmlns:c16="http://schemas.microsoft.com/office/drawing/2014/chart" uri="{C3380CC4-5D6E-409C-BE32-E72D297353CC}">
              <c16:uniqueId val="{00000000-6B17-4D70-9707-60AFF8C65C91}"/>
            </c:ext>
          </c:extLst>
        </c:ser>
        <c:ser>
          <c:idx val="1"/>
          <c:order val="1"/>
          <c:tx>
            <c:strRef>
              <c:f>'muut (2016-2022)'!$C$17:$C$18</c:f>
              <c:strCache>
                <c:ptCount val="1"/>
                <c:pt idx="0">
                  <c:v>2020</c:v>
                </c:pt>
              </c:strCache>
            </c:strRef>
          </c:tx>
          <c:spPr>
            <a:solidFill>
              <a:srgbClr val="4F81BD">
                <a:lumMod val="40000"/>
                <a:lumOff val="60000"/>
              </a:srgbClr>
            </a:solidFill>
            <a:ln>
              <a:noFill/>
            </a:ln>
            <a:effectLst/>
          </c:spPr>
          <c:invertIfNegative val="0"/>
          <c:dLbls>
            <c:spPr>
              <a:noFill/>
              <a:ln>
                <a:noFill/>
              </a:ln>
              <a:effectLst/>
            </c:spPr>
            <c:txPr>
              <a:bodyPr rot="0" spcFirstLastPara="1" vertOverflow="ellipsis" vert="horz" wrap="square" anchor="ctr" anchorCtr="1"/>
              <a:lstStyle/>
              <a:p>
                <a:pPr algn="ctr">
                  <a:defRPr sz="1600" b="0" i="0" u="none" strike="noStrike" kern="1200" baseline="0">
                    <a:solidFill>
                      <a:schemeClr val="tx1">
                        <a:lumMod val="75000"/>
                        <a:lumOff val="25000"/>
                      </a:schemeClr>
                    </a:solidFill>
                    <a:latin typeface="+mn-lt"/>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'muut (2016-2022)'!$A$19:$A$24</c:f>
              <c:strCache>
                <c:ptCount val="5"/>
                <c:pt idx="0">
                  <c:v>1 - Opetuksella ei ole käytännön merkitystä toimeentuloni kannalta</c:v>
                </c:pt>
                <c:pt idx="1">
                  <c:v>2</c:v>
                </c:pt>
                <c:pt idx="2">
                  <c:v>3</c:v>
                </c:pt>
                <c:pt idx="3">
                  <c:v>4</c:v>
                </c:pt>
                <c:pt idx="4">
                  <c:v>5 - Opetus on toimeentuloni pääasiallinen tai ainoa lähde</c:v>
                </c:pt>
              </c:strCache>
            </c:strRef>
          </c:cat>
          <c:val>
            <c:numRef>
              <c:f>'muut (2016-2022)'!$C$19:$C$24</c:f>
              <c:numCache>
                <c:formatCode>0%</c:formatCode>
                <c:ptCount val="5"/>
                <c:pt idx="0">
                  <c:v>7.6923076923076927E-2</c:v>
                </c:pt>
                <c:pt idx="1">
                  <c:v>0.17948717948717949</c:v>
                </c:pt>
                <c:pt idx="2">
                  <c:v>0.23076923076923078</c:v>
                </c:pt>
                <c:pt idx="3">
                  <c:v>0.25641025641025639</c:v>
                </c:pt>
                <c:pt idx="4">
                  <c:v>0.25641025641025639</c:v>
                </c:pt>
              </c:numCache>
            </c:numRef>
          </c:val>
          <c:extLst>
            <c:ext xmlns:c16="http://schemas.microsoft.com/office/drawing/2014/chart" uri="{C3380CC4-5D6E-409C-BE32-E72D297353CC}">
              <c16:uniqueId val="{00000001-6B17-4D70-9707-60AFF8C65C91}"/>
            </c:ext>
          </c:extLst>
        </c:ser>
        <c:ser>
          <c:idx val="2"/>
          <c:order val="2"/>
          <c:tx>
            <c:strRef>
              <c:f>'muut (2016-2022)'!$D$17:$D$18</c:f>
              <c:strCache>
                <c:ptCount val="1"/>
                <c:pt idx="0">
                  <c:v>2022</c:v>
                </c:pt>
              </c:strCache>
            </c:strRef>
          </c:tx>
          <c:spPr>
            <a:solidFill>
              <a:srgbClr val="1F497D">
                <a:lumMod val="60000"/>
                <a:lumOff val="40000"/>
              </a:srgbClr>
            </a:solidFill>
            <a:ln>
              <a:noFill/>
            </a:ln>
            <a:effectLst/>
          </c:spPr>
          <c:invertIfNegative val="0"/>
          <c:dLbls>
            <c:spPr>
              <a:noFill/>
              <a:ln>
                <a:noFill/>
              </a:ln>
              <a:effectLst/>
            </c:spPr>
            <c:txPr>
              <a:bodyPr rot="0" spcFirstLastPara="1" vertOverflow="ellipsis" vert="horz" wrap="square" anchor="ctr" anchorCtr="1"/>
              <a:lstStyle/>
              <a:p>
                <a:pPr algn="ctr">
                  <a:defRPr sz="1600" b="0" i="0" u="none" strike="noStrike" kern="1200" baseline="0">
                    <a:solidFill>
                      <a:schemeClr val="tx1">
                        <a:lumMod val="75000"/>
                        <a:lumOff val="25000"/>
                      </a:schemeClr>
                    </a:solidFill>
                    <a:latin typeface="+mn-lt"/>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'muut (2016-2022)'!$A$19:$A$24</c:f>
              <c:strCache>
                <c:ptCount val="5"/>
                <c:pt idx="0">
                  <c:v>1 - Opetuksella ei ole käytännön merkitystä toimeentuloni kannalta</c:v>
                </c:pt>
                <c:pt idx="1">
                  <c:v>2</c:v>
                </c:pt>
                <c:pt idx="2">
                  <c:v>3</c:v>
                </c:pt>
                <c:pt idx="3">
                  <c:v>4</c:v>
                </c:pt>
                <c:pt idx="4">
                  <c:v>5 - Opetus on toimeentuloni pääasiallinen tai ainoa lähde</c:v>
                </c:pt>
              </c:strCache>
            </c:strRef>
          </c:cat>
          <c:val>
            <c:numRef>
              <c:f>'muut (2016-2022)'!$D$19:$D$24</c:f>
              <c:numCache>
                <c:formatCode>0%</c:formatCode>
                <c:ptCount val="5"/>
                <c:pt idx="0">
                  <c:v>0.15686274509803921</c:v>
                </c:pt>
                <c:pt idx="1">
                  <c:v>0.17647058823529413</c:v>
                </c:pt>
                <c:pt idx="2">
                  <c:v>0.35294117647058826</c:v>
                </c:pt>
                <c:pt idx="3">
                  <c:v>0.19607843137254902</c:v>
                </c:pt>
                <c:pt idx="4">
                  <c:v>0.11764705882352941</c:v>
                </c:pt>
              </c:numCache>
            </c:numRef>
          </c:val>
          <c:extLst>
            <c:ext xmlns:c16="http://schemas.microsoft.com/office/drawing/2014/chart" uri="{C3380CC4-5D6E-409C-BE32-E72D297353CC}">
              <c16:uniqueId val="{00000002-6B17-4D70-9707-60AFF8C65C91}"/>
            </c:ext>
          </c:extLst>
        </c:ser>
        <c:dLbls>
          <c:showLegendKey val="0"/>
          <c:showVal val="0"/>
          <c:showCatName val="0"/>
          <c:showSerName val="0"/>
          <c:showPercent val="0"/>
          <c:showBubbleSize val="0"/>
        </c:dLbls>
        <c:gapWidth val="62"/>
        <c:overlap val="-7"/>
        <c:axId val="643059256"/>
        <c:axId val="643064352"/>
      </c:barChart>
      <c:catAx>
        <c:axId val="643059256"/>
        <c:scaling>
          <c:orientation val="maxMin"/>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fi-FI"/>
          </a:p>
        </c:txPr>
        <c:crossAx val="643064352"/>
        <c:crosses val="autoZero"/>
        <c:auto val="1"/>
        <c:lblAlgn val="ctr"/>
        <c:lblOffset val="100"/>
        <c:noMultiLvlLbl val="0"/>
      </c:catAx>
      <c:valAx>
        <c:axId val="643064352"/>
        <c:scaling>
          <c:orientation val="minMax"/>
          <c:max val="1"/>
          <c:min val="0"/>
        </c:scaling>
        <c:delete val="0"/>
        <c:axPos val="t"/>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fi-FI"/>
          </a:p>
        </c:txPr>
        <c:crossAx val="643059256"/>
        <c:crosses val="autoZero"/>
        <c:crossBetween val="between"/>
        <c:majorUnit val="0.2"/>
      </c:valAx>
      <c:spPr>
        <a:noFill/>
        <a:ln>
          <a:noFill/>
        </a:ln>
        <a:effectLst/>
      </c:spPr>
    </c:plotArea>
    <c:legend>
      <c:legendPos val="b"/>
      <c:layout>
        <c:manualLayout>
          <c:xMode val="edge"/>
          <c:yMode val="edge"/>
          <c:x val="0.45884818793846716"/>
          <c:y val="0.90831811667713314"/>
          <c:w val="0.32059053625122796"/>
          <c:h val="6.7055053701109452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fi-FI"/>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1600"/>
      </a:pPr>
      <a:endParaRPr lang="fi-FI"/>
    </a:p>
  </c:txPr>
  <c:externalData r:id="rId4">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[Työhyvinvointikartoitus Hyvinkää 2022 DATA.xlsx]1-5 keskiarvot (2)!PivotTable8</c:name>
    <c:fmtId val="14"/>
  </c:pivotSource>
  <c:chart>
    <c:autoTitleDeleted val="1"/>
    <c:pivotFmts>
      <c:pivotFmt>
        <c:idx val="0"/>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3"/>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4"/>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5"/>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6"/>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7"/>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8"/>
        <c:marker>
          <c:symbol val="none"/>
        </c:marker>
        <c:dLbl>
          <c:idx val="0"/>
          <c:delete val="1"/>
          <c:extLst>
            <c:ext xmlns:c15="http://schemas.microsoft.com/office/drawing/2012/chart" uri="{CE6537A1-D6FC-4f65-9D91-7224C49458BB}"/>
          </c:extLst>
        </c:dLbl>
      </c:pivotFmt>
      <c:pivotFmt>
        <c:idx val="9"/>
        <c:marker>
          <c:symbol val="none"/>
        </c:marker>
        <c:dLbl>
          <c:idx val="0"/>
          <c:delete val="1"/>
          <c:extLst>
            <c:ext xmlns:c15="http://schemas.microsoft.com/office/drawing/2012/chart" uri="{CE6537A1-D6FC-4f65-9D91-7224C49458BB}"/>
          </c:extLst>
        </c:dLbl>
      </c:pivotFmt>
      <c:pivotFmt>
        <c:idx val="10"/>
        <c:marker>
          <c:symbol val="none"/>
        </c:marker>
        <c:dLbl>
          <c:idx val="0"/>
          <c:delete val="1"/>
          <c:extLst>
            <c:ext xmlns:c15="http://schemas.microsoft.com/office/drawing/2012/chart" uri="{CE6537A1-D6FC-4f65-9D91-7224C49458BB}"/>
          </c:extLst>
        </c:dLbl>
      </c:pivotFmt>
      <c:pivotFmt>
        <c:idx val="11"/>
        <c:marker>
          <c:symbol val="none"/>
        </c:marker>
        <c:dLbl>
          <c:idx val="0"/>
          <c:delete val="1"/>
          <c:extLst>
            <c:ext xmlns:c15="http://schemas.microsoft.com/office/drawing/2012/chart" uri="{CE6537A1-D6FC-4f65-9D91-7224C49458BB}"/>
          </c:extLst>
        </c:dLbl>
      </c:pivotFmt>
      <c:pivotFmt>
        <c:idx val="12"/>
        <c:marker>
          <c:symbol val="none"/>
        </c:marker>
        <c:dLbl>
          <c:idx val="0"/>
          <c:delete val="1"/>
          <c:extLst>
            <c:ext xmlns:c15="http://schemas.microsoft.com/office/drawing/2012/chart" uri="{CE6537A1-D6FC-4f65-9D91-7224C49458BB}"/>
          </c:extLst>
        </c:dLbl>
      </c:pivotFmt>
      <c:pivotFmt>
        <c:idx val="13"/>
        <c:marker>
          <c:symbol val="none"/>
        </c:marker>
        <c:dLbl>
          <c:idx val="0"/>
          <c:delete val="1"/>
          <c:extLst>
            <c:ext xmlns:c15="http://schemas.microsoft.com/office/drawing/2012/chart" uri="{CE6537A1-D6FC-4f65-9D91-7224C49458BB}"/>
          </c:extLst>
        </c:dLbl>
      </c:pivotFmt>
      <c:pivotFmt>
        <c:idx val="14"/>
        <c:marker>
          <c:symbol val="none"/>
        </c:marker>
        <c:dLbl>
          <c:idx val="0"/>
          <c:delete val="1"/>
          <c:extLst>
            <c:ext xmlns:c15="http://schemas.microsoft.com/office/drawing/2012/chart" uri="{CE6537A1-D6FC-4f65-9D91-7224C49458BB}"/>
          </c:extLst>
        </c:dLbl>
      </c:pivotFmt>
      <c:pivotFmt>
        <c:idx val="15"/>
        <c:marker>
          <c:symbol val="none"/>
        </c:marker>
        <c:dLbl>
          <c:idx val="0"/>
          <c:delete val="1"/>
          <c:extLst>
            <c:ext xmlns:c15="http://schemas.microsoft.com/office/drawing/2012/chart" uri="{CE6537A1-D6FC-4f65-9D91-7224C49458BB}"/>
          </c:extLst>
        </c:dLbl>
      </c:pivotFmt>
      <c:pivotFmt>
        <c:idx val="16"/>
        <c:marker>
          <c:symbol val="none"/>
        </c:marker>
        <c:dLbl>
          <c:idx val="0"/>
          <c:delete val="1"/>
          <c:extLst>
            <c:ext xmlns:c15="http://schemas.microsoft.com/office/drawing/2012/chart" uri="{CE6537A1-D6FC-4f65-9D91-7224C49458BB}"/>
          </c:extLst>
        </c:dLbl>
      </c:pivotFmt>
      <c:pivotFmt>
        <c:idx val="17"/>
        <c:marker>
          <c:symbol val="none"/>
        </c:marker>
        <c:dLbl>
          <c:idx val="0"/>
          <c:showLegendKey val="0"/>
          <c:showVal val="1"/>
          <c:showCatName val="0"/>
          <c:showSerName val="0"/>
          <c:showPercent val="0"/>
          <c:showBubbleSize val="0"/>
          <c:extLst>
            <c:ext xmlns:c15="http://schemas.microsoft.com/office/drawing/2012/chart" uri="{CE6537A1-D6FC-4f65-9D91-7224C49458BB}"/>
          </c:extLst>
        </c:dLbl>
      </c:pivotFmt>
      <c:pivotFmt>
        <c:idx val="18"/>
        <c:spPr>
          <a:solidFill>
            <a:srgbClr val="7030A0"/>
          </a:solidFill>
        </c:spPr>
        <c:marker>
          <c:symbol val="none"/>
        </c:marker>
        <c:dLbl>
          <c:idx val="0"/>
          <c:spPr>
            <a:noFill/>
            <a:ln>
              <a:noFill/>
            </a:ln>
            <a:effectLst/>
          </c:spPr>
          <c:txPr>
            <a:bodyPr wrap="square" lIns="38100" tIns="19050" rIns="38100" bIns="19050" anchor="ctr">
              <a:spAutoFit/>
            </a:bodyPr>
            <a:lstStyle/>
            <a:p>
              <a:pPr>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9"/>
        <c:spPr>
          <a:solidFill>
            <a:srgbClr val="FFC000"/>
          </a:solidFill>
          <a:ln>
            <a:noFill/>
          </a:ln>
          <a:effectLst/>
          <a:scene3d>
            <a:camera prst="orthographicFront"/>
            <a:lightRig rig="threePt" dir="t"/>
          </a:scene3d>
        </c:spPr>
        <c:marker>
          <c:symbol val="none"/>
        </c:marker>
        <c:dLbl>
          <c:idx val="0"/>
          <c:delete val="1"/>
          <c:extLst>
            <c:ext xmlns:c15="http://schemas.microsoft.com/office/drawing/2012/chart" uri="{CE6537A1-D6FC-4f65-9D91-7224C49458BB}"/>
          </c:extLst>
        </c:dLbl>
      </c:pivotFmt>
      <c:pivotFmt>
        <c:idx val="20"/>
        <c:spPr>
          <a:solidFill>
            <a:srgbClr val="FFC000"/>
          </a:solidFill>
          <a:ln>
            <a:noFill/>
          </a:ln>
          <a:effectLst/>
          <a:scene3d>
            <a:camera prst="orthographicFront"/>
            <a:lightRig rig="threePt" dir="t"/>
          </a:scene3d>
        </c:spPr>
        <c:marker>
          <c:symbol val="none"/>
        </c:marker>
        <c:dLbl>
          <c:idx val="0"/>
          <c:spPr>
            <a:noFill/>
            <a:ln>
              <a:noFill/>
            </a:ln>
            <a:effectLst/>
          </c:spPr>
          <c:txPr>
            <a:bodyPr wrap="square" lIns="38100" tIns="19050" rIns="38100" bIns="19050" anchor="ctr" anchorCtr="0">
              <a:spAutoFit/>
            </a:bodyPr>
            <a:lstStyle/>
            <a:p>
              <a:pPr algn="ctr">
                <a:defRPr lang="en-US" sz="1000" b="0" i="0" u="none" strike="noStrike" kern="1200" baseline="0">
                  <a:solidFill>
                    <a:schemeClr val="tx1"/>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1"/>
        <c:spPr>
          <a:solidFill>
            <a:srgbClr val="7030A0"/>
          </a:solidFill>
        </c:spPr>
        <c:marker>
          <c:symbol val="none"/>
        </c:marker>
        <c:dLbl>
          <c:idx val="0"/>
          <c:spPr>
            <a:noFill/>
            <a:ln>
              <a:noFill/>
            </a:ln>
            <a:effectLst/>
          </c:spPr>
          <c:txPr>
            <a:bodyPr wrap="square" lIns="38100" tIns="19050" rIns="38100" bIns="19050" anchor="ctr">
              <a:spAutoFit/>
            </a:bodyPr>
            <a:lstStyle/>
            <a:p>
              <a:pPr>
                <a:defRPr>
                  <a:latin typeface="Texta" panose="00000500000000000000" pitchFamily="50" charset="0"/>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2"/>
        <c:spPr>
          <a:solidFill>
            <a:srgbClr val="FFC000"/>
          </a:solidFill>
          <a:ln>
            <a:noFill/>
          </a:ln>
          <a:effectLst/>
          <a:scene3d>
            <a:camera prst="orthographicFront"/>
            <a:lightRig rig="threePt" dir="t"/>
          </a:scene3d>
        </c:spPr>
        <c:marker>
          <c:symbol val="none"/>
        </c:marker>
        <c:dLbl>
          <c:idx val="0"/>
          <c:spPr>
            <a:noFill/>
            <a:ln>
              <a:noFill/>
            </a:ln>
            <a:effectLst/>
          </c:spPr>
          <c:txPr>
            <a:bodyPr wrap="square" lIns="38100" tIns="19050" rIns="38100" bIns="19050" anchor="ctr" anchorCtr="0">
              <a:spAutoFit/>
            </a:bodyPr>
            <a:lstStyle/>
            <a:p>
              <a:pPr algn="ctr">
                <a:defRPr lang="en-US" sz="1000" b="0" i="0" u="none" strike="noStrike" kern="1200" baseline="0">
                  <a:solidFill>
                    <a:schemeClr val="tx1"/>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3"/>
        <c:spPr>
          <a:solidFill>
            <a:srgbClr val="7030A0"/>
          </a:solidFill>
        </c:spPr>
        <c:marker>
          <c:symbol val="none"/>
        </c:marker>
        <c:dLbl>
          <c:idx val="0"/>
          <c:spPr>
            <a:noFill/>
            <a:ln>
              <a:noFill/>
            </a:ln>
            <a:effectLst/>
          </c:spPr>
          <c:txPr>
            <a:bodyPr wrap="square" lIns="38100" tIns="19050" rIns="38100" bIns="19050" anchor="ctr">
              <a:spAutoFit/>
            </a:bodyPr>
            <a:lstStyle/>
            <a:p>
              <a:pPr>
                <a:defRPr>
                  <a:latin typeface="Texta" panose="00000500000000000000" pitchFamily="50" charset="0"/>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4"/>
        <c:spPr>
          <a:solidFill>
            <a:srgbClr val="FFC000"/>
          </a:solidFill>
          <a:ln>
            <a:noFill/>
          </a:ln>
          <a:effectLst/>
          <a:scene3d>
            <a:camera prst="orthographicFront"/>
            <a:lightRig rig="threePt" dir="t"/>
          </a:scene3d>
        </c:spPr>
        <c:marker>
          <c:symbol val="none"/>
        </c:marker>
        <c:dLbl>
          <c:idx val="0"/>
          <c:spPr>
            <a:noFill/>
            <a:ln>
              <a:noFill/>
            </a:ln>
            <a:effectLst/>
          </c:spPr>
          <c:txPr>
            <a:bodyPr wrap="square" lIns="38100" tIns="19050" rIns="38100" bIns="19050" anchor="ctr" anchorCtr="0">
              <a:spAutoFit/>
            </a:bodyPr>
            <a:lstStyle/>
            <a:p>
              <a:pPr algn="ctr">
                <a:defRPr lang="en-US" sz="1000" b="0" i="0" u="none" strike="noStrike" kern="1200" baseline="0">
                  <a:solidFill>
                    <a:schemeClr val="tx1"/>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5"/>
        <c:spPr>
          <a:solidFill>
            <a:srgbClr val="7030A0"/>
          </a:solidFill>
        </c:spPr>
        <c:marker>
          <c:symbol val="none"/>
        </c:marker>
        <c:dLbl>
          <c:idx val="0"/>
          <c:spPr>
            <a:noFill/>
            <a:ln>
              <a:noFill/>
            </a:ln>
            <a:effectLst/>
          </c:spPr>
          <c:txPr>
            <a:bodyPr wrap="square" lIns="38100" tIns="19050" rIns="38100" bIns="19050" anchor="ctr">
              <a:spAutoFit/>
            </a:bodyPr>
            <a:lstStyle/>
            <a:p>
              <a:pPr>
                <a:defRPr>
                  <a:latin typeface="Texta" panose="00000500000000000000" pitchFamily="50" charset="0"/>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6"/>
        <c:spPr>
          <a:solidFill>
            <a:srgbClr val="FFC000"/>
          </a:solidFill>
          <a:ln>
            <a:noFill/>
          </a:ln>
          <a:effectLst/>
          <a:scene3d>
            <a:camera prst="orthographicFront"/>
            <a:lightRig rig="threePt" dir="t"/>
          </a:scene3d>
        </c:spPr>
        <c:marker>
          <c:symbol val="none"/>
        </c:marker>
        <c:dLbl>
          <c:idx val="0"/>
          <c:spPr>
            <a:noFill/>
            <a:ln>
              <a:noFill/>
            </a:ln>
            <a:effectLst/>
          </c:spPr>
          <c:txPr>
            <a:bodyPr wrap="square" lIns="38100" tIns="19050" rIns="38100" bIns="19050" anchor="ctr" anchorCtr="0">
              <a:spAutoFit/>
            </a:bodyPr>
            <a:lstStyle/>
            <a:p>
              <a:pPr algn="ctr">
                <a:defRPr lang="en-US" sz="1000" b="0" i="0" u="none" strike="noStrike" kern="1200" baseline="0">
                  <a:solidFill>
                    <a:schemeClr val="tx1"/>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7"/>
        <c:spPr>
          <a:solidFill>
            <a:srgbClr val="7030A0"/>
          </a:solidFill>
        </c:spPr>
        <c:marker>
          <c:symbol val="none"/>
        </c:marker>
        <c:dLbl>
          <c:idx val="0"/>
          <c:spPr>
            <a:noFill/>
            <a:ln>
              <a:noFill/>
            </a:ln>
            <a:effectLst/>
          </c:spPr>
          <c:txPr>
            <a:bodyPr wrap="square" lIns="38100" tIns="19050" rIns="38100" bIns="19050" anchor="ctr">
              <a:spAutoFit/>
            </a:bodyPr>
            <a:lstStyle/>
            <a:p>
              <a:pPr>
                <a:defRPr>
                  <a:latin typeface="Texta" panose="00000500000000000000" pitchFamily="50" charset="0"/>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s>
    <c:plotArea>
      <c:layout>
        <c:manualLayout>
          <c:layoutTarget val="inner"/>
          <c:xMode val="edge"/>
          <c:yMode val="edge"/>
          <c:x val="0.46986380416079182"/>
          <c:y val="7.9588111469287806E-2"/>
          <c:w val="0.45737064550226514"/>
          <c:h val="0.82105880850464152"/>
        </c:manualLayout>
      </c:layout>
      <c:barChart>
        <c:barDir val="bar"/>
        <c:grouping val="clustered"/>
        <c:varyColors val="0"/>
        <c:ser>
          <c:idx val="0"/>
          <c:order val="0"/>
          <c:tx>
            <c:strRef>
              <c:f>'1-5 keskiarvot (2)'!$B$59:$B$61</c:f>
              <c:strCache>
                <c:ptCount val="1"/>
                <c:pt idx="0">
                  <c:v>Kipinä - 2022</c:v>
                </c:pt>
              </c:strCache>
            </c:strRef>
          </c:tx>
          <c:spPr>
            <a:solidFill>
              <a:srgbClr val="FFC000"/>
            </a:solidFill>
            <a:ln>
              <a:noFill/>
            </a:ln>
            <a:effectLst/>
            <a:scene3d>
              <a:camera prst="orthographicFront"/>
              <a:lightRig rig="threePt" dir="t"/>
            </a:scene3d>
          </c:spPr>
          <c:invertIfNegative val="0"/>
          <c:dLbls>
            <c:spPr>
              <a:noFill/>
              <a:ln>
                <a:noFill/>
              </a:ln>
              <a:effectLst/>
            </c:spPr>
            <c:txPr>
              <a:bodyPr wrap="square" lIns="38100" tIns="19050" rIns="38100" bIns="19050" anchor="ctr" anchorCtr="0">
                <a:spAutoFit/>
              </a:bodyPr>
              <a:lstStyle/>
              <a:p>
                <a:pPr algn="ctr">
                  <a:defRPr lang="en-US" sz="1000" b="0" i="0" u="none" strike="noStrike" kern="1200" baseline="0">
                    <a:solidFill>
                      <a:schemeClr val="tx1"/>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'1-5 keskiarvot (2)'!$A$62:$A$70</c:f>
              <c:strCache>
                <c:ptCount val="9"/>
                <c:pt idx="0">
                  <c:v>*20.1. Hallitsen hyvin aineen, jota opetan.</c:v>
                </c:pt>
                <c:pt idx="1">
                  <c:v>*20.2. Pedagogiset taitoni on hyvät.</c:v>
                </c:pt>
                <c:pt idx="2">
                  <c:v>*20.3. Saan opiskelijoilta riittävästi palautetta voidakseni kehittyä opettajana.</c:v>
                </c:pt>
                <c:pt idx="3">
                  <c:v>*20.4. Opetustyö opistossa on mielekästä ja palkitsevaa.</c:v>
                </c:pt>
                <c:pt idx="4">
                  <c:v>*20.5. Arvostan tuntiopettajan työtäni.</c:v>
                </c:pt>
                <c:pt idx="5">
                  <c:v>*20.6. Työni ja vapaa-aikani ovat tasapainossa keskenään.</c:v>
                </c:pt>
                <c:pt idx="6">
                  <c:v>*20.7. Työn henkiset vaatimukset ovat tasapainossa voimavarojeni kanssa.</c:v>
                </c:pt>
                <c:pt idx="7">
                  <c:v>*20.8. Työn fyysiset vaatimukset ovat tasapainossa voimavarojeni kanssa.</c:v>
                </c:pt>
                <c:pt idx="8">
                  <c:v>*20.9. Pystyn vaikuttamaan omaan työhöni opistossa.</c:v>
                </c:pt>
              </c:strCache>
            </c:strRef>
          </c:cat>
          <c:val>
            <c:numRef>
              <c:f>'1-5 keskiarvot (2)'!$B$62:$B$70</c:f>
              <c:numCache>
                <c:formatCode>0.00</c:formatCode>
                <c:ptCount val="9"/>
                <c:pt idx="0">
                  <c:v>4.7878787878787881</c:v>
                </c:pt>
                <c:pt idx="1">
                  <c:v>4.4848484848484844</c:v>
                </c:pt>
                <c:pt idx="2">
                  <c:v>4.15625</c:v>
                </c:pt>
                <c:pt idx="3">
                  <c:v>4.6363636363636367</c:v>
                </c:pt>
                <c:pt idx="4">
                  <c:v>4.7878787878787881</c:v>
                </c:pt>
                <c:pt idx="5">
                  <c:v>4.225806451612903</c:v>
                </c:pt>
                <c:pt idx="6">
                  <c:v>4.666666666666667</c:v>
                </c:pt>
                <c:pt idx="7">
                  <c:v>4.8484848484848486</c:v>
                </c:pt>
                <c:pt idx="8">
                  <c:v>4.5625</c:v>
                </c:pt>
              </c:numCache>
            </c:numRef>
          </c:val>
          <c:extLst>
            <c:ext xmlns:c16="http://schemas.microsoft.com/office/drawing/2014/chart" uri="{C3380CC4-5D6E-409C-BE32-E72D297353CC}">
              <c16:uniqueId val="{00000000-8C0C-4805-8C3D-0EDB9F00E0FE}"/>
            </c:ext>
          </c:extLst>
        </c:ser>
        <c:ser>
          <c:idx val="1"/>
          <c:order val="1"/>
          <c:tx>
            <c:strRef>
              <c:f>'1-5 keskiarvot (2)'!$D$59:$D$61</c:f>
              <c:strCache>
                <c:ptCount val="1"/>
                <c:pt idx="0">
                  <c:v>Muu - 2022</c:v>
                </c:pt>
              </c:strCache>
            </c:strRef>
          </c:tx>
          <c:spPr>
            <a:solidFill>
              <a:srgbClr val="7030A0"/>
            </a:solidFill>
          </c:spPr>
          <c:invertIfNegative val="0"/>
          <c:dLbls>
            <c:spPr>
              <a:noFill/>
              <a:ln>
                <a:noFill/>
              </a:ln>
              <a:effectLst/>
            </c:spPr>
            <c:txPr>
              <a:bodyPr wrap="square" lIns="38100" tIns="19050" rIns="38100" bIns="19050" anchor="ctr">
                <a:spAutoFit/>
              </a:bodyPr>
              <a:lstStyle/>
              <a:p>
                <a:pPr>
                  <a:defRPr>
                    <a:latin typeface="Texta" panose="00000500000000000000" pitchFamily="50" charset="0"/>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'1-5 keskiarvot (2)'!$A$62:$A$70</c:f>
              <c:strCache>
                <c:ptCount val="9"/>
                <c:pt idx="0">
                  <c:v>*20.1. Hallitsen hyvin aineen, jota opetan.</c:v>
                </c:pt>
                <c:pt idx="1">
                  <c:v>*20.2. Pedagogiset taitoni on hyvät.</c:v>
                </c:pt>
                <c:pt idx="2">
                  <c:v>*20.3. Saan opiskelijoilta riittävästi palautetta voidakseni kehittyä opettajana.</c:v>
                </c:pt>
                <c:pt idx="3">
                  <c:v>*20.4. Opetustyö opistossa on mielekästä ja palkitsevaa.</c:v>
                </c:pt>
                <c:pt idx="4">
                  <c:v>*20.5. Arvostan tuntiopettajan työtäni.</c:v>
                </c:pt>
                <c:pt idx="5">
                  <c:v>*20.6. Työni ja vapaa-aikani ovat tasapainossa keskenään.</c:v>
                </c:pt>
                <c:pt idx="6">
                  <c:v>*20.7. Työn henkiset vaatimukset ovat tasapainossa voimavarojeni kanssa.</c:v>
                </c:pt>
                <c:pt idx="7">
                  <c:v>*20.8. Työn fyysiset vaatimukset ovat tasapainossa voimavarojeni kanssa.</c:v>
                </c:pt>
                <c:pt idx="8">
                  <c:v>*20.9. Pystyn vaikuttamaan omaan työhöni opistossa.</c:v>
                </c:pt>
              </c:strCache>
            </c:strRef>
          </c:cat>
          <c:val>
            <c:numRef>
              <c:f>'1-5 keskiarvot (2)'!$D$62:$D$70</c:f>
              <c:numCache>
                <c:formatCode>0.00</c:formatCode>
                <c:ptCount val="9"/>
                <c:pt idx="0">
                  <c:v>4.666666666666667</c:v>
                </c:pt>
                <c:pt idx="1">
                  <c:v>4.2777777777777777</c:v>
                </c:pt>
                <c:pt idx="2">
                  <c:v>3.9444444444444446</c:v>
                </c:pt>
                <c:pt idx="3">
                  <c:v>4.5</c:v>
                </c:pt>
                <c:pt idx="4">
                  <c:v>4.666666666666667</c:v>
                </c:pt>
                <c:pt idx="5">
                  <c:v>3.8888888888888888</c:v>
                </c:pt>
                <c:pt idx="6">
                  <c:v>4.2777777777777777</c:v>
                </c:pt>
                <c:pt idx="7">
                  <c:v>4.333333333333333</c:v>
                </c:pt>
                <c:pt idx="8">
                  <c:v>4.3888888888888893</c:v>
                </c:pt>
              </c:numCache>
            </c:numRef>
          </c:val>
          <c:extLst>
            <c:ext xmlns:c16="http://schemas.microsoft.com/office/drawing/2014/chart" uri="{C3380CC4-5D6E-409C-BE32-E72D297353CC}">
              <c16:uniqueId val="{00000001-8C0C-4805-8C3D-0EDB9F00E0FE}"/>
            </c:ext>
          </c:extLst>
        </c:ser>
        <c:dLbls>
          <c:showLegendKey val="0"/>
          <c:showVal val="0"/>
          <c:showCatName val="0"/>
          <c:showSerName val="0"/>
          <c:showPercent val="0"/>
          <c:showBubbleSize val="0"/>
        </c:dLbls>
        <c:gapWidth val="35"/>
        <c:overlap val="-3"/>
        <c:axId val="643059256"/>
        <c:axId val="643064352"/>
      </c:barChart>
      <c:catAx>
        <c:axId val="643059256"/>
        <c:scaling>
          <c:orientation val="maxMin"/>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crossAx val="643064352"/>
        <c:crosses val="autoZero"/>
        <c:auto val="1"/>
        <c:lblAlgn val="ctr"/>
        <c:lblOffset val="100"/>
        <c:noMultiLvlLbl val="0"/>
      </c:catAx>
      <c:valAx>
        <c:axId val="643064352"/>
        <c:scaling>
          <c:orientation val="minMax"/>
          <c:max val="5"/>
          <c:min val="1"/>
        </c:scaling>
        <c:delete val="0"/>
        <c:axPos val="t"/>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643059256"/>
        <c:crosses val="autoZero"/>
        <c:crossBetween val="between"/>
        <c:majorUnit val="1"/>
      </c:valAx>
    </c:plotArea>
    <c:legend>
      <c:legendPos val="b"/>
      <c:layout>
        <c:manualLayout>
          <c:xMode val="edge"/>
          <c:yMode val="edge"/>
          <c:x val="0.40088123287648852"/>
          <c:y val="0.91857089292409888"/>
          <c:w val="0.41632519028846737"/>
          <c:h val="6.1061305884250509E-2"/>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legend>
    <c:plotVisOnly val="1"/>
    <c:dispBlanksAs val="gap"/>
    <c:showDLblsOverMax val="0"/>
  </c:chart>
  <c:spPr>
    <a:solidFill>
      <a:sysClr val="window" lastClr="FFFFFF"/>
    </a:solidFill>
    <a:ln>
      <a:solidFill>
        <a:sysClr val="windowText" lastClr="000000"/>
      </a:solidFill>
    </a:ln>
  </c:spPr>
  <c:txPr>
    <a:bodyPr/>
    <a:lstStyle/>
    <a:p>
      <a:pPr>
        <a:defRPr/>
      </a:pPr>
      <a:endParaRPr lang="fi-FI"/>
    </a:p>
  </c:txPr>
  <c:externalData r:id="rId2">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[Työhyvinvointikartoitus Hyvinkää 2022 DATA.xlsx]1-5 keskiarvot vuodet!PivotTable8</c:name>
    <c:fmtId val="17"/>
  </c:pivotSource>
  <c:chart>
    <c:autoTitleDeleted val="1"/>
    <c:pivotFmts>
      <c:pivotFmt>
        <c:idx val="0"/>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
        <c:spPr>
          <a:solidFill>
            <a:srgbClr val="4F81BD">
              <a:lumMod val="40000"/>
              <a:lumOff val="60000"/>
            </a:srgbClr>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3"/>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4"/>
        <c:spPr>
          <a:solidFill>
            <a:srgbClr val="4F81BD">
              <a:lumMod val="40000"/>
              <a:lumOff val="60000"/>
            </a:srgbClr>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5"/>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7"/>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9"/>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0"/>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1"/>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2"/>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3"/>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4"/>
        <c:spPr>
          <a:solidFill>
            <a:srgbClr val="C0504D">
              <a:lumMod val="20000"/>
              <a:lumOff val="8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5"/>
        <c:spPr>
          <a:solidFill>
            <a:srgbClr val="C0504D">
              <a:lumMod val="20000"/>
              <a:lumOff val="8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6"/>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7"/>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8"/>
        <c:spPr>
          <a:solidFill>
            <a:srgbClr val="C0504D">
              <a:lumMod val="20000"/>
              <a:lumOff val="8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9"/>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0"/>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s>
    <c:plotArea>
      <c:layout>
        <c:manualLayout>
          <c:layoutTarget val="inner"/>
          <c:xMode val="edge"/>
          <c:yMode val="edge"/>
          <c:x val="0.46986380416079182"/>
          <c:y val="4.6884921260105662E-2"/>
          <c:w val="0.47052024886904736"/>
          <c:h val="0.87268204209525946"/>
        </c:manualLayout>
      </c:layout>
      <c:barChart>
        <c:barDir val="bar"/>
        <c:grouping val="clustered"/>
        <c:varyColors val="0"/>
        <c:ser>
          <c:idx val="0"/>
          <c:order val="0"/>
          <c:tx>
            <c:strRef>
              <c:f>'1-5 keskiarvot vuodet'!$B$57:$B$58</c:f>
              <c:strCache>
                <c:ptCount val="1"/>
                <c:pt idx="0">
                  <c:v>2016</c:v>
                </c:pt>
              </c:strCache>
            </c:strRef>
          </c:tx>
          <c:spPr>
            <a:solidFill>
              <a:srgbClr val="C0504D">
                <a:lumMod val="20000"/>
                <a:lumOff val="80000"/>
              </a:srgb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'1-5 keskiarvot vuodet'!$A$59:$A$67</c:f>
              <c:strCache>
                <c:ptCount val="9"/>
                <c:pt idx="0">
                  <c:v>*20.1. Hallitsen hyvin aineen, jota opetan.</c:v>
                </c:pt>
                <c:pt idx="1">
                  <c:v>*20.2. Pedagogiset taitoni on hyvät.</c:v>
                </c:pt>
                <c:pt idx="2">
                  <c:v>*20.3. Saan opiskelijoilta riittävästi palautetta voidakseni kehittyä opettajana.</c:v>
                </c:pt>
                <c:pt idx="3">
                  <c:v>*20.4. Opetustyö opistossa on mielekästä ja palkitsevaa.</c:v>
                </c:pt>
                <c:pt idx="4">
                  <c:v>*20.5. Arvostan tuntiopettajan työtäni.</c:v>
                </c:pt>
                <c:pt idx="5">
                  <c:v>*20.6. Työni ja vapaa-aikani ovat tasapainossa keskenään.</c:v>
                </c:pt>
                <c:pt idx="6">
                  <c:v>*20.7. Työn henkiset vaatimukset ovat tasapainossa voimavarojeni kanssa.</c:v>
                </c:pt>
                <c:pt idx="7">
                  <c:v>*20.8. Työn fyysiset vaatimukset ovat tasapainossa voimavarojeni kanssa.</c:v>
                </c:pt>
                <c:pt idx="8">
                  <c:v>*20.9. Pystyn vaikuttamaan omaan työhöni opistossa.</c:v>
                </c:pt>
              </c:strCache>
            </c:strRef>
          </c:cat>
          <c:val>
            <c:numRef>
              <c:f>'1-5 keskiarvot vuodet'!$B$59:$B$67</c:f>
              <c:numCache>
                <c:formatCode>0.00</c:formatCode>
                <c:ptCount val="9"/>
                <c:pt idx="0">
                  <c:v>4.7333333333333334</c:v>
                </c:pt>
                <c:pt idx="1">
                  <c:v>4.2881355932203391</c:v>
                </c:pt>
                <c:pt idx="2">
                  <c:v>4.0847457627118642</c:v>
                </c:pt>
                <c:pt idx="3">
                  <c:v>4.5423728813559325</c:v>
                </c:pt>
                <c:pt idx="4">
                  <c:v>4.7457627118644066</c:v>
                </c:pt>
                <c:pt idx="5">
                  <c:v>3.9661016949152543</c:v>
                </c:pt>
                <c:pt idx="6">
                  <c:v>4.6271186440677967</c:v>
                </c:pt>
                <c:pt idx="7">
                  <c:v>4.6610169491525424</c:v>
                </c:pt>
                <c:pt idx="8">
                  <c:v>4.3620689655172411</c:v>
                </c:pt>
              </c:numCache>
            </c:numRef>
          </c:val>
          <c:extLst>
            <c:ext xmlns:c16="http://schemas.microsoft.com/office/drawing/2014/chart" uri="{C3380CC4-5D6E-409C-BE32-E72D297353CC}">
              <c16:uniqueId val="{00000000-B8EE-42C2-B63C-5B952C0F6B40}"/>
            </c:ext>
          </c:extLst>
        </c:ser>
        <c:ser>
          <c:idx val="1"/>
          <c:order val="1"/>
          <c:tx>
            <c:strRef>
              <c:f>'1-5 keskiarvot vuodet'!$C$57:$C$58</c:f>
              <c:strCache>
                <c:ptCount val="1"/>
                <c:pt idx="0">
                  <c:v>2020</c:v>
                </c:pt>
              </c:strCache>
            </c:strRef>
          </c:tx>
          <c:spPr>
            <a:solidFill>
              <a:srgbClr val="4F81BD">
                <a:lumMod val="40000"/>
                <a:lumOff val="60000"/>
              </a:srgb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'1-5 keskiarvot vuodet'!$A$59:$A$67</c:f>
              <c:strCache>
                <c:ptCount val="9"/>
                <c:pt idx="0">
                  <c:v>*20.1. Hallitsen hyvin aineen, jota opetan.</c:v>
                </c:pt>
                <c:pt idx="1">
                  <c:v>*20.2. Pedagogiset taitoni on hyvät.</c:v>
                </c:pt>
                <c:pt idx="2">
                  <c:v>*20.3. Saan opiskelijoilta riittävästi palautetta voidakseni kehittyä opettajana.</c:v>
                </c:pt>
                <c:pt idx="3">
                  <c:v>*20.4. Opetustyö opistossa on mielekästä ja palkitsevaa.</c:v>
                </c:pt>
                <c:pt idx="4">
                  <c:v>*20.5. Arvostan tuntiopettajan työtäni.</c:v>
                </c:pt>
                <c:pt idx="5">
                  <c:v>*20.6. Työni ja vapaa-aikani ovat tasapainossa keskenään.</c:v>
                </c:pt>
                <c:pt idx="6">
                  <c:v>*20.7. Työn henkiset vaatimukset ovat tasapainossa voimavarojeni kanssa.</c:v>
                </c:pt>
                <c:pt idx="7">
                  <c:v>*20.8. Työn fyysiset vaatimukset ovat tasapainossa voimavarojeni kanssa.</c:v>
                </c:pt>
                <c:pt idx="8">
                  <c:v>*20.9. Pystyn vaikuttamaan omaan työhöni opistossa.</c:v>
                </c:pt>
              </c:strCache>
            </c:strRef>
          </c:cat>
          <c:val>
            <c:numRef>
              <c:f>'1-5 keskiarvot vuodet'!$C$59:$C$67</c:f>
              <c:numCache>
                <c:formatCode>0.00</c:formatCode>
                <c:ptCount val="9"/>
                <c:pt idx="0">
                  <c:v>4.7317073170731705</c:v>
                </c:pt>
                <c:pt idx="1">
                  <c:v>4.3414634146341466</c:v>
                </c:pt>
                <c:pt idx="2">
                  <c:v>3.875</c:v>
                </c:pt>
                <c:pt idx="3">
                  <c:v>4.5365853658536581</c:v>
                </c:pt>
                <c:pt idx="4">
                  <c:v>4.6829268292682924</c:v>
                </c:pt>
                <c:pt idx="5">
                  <c:v>3.975609756097561</c:v>
                </c:pt>
                <c:pt idx="6">
                  <c:v>4.3902439024390247</c:v>
                </c:pt>
                <c:pt idx="7">
                  <c:v>4.5365853658536581</c:v>
                </c:pt>
                <c:pt idx="8">
                  <c:v>4.25</c:v>
                </c:pt>
              </c:numCache>
            </c:numRef>
          </c:val>
          <c:extLst>
            <c:ext xmlns:c16="http://schemas.microsoft.com/office/drawing/2014/chart" uri="{C3380CC4-5D6E-409C-BE32-E72D297353CC}">
              <c16:uniqueId val="{00000001-B8EE-42C2-B63C-5B952C0F6B40}"/>
            </c:ext>
          </c:extLst>
        </c:ser>
        <c:ser>
          <c:idx val="2"/>
          <c:order val="2"/>
          <c:tx>
            <c:strRef>
              <c:f>'1-5 keskiarvot vuodet'!$D$57:$D$58</c:f>
              <c:strCache>
                <c:ptCount val="1"/>
                <c:pt idx="0">
                  <c:v>2022</c:v>
                </c:pt>
              </c:strCache>
            </c:strRef>
          </c:tx>
          <c:spPr>
            <a:solidFill>
              <a:srgbClr val="1F497D">
                <a:lumMod val="60000"/>
                <a:lumOff val="40000"/>
              </a:srgb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'1-5 keskiarvot vuodet'!$A$59:$A$67</c:f>
              <c:strCache>
                <c:ptCount val="9"/>
                <c:pt idx="0">
                  <c:v>*20.1. Hallitsen hyvin aineen, jota opetan.</c:v>
                </c:pt>
                <c:pt idx="1">
                  <c:v>*20.2. Pedagogiset taitoni on hyvät.</c:v>
                </c:pt>
                <c:pt idx="2">
                  <c:v>*20.3. Saan opiskelijoilta riittävästi palautetta voidakseni kehittyä opettajana.</c:v>
                </c:pt>
                <c:pt idx="3">
                  <c:v>*20.4. Opetustyö opistossa on mielekästä ja palkitsevaa.</c:v>
                </c:pt>
                <c:pt idx="4">
                  <c:v>*20.5. Arvostan tuntiopettajan työtäni.</c:v>
                </c:pt>
                <c:pt idx="5">
                  <c:v>*20.6. Työni ja vapaa-aikani ovat tasapainossa keskenään.</c:v>
                </c:pt>
                <c:pt idx="6">
                  <c:v>*20.7. Työn henkiset vaatimukset ovat tasapainossa voimavarojeni kanssa.</c:v>
                </c:pt>
                <c:pt idx="7">
                  <c:v>*20.8. Työn fyysiset vaatimukset ovat tasapainossa voimavarojeni kanssa.</c:v>
                </c:pt>
                <c:pt idx="8">
                  <c:v>*20.9. Pystyn vaikuttamaan omaan työhöni opistossa.</c:v>
                </c:pt>
              </c:strCache>
            </c:strRef>
          </c:cat>
          <c:val>
            <c:numRef>
              <c:f>'1-5 keskiarvot vuodet'!$D$59:$D$67</c:f>
              <c:numCache>
                <c:formatCode>0.00</c:formatCode>
                <c:ptCount val="9"/>
                <c:pt idx="0">
                  <c:v>4.7450980392156863</c:v>
                </c:pt>
                <c:pt idx="1">
                  <c:v>4.4117647058823533</c:v>
                </c:pt>
                <c:pt idx="2">
                  <c:v>4.08</c:v>
                </c:pt>
                <c:pt idx="3">
                  <c:v>4.5882352941176467</c:v>
                </c:pt>
                <c:pt idx="4">
                  <c:v>4.7450980392156863</c:v>
                </c:pt>
                <c:pt idx="5">
                  <c:v>4.1020408163265305</c:v>
                </c:pt>
                <c:pt idx="6">
                  <c:v>4.5294117647058822</c:v>
                </c:pt>
                <c:pt idx="7">
                  <c:v>4.666666666666667</c:v>
                </c:pt>
                <c:pt idx="8">
                  <c:v>4.5</c:v>
                </c:pt>
              </c:numCache>
            </c:numRef>
          </c:val>
          <c:extLst>
            <c:ext xmlns:c16="http://schemas.microsoft.com/office/drawing/2014/chart" uri="{C3380CC4-5D6E-409C-BE32-E72D297353CC}">
              <c16:uniqueId val="{00000002-B8EE-42C2-B63C-5B952C0F6B40}"/>
            </c:ext>
          </c:extLst>
        </c:ser>
        <c:dLbls>
          <c:showLegendKey val="0"/>
          <c:showVal val="0"/>
          <c:showCatName val="0"/>
          <c:showSerName val="0"/>
          <c:showPercent val="0"/>
          <c:showBubbleSize val="0"/>
        </c:dLbls>
        <c:gapWidth val="62"/>
        <c:overlap val="-7"/>
        <c:axId val="643059256"/>
        <c:axId val="643064352"/>
      </c:barChart>
      <c:catAx>
        <c:axId val="643059256"/>
        <c:scaling>
          <c:orientation val="maxMin"/>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crossAx val="643064352"/>
        <c:crosses val="autoZero"/>
        <c:auto val="1"/>
        <c:lblAlgn val="ctr"/>
        <c:lblOffset val="100"/>
        <c:noMultiLvlLbl val="0"/>
      </c:catAx>
      <c:valAx>
        <c:axId val="643064352"/>
        <c:scaling>
          <c:orientation val="minMax"/>
          <c:max val="5"/>
          <c:min val="1"/>
        </c:scaling>
        <c:delete val="0"/>
        <c:axPos val="t"/>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643059256"/>
        <c:crosses val="autoZero"/>
        <c:crossBetween val="between"/>
        <c:majorUnit val="1"/>
      </c:valAx>
      <c:spPr>
        <a:noFill/>
        <a:ln>
          <a:noFill/>
        </a:ln>
        <a:effectLst/>
      </c:spPr>
    </c:plotArea>
    <c:legend>
      <c:legendPos val="b"/>
      <c:layout>
        <c:manualLayout>
          <c:xMode val="edge"/>
          <c:yMode val="edge"/>
          <c:x val="0.21867660412869583"/>
          <c:y val="0.92446731796647408"/>
          <c:w val="0.68222333631246967"/>
          <c:h val="6.3992820569559961E-2"/>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legend>
    <c:plotVisOnly val="1"/>
    <c:dispBlanksAs val="gap"/>
    <c:showDLblsOverMax val="0"/>
  </c:chart>
  <c:spPr>
    <a:solidFill>
      <a:schemeClr val="bg1"/>
    </a:solidFill>
    <a:ln w="9525" cap="flat" cmpd="sng" algn="ctr">
      <a:solidFill>
        <a:srgbClr val="7030A0"/>
      </a:solidFill>
      <a:round/>
    </a:ln>
    <a:effectLst/>
  </c:spPr>
  <c:txPr>
    <a:bodyPr/>
    <a:lstStyle/>
    <a:p>
      <a:pPr>
        <a:defRPr/>
      </a:pPr>
      <a:endParaRPr lang="fi-FI"/>
    </a:p>
  </c:txPr>
  <c:externalData r:id="rId4">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[Työhyvinvointikartoitus Hyvinkää 2022 DATA.xlsx]muut (2016-2022)!PivotTable5</c:name>
    <c:fmtId val="36"/>
  </c:pivotSource>
  <c:chart>
    <c:autoTitleDeleted val="1"/>
    <c:pivotFmts>
      <c:pivotFmt>
        <c:idx val="0"/>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
        <c:spPr>
          <a:solidFill>
            <a:srgbClr val="4F81BD">
              <a:lumMod val="40000"/>
              <a:lumOff val="60000"/>
            </a:srgbClr>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3"/>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4"/>
        <c:spPr>
          <a:solidFill>
            <a:srgbClr val="4F81BD">
              <a:lumMod val="40000"/>
              <a:lumOff val="60000"/>
            </a:srgbClr>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5"/>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7"/>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9"/>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0"/>
        <c:spPr>
          <a:solidFill>
            <a:srgbClr val="C0504D">
              <a:lumMod val="20000"/>
              <a:lumOff val="8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1"/>
        <c:spPr>
          <a:solidFill>
            <a:srgbClr val="C0504D">
              <a:lumMod val="20000"/>
              <a:lumOff val="8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2"/>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3"/>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4"/>
        <c:spPr>
          <a:solidFill>
            <a:srgbClr val="C0504D">
              <a:lumMod val="20000"/>
              <a:lumOff val="8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5"/>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6"/>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7"/>
        <c:spPr>
          <a:solidFill>
            <a:srgbClr val="C0504D">
              <a:lumMod val="20000"/>
              <a:lumOff val="8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8"/>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9"/>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0"/>
        <c:spPr>
          <a:solidFill>
            <a:srgbClr val="C0504D">
              <a:lumMod val="20000"/>
              <a:lumOff val="8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1"/>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2"/>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s>
    <c:plotArea>
      <c:layout>
        <c:manualLayout>
          <c:layoutTarget val="inner"/>
          <c:xMode val="edge"/>
          <c:yMode val="edge"/>
          <c:x val="0.46986380416079182"/>
          <c:y val="8.1063472675293693E-2"/>
          <c:w val="0.50231548522258684"/>
          <c:h val="0.80518883433736621"/>
        </c:manualLayout>
      </c:layout>
      <c:barChart>
        <c:barDir val="bar"/>
        <c:grouping val="clustered"/>
        <c:varyColors val="0"/>
        <c:ser>
          <c:idx val="0"/>
          <c:order val="0"/>
          <c:tx>
            <c:strRef>
              <c:f>'muut (2016-2022)'!$B$27:$B$28</c:f>
              <c:strCache>
                <c:ptCount val="1"/>
                <c:pt idx="0">
                  <c:v>2016</c:v>
                </c:pt>
              </c:strCache>
            </c:strRef>
          </c:tx>
          <c:spPr>
            <a:solidFill>
              <a:srgbClr val="C0504D">
                <a:lumMod val="20000"/>
                <a:lumOff val="80000"/>
              </a:srgb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'muut (2016-2022)'!$A$29:$A$34</c:f>
              <c:strCache>
                <c:ptCount val="5"/>
                <c:pt idx="0">
                  <c:v>En kertaakaan, en ollut sairaana</c:v>
                </c:pt>
                <c:pt idx="1">
                  <c:v>En kertaakaan. Pidin tunnit sovitusti, vaikka olin sairaana</c:v>
                </c:pt>
                <c:pt idx="2">
                  <c:v>1-3 kertaa</c:v>
                </c:pt>
                <c:pt idx="3">
                  <c:v>4-6 kertaa</c:v>
                </c:pt>
                <c:pt idx="4">
                  <c:v>7 kertaa tai enemmän</c:v>
                </c:pt>
              </c:strCache>
            </c:strRef>
          </c:cat>
          <c:val>
            <c:numRef>
              <c:f>'muut (2016-2022)'!$B$29:$B$34</c:f>
              <c:numCache>
                <c:formatCode>0%</c:formatCode>
                <c:ptCount val="5"/>
                <c:pt idx="0">
                  <c:v>0.73333333333333328</c:v>
                </c:pt>
                <c:pt idx="1">
                  <c:v>0.05</c:v>
                </c:pt>
                <c:pt idx="2">
                  <c:v>0.2</c:v>
                </c:pt>
                <c:pt idx="3">
                  <c:v>1.6666666666666666E-2</c:v>
                </c:pt>
                <c:pt idx="4">
                  <c:v>0</c:v>
                </c:pt>
              </c:numCache>
            </c:numRef>
          </c:val>
          <c:extLst>
            <c:ext xmlns:c16="http://schemas.microsoft.com/office/drawing/2014/chart" uri="{C3380CC4-5D6E-409C-BE32-E72D297353CC}">
              <c16:uniqueId val="{00000000-433A-4C75-A2F9-66648B41F599}"/>
            </c:ext>
          </c:extLst>
        </c:ser>
        <c:ser>
          <c:idx val="1"/>
          <c:order val="1"/>
          <c:tx>
            <c:strRef>
              <c:f>'muut (2016-2022)'!$C$27:$C$28</c:f>
              <c:strCache>
                <c:ptCount val="1"/>
                <c:pt idx="0">
                  <c:v>2020</c:v>
                </c:pt>
              </c:strCache>
            </c:strRef>
          </c:tx>
          <c:spPr>
            <a:solidFill>
              <a:srgbClr val="4F81BD">
                <a:lumMod val="40000"/>
                <a:lumOff val="60000"/>
              </a:srgb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'muut (2016-2022)'!$A$29:$A$34</c:f>
              <c:strCache>
                <c:ptCount val="5"/>
                <c:pt idx="0">
                  <c:v>En kertaakaan, en ollut sairaana</c:v>
                </c:pt>
                <c:pt idx="1">
                  <c:v>En kertaakaan. Pidin tunnit sovitusti, vaikka olin sairaana</c:v>
                </c:pt>
                <c:pt idx="2">
                  <c:v>1-3 kertaa</c:v>
                </c:pt>
                <c:pt idx="3">
                  <c:v>4-6 kertaa</c:v>
                </c:pt>
                <c:pt idx="4">
                  <c:v>7 kertaa tai enemmän</c:v>
                </c:pt>
              </c:strCache>
            </c:strRef>
          </c:cat>
          <c:val>
            <c:numRef>
              <c:f>'muut (2016-2022)'!$C$29:$C$34</c:f>
              <c:numCache>
                <c:formatCode>0%</c:formatCode>
                <c:ptCount val="5"/>
                <c:pt idx="0">
                  <c:v>0.52500000000000002</c:v>
                </c:pt>
                <c:pt idx="1">
                  <c:v>0.05</c:v>
                </c:pt>
                <c:pt idx="2">
                  <c:v>0.42499999999999999</c:v>
                </c:pt>
                <c:pt idx="3">
                  <c:v>0</c:v>
                </c:pt>
                <c:pt idx="4">
                  <c:v>0</c:v>
                </c:pt>
              </c:numCache>
            </c:numRef>
          </c:val>
          <c:extLst>
            <c:ext xmlns:c16="http://schemas.microsoft.com/office/drawing/2014/chart" uri="{C3380CC4-5D6E-409C-BE32-E72D297353CC}">
              <c16:uniqueId val="{00000001-433A-4C75-A2F9-66648B41F599}"/>
            </c:ext>
          </c:extLst>
        </c:ser>
        <c:ser>
          <c:idx val="2"/>
          <c:order val="2"/>
          <c:tx>
            <c:strRef>
              <c:f>'muut (2016-2022)'!$D$27:$D$28</c:f>
              <c:strCache>
                <c:ptCount val="1"/>
                <c:pt idx="0">
                  <c:v>2022</c:v>
                </c:pt>
              </c:strCache>
            </c:strRef>
          </c:tx>
          <c:spPr>
            <a:solidFill>
              <a:srgbClr val="1F497D">
                <a:lumMod val="60000"/>
                <a:lumOff val="40000"/>
              </a:srgb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'muut (2016-2022)'!$A$29:$A$34</c:f>
              <c:strCache>
                <c:ptCount val="5"/>
                <c:pt idx="0">
                  <c:v>En kertaakaan, en ollut sairaana</c:v>
                </c:pt>
                <c:pt idx="1">
                  <c:v>En kertaakaan. Pidin tunnit sovitusti, vaikka olin sairaana</c:v>
                </c:pt>
                <c:pt idx="2">
                  <c:v>1-3 kertaa</c:v>
                </c:pt>
                <c:pt idx="3">
                  <c:v>4-6 kertaa</c:v>
                </c:pt>
                <c:pt idx="4">
                  <c:v>7 kertaa tai enemmän</c:v>
                </c:pt>
              </c:strCache>
            </c:strRef>
          </c:cat>
          <c:val>
            <c:numRef>
              <c:f>'muut (2016-2022)'!$D$29:$D$34</c:f>
              <c:numCache>
                <c:formatCode>0%</c:formatCode>
                <c:ptCount val="5"/>
                <c:pt idx="0">
                  <c:v>0.52941176470588236</c:v>
                </c:pt>
                <c:pt idx="1">
                  <c:v>3.9215686274509803E-2</c:v>
                </c:pt>
                <c:pt idx="2">
                  <c:v>0.39215686274509803</c:v>
                </c:pt>
                <c:pt idx="3">
                  <c:v>1.9607843137254902E-2</c:v>
                </c:pt>
                <c:pt idx="4">
                  <c:v>1.9607843137254902E-2</c:v>
                </c:pt>
              </c:numCache>
            </c:numRef>
          </c:val>
          <c:extLst>
            <c:ext xmlns:c16="http://schemas.microsoft.com/office/drawing/2014/chart" uri="{C3380CC4-5D6E-409C-BE32-E72D297353CC}">
              <c16:uniqueId val="{00000002-433A-4C75-A2F9-66648B41F599}"/>
            </c:ext>
          </c:extLst>
        </c:ser>
        <c:dLbls>
          <c:showLegendKey val="0"/>
          <c:showVal val="0"/>
          <c:showCatName val="0"/>
          <c:showSerName val="0"/>
          <c:showPercent val="0"/>
          <c:showBubbleSize val="0"/>
        </c:dLbls>
        <c:gapWidth val="62"/>
        <c:overlap val="-7"/>
        <c:axId val="643059256"/>
        <c:axId val="643064352"/>
      </c:barChart>
      <c:catAx>
        <c:axId val="643059256"/>
        <c:scaling>
          <c:orientation val="maxMin"/>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crossAx val="643064352"/>
        <c:crosses val="autoZero"/>
        <c:auto val="1"/>
        <c:lblAlgn val="ctr"/>
        <c:lblOffset val="100"/>
        <c:noMultiLvlLbl val="0"/>
      </c:catAx>
      <c:valAx>
        <c:axId val="643064352"/>
        <c:scaling>
          <c:orientation val="minMax"/>
          <c:max val="1"/>
          <c:min val="0"/>
        </c:scaling>
        <c:delete val="0"/>
        <c:axPos val="t"/>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643059256"/>
        <c:crosses val="autoZero"/>
        <c:crossBetween val="between"/>
        <c:majorUnit val="0.2"/>
      </c:valAx>
      <c:spPr>
        <a:noFill/>
        <a:ln>
          <a:noFill/>
        </a:ln>
        <a:effectLst/>
      </c:spPr>
    </c:plotArea>
    <c:legend>
      <c:legendPos val="b"/>
      <c:layout>
        <c:manualLayout>
          <c:xMode val="edge"/>
          <c:yMode val="edge"/>
          <c:x val="0.45884818793846716"/>
          <c:y val="0.90831811667713314"/>
          <c:w val="0.32059053625122796"/>
          <c:h val="6.7055053701109452E-2"/>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fi-FI"/>
    </a:p>
  </c:txPr>
  <c:externalData r:id="rId4">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[Työhyvinvointikartoitus Hyvinkää 2022 DATA.xlsx]muut (2016-2022)!PivotTable6</c:name>
    <c:fmtId val="42"/>
  </c:pivotSource>
  <c:chart>
    <c:autoTitleDeleted val="1"/>
    <c:pivotFmts>
      <c:pivotFmt>
        <c:idx val="0"/>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
        <c:spPr>
          <a:solidFill>
            <a:srgbClr val="4F81BD">
              <a:lumMod val="40000"/>
              <a:lumOff val="60000"/>
            </a:srgbClr>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3"/>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4"/>
        <c:spPr>
          <a:solidFill>
            <a:srgbClr val="4F81BD">
              <a:lumMod val="40000"/>
              <a:lumOff val="60000"/>
            </a:srgbClr>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5"/>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7"/>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9"/>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0"/>
        <c:spPr>
          <a:solidFill>
            <a:srgbClr val="C0504D">
              <a:lumMod val="20000"/>
              <a:lumOff val="8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1"/>
        <c:spPr>
          <a:solidFill>
            <a:srgbClr val="C0504D">
              <a:lumMod val="20000"/>
              <a:lumOff val="8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2"/>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3"/>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4"/>
        <c:spPr>
          <a:solidFill>
            <a:srgbClr val="C0504D">
              <a:lumMod val="20000"/>
              <a:lumOff val="8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5"/>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6"/>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7"/>
        <c:spPr>
          <a:solidFill>
            <a:srgbClr val="C0504D">
              <a:lumMod val="20000"/>
              <a:lumOff val="8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8"/>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9"/>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0"/>
        <c:spPr>
          <a:solidFill>
            <a:srgbClr val="C0504D">
              <a:lumMod val="20000"/>
              <a:lumOff val="8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1"/>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2"/>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s>
    <c:plotArea>
      <c:layout>
        <c:manualLayout>
          <c:layoutTarget val="inner"/>
          <c:xMode val="edge"/>
          <c:yMode val="edge"/>
          <c:x val="0.32574733761696922"/>
          <c:y val="4.6884921260105662E-2"/>
          <c:w val="0.63566149998914434"/>
          <c:h val="0.80518871676203441"/>
        </c:manualLayout>
      </c:layout>
      <c:barChart>
        <c:barDir val="bar"/>
        <c:grouping val="clustered"/>
        <c:varyColors val="0"/>
        <c:ser>
          <c:idx val="0"/>
          <c:order val="0"/>
          <c:tx>
            <c:strRef>
              <c:f>'muut (2016-2022)'!$B$36:$B$37</c:f>
              <c:strCache>
                <c:ptCount val="1"/>
                <c:pt idx="0">
                  <c:v>2016</c:v>
                </c:pt>
              </c:strCache>
            </c:strRef>
          </c:tx>
          <c:spPr>
            <a:solidFill>
              <a:srgbClr val="C0504D">
                <a:lumMod val="20000"/>
                <a:lumOff val="80000"/>
              </a:srgb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'muut (2016-2022)'!$A$38:$A$42</c:f>
              <c:strCache>
                <c:ptCount val="4"/>
                <c:pt idx="0">
                  <c:v>Kyllä, riittävästi</c:v>
                </c:pt>
                <c:pt idx="1">
                  <c:v>Melko riittävästi</c:v>
                </c:pt>
                <c:pt idx="2">
                  <c:v>Ei riittävästi</c:v>
                </c:pt>
                <c:pt idx="3">
                  <c:v>En kaipaa vertaistukea</c:v>
                </c:pt>
              </c:strCache>
            </c:strRef>
          </c:cat>
          <c:val>
            <c:numRef>
              <c:f>'muut (2016-2022)'!$B$38:$B$42</c:f>
              <c:numCache>
                <c:formatCode>0%</c:formatCode>
                <c:ptCount val="4"/>
                <c:pt idx="0">
                  <c:v>0.3559322033898305</c:v>
                </c:pt>
                <c:pt idx="1">
                  <c:v>0.30508474576271188</c:v>
                </c:pt>
                <c:pt idx="2">
                  <c:v>0.16949152542372881</c:v>
                </c:pt>
                <c:pt idx="3">
                  <c:v>0.16949152542372881</c:v>
                </c:pt>
              </c:numCache>
            </c:numRef>
          </c:val>
          <c:extLst>
            <c:ext xmlns:c16="http://schemas.microsoft.com/office/drawing/2014/chart" uri="{C3380CC4-5D6E-409C-BE32-E72D297353CC}">
              <c16:uniqueId val="{00000000-D1CE-4A30-9527-76417AAE783B}"/>
            </c:ext>
          </c:extLst>
        </c:ser>
        <c:ser>
          <c:idx val="1"/>
          <c:order val="1"/>
          <c:tx>
            <c:strRef>
              <c:f>'muut (2016-2022)'!$C$36:$C$37</c:f>
              <c:strCache>
                <c:ptCount val="1"/>
                <c:pt idx="0">
                  <c:v>2020</c:v>
                </c:pt>
              </c:strCache>
            </c:strRef>
          </c:tx>
          <c:spPr>
            <a:solidFill>
              <a:srgbClr val="4F81BD">
                <a:lumMod val="40000"/>
                <a:lumOff val="60000"/>
              </a:srgb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'muut (2016-2022)'!$A$38:$A$42</c:f>
              <c:strCache>
                <c:ptCount val="4"/>
                <c:pt idx="0">
                  <c:v>Kyllä, riittävästi</c:v>
                </c:pt>
                <c:pt idx="1">
                  <c:v>Melko riittävästi</c:v>
                </c:pt>
                <c:pt idx="2">
                  <c:v>Ei riittävästi</c:v>
                </c:pt>
                <c:pt idx="3">
                  <c:v>En kaipaa vertaistukea</c:v>
                </c:pt>
              </c:strCache>
            </c:strRef>
          </c:cat>
          <c:val>
            <c:numRef>
              <c:f>'muut (2016-2022)'!$C$38:$C$42</c:f>
              <c:numCache>
                <c:formatCode>0%</c:formatCode>
                <c:ptCount val="4"/>
                <c:pt idx="0">
                  <c:v>0.2</c:v>
                </c:pt>
                <c:pt idx="1">
                  <c:v>0.45</c:v>
                </c:pt>
                <c:pt idx="2">
                  <c:v>0.25</c:v>
                </c:pt>
                <c:pt idx="3">
                  <c:v>0.1</c:v>
                </c:pt>
              </c:numCache>
            </c:numRef>
          </c:val>
          <c:extLst>
            <c:ext xmlns:c16="http://schemas.microsoft.com/office/drawing/2014/chart" uri="{C3380CC4-5D6E-409C-BE32-E72D297353CC}">
              <c16:uniqueId val="{00000001-D1CE-4A30-9527-76417AAE783B}"/>
            </c:ext>
          </c:extLst>
        </c:ser>
        <c:ser>
          <c:idx val="2"/>
          <c:order val="2"/>
          <c:tx>
            <c:strRef>
              <c:f>'muut (2016-2022)'!$D$36:$D$37</c:f>
              <c:strCache>
                <c:ptCount val="1"/>
                <c:pt idx="0">
                  <c:v>2022</c:v>
                </c:pt>
              </c:strCache>
            </c:strRef>
          </c:tx>
          <c:spPr>
            <a:solidFill>
              <a:srgbClr val="1F497D">
                <a:lumMod val="60000"/>
                <a:lumOff val="40000"/>
              </a:srgb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'muut (2016-2022)'!$A$38:$A$42</c:f>
              <c:strCache>
                <c:ptCount val="4"/>
                <c:pt idx="0">
                  <c:v>Kyllä, riittävästi</c:v>
                </c:pt>
                <c:pt idx="1">
                  <c:v>Melko riittävästi</c:v>
                </c:pt>
                <c:pt idx="2">
                  <c:v>Ei riittävästi</c:v>
                </c:pt>
                <c:pt idx="3">
                  <c:v>En kaipaa vertaistukea</c:v>
                </c:pt>
              </c:strCache>
            </c:strRef>
          </c:cat>
          <c:val>
            <c:numRef>
              <c:f>'muut (2016-2022)'!$D$38:$D$42</c:f>
              <c:numCache>
                <c:formatCode>0%</c:formatCode>
                <c:ptCount val="4"/>
                <c:pt idx="0">
                  <c:v>0.26</c:v>
                </c:pt>
                <c:pt idx="1">
                  <c:v>0.38</c:v>
                </c:pt>
                <c:pt idx="2">
                  <c:v>0.24</c:v>
                </c:pt>
                <c:pt idx="3">
                  <c:v>0.12</c:v>
                </c:pt>
              </c:numCache>
            </c:numRef>
          </c:val>
          <c:extLst>
            <c:ext xmlns:c16="http://schemas.microsoft.com/office/drawing/2014/chart" uri="{C3380CC4-5D6E-409C-BE32-E72D297353CC}">
              <c16:uniqueId val="{00000002-D1CE-4A30-9527-76417AAE783B}"/>
            </c:ext>
          </c:extLst>
        </c:ser>
        <c:dLbls>
          <c:showLegendKey val="0"/>
          <c:showVal val="0"/>
          <c:showCatName val="0"/>
          <c:showSerName val="0"/>
          <c:showPercent val="0"/>
          <c:showBubbleSize val="0"/>
        </c:dLbls>
        <c:gapWidth val="62"/>
        <c:overlap val="-7"/>
        <c:axId val="643059256"/>
        <c:axId val="643064352"/>
      </c:barChart>
      <c:catAx>
        <c:axId val="643059256"/>
        <c:scaling>
          <c:orientation val="maxMin"/>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crossAx val="643064352"/>
        <c:crosses val="autoZero"/>
        <c:auto val="1"/>
        <c:lblAlgn val="ctr"/>
        <c:lblOffset val="100"/>
        <c:noMultiLvlLbl val="0"/>
      </c:catAx>
      <c:valAx>
        <c:axId val="643064352"/>
        <c:scaling>
          <c:orientation val="minMax"/>
          <c:max val="1"/>
          <c:min val="0"/>
        </c:scaling>
        <c:delete val="0"/>
        <c:axPos val="t"/>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643059256"/>
        <c:crosses val="autoZero"/>
        <c:crossBetween val="between"/>
        <c:majorUnit val="0.2"/>
      </c:valAx>
      <c:spPr>
        <a:noFill/>
        <a:ln>
          <a:noFill/>
        </a:ln>
        <a:effectLst/>
      </c:spPr>
    </c:plotArea>
    <c:legend>
      <c:legendPos val="b"/>
      <c:layout>
        <c:manualLayout>
          <c:xMode val="edge"/>
          <c:yMode val="edge"/>
          <c:x val="0.45884818793846716"/>
          <c:y val="0.90831811667713314"/>
          <c:w val="0.32059053625122796"/>
          <c:h val="6.7055053701109452E-2"/>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legend>
    <c:plotVisOnly val="1"/>
    <c:dispBlanksAs val="gap"/>
    <c:showDLblsOverMax val="0"/>
  </c:chart>
  <c:spPr>
    <a:solidFill>
      <a:schemeClr val="bg1"/>
    </a:solidFill>
    <a:ln w="9525" cap="flat" cmpd="sng" algn="ctr">
      <a:solidFill>
        <a:srgbClr val="7030A0"/>
      </a:solidFill>
      <a:round/>
    </a:ln>
    <a:effectLst/>
  </c:spPr>
  <c:txPr>
    <a:bodyPr/>
    <a:lstStyle/>
    <a:p>
      <a:pPr>
        <a:defRPr/>
      </a:pPr>
      <a:endParaRPr lang="fi-FI"/>
    </a:p>
  </c:txPr>
  <c:externalData r:id="rId4">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ivotFmts>
      <c:pivotFmt>
        <c:idx val="0"/>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
        <c:spPr>
          <a:solidFill>
            <a:srgbClr val="4F81BD">
              <a:lumMod val="40000"/>
              <a:lumOff val="60000"/>
            </a:srgbClr>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3"/>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4"/>
        <c:spPr>
          <a:solidFill>
            <a:srgbClr val="4F81BD">
              <a:lumMod val="40000"/>
              <a:lumOff val="60000"/>
            </a:srgbClr>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5"/>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7"/>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9"/>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0"/>
        <c:spPr>
          <a:solidFill>
            <a:srgbClr val="C0504D">
              <a:lumMod val="20000"/>
              <a:lumOff val="8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1"/>
        <c:spPr>
          <a:solidFill>
            <a:srgbClr val="C0504D">
              <a:lumMod val="20000"/>
              <a:lumOff val="8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2"/>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3"/>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s>
    <c:plotArea>
      <c:layout>
        <c:manualLayout>
          <c:layoutTarget val="inner"/>
          <c:xMode val="edge"/>
          <c:yMode val="edge"/>
          <c:x val="0.4105946756942857"/>
          <c:y val="4.6884921260105662E-2"/>
          <c:w val="0.55229849732853842"/>
          <c:h val="0.80518871676203441"/>
        </c:manualLayout>
      </c:layout>
      <c:barChart>
        <c:barDir val="bar"/>
        <c:grouping val="clustered"/>
        <c:varyColors val="0"/>
        <c:ser>
          <c:idx val="0"/>
          <c:order val="0"/>
          <c:tx>
            <c:strRef>
              <c:f>DATA!$BC$184</c:f>
              <c:strCache>
                <c:ptCount val="1"/>
                <c:pt idx="0">
                  <c:v>2016</c:v>
                </c:pt>
              </c:strCache>
            </c:strRef>
          </c:tx>
          <c:spPr>
            <a:solidFill>
              <a:srgbClr val="C0504D">
                <a:lumMod val="20000"/>
                <a:lumOff val="80000"/>
              </a:srgb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DATA!$BB$185:$BB$188</c:f>
              <c:strCache>
                <c:ptCount val="4"/>
                <c:pt idx="0">
                  <c:v>19.1. Oppilaitoksen opettajilta</c:v>
                </c:pt>
                <c:pt idx="1">
                  <c:v>19.2. Muusta työyhteisöstä</c:v>
                </c:pt>
                <c:pt idx="2">
                  <c:v>19.3. Muusta verkostosta</c:v>
                </c:pt>
                <c:pt idx="3">
                  <c:v>19.4. En kaipaa ammatillista vertaistukea</c:v>
                </c:pt>
              </c:strCache>
            </c:strRef>
          </c:cat>
          <c:val>
            <c:numRef>
              <c:f>DATA!$BC$185:$BC$188</c:f>
              <c:numCache>
                <c:formatCode>0%</c:formatCode>
                <c:ptCount val="4"/>
                <c:pt idx="0">
                  <c:v>0.3</c:v>
                </c:pt>
                <c:pt idx="1">
                  <c:v>0.26666666666666666</c:v>
                </c:pt>
                <c:pt idx="2">
                  <c:v>0.36666666666666664</c:v>
                </c:pt>
                <c:pt idx="3">
                  <c:v>6.6666666666666666E-2</c:v>
                </c:pt>
              </c:numCache>
            </c:numRef>
          </c:val>
          <c:extLst>
            <c:ext xmlns:c16="http://schemas.microsoft.com/office/drawing/2014/chart" uri="{C3380CC4-5D6E-409C-BE32-E72D297353CC}">
              <c16:uniqueId val="{00000000-DD86-4380-89BF-1F1B5203272C}"/>
            </c:ext>
          </c:extLst>
        </c:ser>
        <c:ser>
          <c:idx val="1"/>
          <c:order val="1"/>
          <c:tx>
            <c:strRef>
              <c:f>DATA!$BD$184</c:f>
              <c:strCache>
                <c:ptCount val="1"/>
                <c:pt idx="0">
                  <c:v>2020</c:v>
                </c:pt>
              </c:strCache>
            </c:strRef>
          </c:tx>
          <c:spPr>
            <a:solidFill>
              <a:srgbClr val="4F81BD">
                <a:lumMod val="40000"/>
                <a:lumOff val="60000"/>
              </a:srgb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DATA!$BB$185:$BB$188</c:f>
              <c:strCache>
                <c:ptCount val="4"/>
                <c:pt idx="0">
                  <c:v>19.1. Oppilaitoksen opettajilta</c:v>
                </c:pt>
                <c:pt idx="1">
                  <c:v>19.2. Muusta työyhteisöstä</c:v>
                </c:pt>
                <c:pt idx="2">
                  <c:v>19.3. Muusta verkostosta</c:v>
                </c:pt>
                <c:pt idx="3">
                  <c:v>19.4. En kaipaa ammatillista vertaistukea</c:v>
                </c:pt>
              </c:strCache>
            </c:strRef>
          </c:cat>
          <c:val>
            <c:numRef>
              <c:f>DATA!$BD$185:$BD$188</c:f>
              <c:numCache>
                <c:formatCode>0%</c:formatCode>
                <c:ptCount val="4"/>
                <c:pt idx="0">
                  <c:v>0.33</c:v>
                </c:pt>
                <c:pt idx="1">
                  <c:v>0.4</c:v>
                </c:pt>
                <c:pt idx="2">
                  <c:v>0.63</c:v>
                </c:pt>
                <c:pt idx="3">
                  <c:v>0.05</c:v>
                </c:pt>
              </c:numCache>
            </c:numRef>
          </c:val>
          <c:extLst>
            <c:ext xmlns:c16="http://schemas.microsoft.com/office/drawing/2014/chart" uri="{C3380CC4-5D6E-409C-BE32-E72D297353CC}">
              <c16:uniqueId val="{00000001-DD86-4380-89BF-1F1B5203272C}"/>
            </c:ext>
          </c:extLst>
        </c:ser>
        <c:ser>
          <c:idx val="2"/>
          <c:order val="2"/>
          <c:tx>
            <c:strRef>
              <c:f>DATA!$BE$184</c:f>
              <c:strCache>
                <c:ptCount val="1"/>
                <c:pt idx="0">
                  <c:v>2022</c:v>
                </c:pt>
              </c:strCache>
            </c:strRef>
          </c:tx>
          <c:spPr>
            <a:solidFill>
              <a:srgbClr val="1F497D">
                <a:lumMod val="60000"/>
                <a:lumOff val="40000"/>
              </a:srgb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DATA!$BB$185:$BB$188</c:f>
              <c:strCache>
                <c:ptCount val="4"/>
                <c:pt idx="0">
                  <c:v>19.1. Oppilaitoksen opettajilta</c:v>
                </c:pt>
                <c:pt idx="1">
                  <c:v>19.2. Muusta työyhteisöstä</c:v>
                </c:pt>
                <c:pt idx="2">
                  <c:v>19.3. Muusta verkostosta</c:v>
                </c:pt>
                <c:pt idx="3">
                  <c:v>19.4. En kaipaa ammatillista vertaistukea</c:v>
                </c:pt>
              </c:strCache>
            </c:strRef>
          </c:cat>
          <c:val>
            <c:numRef>
              <c:f>DATA!$BE$185:$BE$188</c:f>
              <c:numCache>
                <c:formatCode>0%</c:formatCode>
                <c:ptCount val="4"/>
                <c:pt idx="0">
                  <c:v>0.33333333333333331</c:v>
                </c:pt>
                <c:pt idx="1">
                  <c:v>0.50980392156862742</c:v>
                </c:pt>
                <c:pt idx="2">
                  <c:v>0.62745098039215685</c:v>
                </c:pt>
                <c:pt idx="3">
                  <c:v>0.11764705882352941</c:v>
                </c:pt>
              </c:numCache>
            </c:numRef>
          </c:val>
          <c:extLst>
            <c:ext xmlns:c16="http://schemas.microsoft.com/office/drawing/2014/chart" uri="{C3380CC4-5D6E-409C-BE32-E72D297353CC}">
              <c16:uniqueId val="{00000002-DD86-4380-89BF-1F1B5203272C}"/>
            </c:ext>
          </c:extLst>
        </c:ser>
        <c:dLbls>
          <c:showLegendKey val="0"/>
          <c:showVal val="0"/>
          <c:showCatName val="0"/>
          <c:showSerName val="0"/>
          <c:showPercent val="0"/>
          <c:showBubbleSize val="0"/>
        </c:dLbls>
        <c:gapWidth val="62"/>
        <c:overlap val="-7"/>
        <c:axId val="643059256"/>
        <c:axId val="643064352"/>
      </c:barChart>
      <c:catAx>
        <c:axId val="643059256"/>
        <c:scaling>
          <c:orientation val="maxMin"/>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crossAx val="643064352"/>
        <c:crosses val="autoZero"/>
        <c:auto val="1"/>
        <c:lblAlgn val="ctr"/>
        <c:lblOffset val="100"/>
        <c:noMultiLvlLbl val="0"/>
      </c:catAx>
      <c:valAx>
        <c:axId val="643064352"/>
        <c:scaling>
          <c:orientation val="minMax"/>
          <c:max val="1"/>
          <c:min val="0"/>
        </c:scaling>
        <c:delete val="0"/>
        <c:axPos val="t"/>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643059256"/>
        <c:crosses val="autoZero"/>
        <c:crossBetween val="between"/>
        <c:majorUnit val="0.2"/>
      </c:valAx>
      <c:spPr>
        <a:noFill/>
        <a:ln>
          <a:noFill/>
        </a:ln>
        <a:effectLst/>
      </c:spPr>
    </c:plotArea>
    <c:legend>
      <c:legendPos val="b"/>
      <c:layout>
        <c:manualLayout>
          <c:xMode val="edge"/>
          <c:yMode val="edge"/>
          <c:x val="0.45884818793846716"/>
          <c:y val="0.90831811667713314"/>
          <c:w val="0.32059053625122796"/>
          <c:h val="6.7055053701109452E-2"/>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legend>
    <c:plotVisOnly val="1"/>
    <c:dispBlanksAs val="gap"/>
    <c:showDLblsOverMax val="0"/>
  </c:chart>
  <c:spPr>
    <a:solidFill>
      <a:schemeClr val="bg1"/>
    </a:solidFill>
    <a:ln w="9525" cap="flat" cmpd="sng" algn="ctr">
      <a:solidFill>
        <a:srgbClr val="7030A0"/>
      </a:solidFill>
      <a:round/>
    </a:ln>
    <a:effectLst/>
  </c:spPr>
  <c:txPr>
    <a:bodyPr/>
    <a:lstStyle/>
    <a:p>
      <a:pPr>
        <a:defRPr/>
      </a:pPr>
      <a:endParaRPr lang="fi-FI"/>
    </a:p>
  </c:txPr>
  <c:externalData r:id="rId4">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ivotFmts>
      <c:pivotFmt>
        <c:idx val="0"/>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
        <c:spPr>
          <a:solidFill>
            <a:srgbClr val="4F81BD">
              <a:lumMod val="40000"/>
              <a:lumOff val="60000"/>
            </a:srgbClr>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3"/>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4"/>
        <c:spPr>
          <a:solidFill>
            <a:srgbClr val="4F81BD">
              <a:lumMod val="40000"/>
              <a:lumOff val="60000"/>
            </a:srgbClr>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5"/>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7"/>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9"/>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0"/>
        <c:spPr>
          <a:solidFill>
            <a:srgbClr val="C0504D">
              <a:lumMod val="20000"/>
              <a:lumOff val="8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1"/>
        <c:spPr>
          <a:solidFill>
            <a:srgbClr val="C0504D">
              <a:lumMod val="20000"/>
              <a:lumOff val="8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2"/>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3"/>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s>
    <c:plotArea>
      <c:layout>
        <c:manualLayout>
          <c:layoutTarget val="inner"/>
          <c:xMode val="edge"/>
          <c:yMode val="edge"/>
          <c:x val="0.30872918182863035"/>
          <c:y val="8.260633582538586E-2"/>
          <c:w val="0.66080099950859317"/>
          <c:h val="0.84388421160675642"/>
        </c:manualLayout>
      </c:layout>
      <c:barChart>
        <c:barDir val="bar"/>
        <c:grouping val="clustered"/>
        <c:varyColors val="0"/>
        <c:ser>
          <c:idx val="0"/>
          <c:order val="0"/>
          <c:tx>
            <c:strRef>
              <c:f>DATA!$CE$201</c:f>
              <c:strCache>
                <c:ptCount val="1"/>
                <c:pt idx="0">
                  <c:v>2016</c:v>
                </c:pt>
              </c:strCache>
            </c:strRef>
          </c:tx>
          <c:spPr>
            <a:solidFill>
              <a:srgbClr val="C0504D">
                <a:lumMod val="20000"/>
                <a:lumOff val="80000"/>
              </a:srgbClr>
            </a:solidFill>
            <a:ln>
              <a:noFill/>
            </a:ln>
            <a:effectLst/>
          </c:spPr>
          <c:invertIfNegative val="0"/>
          <c:dLbls>
            <c:spPr>
              <a:noFill/>
              <a:ln>
                <a:noFill/>
              </a:ln>
              <a:effectLst/>
            </c:spPr>
            <c:txPr>
              <a:bodyPr rot="0" spcFirstLastPara="1" vertOverflow="ellipsis" vert="horz" wrap="square" anchor="ctr" anchorCtr="0"/>
              <a:lstStyle/>
              <a:p>
                <a:pPr algn="ctr">
                  <a:defRPr lang="en-US" sz="1050" b="0" i="0" u="none" strike="noStrike" kern="1200" baseline="0">
                    <a:solidFill>
                      <a:schemeClr val="tx1">
                        <a:lumMod val="75000"/>
                        <a:lumOff val="25000"/>
                      </a:schemeClr>
                    </a:solidFill>
                    <a:latin typeface="+mn-lt"/>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DATA!$CD$202:$CD$211</c:f>
              <c:strCache>
                <c:ptCount val="10"/>
                <c:pt idx="0">
                  <c:v>1 - en pysty tekemään lainkaan töitä</c:v>
                </c:pt>
                <c:pt idx="1">
                  <c:v>2</c:v>
                </c:pt>
                <c:pt idx="2">
                  <c:v>3</c:v>
                </c:pt>
                <c:pt idx="3">
                  <c:v>4</c:v>
                </c:pt>
                <c:pt idx="4">
                  <c:v>5</c:v>
                </c:pt>
                <c:pt idx="5">
                  <c:v>6</c:v>
                </c:pt>
                <c:pt idx="6">
                  <c:v>7</c:v>
                </c:pt>
                <c:pt idx="7">
                  <c:v>8</c:v>
                </c:pt>
                <c:pt idx="8">
                  <c:v>9</c:v>
                </c:pt>
                <c:pt idx="9">
                  <c:v>10 - työkykyni on nyt parhaimmillaan</c:v>
                </c:pt>
              </c:strCache>
            </c:strRef>
          </c:cat>
          <c:val>
            <c:numRef>
              <c:f>DATA!$CE$202:$CE$211</c:f>
              <c:numCache>
                <c:formatCode>0%</c:formatCode>
                <c:ptCount val="10"/>
                <c:pt idx="0">
                  <c:v>0</c:v>
                </c:pt>
                <c:pt idx="1">
                  <c:v>0</c:v>
                </c:pt>
                <c:pt idx="2">
                  <c:v>0</c:v>
                </c:pt>
                <c:pt idx="3">
                  <c:v>0</c:v>
                </c:pt>
                <c:pt idx="4">
                  <c:v>0</c:v>
                </c:pt>
                <c:pt idx="5">
                  <c:v>1.6666666666666666E-2</c:v>
                </c:pt>
                <c:pt idx="6">
                  <c:v>1.6666666666666666E-2</c:v>
                </c:pt>
                <c:pt idx="7">
                  <c:v>0.2</c:v>
                </c:pt>
                <c:pt idx="8">
                  <c:v>0.48333333333333334</c:v>
                </c:pt>
                <c:pt idx="9">
                  <c:v>0.25</c:v>
                </c:pt>
              </c:numCache>
            </c:numRef>
          </c:val>
          <c:extLst>
            <c:ext xmlns:c16="http://schemas.microsoft.com/office/drawing/2014/chart" uri="{C3380CC4-5D6E-409C-BE32-E72D297353CC}">
              <c16:uniqueId val="{00000000-A47C-46FB-995B-820CDE65675A}"/>
            </c:ext>
          </c:extLst>
        </c:ser>
        <c:ser>
          <c:idx val="1"/>
          <c:order val="1"/>
          <c:tx>
            <c:strRef>
              <c:f>DATA!$CF$201</c:f>
              <c:strCache>
                <c:ptCount val="1"/>
                <c:pt idx="0">
                  <c:v>2020</c:v>
                </c:pt>
              </c:strCache>
            </c:strRef>
          </c:tx>
          <c:spPr>
            <a:solidFill>
              <a:srgbClr val="4F81BD">
                <a:lumMod val="40000"/>
                <a:lumOff val="60000"/>
              </a:srgbClr>
            </a:solidFill>
            <a:ln>
              <a:noFill/>
            </a:ln>
            <a:effectLst/>
          </c:spPr>
          <c:invertIfNegative val="0"/>
          <c:dLbls>
            <c:dLbl>
              <c:idx val="7"/>
              <c:spPr>
                <a:noFill/>
                <a:ln>
                  <a:noFill/>
                </a:ln>
                <a:effectLst/>
              </c:spPr>
              <c:txPr>
                <a:bodyPr rot="0" spcFirstLastPara="1" vertOverflow="ellipsis" vert="horz" wrap="square" anchor="ctr" anchorCtr="0"/>
                <a:lstStyle/>
                <a:p>
                  <a:pPr algn="ctr">
                    <a:defRPr lang="en-US" sz="1050" b="0" i="0" u="none" strike="noStrike" kern="1200" baseline="0">
                      <a:solidFill>
                        <a:schemeClr val="tx1">
                          <a:lumMod val="75000"/>
                          <a:lumOff val="25000"/>
                        </a:schemeClr>
                      </a:solidFill>
                      <a:latin typeface="+mn-lt"/>
                      <a:ea typeface="+mn-ea"/>
                      <a:cs typeface="+mn-cs"/>
                    </a:defRPr>
                  </a:pPr>
                  <a:endParaRPr lang="fi-FI"/>
                </a:p>
              </c:txPr>
              <c:showLegendKey val="0"/>
              <c:showVal val="1"/>
              <c:showCatName val="0"/>
              <c:showSerName val="0"/>
              <c:showPercent val="0"/>
              <c:showBubbleSize val="0"/>
              <c:extLst>
                <c:ext xmlns:c16="http://schemas.microsoft.com/office/drawing/2014/chart" uri="{C3380CC4-5D6E-409C-BE32-E72D297353CC}">
                  <c16:uniqueId val="{00000003-A47C-46FB-995B-820CDE65675A}"/>
                </c:ext>
              </c:extLst>
            </c:dLbl>
            <c:spPr>
              <a:noFill/>
              <a:ln>
                <a:noFill/>
              </a:ln>
              <a:effectLst/>
            </c:spPr>
            <c:txPr>
              <a:bodyPr rot="0" spcFirstLastPara="1" vertOverflow="ellipsis" vert="horz" wrap="square" anchor="ctr" anchorCtr="1"/>
              <a:lstStyle/>
              <a:p>
                <a:pPr algn="ctr">
                  <a:defRPr sz="1050" b="0" i="0" u="none" strike="noStrike" kern="1200" baseline="0">
                    <a:solidFill>
                      <a:schemeClr val="tx1">
                        <a:lumMod val="75000"/>
                        <a:lumOff val="25000"/>
                      </a:schemeClr>
                    </a:solidFill>
                    <a:latin typeface="+mn-lt"/>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DATA!$CD$202:$CD$211</c:f>
              <c:strCache>
                <c:ptCount val="10"/>
                <c:pt idx="0">
                  <c:v>1 - en pysty tekemään lainkaan töitä</c:v>
                </c:pt>
                <c:pt idx="1">
                  <c:v>2</c:v>
                </c:pt>
                <c:pt idx="2">
                  <c:v>3</c:v>
                </c:pt>
                <c:pt idx="3">
                  <c:v>4</c:v>
                </c:pt>
                <c:pt idx="4">
                  <c:v>5</c:v>
                </c:pt>
                <c:pt idx="5">
                  <c:v>6</c:v>
                </c:pt>
                <c:pt idx="6">
                  <c:v>7</c:v>
                </c:pt>
                <c:pt idx="7">
                  <c:v>8</c:v>
                </c:pt>
                <c:pt idx="8">
                  <c:v>9</c:v>
                </c:pt>
                <c:pt idx="9">
                  <c:v>10 - työkykyni on nyt parhaimmillaan</c:v>
                </c:pt>
              </c:strCache>
            </c:strRef>
          </c:cat>
          <c:val>
            <c:numRef>
              <c:f>DATA!$CF$202:$CF$211</c:f>
              <c:numCache>
                <c:formatCode>0%</c:formatCode>
                <c:ptCount val="10"/>
                <c:pt idx="0">
                  <c:v>0</c:v>
                </c:pt>
                <c:pt idx="1">
                  <c:v>0</c:v>
                </c:pt>
                <c:pt idx="2">
                  <c:v>0</c:v>
                </c:pt>
                <c:pt idx="3">
                  <c:v>0</c:v>
                </c:pt>
                <c:pt idx="4">
                  <c:v>0</c:v>
                </c:pt>
                <c:pt idx="5">
                  <c:v>0</c:v>
                </c:pt>
                <c:pt idx="6">
                  <c:v>0.1</c:v>
                </c:pt>
                <c:pt idx="7">
                  <c:v>0.19</c:v>
                </c:pt>
                <c:pt idx="8">
                  <c:v>0.59</c:v>
                </c:pt>
                <c:pt idx="9">
                  <c:v>0.12</c:v>
                </c:pt>
              </c:numCache>
            </c:numRef>
          </c:val>
          <c:extLst>
            <c:ext xmlns:c16="http://schemas.microsoft.com/office/drawing/2014/chart" uri="{C3380CC4-5D6E-409C-BE32-E72D297353CC}">
              <c16:uniqueId val="{00000001-A47C-46FB-995B-820CDE65675A}"/>
            </c:ext>
          </c:extLst>
        </c:ser>
        <c:ser>
          <c:idx val="2"/>
          <c:order val="2"/>
          <c:tx>
            <c:strRef>
              <c:f>DATA!$CG$201</c:f>
              <c:strCache>
                <c:ptCount val="1"/>
                <c:pt idx="0">
                  <c:v>2022</c:v>
                </c:pt>
              </c:strCache>
            </c:strRef>
          </c:tx>
          <c:spPr>
            <a:solidFill>
              <a:srgbClr val="1F497D">
                <a:lumMod val="60000"/>
                <a:lumOff val="40000"/>
              </a:srgbClr>
            </a:solidFill>
            <a:ln>
              <a:noFill/>
            </a:ln>
            <a:effectLst/>
          </c:spPr>
          <c:invertIfNegative val="0"/>
          <c:dLbls>
            <c:spPr>
              <a:noFill/>
              <a:ln>
                <a:noFill/>
              </a:ln>
              <a:effectLst/>
            </c:spPr>
            <c:txPr>
              <a:bodyPr rot="0" spcFirstLastPara="1" vertOverflow="ellipsis" vert="horz" wrap="square" anchor="ctr" anchorCtr="0"/>
              <a:lstStyle/>
              <a:p>
                <a:pPr algn="ctr">
                  <a:defRPr lang="en-US" sz="1050" b="0" i="0" u="none" strike="noStrike" kern="1200" baseline="0">
                    <a:solidFill>
                      <a:schemeClr val="tx1">
                        <a:lumMod val="75000"/>
                        <a:lumOff val="25000"/>
                      </a:schemeClr>
                    </a:solidFill>
                    <a:latin typeface="+mn-lt"/>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DATA!$CD$202:$CD$211</c:f>
              <c:strCache>
                <c:ptCount val="10"/>
                <c:pt idx="0">
                  <c:v>1 - en pysty tekemään lainkaan töitä</c:v>
                </c:pt>
                <c:pt idx="1">
                  <c:v>2</c:v>
                </c:pt>
                <c:pt idx="2">
                  <c:v>3</c:v>
                </c:pt>
                <c:pt idx="3">
                  <c:v>4</c:v>
                </c:pt>
                <c:pt idx="4">
                  <c:v>5</c:v>
                </c:pt>
                <c:pt idx="5">
                  <c:v>6</c:v>
                </c:pt>
                <c:pt idx="6">
                  <c:v>7</c:v>
                </c:pt>
                <c:pt idx="7">
                  <c:v>8</c:v>
                </c:pt>
                <c:pt idx="8">
                  <c:v>9</c:v>
                </c:pt>
                <c:pt idx="9">
                  <c:v>10 - työkykyni on nyt parhaimmillaan</c:v>
                </c:pt>
              </c:strCache>
            </c:strRef>
          </c:cat>
          <c:val>
            <c:numRef>
              <c:f>DATA!$CG$202:$CG$211</c:f>
              <c:numCache>
                <c:formatCode>0%</c:formatCode>
                <c:ptCount val="10"/>
                <c:pt idx="0">
                  <c:v>0</c:v>
                </c:pt>
                <c:pt idx="1">
                  <c:v>0</c:v>
                </c:pt>
                <c:pt idx="2">
                  <c:v>0</c:v>
                </c:pt>
                <c:pt idx="3">
                  <c:v>0</c:v>
                </c:pt>
                <c:pt idx="4">
                  <c:v>1.9607843137254902E-2</c:v>
                </c:pt>
                <c:pt idx="5">
                  <c:v>3.9215686274509803E-2</c:v>
                </c:pt>
                <c:pt idx="6">
                  <c:v>5.8823529411764705E-2</c:v>
                </c:pt>
                <c:pt idx="7">
                  <c:v>0.29411764705882354</c:v>
                </c:pt>
                <c:pt idx="8">
                  <c:v>0.37254901960784315</c:v>
                </c:pt>
                <c:pt idx="9">
                  <c:v>0.21568627450980393</c:v>
                </c:pt>
              </c:numCache>
            </c:numRef>
          </c:val>
          <c:extLst>
            <c:ext xmlns:c16="http://schemas.microsoft.com/office/drawing/2014/chart" uri="{C3380CC4-5D6E-409C-BE32-E72D297353CC}">
              <c16:uniqueId val="{00000002-A47C-46FB-995B-820CDE65675A}"/>
            </c:ext>
          </c:extLst>
        </c:ser>
        <c:dLbls>
          <c:showLegendKey val="0"/>
          <c:showVal val="0"/>
          <c:showCatName val="0"/>
          <c:showSerName val="0"/>
          <c:showPercent val="0"/>
          <c:showBubbleSize val="0"/>
        </c:dLbls>
        <c:gapWidth val="62"/>
        <c:overlap val="-7"/>
        <c:axId val="643059256"/>
        <c:axId val="643064352"/>
      </c:barChart>
      <c:catAx>
        <c:axId val="643059256"/>
        <c:scaling>
          <c:orientation val="maxMin"/>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fi-FI"/>
          </a:p>
        </c:txPr>
        <c:crossAx val="643064352"/>
        <c:crosses val="autoZero"/>
        <c:auto val="1"/>
        <c:lblAlgn val="ctr"/>
        <c:lblOffset val="100"/>
        <c:noMultiLvlLbl val="0"/>
      </c:catAx>
      <c:valAx>
        <c:axId val="643064352"/>
        <c:scaling>
          <c:orientation val="minMax"/>
          <c:max val="1"/>
          <c:min val="0"/>
        </c:scaling>
        <c:delete val="0"/>
        <c:axPos val="t"/>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fi-FI"/>
          </a:p>
        </c:txPr>
        <c:crossAx val="643059256"/>
        <c:crosses val="autoZero"/>
        <c:crossBetween val="between"/>
        <c:majorUnit val="0.2"/>
      </c:valAx>
      <c:spPr>
        <a:noFill/>
        <a:ln>
          <a:noFill/>
        </a:ln>
        <a:effectLst/>
      </c:spPr>
    </c:plotArea>
    <c:legend>
      <c:legendPos val="b"/>
      <c:layout>
        <c:manualLayout>
          <c:xMode val="edge"/>
          <c:yMode val="edge"/>
          <c:x val="0.45884821432482509"/>
          <c:y val="0.93019312003650045"/>
          <c:w val="0.32059053625122796"/>
          <c:h val="6.7055053701109452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fi-FI"/>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1400"/>
      </a:pPr>
      <a:endParaRPr lang="fi-FI"/>
    </a:p>
  </c:txPr>
  <c:externalData r:id="rId4">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ivotFmts>
      <c:pivotFmt>
        <c:idx val="0"/>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
        <c:spPr>
          <a:solidFill>
            <a:srgbClr val="4F81BD">
              <a:lumMod val="40000"/>
              <a:lumOff val="60000"/>
            </a:srgbClr>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3"/>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4"/>
        <c:spPr>
          <a:solidFill>
            <a:srgbClr val="4F81BD">
              <a:lumMod val="40000"/>
              <a:lumOff val="60000"/>
            </a:srgbClr>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5"/>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7"/>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9"/>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0"/>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1"/>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2"/>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3"/>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s>
    <c:plotArea>
      <c:layout>
        <c:manualLayout>
          <c:layoutTarget val="inner"/>
          <c:xMode val="edge"/>
          <c:yMode val="edge"/>
          <c:x val="0.23092282176384399"/>
          <c:y val="5.9732194958108061E-2"/>
          <c:w val="0.7094611074810353"/>
          <c:h val="0.86029489643820656"/>
        </c:manualLayout>
      </c:layout>
      <c:barChart>
        <c:barDir val="bar"/>
        <c:grouping val="clustered"/>
        <c:varyColors val="0"/>
        <c:ser>
          <c:idx val="0"/>
          <c:order val="0"/>
          <c:tx>
            <c:strRef>
              <c:f>Tunneilmasto!$B$42</c:f>
              <c:strCache>
                <c:ptCount val="1"/>
                <c:pt idx="0">
                  <c:v>2020</c:v>
                </c:pt>
              </c:strCache>
            </c:strRef>
          </c:tx>
          <c:spPr>
            <a:solidFill>
              <a:srgbClr val="4F81BD">
                <a:lumMod val="40000"/>
                <a:lumOff val="60000"/>
              </a:srgb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Tunneilmasto!$A$43:$A$57</c:f>
              <c:strCache>
                <c:ptCount val="15"/>
                <c:pt idx="0">
                  <c:v>*Hämmennys</c:v>
                </c:pt>
                <c:pt idx="1">
                  <c:v>*Innostus</c:v>
                </c:pt>
                <c:pt idx="2">
                  <c:v>*Tyytyväisyys</c:v>
                </c:pt>
                <c:pt idx="3">
                  <c:v>*Ailahtelevuus</c:v>
                </c:pt>
                <c:pt idx="4">
                  <c:v>*Epävarmuus</c:v>
                </c:pt>
                <c:pt idx="5">
                  <c:v>*Helpotus</c:v>
                </c:pt>
                <c:pt idx="6">
                  <c:v>*Turhautuminen</c:v>
                </c:pt>
                <c:pt idx="7">
                  <c:v>*Pelko</c:v>
                </c:pt>
                <c:pt idx="8">
                  <c:v>*Ahdistus</c:v>
                </c:pt>
                <c:pt idx="9">
                  <c:v>*Toivo</c:v>
                </c:pt>
                <c:pt idx="10">
                  <c:v>*Luottamus</c:v>
                </c:pt>
                <c:pt idx="11">
                  <c:v>*Uupumus</c:v>
                </c:pt>
                <c:pt idx="12">
                  <c:v>*Suuttumus</c:v>
                </c:pt>
                <c:pt idx="13">
                  <c:v>*Kiitollisuus</c:v>
                </c:pt>
                <c:pt idx="14">
                  <c:v>*Sinnikkyys</c:v>
                </c:pt>
              </c:strCache>
            </c:strRef>
          </c:cat>
          <c:val>
            <c:numRef>
              <c:f>Tunneilmasto!$B$43:$B$57</c:f>
              <c:numCache>
                <c:formatCode>0%</c:formatCode>
                <c:ptCount val="15"/>
                <c:pt idx="0">
                  <c:v>2.6315789473684209E-2</c:v>
                </c:pt>
                <c:pt idx="1">
                  <c:v>0.22807017543859648</c:v>
                </c:pt>
                <c:pt idx="2">
                  <c:v>0.25438596491228072</c:v>
                </c:pt>
                <c:pt idx="3">
                  <c:v>1.7543859649122806E-2</c:v>
                </c:pt>
                <c:pt idx="4">
                  <c:v>7.8947368421052627E-2</c:v>
                </c:pt>
                <c:pt idx="5">
                  <c:v>0</c:v>
                </c:pt>
                <c:pt idx="6">
                  <c:v>1.7543859649122806E-2</c:v>
                </c:pt>
                <c:pt idx="7">
                  <c:v>1.7543859649122806E-2</c:v>
                </c:pt>
                <c:pt idx="8">
                  <c:v>0</c:v>
                </c:pt>
                <c:pt idx="9">
                  <c:v>5.2631578947368418E-2</c:v>
                </c:pt>
                <c:pt idx="10">
                  <c:v>9.6491228070175433E-2</c:v>
                </c:pt>
                <c:pt idx="11">
                  <c:v>8.771929824561403E-3</c:v>
                </c:pt>
                <c:pt idx="12">
                  <c:v>0</c:v>
                </c:pt>
                <c:pt idx="13">
                  <c:v>0.13157894736842105</c:v>
                </c:pt>
                <c:pt idx="14">
                  <c:v>7.0175438596491224E-2</c:v>
                </c:pt>
              </c:numCache>
            </c:numRef>
          </c:val>
          <c:extLst>
            <c:ext xmlns:c16="http://schemas.microsoft.com/office/drawing/2014/chart" uri="{C3380CC4-5D6E-409C-BE32-E72D297353CC}">
              <c16:uniqueId val="{00000000-BF19-4ECA-A875-71B53465EDEE}"/>
            </c:ext>
          </c:extLst>
        </c:ser>
        <c:ser>
          <c:idx val="1"/>
          <c:order val="1"/>
          <c:tx>
            <c:strRef>
              <c:f>Tunneilmasto!$C$42</c:f>
              <c:strCache>
                <c:ptCount val="1"/>
                <c:pt idx="0">
                  <c:v>2022</c:v>
                </c:pt>
              </c:strCache>
            </c:strRef>
          </c:tx>
          <c:spPr>
            <a:solidFill>
              <a:srgbClr val="1F497D">
                <a:lumMod val="60000"/>
                <a:lumOff val="40000"/>
              </a:srgb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Tunneilmasto!$A$43:$A$57</c:f>
              <c:strCache>
                <c:ptCount val="15"/>
                <c:pt idx="0">
                  <c:v>*Hämmennys</c:v>
                </c:pt>
                <c:pt idx="1">
                  <c:v>*Innostus</c:v>
                </c:pt>
                <c:pt idx="2">
                  <c:v>*Tyytyväisyys</c:v>
                </c:pt>
                <c:pt idx="3">
                  <c:v>*Ailahtelevuus</c:v>
                </c:pt>
                <c:pt idx="4">
                  <c:v>*Epävarmuus</c:v>
                </c:pt>
                <c:pt idx="5">
                  <c:v>*Helpotus</c:v>
                </c:pt>
                <c:pt idx="6">
                  <c:v>*Turhautuminen</c:v>
                </c:pt>
                <c:pt idx="7">
                  <c:v>*Pelko</c:v>
                </c:pt>
                <c:pt idx="8">
                  <c:v>*Ahdistus</c:v>
                </c:pt>
                <c:pt idx="9">
                  <c:v>*Toivo</c:v>
                </c:pt>
                <c:pt idx="10">
                  <c:v>*Luottamus</c:v>
                </c:pt>
                <c:pt idx="11">
                  <c:v>*Uupumus</c:v>
                </c:pt>
                <c:pt idx="12">
                  <c:v>*Suuttumus</c:v>
                </c:pt>
                <c:pt idx="13">
                  <c:v>*Kiitollisuus</c:v>
                </c:pt>
                <c:pt idx="14">
                  <c:v>*Sinnikkyys</c:v>
                </c:pt>
              </c:strCache>
            </c:strRef>
          </c:cat>
          <c:val>
            <c:numRef>
              <c:f>Tunneilmasto!$C$43:$C$57</c:f>
              <c:numCache>
                <c:formatCode>0%</c:formatCode>
                <c:ptCount val="15"/>
                <c:pt idx="0">
                  <c:v>7.3529411764705881E-3</c:v>
                </c:pt>
                <c:pt idx="1">
                  <c:v>0.22058823529411764</c:v>
                </c:pt>
                <c:pt idx="2">
                  <c:v>0.28676470588235292</c:v>
                </c:pt>
                <c:pt idx="3">
                  <c:v>7.3529411764705881E-3</c:v>
                </c:pt>
                <c:pt idx="4">
                  <c:v>3.6764705882352942E-2</c:v>
                </c:pt>
                <c:pt idx="5">
                  <c:v>2.2058823529411766E-2</c:v>
                </c:pt>
                <c:pt idx="6">
                  <c:v>1.4705882352941176E-2</c:v>
                </c:pt>
                <c:pt idx="7">
                  <c:v>0</c:v>
                </c:pt>
                <c:pt idx="8">
                  <c:v>7.3529411764705881E-3</c:v>
                </c:pt>
                <c:pt idx="9">
                  <c:v>4.4117647058823532E-2</c:v>
                </c:pt>
                <c:pt idx="10">
                  <c:v>9.5588235294117641E-2</c:v>
                </c:pt>
                <c:pt idx="11">
                  <c:v>2.9411764705882353E-2</c:v>
                </c:pt>
                <c:pt idx="12">
                  <c:v>0</c:v>
                </c:pt>
                <c:pt idx="13">
                  <c:v>0.16176470588235295</c:v>
                </c:pt>
                <c:pt idx="14">
                  <c:v>6.6176470588235295E-2</c:v>
                </c:pt>
              </c:numCache>
            </c:numRef>
          </c:val>
          <c:extLst>
            <c:ext xmlns:c16="http://schemas.microsoft.com/office/drawing/2014/chart" uri="{C3380CC4-5D6E-409C-BE32-E72D297353CC}">
              <c16:uniqueId val="{00000001-BF19-4ECA-A875-71B53465EDEE}"/>
            </c:ext>
          </c:extLst>
        </c:ser>
        <c:dLbls>
          <c:showLegendKey val="0"/>
          <c:showVal val="0"/>
          <c:showCatName val="0"/>
          <c:showSerName val="0"/>
          <c:showPercent val="0"/>
          <c:showBubbleSize val="0"/>
        </c:dLbls>
        <c:gapWidth val="62"/>
        <c:overlap val="-7"/>
        <c:axId val="643059256"/>
        <c:axId val="643064352"/>
      </c:barChart>
      <c:catAx>
        <c:axId val="643059256"/>
        <c:scaling>
          <c:orientation val="maxMin"/>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crossAx val="643064352"/>
        <c:crosses val="autoZero"/>
        <c:auto val="1"/>
        <c:lblAlgn val="ctr"/>
        <c:lblOffset val="100"/>
        <c:noMultiLvlLbl val="0"/>
      </c:catAx>
      <c:valAx>
        <c:axId val="643064352"/>
        <c:scaling>
          <c:orientation val="minMax"/>
          <c:max val="1"/>
        </c:scaling>
        <c:delete val="0"/>
        <c:axPos val="t"/>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643059256"/>
        <c:crosses val="autoZero"/>
        <c:crossBetween val="between"/>
        <c:majorUnit val="0.1"/>
      </c:valAx>
      <c:spPr>
        <a:noFill/>
        <a:ln>
          <a:noFill/>
        </a:ln>
        <a:effectLst/>
      </c:spPr>
    </c:plotArea>
    <c:legend>
      <c:legendPos val="b"/>
      <c:layout>
        <c:manualLayout>
          <c:xMode val="edge"/>
          <c:yMode val="edge"/>
          <c:x val="0.42971413789661822"/>
          <c:y val="0.93833324230635962"/>
          <c:w val="0.29811885358311696"/>
          <c:h val="6.1666757693640356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legend>
    <c:plotVisOnly val="1"/>
    <c:dispBlanksAs val="gap"/>
    <c:showDLblsOverMax val="0"/>
  </c:chart>
  <c:spPr>
    <a:solidFill>
      <a:sysClr val="window" lastClr="FFFFFF"/>
    </a:solidFill>
    <a:ln>
      <a:solidFill>
        <a:sysClr val="windowText" lastClr="000000"/>
      </a:solidFill>
    </a:ln>
    <a:effectLst/>
  </c:spPr>
  <c:txPr>
    <a:bodyPr/>
    <a:lstStyle/>
    <a:p>
      <a:pPr>
        <a:defRPr/>
      </a:pPr>
      <a:endParaRPr lang="fi-FI"/>
    </a:p>
  </c:txPr>
  <c:externalData r:id="rId4">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ivotFmts>
      <c:pivotFmt>
        <c:idx val="0"/>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3"/>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4"/>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5"/>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6"/>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7"/>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8"/>
        <c:marker>
          <c:symbol val="none"/>
        </c:marker>
        <c:dLbl>
          <c:idx val="0"/>
          <c:delete val="1"/>
          <c:extLst>
            <c:ext xmlns:c15="http://schemas.microsoft.com/office/drawing/2012/chart" uri="{CE6537A1-D6FC-4f65-9D91-7224C49458BB}"/>
          </c:extLst>
        </c:dLbl>
      </c:pivotFmt>
      <c:pivotFmt>
        <c:idx val="9"/>
        <c:marker>
          <c:symbol val="none"/>
        </c:marker>
        <c:dLbl>
          <c:idx val="0"/>
          <c:delete val="1"/>
          <c:extLst>
            <c:ext xmlns:c15="http://schemas.microsoft.com/office/drawing/2012/chart" uri="{CE6537A1-D6FC-4f65-9D91-7224C49458BB}"/>
          </c:extLst>
        </c:dLbl>
      </c:pivotFmt>
      <c:pivotFmt>
        <c:idx val="10"/>
        <c:marker>
          <c:symbol val="none"/>
        </c:marker>
        <c:dLbl>
          <c:idx val="0"/>
          <c:delete val="1"/>
          <c:extLst>
            <c:ext xmlns:c15="http://schemas.microsoft.com/office/drawing/2012/chart" uri="{CE6537A1-D6FC-4f65-9D91-7224C49458BB}"/>
          </c:extLst>
        </c:dLbl>
      </c:pivotFmt>
      <c:pivotFmt>
        <c:idx val="11"/>
        <c:marker>
          <c:symbol val="none"/>
        </c:marker>
        <c:dLbl>
          <c:idx val="0"/>
          <c:delete val="1"/>
          <c:extLst>
            <c:ext xmlns:c15="http://schemas.microsoft.com/office/drawing/2012/chart" uri="{CE6537A1-D6FC-4f65-9D91-7224C49458BB}"/>
          </c:extLst>
        </c:dLbl>
      </c:pivotFmt>
      <c:pivotFmt>
        <c:idx val="12"/>
        <c:marker>
          <c:symbol val="none"/>
        </c:marker>
        <c:dLbl>
          <c:idx val="0"/>
          <c:delete val="1"/>
          <c:extLst>
            <c:ext xmlns:c15="http://schemas.microsoft.com/office/drawing/2012/chart" uri="{CE6537A1-D6FC-4f65-9D91-7224C49458BB}"/>
          </c:extLst>
        </c:dLbl>
      </c:pivotFmt>
      <c:pivotFmt>
        <c:idx val="13"/>
        <c:marker>
          <c:symbol val="none"/>
        </c:marker>
        <c:dLbl>
          <c:idx val="0"/>
          <c:delete val="1"/>
          <c:extLst>
            <c:ext xmlns:c15="http://schemas.microsoft.com/office/drawing/2012/chart" uri="{CE6537A1-D6FC-4f65-9D91-7224C49458BB}"/>
          </c:extLst>
        </c:dLbl>
      </c:pivotFmt>
      <c:pivotFmt>
        <c:idx val="14"/>
        <c:marker>
          <c:symbol val="none"/>
        </c:marker>
        <c:dLbl>
          <c:idx val="0"/>
          <c:delete val="1"/>
          <c:extLst>
            <c:ext xmlns:c15="http://schemas.microsoft.com/office/drawing/2012/chart" uri="{CE6537A1-D6FC-4f65-9D91-7224C49458BB}"/>
          </c:extLst>
        </c:dLbl>
      </c:pivotFmt>
      <c:pivotFmt>
        <c:idx val="15"/>
        <c:marker>
          <c:symbol val="none"/>
        </c:marker>
        <c:dLbl>
          <c:idx val="0"/>
          <c:delete val="1"/>
          <c:extLst>
            <c:ext xmlns:c15="http://schemas.microsoft.com/office/drawing/2012/chart" uri="{CE6537A1-D6FC-4f65-9D91-7224C49458BB}"/>
          </c:extLst>
        </c:dLbl>
      </c:pivotFmt>
      <c:pivotFmt>
        <c:idx val="16"/>
        <c:marker>
          <c:symbol val="none"/>
        </c:marker>
        <c:dLbl>
          <c:idx val="0"/>
          <c:delete val="1"/>
          <c:extLst>
            <c:ext xmlns:c15="http://schemas.microsoft.com/office/drawing/2012/chart" uri="{CE6537A1-D6FC-4f65-9D91-7224C49458BB}"/>
          </c:extLst>
        </c:dLbl>
      </c:pivotFmt>
      <c:pivotFmt>
        <c:idx val="17"/>
        <c:marker>
          <c:symbol val="none"/>
        </c:marker>
        <c:dLbl>
          <c:idx val="0"/>
          <c:showLegendKey val="0"/>
          <c:showVal val="1"/>
          <c:showCatName val="0"/>
          <c:showSerName val="0"/>
          <c:showPercent val="0"/>
          <c:showBubbleSize val="0"/>
          <c:extLst>
            <c:ext xmlns:c15="http://schemas.microsoft.com/office/drawing/2012/chart" uri="{CE6537A1-D6FC-4f65-9D91-7224C49458BB}"/>
          </c:extLst>
        </c:dLbl>
      </c:pivotFmt>
      <c:pivotFmt>
        <c:idx val="18"/>
        <c:spPr>
          <a:solidFill>
            <a:srgbClr val="7030A0"/>
          </a:solidFill>
        </c:spPr>
        <c:marker>
          <c:symbol val="none"/>
        </c:marker>
        <c:dLbl>
          <c:idx val="0"/>
          <c:spPr>
            <a:noFill/>
            <a:ln>
              <a:noFill/>
            </a:ln>
            <a:effectLst/>
          </c:spPr>
          <c:txPr>
            <a:bodyPr wrap="square" lIns="38100" tIns="19050" rIns="38100" bIns="19050" anchor="ctr">
              <a:spAutoFit/>
            </a:bodyPr>
            <a:lstStyle/>
            <a:p>
              <a:pPr>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9"/>
        <c:spPr>
          <a:solidFill>
            <a:srgbClr val="FFC000"/>
          </a:solidFill>
          <a:ln>
            <a:noFill/>
          </a:ln>
          <a:effectLst/>
          <a:scene3d>
            <a:camera prst="orthographicFront"/>
            <a:lightRig rig="threePt" dir="t"/>
          </a:scene3d>
        </c:spPr>
        <c:marker>
          <c:symbol val="none"/>
        </c:marker>
        <c:dLbl>
          <c:idx val="0"/>
          <c:delete val="1"/>
          <c:extLst>
            <c:ext xmlns:c15="http://schemas.microsoft.com/office/drawing/2012/chart" uri="{CE6537A1-D6FC-4f65-9D91-7224C49458BB}"/>
          </c:extLst>
        </c:dLbl>
      </c:pivotFmt>
      <c:pivotFmt>
        <c:idx val="20"/>
        <c:spPr>
          <a:solidFill>
            <a:srgbClr val="FFC000"/>
          </a:solidFill>
          <a:ln>
            <a:noFill/>
          </a:ln>
          <a:effectLst/>
          <a:scene3d>
            <a:camera prst="orthographicFront"/>
            <a:lightRig rig="threePt" dir="t"/>
          </a:scene3d>
        </c:spPr>
        <c:marker>
          <c:symbol val="none"/>
        </c:marker>
        <c:dLbl>
          <c:idx val="0"/>
          <c:spPr>
            <a:noFill/>
            <a:ln>
              <a:noFill/>
            </a:ln>
            <a:effectLst/>
          </c:spPr>
          <c:txPr>
            <a:bodyPr wrap="square" lIns="38100" tIns="19050" rIns="38100" bIns="19050" anchor="ctr" anchorCtr="0">
              <a:spAutoFit/>
            </a:bodyPr>
            <a:lstStyle/>
            <a:p>
              <a:pPr algn="ctr">
                <a:defRPr lang="en-US" sz="1000" b="0" i="0" u="none" strike="noStrike" kern="1200" baseline="0">
                  <a:solidFill>
                    <a:schemeClr val="tx1"/>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1"/>
        <c:spPr>
          <a:solidFill>
            <a:srgbClr val="7030A0"/>
          </a:solidFill>
        </c:spPr>
        <c:marker>
          <c:symbol val="none"/>
        </c:marker>
        <c:dLbl>
          <c:idx val="0"/>
          <c:spPr>
            <a:noFill/>
            <a:ln>
              <a:noFill/>
            </a:ln>
            <a:effectLst/>
          </c:spPr>
          <c:txPr>
            <a:bodyPr wrap="square" lIns="38100" tIns="19050" rIns="38100" bIns="19050" anchor="ctr">
              <a:spAutoFit/>
            </a:bodyPr>
            <a:lstStyle/>
            <a:p>
              <a:pPr>
                <a:defRPr>
                  <a:latin typeface="Texta" panose="00000500000000000000" pitchFamily="50" charset="0"/>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s>
    <c:plotArea>
      <c:layout>
        <c:manualLayout>
          <c:layoutTarget val="inner"/>
          <c:xMode val="edge"/>
          <c:yMode val="edge"/>
          <c:x val="0.28056588378603553"/>
          <c:y val="6.8281345403675198E-2"/>
          <c:w val="0.66326730025608716"/>
          <c:h val="0.8604104490383585"/>
        </c:manualLayout>
      </c:layout>
      <c:barChart>
        <c:barDir val="bar"/>
        <c:grouping val="clustered"/>
        <c:varyColors val="0"/>
        <c:ser>
          <c:idx val="0"/>
          <c:order val="0"/>
          <c:tx>
            <c:strRef>
              <c:f>Tunneilmasto!$B$79</c:f>
              <c:strCache>
                <c:ptCount val="1"/>
                <c:pt idx="0">
                  <c:v>Kipinä</c:v>
                </c:pt>
              </c:strCache>
            </c:strRef>
          </c:tx>
          <c:spPr>
            <a:solidFill>
              <a:srgbClr val="FFC000"/>
            </a:solidFill>
            <a:ln>
              <a:noFill/>
            </a:ln>
            <a:effectLst/>
            <a:scene3d>
              <a:camera prst="orthographicFront"/>
              <a:lightRig rig="threePt" dir="t"/>
            </a:scene3d>
          </c:spPr>
          <c:invertIfNegative val="0"/>
          <c:dLbls>
            <c:spPr>
              <a:noFill/>
              <a:ln>
                <a:noFill/>
              </a:ln>
              <a:effectLst/>
            </c:spPr>
            <c:txPr>
              <a:bodyPr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Tunneilmasto!$A$80:$A$94</c:f>
              <c:strCache>
                <c:ptCount val="15"/>
                <c:pt idx="0">
                  <c:v>*Hämmennys</c:v>
                </c:pt>
                <c:pt idx="1">
                  <c:v>*Innostus</c:v>
                </c:pt>
                <c:pt idx="2">
                  <c:v>*Tyytyväisyys</c:v>
                </c:pt>
                <c:pt idx="3">
                  <c:v>*Ailahtelevuus</c:v>
                </c:pt>
                <c:pt idx="4">
                  <c:v>*Epävarmuus</c:v>
                </c:pt>
                <c:pt idx="5">
                  <c:v>*Helpotus</c:v>
                </c:pt>
                <c:pt idx="6">
                  <c:v>*Turhautuminen</c:v>
                </c:pt>
                <c:pt idx="7">
                  <c:v>*Pelko</c:v>
                </c:pt>
                <c:pt idx="8">
                  <c:v>*Ahdistus</c:v>
                </c:pt>
                <c:pt idx="9">
                  <c:v>*Toivo</c:v>
                </c:pt>
                <c:pt idx="10">
                  <c:v>*Luottamus</c:v>
                </c:pt>
                <c:pt idx="11">
                  <c:v>*Uupumus</c:v>
                </c:pt>
                <c:pt idx="12">
                  <c:v>*Suuttumus</c:v>
                </c:pt>
                <c:pt idx="13">
                  <c:v>*Kiitollisuus</c:v>
                </c:pt>
                <c:pt idx="14">
                  <c:v>*Sinnikkyys</c:v>
                </c:pt>
              </c:strCache>
            </c:strRef>
          </c:cat>
          <c:val>
            <c:numRef>
              <c:f>Tunneilmasto!$B$80:$B$94</c:f>
              <c:numCache>
                <c:formatCode>0%</c:formatCode>
                <c:ptCount val="15"/>
                <c:pt idx="0">
                  <c:v>0</c:v>
                </c:pt>
                <c:pt idx="1">
                  <c:v>0.24719101123595505</c:v>
                </c:pt>
                <c:pt idx="2">
                  <c:v>0.3146067415730337</c:v>
                </c:pt>
                <c:pt idx="3">
                  <c:v>0</c:v>
                </c:pt>
                <c:pt idx="4">
                  <c:v>5.6179775280898875E-2</c:v>
                </c:pt>
                <c:pt idx="5">
                  <c:v>1.1235955056179775E-2</c:v>
                </c:pt>
                <c:pt idx="6">
                  <c:v>1.1235955056179775E-2</c:v>
                </c:pt>
                <c:pt idx="7">
                  <c:v>0</c:v>
                </c:pt>
                <c:pt idx="8">
                  <c:v>0</c:v>
                </c:pt>
                <c:pt idx="9">
                  <c:v>3.3707865168539325E-2</c:v>
                </c:pt>
                <c:pt idx="10">
                  <c:v>7.8651685393258425E-2</c:v>
                </c:pt>
                <c:pt idx="11">
                  <c:v>3.3707865168539325E-2</c:v>
                </c:pt>
                <c:pt idx="12">
                  <c:v>0</c:v>
                </c:pt>
                <c:pt idx="13">
                  <c:v>0.16853932584269662</c:v>
                </c:pt>
                <c:pt idx="14">
                  <c:v>4.49438202247191E-2</c:v>
                </c:pt>
              </c:numCache>
            </c:numRef>
          </c:val>
          <c:extLst>
            <c:ext xmlns:c16="http://schemas.microsoft.com/office/drawing/2014/chart" uri="{C3380CC4-5D6E-409C-BE32-E72D297353CC}">
              <c16:uniqueId val="{00000000-5C9E-45E1-B9E0-203B76239C11}"/>
            </c:ext>
          </c:extLst>
        </c:ser>
        <c:ser>
          <c:idx val="1"/>
          <c:order val="1"/>
          <c:tx>
            <c:strRef>
              <c:f>Tunneilmasto!$C$79</c:f>
              <c:strCache>
                <c:ptCount val="1"/>
                <c:pt idx="0">
                  <c:v>Muu</c:v>
                </c:pt>
              </c:strCache>
            </c:strRef>
          </c:tx>
          <c:spPr>
            <a:solidFill>
              <a:srgbClr val="7030A0"/>
            </a:solidFill>
          </c:spPr>
          <c:invertIfNegative val="0"/>
          <c:dLbls>
            <c:spPr>
              <a:noFill/>
              <a:ln>
                <a:noFill/>
              </a:ln>
              <a:effectLst/>
            </c:spPr>
            <c:txPr>
              <a:bodyPr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Tunneilmasto!$A$80:$A$94</c:f>
              <c:strCache>
                <c:ptCount val="15"/>
                <c:pt idx="0">
                  <c:v>*Hämmennys</c:v>
                </c:pt>
                <c:pt idx="1">
                  <c:v>*Innostus</c:v>
                </c:pt>
                <c:pt idx="2">
                  <c:v>*Tyytyväisyys</c:v>
                </c:pt>
                <c:pt idx="3">
                  <c:v>*Ailahtelevuus</c:v>
                </c:pt>
                <c:pt idx="4">
                  <c:v>*Epävarmuus</c:v>
                </c:pt>
                <c:pt idx="5">
                  <c:v>*Helpotus</c:v>
                </c:pt>
                <c:pt idx="6">
                  <c:v>*Turhautuminen</c:v>
                </c:pt>
                <c:pt idx="7">
                  <c:v>*Pelko</c:v>
                </c:pt>
                <c:pt idx="8">
                  <c:v>*Ahdistus</c:v>
                </c:pt>
                <c:pt idx="9">
                  <c:v>*Toivo</c:v>
                </c:pt>
                <c:pt idx="10">
                  <c:v>*Luottamus</c:v>
                </c:pt>
                <c:pt idx="11">
                  <c:v>*Uupumus</c:v>
                </c:pt>
                <c:pt idx="12">
                  <c:v>*Suuttumus</c:v>
                </c:pt>
                <c:pt idx="13">
                  <c:v>*Kiitollisuus</c:v>
                </c:pt>
                <c:pt idx="14">
                  <c:v>*Sinnikkyys</c:v>
                </c:pt>
              </c:strCache>
            </c:strRef>
          </c:cat>
          <c:val>
            <c:numRef>
              <c:f>Tunneilmasto!$C$80:$C$94</c:f>
              <c:numCache>
                <c:formatCode>0%</c:formatCode>
                <c:ptCount val="15"/>
                <c:pt idx="0">
                  <c:v>2.1276595744680851E-2</c:v>
                </c:pt>
                <c:pt idx="1">
                  <c:v>0.1702127659574468</c:v>
                </c:pt>
                <c:pt idx="2">
                  <c:v>0.23404255319148937</c:v>
                </c:pt>
                <c:pt idx="3">
                  <c:v>2.1276595744680851E-2</c:v>
                </c:pt>
                <c:pt idx="4">
                  <c:v>0</c:v>
                </c:pt>
                <c:pt idx="5">
                  <c:v>4.2553191489361701E-2</c:v>
                </c:pt>
                <c:pt idx="6">
                  <c:v>2.1276595744680851E-2</c:v>
                </c:pt>
                <c:pt idx="7">
                  <c:v>0</c:v>
                </c:pt>
                <c:pt idx="8">
                  <c:v>2.1276595744680851E-2</c:v>
                </c:pt>
                <c:pt idx="9">
                  <c:v>6.3829787234042548E-2</c:v>
                </c:pt>
                <c:pt idx="10">
                  <c:v>0.1276595744680851</c:v>
                </c:pt>
                <c:pt idx="11">
                  <c:v>2.1276595744680851E-2</c:v>
                </c:pt>
                <c:pt idx="12">
                  <c:v>0</c:v>
                </c:pt>
                <c:pt idx="13">
                  <c:v>0.14893617021276595</c:v>
                </c:pt>
                <c:pt idx="14">
                  <c:v>0.10638297872340426</c:v>
                </c:pt>
              </c:numCache>
            </c:numRef>
          </c:val>
          <c:extLst>
            <c:ext xmlns:c16="http://schemas.microsoft.com/office/drawing/2014/chart" uri="{C3380CC4-5D6E-409C-BE32-E72D297353CC}">
              <c16:uniqueId val="{00000001-5C9E-45E1-B9E0-203B76239C11}"/>
            </c:ext>
          </c:extLst>
        </c:ser>
        <c:dLbls>
          <c:showLegendKey val="0"/>
          <c:showVal val="0"/>
          <c:showCatName val="0"/>
          <c:showSerName val="0"/>
          <c:showPercent val="0"/>
          <c:showBubbleSize val="0"/>
        </c:dLbls>
        <c:gapWidth val="35"/>
        <c:overlap val="-3"/>
        <c:axId val="643059256"/>
        <c:axId val="643064352"/>
      </c:barChart>
      <c:catAx>
        <c:axId val="643059256"/>
        <c:scaling>
          <c:orientation val="maxMin"/>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lgn="ctr">
              <a:defRPr lang="en-US" sz="120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crossAx val="643064352"/>
        <c:crosses val="autoZero"/>
        <c:auto val="1"/>
        <c:lblAlgn val="ctr"/>
        <c:lblOffset val="100"/>
        <c:noMultiLvlLbl val="0"/>
      </c:catAx>
      <c:valAx>
        <c:axId val="643064352"/>
        <c:scaling>
          <c:orientation val="minMax"/>
          <c:max val="1"/>
          <c:min val="0"/>
        </c:scaling>
        <c:delete val="0"/>
        <c:axPos val="t"/>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643059256"/>
        <c:crosses val="autoZero"/>
        <c:crossBetween val="between"/>
      </c:valAx>
    </c:plotArea>
    <c:legend>
      <c:legendPos val="b"/>
      <c:layout>
        <c:manualLayout>
          <c:xMode val="edge"/>
          <c:yMode val="edge"/>
          <c:x val="0.44174835624801811"/>
          <c:y val="0.93820232286729144"/>
          <c:w val="0.28353575276970933"/>
          <c:h val="6.1061305884250509E-2"/>
        </c:manualLayout>
      </c:layout>
      <c:overlay val="0"/>
      <c:spPr>
        <a:noFill/>
        <a:ln>
          <a:noFill/>
        </a:ln>
        <a:effectLst/>
      </c:spPr>
      <c:txPr>
        <a:bodyPr rot="0" spcFirstLastPara="1" vertOverflow="ellipsis" vert="horz" wrap="square" anchor="ctr" anchorCtr="1"/>
        <a:lstStyle/>
        <a:p>
          <a:pPr>
            <a:defRPr lang="en-US" sz="120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legend>
    <c:plotVisOnly val="1"/>
    <c:dispBlanksAs val="gap"/>
    <c:showDLblsOverMax val="0"/>
  </c:chart>
  <c:spPr>
    <a:solidFill>
      <a:sysClr val="window" lastClr="FFFFFF"/>
    </a:solidFill>
    <a:ln>
      <a:solidFill>
        <a:sysClr val="windowText" lastClr="000000"/>
      </a:solidFill>
    </a:ln>
  </c:spPr>
  <c:txPr>
    <a:bodyPr/>
    <a:lstStyle/>
    <a:p>
      <a:pPr>
        <a:defRPr/>
      </a:pPr>
      <a:endParaRPr lang="fi-FI"/>
    </a:p>
  </c:txPr>
  <c:externalData r:id="rId2">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[Työhyvinvointikartoitus Hyvinkää 2022 DATA.xlsx]1-5 keskiarvot (2)!PivotTable9</c:name>
    <c:fmtId val="13"/>
  </c:pivotSource>
  <c:chart>
    <c:autoTitleDeleted val="1"/>
    <c:pivotFmts>
      <c:pivotFmt>
        <c:idx val="0"/>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3"/>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4"/>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5"/>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6"/>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7"/>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8"/>
        <c:marker>
          <c:symbol val="none"/>
        </c:marker>
        <c:dLbl>
          <c:idx val="0"/>
          <c:delete val="1"/>
          <c:extLst>
            <c:ext xmlns:c15="http://schemas.microsoft.com/office/drawing/2012/chart" uri="{CE6537A1-D6FC-4f65-9D91-7224C49458BB}"/>
          </c:extLst>
        </c:dLbl>
      </c:pivotFmt>
      <c:pivotFmt>
        <c:idx val="9"/>
        <c:marker>
          <c:symbol val="none"/>
        </c:marker>
        <c:dLbl>
          <c:idx val="0"/>
          <c:delete val="1"/>
          <c:extLst>
            <c:ext xmlns:c15="http://schemas.microsoft.com/office/drawing/2012/chart" uri="{CE6537A1-D6FC-4f65-9D91-7224C49458BB}"/>
          </c:extLst>
        </c:dLbl>
      </c:pivotFmt>
      <c:pivotFmt>
        <c:idx val="10"/>
        <c:marker>
          <c:symbol val="none"/>
        </c:marker>
        <c:dLbl>
          <c:idx val="0"/>
          <c:delete val="1"/>
          <c:extLst>
            <c:ext xmlns:c15="http://schemas.microsoft.com/office/drawing/2012/chart" uri="{CE6537A1-D6FC-4f65-9D91-7224C49458BB}"/>
          </c:extLst>
        </c:dLbl>
      </c:pivotFmt>
      <c:pivotFmt>
        <c:idx val="11"/>
        <c:marker>
          <c:symbol val="none"/>
        </c:marker>
        <c:dLbl>
          <c:idx val="0"/>
          <c:delete val="1"/>
          <c:extLst>
            <c:ext xmlns:c15="http://schemas.microsoft.com/office/drawing/2012/chart" uri="{CE6537A1-D6FC-4f65-9D91-7224C49458BB}"/>
          </c:extLst>
        </c:dLbl>
      </c:pivotFmt>
      <c:pivotFmt>
        <c:idx val="12"/>
        <c:marker>
          <c:symbol val="none"/>
        </c:marker>
        <c:dLbl>
          <c:idx val="0"/>
          <c:delete val="1"/>
          <c:extLst>
            <c:ext xmlns:c15="http://schemas.microsoft.com/office/drawing/2012/chart" uri="{CE6537A1-D6FC-4f65-9D91-7224C49458BB}"/>
          </c:extLst>
        </c:dLbl>
      </c:pivotFmt>
      <c:pivotFmt>
        <c:idx val="13"/>
        <c:marker>
          <c:symbol val="none"/>
        </c:marker>
        <c:dLbl>
          <c:idx val="0"/>
          <c:delete val="1"/>
          <c:extLst>
            <c:ext xmlns:c15="http://schemas.microsoft.com/office/drawing/2012/chart" uri="{CE6537A1-D6FC-4f65-9D91-7224C49458BB}"/>
          </c:extLst>
        </c:dLbl>
      </c:pivotFmt>
      <c:pivotFmt>
        <c:idx val="14"/>
        <c:marker>
          <c:symbol val="none"/>
        </c:marker>
        <c:dLbl>
          <c:idx val="0"/>
          <c:delete val="1"/>
          <c:extLst>
            <c:ext xmlns:c15="http://schemas.microsoft.com/office/drawing/2012/chart" uri="{CE6537A1-D6FC-4f65-9D91-7224C49458BB}"/>
          </c:extLst>
        </c:dLbl>
      </c:pivotFmt>
      <c:pivotFmt>
        <c:idx val="15"/>
        <c:marker>
          <c:symbol val="none"/>
        </c:marker>
        <c:dLbl>
          <c:idx val="0"/>
          <c:delete val="1"/>
          <c:extLst>
            <c:ext xmlns:c15="http://schemas.microsoft.com/office/drawing/2012/chart" uri="{CE6537A1-D6FC-4f65-9D91-7224C49458BB}"/>
          </c:extLst>
        </c:dLbl>
      </c:pivotFmt>
      <c:pivotFmt>
        <c:idx val="16"/>
        <c:marker>
          <c:symbol val="none"/>
        </c:marker>
        <c:dLbl>
          <c:idx val="0"/>
          <c:delete val="1"/>
          <c:extLst>
            <c:ext xmlns:c15="http://schemas.microsoft.com/office/drawing/2012/chart" uri="{CE6537A1-D6FC-4f65-9D91-7224C49458BB}"/>
          </c:extLst>
        </c:dLbl>
      </c:pivotFmt>
      <c:pivotFmt>
        <c:idx val="17"/>
        <c:marker>
          <c:symbol val="none"/>
        </c:marker>
        <c:dLbl>
          <c:idx val="0"/>
          <c:showLegendKey val="0"/>
          <c:showVal val="1"/>
          <c:showCatName val="0"/>
          <c:showSerName val="0"/>
          <c:showPercent val="0"/>
          <c:showBubbleSize val="0"/>
          <c:extLst>
            <c:ext xmlns:c15="http://schemas.microsoft.com/office/drawing/2012/chart" uri="{CE6537A1-D6FC-4f65-9D91-7224C49458BB}"/>
          </c:extLst>
        </c:dLbl>
      </c:pivotFmt>
      <c:pivotFmt>
        <c:idx val="18"/>
        <c:spPr>
          <a:solidFill>
            <a:srgbClr val="7030A0"/>
          </a:solidFill>
        </c:spPr>
        <c:marker>
          <c:symbol val="none"/>
        </c:marker>
        <c:dLbl>
          <c:idx val="0"/>
          <c:spPr>
            <a:noFill/>
            <a:ln>
              <a:noFill/>
            </a:ln>
            <a:effectLst/>
          </c:spPr>
          <c:txPr>
            <a:bodyPr wrap="square" lIns="38100" tIns="19050" rIns="38100" bIns="19050" anchor="ctr">
              <a:spAutoFit/>
            </a:bodyPr>
            <a:lstStyle/>
            <a:p>
              <a:pPr>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9"/>
        <c:spPr>
          <a:solidFill>
            <a:srgbClr val="FFC000"/>
          </a:solidFill>
          <a:ln>
            <a:noFill/>
          </a:ln>
          <a:effectLst/>
          <a:scene3d>
            <a:camera prst="orthographicFront"/>
            <a:lightRig rig="threePt" dir="t"/>
          </a:scene3d>
        </c:spPr>
        <c:marker>
          <c:symbol val="none"/>
        </c:marker>
        <c:dLbl>
          <c:idx val="0"/>
          <c:delete val="1"/>
          <c:extLst>
            <c:ext xmlns:c15="http://schemas.microsoft.com/office/drawing/2012/chart" uri="{CE6537A1-D6FC-4f65-9D91-7224C49458BB}"/>
          </c:extLst>
        </c:dLbl>
      </c:pivotFmt>
      <c:pivotFmt>
        <c:idx val="20"/>
        <c:spPr>
          <a:solidFill>
            <a:srgbClr val="FFC000"/>
          </a:solidFill>
          <a:ln>
            <a:noFill/>
          </a:ln>
          <a:effectLst/>
          <a:scene3d>
            <a:camera prst="orthographicFront"/>
            <a:lightRig rig="threePt" dir="t"/>
          </a:scene3d>
        </c:spPr>
        <c:marker>
          <c:symbol val="none"/>
        </c:marker>
        <c:dLbl>
          <c:idx val="0"/>
          <c:spPr>
            <a:noFill/>
            <a:ln>
              <a:noFill/>
            </a:ln>
            <a:effectLst/>
          </c:spPr>
          <c:txPr>
            <a:bodyPr wrap="square" lIns="38100" tIns="19050" rIns="38100" bIns="19050" anchor="ctr" anchorCtr="0">
              <a:spAutoFit/>
            </a:bodyPr>
            <a:lstStyle/>
            <a:p>
              <a:pPr algn="ctr">
                <a:defRPr lang="en-US" sz="1000" b="0" i="0" u="none" strike="noStrike" kern="1200" baseline="0">
                  <a:solidFill>
                    <a:schemeClr val="tx1"/>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1"/>
        <c:spPr>
          <a:solidFill>
            <a:srgbClr val="7030A0"/>
          </a:solidFill>
        </c:spPr>
        <c:marker>
          <c:symbol val="none"/>
        </c:marker>
        <c:dLbl>
          <c:idx val="0"/>
          <c:spPr>
            <a:noFill/>
            <a:ln>
              <a:noFill/>
            </a:ln>
            <a:effectLst/>
          </c:spPr>
          <c:txPr>
            <a:bodyPr wrap="square" lIns="38100" tIns="19050" rIns="38100" bIns="19050" anchor="ctr">
              <a:spAutoFit/>
            </a:bodyPr>
            <a:lstStyle/>
            <a:p>
              <a:pPr>
                <a:defRPr>
                  <a:latin typeface="Texta" panose="00000500000000000000" pitchFamily="50" charset="0"/>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2"/>
        <c:spPr>
          <a:solidFill>
            <a:srgbClr val="FFC000"/>
          </a:solidFill>
          <a:ln>
            <a:noFill/>
          </a:ln>
          <a:effectLst/>
          <a:scene3d>
            <a:camera prst="orthographicFront"/>
            <a:lightRig rig="threePt" dir="t"/>
          </a:scene3d>
        </c:spPr>
        <c:marker>
          <c:symbol val="none"/>
        </c:marker>
        <c:dLbl>
          <c:idx val="0"/>
          <c:spPr>
            <a:noFill/>
            <a:ln>
              <a:noFill/>
            </a:ln>
            <a:effectLst/>
          </c:spPr>
          <c:txPr>
            <a:bodyPr wrap="square" lIns="38100" tIns="19050" rIns="38100" bIns="19050" anchor="ctr" anchorCtr="0">
              <a:spAutoFit/>
            </a:bodyPr>
            <a:lstStyle/>
            <a:p>
              <a:pPr algn="ctr">
                <a:defRPr lang="en-US" sz="1000" b="0" i="0" u="none" strike="noStrike" kern="1200" baseline="0">
                  <a:solidFill>
                    <a:schemeClr val="tx1"/>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3"/>
        <c:spPr>
          <a:solidFill>
            <a:srgbClr val="7030A0"/>
          </a:solidFill>
        </c:spPr>
        <c:marker>
          <c:symbol val="none"/>
        </c:marker>
        <c:dLbl>
          <c:idx val="0"/>
          <c:spPr>
            <a:noFill/>
            <a:ln>
              <a:noFill/>
            </a:ln>
            <a:effectLst/>
          </c:spPr>
          <c:txPr>
            <a:bodyPr wrap="square" lIns="38100" tIns="19050" rIns="38100" bIns="19050" anchor="ctr">
              <a:spAutoFit/>
            </a:bodyPr>
            <a:lstStyle/>
            <a:p>
              <a:pPr>
                <a:defRPr>
                  <a:latin typeface="Texta" panose="00000500000000000000" pitchFamily="50" charset="0"/>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4"/>
        <c:spPr>
          <a:solidFill>
            <a:srgbClr val="FFC000"/>
          </a:solidFill>
          <a:ln>
            <a:noFill/>
          </a:ln>
          <a:effectLst/>
          <a:scene3d>
            <a:camera prst="orthographicFront"/>
            <a:lightRig rig="threePt" dir="t"/>
          </a:scene3d>
        </c:spPr>
        <c:marker>
          <c:symbol val="none"/>
        </c:marker>
        <c:dLbl>
          <c:idx val="0"/>
          <c:spPr>
            <a:noFill/>
            <a:ln>
              <a:noFill/>
            </a:ln>
            <a:effectLst/>
          </c:spPr>
          <c:txPr>
            <a:bodyPr wrap="square" lIns="38100" tIns="19050" rIns="38100" bIns="19050" anchor="ctr" anchorCtr="0">
              <a:spAutoFit/>
            </a:bodyPr>
            <a:lstStyle/>
            <a:p>
              <a:pPr algn="ctr">
                <a:defRPr lang="en-US" sz="1000" b="0" i="0" u="none" strike="noStrike" kern="1200" baseline="0">
                  <a:solidFill>
                    <a:schemeClr val="tx1"/>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5"/>
        <c:spPr>
          <a:solidFill>
            <a:srgbClr val="7030A0"/>
          </a:solidFill>
        </c:spPr>
        <c:marker>
          <c:symbol val="none"/>
        </c:marker>
        <c:dLbl>
          <c:idx val="0"/>
          <c:spPr>
            <a:noFill/>
            <a:ln>
              <a:noFill/>
            </a:ln>
            <a:effectLst/>
          </c:spPr>
          <c:txPr>
            <a:bodyPr wrap="square" lIns="38100" tIns="19050" rIns="38100" bIns="19050" anchor="ctr">
              <a:spAutoFit/>
            </a:bodyPr>
            <a:lstStyle/>
            <a:p>
              <a:pPr>
                <a:defRPr>
                  <a:latin typeface="Texta" panose="00000500000000000000" pitchFamily="50" charset="0"/>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6"/>
        <c:spPr>
          <a:solidFill>
            <a:srgbClr val="FFC000"/>
          </a:solidFill>
          <a:ln>
            <a:noFill/>
          </a:ln>
          <a:effectLst/>
          <a:scene3d>
            <a:camera prst="orthographicFront"/>
            <a:lightRig rig="threePt" dir="t"/>
          </a:scene3d>
        </c:spPr>
        <c:marker>
          <c:symbol val="none"/>
        </c:marker>
        <c:dLbl>
          <c:idx val="0"/>
          <c:spPr>
            <a:noFill/>
            <a:ln>
              <a:noFill/>
            </a:ln>
            <a:effectLst/>
          </c:spPr>
          <c:txPr>
            <a:bodyPr wrap="square" lIns="38100" tIns="19050" rIns="38100" bIns="19050" anchor="ctr" anchorCtr="0">
              <a:spAutoFit/>
            </a:bodyPr>
            <a:lstStyle/>
            <a:p>
              <a:pPr algn="ctr">
                <a:defRPr lang="en-US" sz="1000" b="0" i="0" u="none" strike="noStrike" kern="1200" baseline="0">
                  <a:solidFill>
                    <a:schemeClr val="tx1"/>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7"/>
        <c:spPr>
          <a:solidFill>
            <a:srgbClr val="7030A0"/>
          </a:solidFill>
        </c:spPr>
        <c:marker>
          <c:symbol val="none"/>
        </c:marker>
        <c:dLbl>
          <c:idx val="0"/>
          <c:spPr>
            <a:noFill/>
            <a:ln>
              <a:noFill/>
            </a:ln>
            <a:effectLst/>
          </c:spPr>
          <c:txPr>
            <a:bodyPr wrap="square" lIns="38100" tIns="19050" rIns="38100" bIns="19050" anchor="ctr">
              <a:spAutoFit/>
            </a:bodyPr>
            <a:lstStyle/>
            <a:p>
              <a:pPr>
                <a:defRPr>
                  <a:latin typeface="Texta" panose="00000500000000000000" pitchFamily="50" charset="0"/>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s>
    <c:plotArea>
      <c:layout>
        <c:manualLayout>
          <c:layoutTarget val="inner"/>
          <c:xMode val="edge"/>
          <c:yMode val="edge"/>
          <c:x val="0.46986380416079182"/>
          <c:y val="8.1851639765813139E-2"/>
          <c:w val="0.47396927285640644"/>
          <c:h val="0.83874323393123895"/>
        </c:manualLayout>
      </c:layout>
      <c:barChart>
        <c:barDir val="bar"/>
        <c:grouping val="clustered"/>
        <c:varyColors val="0"/>
        <c:ser>
          <c:idx val="0"/>
          <c:order val="0"/>
          <c:tx>
            <c:strRef>
              <c:f>'1-5 keskiarvot (2)'!$B$71:$B$73</c:f>
              <c:strCache>
                <c:ptCount val="1"/>
                <c:pt idx="0">
                  <c:v>Kipinä - 2022</c:v>
                </c:pt>
              </c:strCache>
            </c:strRef>
          </c:tx>
          <c:spPr>
            <a:solidFill>
              <a:srgbClr val="FFC000"/>
            </a:solidFill>
            <a:ln>
              <a:noFill/>
            </a:ln>
            <a:effectLst/>
            <a:scene3d>
              <a:camera prst="orthographicFront"/>
              <a:lightRig rig="threePt" dir="t"/>
            </a:scene3d>
          </c:spPr>
          <c:invertIfNegative val="0"/>
          <c:dLbls>
            <c:spPr>
              <a:noFill/>
              <a:ln>
                <a:noFill/>
              </a:ln>
              <a:effectLst/>
            </c:spPr>
            <c:txPr>
              <a:bodyPr wrap="square" lIns="38100" tIns="19050" rIns="38100" bIns="19050" anchor="ctr" anchorCtr="0">
                <a:spAutoFit/>
              </a:bodyPr>
              <a:lstStyle/>
              <a:p>
                <a:pPr algn="ctr">
                  <a:defRPr lang="en-US" sz="1000" b="0" i="0" u="none" strike="noStrike" kern="1200" baseline="0">
                    <a:solidFill>
                      <a:schemeClr val="tx1"/>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'1-5 keskiarvot (2)'!$A$74:$A$84</c:f>
              <c:strCache>
                <c:ptCount val="11"/>
                <c:pt idx="0">
                  <c:v>*24.1. Osaan suunnitella opetuksellisesti mielekkäitä kokonaisuuksia.                     </c:v>
                </c:pt>
                <c:pt idx="1">
                  <c:v>*24.2. Osaan arvioida omaa toimintaani opettajana.</c:v>
                </c:pt>
                <c:pt idx="2">
                  <c:v>*24.3. Tunnen ryhmänohjauksen periaatteet ja osaan ohjata opetusryhmiä.                 </c:v>
                </c:pt>
                <c:pt idx="3">
                  <c:v>*24.4. Osaan ohjata opiskelijan oppimisprosessia. </c:v>
                </c:pt>
                <c:pt idx="4">
                  <c:v>*24.5. Osaan vastaanottaa palautetta työstäni. </c:v>
                </c:pt>
                <c:pt idx="5">
                  <c:v>*24.6. Osaan arvioida opiskelijan oppimista.     </c:v>
                </c:pt>
                <c:pt idx="6">
                  <c:v>*24.7. Osaan hyödyntää erilaisia opetusmenetelmiä omassa opetuksessani.        </c:v>
                </c:pt>
                <c:pt idx="7">
                  <c:v>*24.8. Osaan hyödyntää tieto- ja viestintätekniikka opetuksessani.             </c:v>
                </c:pt>
                <c:pt idx="8">
                  <c:v>*24.9. Osaan hyödyntää sosiaalista mediaa opetuksessani.</c:v>
                </c:pt>
                <c:pt idx="9">
                  <c:v>*24.10. Olen uudistanut opetusmenetelmiäni viimeisen kahden vuoden aikana.            </c:v>
                </c:pt>
                <c:pt idx="10">
                  <c:v>*24.11. Olen uudistanut opetussisältöjä viimeisen kahden vuoden aikana. </c:v>
                </c:pt>
              </c:strCache>
            </c:strRef>
          </c:cat>
          <c:val>
            <c:numRef>
              <c:f>'1-5 keskiarvot (2)'!$B$74:$B$84</c:f>
              <c:numCache>
                <c:formatCode>0.00</c:formatCode>
                <c:ptCount val="11"/>
                <c:pt idx="0">
                  <c:v>4.53125</c:v>
                </c:pt>
                <c:pt idx="1">
                  <c:v>4.3636363636363633</c:v>
                </c:pt>
                <c:pt idx="2">
                  <c:v>4.290322580645161</c:v>
                </c:pt>
                <c:pt idx="3">
                  <c:v>4.25</c:v>
                </c:pt>
                <c:pt idx="4">
                  <c:v>4.46875</c:v>
                </c:pt>
                <c:pt idx="5">
                  <c:v>4.40625</c:v>
                </c:pt>
                <c:pt idx="6">
                  <c:v>4.3125</c:v>
                </c:pt>
                <c:pt idx="7">
                  <c:v>3.9375</c:v>
                </c:pt>
                <c:pt idx="8">
                  <c:v>3.46875</c:v>
                </c:pt>
                <c:pt idx="9">
                  <c:v>4.1724137931034484</c:v>
                </c:pt>
                <c:pt idx="10">
                  <c:v>4.1333333333333337</c:v>
                </c:pt>
              </c:numCache>
            </c:numRef>
          </c:val>
          <c:extLst>
            <c:ext xmlns:c16="http://schemas.microsoft.com/office/drawing/2014/chart" uri="{C3380CC4-5D6E-409C-BE32-E72D297353CC}">
              <c16:uniqueId val="{00000000-2A23-401B-863C-CAFDC97982DB}"/>
            </c:ext>
          </c:extLst>
        </c:ser>
        <c:ser>
          <c:idx val="1"/>
          <c:order val="1"/>
          <c:tx>
            <c:strRef>
              <c:f>'1-5 keskiarvot (2)'!$D$71:$D$73</c:f>
              <c:strCache>
                <c:ptCount val="1"/>
                <c:pt idx="0">
                  <c:v>Muu - 2022</c:v>
                </c:pt>
              </c:strCache>
            </c:strRef>
          </c:tx>
          <c:spPr>
            <a:solidFill>
              <a:srgbClr val="7030A0"/>
            </a:solidFill>
          </c:spPr>
          <c:invertIfNegative val="0"/>
          <c:dLbls>
            <c:spPr>
              <a:noFill/>
              <a:ln>
                <a:noFill/>
              </a:ln>
              <a:effectLst/>
            </c:spPr>
            <c:txPr>
              <a:bodyPr wrap="square" lIns="38100" tIns="19050" rIns="38100" bIns="19050" anchor="ctr">
                <a:spAutoFit/>
              </a:bodyPr>
              <a:lstStyle/>
              <a:p>
                <a:pPr>
                  <a:defRPr>
                    <a:latin typeface="Texta" panose="00000500000000000000" pitchFamily="50" charset="0"/>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'1-5 keskiarvot (2)'!$A$74:$A$84</c:f>
              <c:strCache>
                <c:ptCount val="11"/>
                <c:pt idx="0">
                  <c:v>*24.1. Osaan suunnitella opetuksellisesti mielekkäitä kokonaisuuksia.                     </c:v>
                </c:pt>
                <c:pt idx="1">
                  <c:v>*24.2. Osaan arvioida omaa toimintaani opettajana.</c:v>
                </c:pt>
                <c:pt idx="2">
                  <c:v>*24.3. Tunnen ryhmänohjauksen periaatteet ja osaan ohjata opetusryhmiä.                 </c:v>
                </c:pt>
                <c:pt idx="3">
                  <c:v>*24.4. Osaan ohjata opiskelijan oppimisprosessia. </c:v>
                </c:pt>
                <c:pt idx="4">
                  <c:v>*24.5. Osaan vastaanottaa palautetta työstäni. </c:v>
                </c:pt>
                <c:pt idx="5">
                  <c:v>*24.6. Osaan arvioida opiskelijan oppimista.     </c:v>
                </c:pt>
                <c:pt idx="6">
                  <c:v>*24.7. Osaan hyödyntää erilaisia opetusmenetelmiä omassa opetuksessani.        </c:v>
                </c:pt>
                <c:pt idx="7">
                  <c:v>*24.8. Osaan hyödyntää tieto- ja viestintätekniikka opetuksessani.             </c:v>
                </c:pt>
                <c:pt idx="8">
                  <c:v>*24.9. Osaan hyödyntää sosiaalista mediaa opetuksessani.</c:v>
                </c:pt>
                <c:pt idx="9">
                  <c:v>*24.10. Olen uudistanut opetusmenetelmiäni viimeisen kahden vuoden aikana.            </c:v>
                </c:pt>
                <c:pt idx="10">
                  <c:v>*24.11. Olen uudistanut opetussisältöjä viimeisen kahden vuoden aikana. </c:v>
                </c:pt>
              </c:strCache>
            </c:strRef>
          </c:cat>
          <c:val>
            <c:numRef>
              <c:f>'1-5 keskiarvot (2)'!$D$74:$D$84</c:f>
              <c:numCache>
                <c:formatCode>0.00</c:formatCode>
                <c:ptCount val="11"/>
                <c:pt idx="0">
                  <c:v>4.2777777777777777</c:v>
                </c:pt>
                <c:pt idx="1">
                  <c:v>4.2222222222222223</c:v>
                </c:pt>
                <c:pt idx="2">
                  <c:v>4.5</c:v>
                </c:pt>
                <c:pt idx="3">
                  <c:v>4.2222222222222223</c:v>
                </c:pt>
                <c:pt idx="4">
                  <c:v>4.333333333333333</c:v>
                </c:pt>
                <c:pt idx="5">
                  <c:v>4.2941176470588234</c:v>
                </c:pt>
                <c:pt idx="6">
                  <c:v>4.3529411764705879</c:v>
                </c:pt>
                <c:pt idx="7">
                  <c:v>3.5555555555555554</c:v>
                </c:pt>
                <c:pt idx="8">
                  <c:v>3.2777777777777777</c:v>
                </c:pt>
                <c:pt idx="9">
                  <c:v>3.6470588235294117</c:v>
                </c:pt>
                <c:pt idx="10">
                  <c:v>3.9411764705882355</c:v>
                </c:pt>
              </c:numCache>
            </c:numRef>
          </c:val>
          <c:extLst>
            <c:ext xmlns:c16="http://schemas.microsoft.com/office/drawing/2014/chart" uri="{C3380CC4-5D6E-409C-BE32-E72D297353CC}">
              <c16:uniqueId val="{00000001-2A23-401B-863C-CAFDC97982DB}"/>
            </c:ext>
          </c:extLst>
        </c:ser>
        <c:dLbls>
          <c:showLegendKey val="0"/>
          <c:showVal val="0"/>
          <c:showCatName val="0"/>
          <c:showSerName val="0"/>
          <c:showPercent val="0"/>
          <c:showBubbleSize val="0"/>
        </c:dLbls>
        <c:gapWidth val="35"/>
        <c:overlap val="-3"/>
        <c:axId val="643059256"/>
        <c:axId val="643064352"/>
      </c:barChart>
      <c:catAx>
        <c:axId val="643059256"/>
        <c:scaling>
          <c:orientation val="maxMin"/>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crossAx val="643064352"/>
        <c:crosses val="autoZero"/>
        <c:auto val="1"/>
        <c:lblAlgn val="ctr"/>
        <c:lblOffset val="100"/>
        <c:noMultiLvlLbl val="0"/>
      </c:catAx>
      <c:valAx>
        <c:axId val="643064352"/>
        <c:scaling>
          <c:orientation val="minMax"/>
          <c:max val="5"/>
          <c:min val="1"/>
        </c:scaling>
        <c:delete val="0"/>
        <c:axPos val="t"/>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643059256"/>
        <c:crosses val="autoZero"/>
        <c:crossBetween val="between"/>
        <c:majorUnit val="1"/>
      </c:valAx>
    </c:plotArea>
    <c:legend>
      <c:legendPos val="b"/>
      <c:layout>
        <c:manualLayout>
          <c:xMode val="edge"/>
          <c:yMode val="edge"/>
          <c:x val="0.53794037758152957"/>
          <c:y val="0.938518780966622"/>
          <c:w val="0.28353575276970933"/>
          <c:h val="6.1061305884250509E-2"/>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legend>
    <c:plotVisOnly val="1"/>
    <c:dispBlanksAs val="gap"/>
    <c:showDLblsOverMax val="0"/>
  </c:chart>
  <c:spPr>
    <a:solidFill>
      <a:sysClr val="window" lastClr="FFFFFF"/>
    </a:solidFill>
    <a:ln>
      <a:solidFill>
        <a:sysClr val="windowText" lastClr="000000"/>
      </a:solidFill>
    </a:ln>
  </c:spPr>
  <c:txPr>
    <a:bodyPr/>
    <a:lstStyle/>
    <a:p>
      <a:pPr>
        <a:defRPr/>
      </a:pPr>
      <a:endParaRPr lang="fi-FI"/>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[Työhyvinvointikartoitus Hyvinkää 2022 DATA.xlsx]taustat!PivotTable12</c:name>
    <c:fmtId val="31"/>
  </c:pivotSource>
  <c:chart>
    <c:autoTitleDeleted val="1"/>
    <c:pivotFmts>
      <c:pivotFmt>
        <c:idx val="0"/>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fi-FI" sz="16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3"/>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4"/>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fi-FI" sz="16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5"/>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6"/>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7"/>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fi-FI" sz="16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8"/>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s>
    <c:plotArea>
      <c:layout>
        <c:manualLayout>
          <c:layoutTarget val="inner"/>
          <c:xMode val="edge"/>
          <c:yMode val="edge"/>
          <c:x val="4.4295608984790416E-2"/>
          <c:y val="5.0220489036840878E-2"/>
          <c:w val="0.94068393707064157"/>
          <c:h val="0.70995239338820926"/>
        </c:manualLayout>
      </c:layout>
      <c:barChart>
        <c:barDir val="col"/>
        <c:grouping val="clustered"/>
        <c:varyColors val="0"/>
        <c:ser>
          <c:idx val="0"/>
          <c:order val="0"/>
          <c:tx>
            <c:strRef>
              <c:f>taustat!$B$11:$B$12</c:f>
              <c:strCache>
                <c:ptCount val="1"/>
                <c:pt idx="0">
                  <c:v>2016</c:v>
                </c:pt>
              </c:strCache>
            </c:strRef>
          </c:tx>
          <c:spPr>
            <a:solidFill>
              <a:srgbClr val="7030A0">
                <a:alpha val="46000"/>
              </a:srgbClr>
            </a:solidFill>
            <a:ln>
              <a:noFill/>
            </a:ln>
            <a:effectLst/>
            <a:scene3d>
              <a:camera prst="orthographicFront"/>
              <a:lightRig rig="threePt" dir="t"/>
            </a:scene3d>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taustat!$A$13:$A$18</c:f>
              <c:strCache>
                <c:ptCount val="5"/>
                <c:pt idx="0">
                  <c:v>Yhdessä</c:v>
                </c:pt>
                <c:pt idx="1">
                  <c:v>Kahdessa</c:v>
                </c:pt>
                <c:pt idx="2">
                  <c:v>Kolmessa</c:v>
                </c:pt>
                <c:pt idx="3">
                  <c:v>Neljässä</c:v>
                </c:pt>
                <c:pt idx="4">
                  <c:v>Viidessä</c:v>
                </c:pt>
              </c:strCache>
            </c:strRef>
          </c:cat>
          <c:val>
            <c:numRef>
              <c:f>taustat!$B$13:$B$18</c:f>
              <c:numCache>
                <c:formatCode>General</c:formatCode>
                <c:ptCount val="5"/>
                <c:pt idx="0">
                  <c:v>33</c:v>
                </c:pt>
                <c:pt idx="1">
                  <c:v>11</c:v>
                </c:pt>
                <c:pt idx="2">
                  <c:v>8</c:v>
                </c:pt>
                <c:pt idx="3">
                  <c:v>6</c:v>
                </c:pt>
                <c:pt idx="4">
                  <c:v>1</c:v>
                </c:pt>
              </c:numCache>
            </c:numRef>
          </c:val>
          <c:extLst>
            <c:ext xmlns:c16="http://schemas.microsoft.com/office/drawing/2014/chart" uri="{C3380CC4-5D6E-409C-BE32-E72D297353CC}">
              <c16:uniqueId val="{00000000-201E-4FFB-80D4-9022D42CDB53}"/>
            </c:ext>
          </c:extLst>
        </c:ser>
        <c:ser>
          <c:idx val="1"/>
          <c:order val="1"/>
          <c:tx>
            <c:strRef>
              <c:f>taustat!$C$11:$C$12</c:f>
              <c:strCache>
                <c:ptCount val="1"/>
                <c:pt idx="0">
                  <c:v>2020</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fi-FI" sz="16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taustat!$A$13:$A$18</c:f>
              <c:strCache>
                <c:ptCount val="5"/>
                <c:pt idx="0">
                  <c:v>Yhdessä</c:v>
                </c:pt>
                <c:pt idx="1">
                  <c:v>Kahdessa</c:v>
                </c:pt>
                <c:pt idx="2">
                  <c:v>Kolmessa</c:v>
                </c:pt>
                <c:pt idx="3">
                  <c:v>Neljässä</c:v>
                </c:pt>
                <c:pt idx="4">
                  <c:v>Viidessä</c:v>
                </c:pt>
              </c:strCache>
            </c:strRef>
          </c:cat>
          <c:val>
            <c:numRef>
              <c:f>taustat!$C$13:$C$18</c:f>
              <c:numCache>
                <c:formatCode>General</c:formatCode>
                <c:ptCount val="5"/>
                <c:pt idx="0">
                  <c:v>8</c:v>
                </c:pt>
                <c:pt idx="1">
                  <c:v>10</c:v>
                </c:pt>
                <c:pt idx="2">
                  <c:v>13</c:v>
                </c:pt>
                <c:pt idx="3">
                  <c:v>4</c:v>
                </c:pt>
                <c:pt idx="4">
                  <c:v>7</c:v>
                </c:pt>
              </c:numCache>
            </c:numRef>
          </c:val>
          <c:extLst>
            <c:ext xmlns:c16="http://schemas.microsoft.com/office/drawing/2014/chart" uri="{C3380CC4-5D6E-409C-BE32-E72D297353CC}">
              <c16:uniqueId val="{00000001-201E-4FFB-80D4-9022D42CDB53}"/>
            </c:ext>
          </c:extLst>
        </c:ser>
        <c:ser>
          <c:idx val="2"/>
          <c:order val="2"/>
          <c:tx>
            <c:strRef>
              <c:f>taustat!$D$11:$D$12</c:f>
              <c:strCache>
                <c:ptCount val="1"/>
                <c:pt idx="0">
                  <c:v>2022</c:v>
                </c:pt>
              </c:strCache>
            </c:strRef>
          </c:tx>
          <c:spPr>
            <a:solidFill>
              <a:srgbClr val="1F497D">
                <a:lumMod val="60000"/>
                <a:lumOff val="40000"/>
              </a:srgb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taustat!$A$13:$A$18</c:f>
              <c:strCache>
                <c:ptCount val="5"/>
                <c:pt idx="0">
                  <c:v>Yhdessä</c:v>
                </c:pt>
                <c:pt idx="1">
                  <c:v>Kahdessa</c:v>
                </c:pt>
                <c:pt idx="2">
                  <c:v>Kolmessa</c:v>
                </c:pt>
                <c:pt idx="3">
                  <c:v>Neljässä</c:v>
                </c:pt>
                <c:pt idx="4">
                  <c:v>Viidessä</c:v>
                </c:pt>
              </c:strCache>
            </c:strRef>
          </c:cat>
          <c:val>
            <c:numRef>
              <c:f>taustat!$D$13:$D$18</c:f>
              <c:numCache>
                <c:formatCode>General</c:formatCode>
                <c:ptCount val="5"/>
                <c:pt idx="0">
                  <c:v>22</c:v>
                </c:pt>
                <c:pt idx="1">
                  <c:v>15</c:v>
                </c:pt>
                <c:pt idx="2">
                  <c:v>5</c:v>
                </c:pt>
                <c:pt idx="3">
                  <c:v>4</c:v>
                </c:pt>
                <c:pt idx="4">
                  <c:v>5</c:v>
                </c:pt>
              </c:numCache>
            </c:numRef>
          </c:val>
          <c:extLst>
            <c:ext xmlns:c16="http://schemas.microsoft.com/office/drawing/2014/chart" uri="{C3380CC4-5D6E-409C-BE32-E72D297353CC}">
              <c16:uniqueId val="{00000002-201E-4FFB-80D4-9022D42CDB53}"/>
            </c:ext>
          </c:extLst>
        </c:ser>
        <c:dLbls>
          <c:showLegendKey val="0"/>
          <c:showVal val="0"/>
          <c:showCatName val="0"/>
          <c:showSerName val="0"/>
          <c:showPercent val="0"/>
          <c:showBubbleSize val="0"/>
        </c:dLbls>
        <c:gapWidth val="157"/>
        <c:overlap val="-8"/>
        <c:axId val="364890288"/>
        <c:axId val="364890680"/>
      </c:barChart>
      <c:catAx>
        <c:axId val="36489028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crossAx val="364890680"/>
        <c:crosses val="autoZero"/>
        <c:auto val="1"/>
        <c:lblAlgn val="ctr"/>
        <c:lblOffset val="100"/>
        <c:noMultiLvlLbl val="0"/>
      </c:catAx>
      <c:valAx>
        <c:axId val="364890680"/>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crossAx val="364890288"/>
        <c:crosses val="autoZero"/>
        <c:crossBetween val="between"/>
      </c:valAx>
      <c:spPr>
        <a:noFill/>
        <a:ln>
          <a:noFill/>
        </a:ln>
        <a:effectLst/>
      </c:spPr>
    </c:plotArea>
    <c:legend>
      <c:legendPos val="b"/>
      <c:layout>
        <c:manualLayout>
          <c:xMode val="edge"/>
          <c:yMode val="edge"/>
          <c:x val="0.28862305101380742"/>
          <c:y val="0.90106244977106875"/>
          <c:w val="0.41532940457914463"/>
          <c:h val="5.7816580633226596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legend>
    <c:plotVisOnly val="1"/>
    <c:dispBlanksAs val="gap"/>
    <c:showDLblsOverMax val="0"/>
  </c:chart>
  <c:spPr>
    <a:solidFill>
      <a:schemeClr val="bg1"/>
    </a:solidFill>
    <a:ln w="9525" cap="flat" cmpd="sng" algn="ctr">
      <a:solidFill>
        <a:srgbClr val="7030A0"/>
      </a:solidFill>
      <a:round/>
    </a:ln>
    <a:effectLst/>
  </c:spPr>
  <c:txPr>
    <a:bodyPr/>
    <a:lstStyle/>
    <a:p>
      <a:pPr>
        <a:defRPr/>
      </a:pPr>
      <a:endParaRPr lang="fi-FI"/>
    </a:p>
  </c:txPr>
  <c:externalData r:id="rId4">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[Työhyvinvointikartoitus Hyvinkää 2022 DATA.xlsx]1-5 keskiarvot vuodet!PivotTable9</c:name>
    <c:fmtId val="16"/>
  </c:pivotSource>
  <c:chart>
    <c:autoTitleDeleted val="1"/>
    <c:pivotFmts>
      <c:pivotFmt>
        <c:idx val="0"/>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
        <c:spPr>
          <a:solidFill>
            <a:srgbClr val="4F81BD">
              <a:lumMod val="40000"/>
              <a:lumOff val="60000"/>
            </a:srgbClr>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3"/>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4"/>
        <c:spPr>
          <a:solidFill>
            <a:srgbClr val="4F81BD">
              <a:lumMod val="40000"/>
              <a:lumOff val="60000"/>
            </a:srgbClr>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5"/>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7"/>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9"/>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0"/>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1"/>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2"/>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3"/>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4"/>
        <c:spPr>
          <a:solidFill>
            <a:srgbClr val="C0504D">
              <a:lumMod val="20000"/>
              <a:lumOff val="8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5"/>
        <c:spPr>
          <a:solidFill>
            <a:srgbClr val="C0504D">
              <a:lumMod val="20000"/>
              <a:lumOff val="8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6"/>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7"/>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8"/>
        <c:spPr>
          <a:solidFill>
            <a:srgbClr val="C0504D">
              <a:lumMod val="20000"/>
              <a:lumOff val="8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9"/>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0"/>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s>
    <c:plotArea>
      <c:layout>
        <c:manualLayout>
          <c:layoutTarget val="inner"/>
          <c:xMode val="edge"/>
          <c:yMode val="edge"/>
          <c:x val="0.50453439583788684"/>
          <c:y val="5.408363620698646E-2"/>
          <c:w val="0.43584970078669222"/>
          <c:h val="0.86786395285827322"/>
        </c:manualLayout>
      </c:layout>
      <c:barChart>
        <c:barDir val="bar"/>
        <c:grouping val="clustered"/>
        <c:varyColors val="0"/>
        <c:ser>
          <c:idx val="0"/>
          <c:order val="0"/>
          <c:tx>
            <c:strRef>
              <c:f>'1-5 keskiarvot vuodet'!$B$69:$B$70</c:f>
              <c:strCache>
                <c:ptCount val="1"/>
                <c:pt idx="0">
                  <c:v>2016</c:v>
                </c:pt>
              </c:strCache>
            </c:strRef>
          </c:tx>
          <c:spPr>
            <a:solidFill>
              <a:srgbClr val="C0504D">
                <a:lumMod val="20000"/>
                <a:lumOff val="80000"/>
              </a:srgb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'1-5 keskiarvot vuodet'!$A$71:$A$81</c:f>
              <c:strCache>
                <c:ptCount val="11"/>
                <c:pt idx="0">
                  <c:v>*24.1. Osaan suunnitella opetuksellisesti mielekkäitä kokonaisuuksia.                     </c:v>
                </c:pt>
                <c:pt idx="1">
                  <c:v>*24.2. Osaan arvioida omaa toimintaani opettajana.</c:v>
                </c:pt>
                <c:pt idx="2">
                  <c:v>*24.3. Tunnen ryhmänohjauksen periaatteet ja osaan ohjata opetusryhmiä.                 </c:v>
                </c:pt>
                <c:pt idx="3">
                  <c:v>*24.4. Osaan ohjata opiskelijan oppimisprosessia. </c:v>
                </c:pt>
                <c:pt idx="4">
                  <c:v>*24.5. Osaan vastaanottaa palautetta työstäni. </c:v>
                </c:pt>
                <c:pt idx="5">
                  <c:v>*24.6. Osaan arvioida opiskelijan oppimista.     </c:v>
                </c:pt>
                <c:pt idx="6">
                  <c:v>*24.7. Osaan hyödyntää erilaisia opetusmenetelmiä omassa opetuksessani.        </c:v>
                </c:pt>
                <c:pt idx="7">
                  <c:v>*24.8. Osaan hyödyntää tieto- ja viestintätekniikka opetuksessani.             </c:v>
                </c:pt>
                <c:pt idx="8">
                  <c:v>*24.9. Osaan hyödyntää sosiaalista mediaa opetuksessani.   </c:v>
                </c:pt>
                <c:pt idx="9">
                  <c:v>*24.10. Olen uudistanut opetusmenetelmiäni viimeisen kahden vuoden aikana.            </c:v>
                </c:pt>
                <c:pt idx="10">
                  <c:v>*24.11. Olen uudistanut opetussisältöjä viimeisen kahden vuoden aikana. </c:v>
                </c:pt>
              </c:strCache>
            </c:strRef>
          </c:cat>
          <c:val>
            <c:numRef>
              <c:f>'1-5 keskiarvot vuodet'!$B$71:$B$81</c:f>
              <c:numCache>
                <c:formatCode>0.00</c:formatCode>
                <c:ptCount val="11"/>
                <c:pt idx="0">
                  <c:v>4.4915254237288131</c:v>
                </c:pt>
                <c:pt idx="1">
                  <c:v>4.3728813559322033</c:v>
                </c:pt>
                <c:pt idx="2">
                  <c:v>4.3728813559322033</c:v>
                </c:pt>
                <c:pt idx="3">
                  <c:v>4.2413793103448274</c:v>
                </c:pt>
                <c:pt idx="4">
                  <c:v>4.406779661016949</c:v>
                </c:pt>
                <c:pt idx="5">
                  <c:v>4.4406779661016946</c:v>
                </c:pt>
                <c:pt idx="6">
                  <c:v>4.1186440677966099</c:v>
                </c:pt>
                <c:pt idx="7">
                  <c:v>3.9152542372881354</c:v>
                </c:pt>
                <c:pt idx="8">
                  <c:v>3.4310344827586206</c:v>
                </c:pt>
                <c:pt idx="9">
                  <c:v>3.7457627118644066</c:v>
                </c:pt>
                <c:pt idx="10">
                  <c:v>4.0517241379310347</c:v>
                </c:pt>
              </c:numCache>
            </c:numRef>
          </c:val>
          <c:extLst>
            <c:ext xmlns:c16="http://schemas.microsoft.com/office/drawing/2014/chart" uri="{C3380CC4-5D6E-409C-BE32-E72D297353CC}">
              <c16:uniqueId val="{00000000-C01C-4998-9101-D85D00A02613}"/>
            </c:ext>
          </c:extLst>
        </c:ser>
        <c:ser>
          <c:idx val="1"/>
          <c:order val="1"/>
          <c:tx>
            <c:strRef>
              <c:f>'1-5 keskiarvot vuodet'!$C$69:$C$70</c:f>
              <c:strCache>
                <c:ptCount val="1"/>
                <c:pt idx="0">
                  <c:v>2020</c:v>
                </c:pt>
              </c:strCache>
            </c:strRef>
          </c:tx>
          <c:spPr>
            <a:solidFill>
              <a:srgbClr val="4F81BD">
                <a:lumMod val="40000"/>
                <a:lumOff val="60000"/>
              </a:srgb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'1-5 keskiarvot vuodet'!$A$71:$A$81</c:f>
              <c:strCache>
                <c:ptCount val="11"/>
                <c:pt idx="0">
                  <c:v>*24.1. Osaan suunnitella opetuksellisesti mielekkäitä kokonaisuuksia.                     </c:v>
                </c:pt>
                <c:pt idx="1">
                  <c:v>*24.2. Osaan arvioida omaa toimintaani opettajana.</c:v>
                </c:pt>
                <c:pt idx="2">
                  <c:v>*24.3. Tunnen ryhmänohjauksen periaatteet ja osaan ohjata opetusryhmiä.                 </c:v>
                </c:pt>
                <c:pt idx="3">
                  <c:v>*24.4. Osaan ohjata opiskelijan oppimisprosessia. </c:v>
                </c:pt>
                <c:pt idx="4">
                  <c:v>*24.5. Osaan vastaanottaa palautetta työstäni. </c:v>
                </c:pt>
                <c:pt idx="5">
                  <c:v>*24.6. Osaan arvioida opiskelijan oppimista.     </c:v>
                </c:pt>
                <c:pt idx="6">
                  <c:v>*24.7. Osaan hyödyntää erilaisia opetusmenetelmiä omassa opetuksessani.        </c:v>
                </c:pt>
                <c:pt idx="7">
                  <c:v>*24.8. Osaan hyödyntää tieto- ja viestintätekniikka opetuksessani.             </c:v>
                </c:pt>
                <c:pt idx="8">
                  <c:v>*24.9. Osaan hyödyntää sosiaalista mediaa opetuksessani.   </c:v>
                </c:pt>
                <c:pt idx="9">
                  <c:v>*24.10. Olen uudistanut opetusmenetelmiäni viimeisen kahden vuoden aikana.            </c:v>
                </c:pt>
                <c:pt idx="10">
                  <c:v>*24.11. Olen uudistanut opetussisältöjä viimeisen kahden vuoden aikana. </c:v>
                </c:pt>
              </c:strCache>
            </c:strRef>
          </c:cat>
          <c:val>
            <c:numRef>
              <c:f>'1-5 keskiarvot vuodet'!$C$71:$C$81</c:f>
              <c:numCache>
                <c:formatCode>0.00</c:formatCode>
                <c:ptCount val="11"/>
                <c:pt idx="0">
                  <c:v>4.2926829268292686</c:v>
                </c:pt>
                <c:pt idx="1">
                  <c:v>4.2195121951219514</c:v>
                </c:pt>
                <c:pt idx="2">
                  <c:v>4.3902439024390247</c:v>
                </c:pt>
                <c:pt idx="3">
                  <c:v>4.0975609756097562</c:v>
                </c:pt>
                <c:pt idx="4">
                  <c:v>4.3170731707317076</c:v>
                </c:pt>
                <c:pt idx="5">
                  <c:v>4.1707317073170733</c:v>
                </c:pt>
                <c:pt idx="6">
                  <c:v>4.024390243902439</c:v>
                </c:pt>
                <c:pt idx="7">
                  <c:v>3.7073170731707319</c:v>
                </c:pt>
                <c:pt idx="8">
                  <c:v>3.25</c:v>
                </c:pt>
                <c:pt idx="9">
                  <c:v>3.7560975609756095</c:v>
                </c:pt>
                <c:pt idx="10">
                  <c:v>4.1707317073170733</c:v>
                </c:pt>
              </c:numCache>
            </c:numRef>
          </c:val>
          <c:extLst>
            <c:ext xmlns:c16="http://schemas.microsoft.com/office/drawing/2014/chart" uri="{C3380CC4-5D6E-409C-BE32-E72D297353CC}">
              <c16:uniqueId val="{00000001-C01C-4998-9101-D85D00A02613}"/>
            </c:ext>
          </c:extLst>
        </c:ser>
        <c:ser>
          <c:idx val="2"/>
          <c:order val="2"/>
          <c:tx>
            <c:strRef>
              <c:f>'1-5 keskiarvot vuodet'!$D$69:$D$70</c:f>
              <c:strCache>
                <c:ptCount val="1"/>
                <c:pt idx="0">
                  <c:v>2022</c:v>
                </c:pt>
              </c:strCache>
            </c:strRef>
          </c:tx>
          <c:spPr>
            <a:solidFill>
              <a:srgbClr val="1F497D">
                <a:lumMod val="60000"/>
                <a:lumOff val="40000"/>
              </a:srgb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'1-5 keskiarvot vuodet'!$A$71:$A$81</c:f>
              <c:strCache>
                <c:ptCount val="11"/>
                <c:pt idx="0">
                  <c:v>*24.1. Osaan suunnitella opetuksellisesti mielekkäitä kokonaisuuksia.                     </c:v>
                </c:pt>
                <c:pt idx="1">
                  <c:v>*24.2. Osaan arvioida omaa toimintaani opettajana.</c:v>
                </c:pt>
                <c:pt idx="2">
                  <c:v>*24.3. Tunnen ryhmänohjauksen periaatteet ja osaan ohjata opetusryhmiä.                 </c:v>
                </c:pt>
                <c:pt idx="3">
                  <c:v>*24.4. Osaan ohjata opiskelijan oppimisprosessia. </c:v>
                </c:pt>
                <c:pt idx="4">
                  <c:v>*24.5. Osaan vastaanottaa palautetta työstäni. </c:v>
                </c:pt>
                <c:pt idx="5">
                  <c:v>*24.6. Osaan arvioida opiskelijan oppimista.     </c:v>
                </c:pt>
                <c:pt idx="6">
                  <c:v>*24.7. Osaan hyödyntää erilaisia opetusmenetelmiä omassa opetuksessani.        </c:v>
                </c:pt>
                <c:pt idx="7">
                  <c:v>*24.8. Osaan hyödyntää tieto- ja viestintätekniikka opetuksessani.             </c:v>
                </c:pt>
                <c:pt idx="8">
                  <c:v>*24.9. Osaan hyödyntää sosiaalista mediaa opetuksessani.   </c:v>
                </c:pt>
                <c:pt idx="9">
                  <c:v>*24.10. Olen uudistanut opetusmenetelmiäni viimeisen kahden vuoden aikana.            </c:v>
                </c:pt>
                <c:pt idx="10">
                  <c:v>*24.11. Olen uudistanut opetussisältöjä viimeisen kahden vuoden aikana. </c:v>
                </c:pt>
              </c:strCache>
            </c:strRef>
          </c:cat>
          <c:val>
            <c:numRef>
              <c:f>'1-5 keskiarvot vuodet'!$D$71:$D$81</c:f>
              <c:numCache>
                <c:formatCode>0.00</c:formatCode>
                <c:ptCount val="11"/>
                <c:pt idx="0">
                  <c:v>4.4400000000000004</c:v>
                </c:pt>
                <c:pt idx="1">
                  <c:v>4.3137254901960782</c:v>
                </c:pt>
                <c:pt idx="2">
                  <c:v>4.3673469387755102</c:v>
                </c:pt>
                <c:pt idx="3">
                  <c:v>4.24</c:v>
                </c:pt>
                <c:pt idx="4">
                  <c:v>4.42</c:v>
                </c:pt>
                <c:pt idx="5">
                  <c:v>4.3673469387755102</c:v>
                </c:pt>
                <c:pt idx="6">
                  <c:v>4.3265306122448983</c:v>
                </c:pt>
                <c:pt idx="7">
                  <c:v>3.8</c:v>
                </c:pt>
                <c:pt idx="8">
                  <c:v>3.4</c:v>
                </c:pt>
                <c:pt idx="9">
                  <c:v>3.9782608695652173</c:v>
                </c:pt>
                <c:pt idx="10">
                  <c:v>4.0638297872340425</c:v>
                </c:pt>
              </c:numCache>
            </c:numRef>
          </c:val>
          <c:extLst>
            <c:ext xmlns:c16="http://schemas.microsoft.com/office/drawing/2014/chart" uri="{C3380CC4-5D6E-409C-BE32-E72D297353CC}">
              <c16:uniqueId val="{00000002-C01C-4998-9101-D85D00A02613}"/>
            </c:ext>
          </c:extLst>
        </c:ser>
        <c:dLbls>
          <c:showLegendKey val="0"/>
          <c:showVal val="0"/>
          <c:showCatName val="0"/>
          <c:showSerName val="0"/>
          <c:showPercent val="0"/>
          <c:showBubbleSize val="0"/>
        </c:dLbls>
        <c:gapWidth val="62"/>
        <c:overlap val="-7"/>
        <c:axId val="643059256"/>
        <c:axId val="643064352"/>
      </c:barChart>
      <c:catAx>
        <c:axId val="643059256"/>
        <c:scaling>
          <c:orientation val="maxMin"/>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crossAx val="643064352"/>
        <c:crosses val="autoZero"/>
        <c:auto val="1"/>
        <c:lblAlgn val="ctr"/>
        <c:lblOffset val="100"/>
        <c:noMultiLvlLbl val="0"/>
      </c:catAx>
      <c:valAx>
        <c:axId val="643064352"/>
        <c:scaling>
          <c:orientation val="minMax"/>
          <c:max val="5"/>
          <c:min val="1"/>
        </c:scaling>
        <c:delete val="0"/>
        <c:axPos val="t"/>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643059256"/>
        <c:crosses val="autoZero"/>
        <c:crossBetween val="between"/>
        <c:majorUnit val="1"/>
      </c:valAx>
      <c:spPr>
        <a:noFill/>
        <a:ln>
          <a:noFill/>
        </a:ln>
        <a:effectLst/>
      </c:spPr>
    </c:plotArea>
    <c:legend>
      <c:legendPos val="b"/>
      <c:layout>
        <c:manualLayout>
          <c:xMode val="edge"/>
          <c:yMode val="edge"/>
          <c:x val="0.48755292118914018"/>
          <c:y val="0.92990850102070577"/>
          <c:w val="0.26760382838116603"/>
          <c:h val="7.0091498979294259E-2"/>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legend>
    <c:plotVisOnly val="1"/>
    <c:dispBlanksAs val="gap"/>
    <c:showDLblsOverMax val="0"/>
  </c:chart>
  <c:spPr>
    <a:solidFill>
      <a:schemeClr val="bg1"/>
    </a:solidFill>
    <a:ln w="9525" cap="flat" cmpd="sng" algn="ctr">
      <a:solidFill>
        <a:srgbClr val="7030A0"/>
      </a:solidFill>
      <a:round/>
    </a:ln>
    <a:effectLst/>
  </c:spPr>
  <c:txPr>
    <a:bodyPr/>
    <a:lstStyle/>
    <a:p>
      <a:pPr>
        <a:defRPr/>
      </a:pPr>
      <a:endParaRPr lang="fi-FI"/>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[Työhyvinvointikartoitus Hyvinkää 2022 DATA.xlsx]taustat!PivotTable15</c:name>
    <c:fmtId val="13"/>
  </c:pivotSource>
  <c:chart>
    <c:autoTitleDeleted val="1"/>
    <c:pivotFmts>
      <c:pivotFmt>
        <c:idx val="0"/>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3"/>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5"/>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6"/>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7"/>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8"/>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9"/>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0"/>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1"/>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s>
    <c:plotArea>
      <c:layout>
        <c:manualLayout>
          <c:layoutTarget val="inner"/>
          <c:xMode val="edge"/>
          <c:yMode val="edge"/>
          <c:x val="0.20019184363166934"/>
          <c:y val="8.8231660765190831E-2"/>
          <c:w val="0.77198732514288826"/>
          <c:h val="0.81808816057898548"/>
        </c:manualLayout>
      </c:layout>
      <c:barChart>
        <c:barDir val="bar"/>
        <c:grouping val="clustered"/>
        <c:varyColors val="0"/>
        <c:ser>
          <c:idx val="0"/>
          <c:order val="0"/>
          <c:tx>
            <c:strRef>
              <c:f>taustat!$B$32:$B$33</c:f>
              <c:strCache>
                <c:ptCount val="1"/>
                <c:pt idx="0">
                  <c:v>2016</c:v>
                </c:pt>
              </c:strCache>
            </c:strRef>
          </c:tx>
          <c:spPr>
            <a:solidFill>
              <a:srgbClr val="7030A0">
                <a:alpha val="52000"/>
              </a:srgbClr>
            </a:solidFill>
            <a:ln>
              <a:noFill/>
            </a:ln>
            <a:effectLst/>
            <a:scene3d>
              <a:camera prst="orthographicFront"/>
              <a:lightRig rig="threePt" dir="t"/>
            </a:scene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taustat!$A$34:$A$41</c:f>
              <c:strCache>
                <c:ptCount val="7"/>
                <c:pt idx="0">
                  <c:v>Alle 10</c:v>
                </c:pt>
                <c:pt idx="1">
                  <c:v>11-25</c:v>
                </c:pt>
                <c:pt idx="2">
                  <c:v>26-50</c:v>
                </c:pt>
                <c:pt idx="3">
                  <c:v>51-100</c:v>
                </c:pt>
                <c:pt idx="4">
                  <c:v>101-200</c:v>
                </c:pt>
                <c:pt idx="5">
                  <c:v>201-400</c:v>
                </c:pt>
                <c:pt idx="6">
                  <c:v>Yli 400</c:v>
                </c:pt>
              </c:strCache>
            </c:strRef>
          </c:cat>
          <c:val>
            <c:numRef>
              <c:f>taustat!$B$34:$B$41</c:f>
              <c:numCache>
                <c:formatCode>General</c:formatCode>
                <c:ptCount val="7"/>
                <c:pt idx="0">
                  <c:v>14</c:v>
                </c:pt>
                <c:pt idx="1">
                  <c:v>14</c:v>
                </c:pt>
                <c:pt idx="2">
                  <c:v>10</c:v>
                </c:pt>
                <c:pt idx="3">
                  <c:v>7</c:v>
                </c:pt>
                <c:pt idx="4">
                  <c:v>13</c:v>
                </c:pt>
                <c:pt idx="5">
                  <c:v>2</c:v>
                </c:pt>
              </c:numCache>
            </c:numRef>
          </c:val>
          <c:extLst>
            <c:ext xmlns:c16="http://schemas.microsoft.com/office/drawing/2014/chart" uri="{C3380CC4-5D6E-409C-BE32-E72D297353CC}">
              <c16:uniqueId val="{00000000-096C-4FBF-BC4B-50FD21E2AC4A}"/>
            </c:ext>
          </c:extLst>
        </c:ser>
        <c:ser>
          <c:idx val="1"/>
          <c:order val="1"/>
          <c:tx>
            <c:strRef>
              <c:f>taustat!$C$32:$C$33</c:f>
              <c:strCache>
                <c:ptCount val="1"/>
                <c:pt idx="0">
                  <c:v>2020</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taustat!$A$34:$A$41</c:f>
              <c:strCache>
                <c:ptCount val="7"/>
                <c:pt idx="0">
                  <c:v>Alle 10</c:v>
                </c:pt>
                <c:pt idx="1">
                  <c:v>11-25</c:v>
                </c:pt>
                <c:pt idx="2">
                  <c:v>26-50</c:v>
                </c:pt>
                <c:pt idx="3">
                  <c:v>51-100</c:v>
                </c:pt>
                <c:pt idx="4">
                  <c:v>101-200</c:v>
                </c:pt>
                <c:pt idx="5">
                  <c:v>201-400</c:v>
                </c:pt>
                <c:pt idx="6">
                  <c:v>Yli 400</c:v>
                </c:pt>
              </c:strCache>
            </c:strRef>
          </c:cat>
          <c:val>
            <c:numRef>
              <c:f>taustat!$C$34:$C$41</c:f>
              <c:numCache>
                <c:formatCode>General</c:formatCode>
                <c:ptCount val="7"/>
                <c:pt idx="0">
                  <c:v>6</c:v>
                </c:pt>
                <c:pt idx="1">
                  <c:v>7</c:v>
                </c:pt>
                <c:pt idx="2">
                  <c:v>7</c:v>
                </c:pt>
                <c:pt idx="3">
                  <c:v>1</c:v>
                </c:pt>
                <c:pt idx="4">
                  <c:v>5</c:v>
                </c:pt>
                <c:pt idx="5">
                  <c:v>10</c:v>
                </c:pt>
                <c:pt idx="6">
                  <c:v>6</c:v>
                </c:pt>
              </c:numCache>
            </c:numRef>
          </c:val>
          <c:extLst>
            <c:ext xmlns:c16="http://schemas.microsoft.com/office/drawing/2014/chart" uri="{C3380CC4-5D6E-409C-BE32-E72D297353CC}">
              <c16:uniqueId val="{00000001-096C-4FBF-BC4B-50FD21E2AC4A}"/>
            </c:ext>
          </c:extLst>
        </c:ser>
        <c:ser>
          <c:idx val="2"/>
          <c:order val="2"/>
          <c:tx>
            <c:strRef>
              <c:f>taustat!$D$32:$D$33</c:f>
              <c:strCache>
                <c:ptCount val="1"/>
                <c:pt idx="0">
                  <c:v>2022</c:v>
                </c:pt>
              </c:strCache>
            </c:strRef>
          </c:tx>
          <c:spPr>
            <a:solidFill>
              <a:srgbClr val="1F497D">
                <a:lumMod val="60000"/>
                <a:lumOff val="40000"/>
              </a:srgb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taustat!$A$34:$A$41</c:f>
              <c:strCache>
                <c:ptCount val="7"/>
                <c:pt idx="0">
                  <c:v>Alle 10</c:v>
                </c:pt>
                <c:pt idx="1">
                  <c:v>11-25</c:v>
                </c:pt>
                <c:pt idx="2">
                  <c:v>26-50</c:v>
                </c:pt>
                <c:pt idx="3">
                  <c:v>51-100</c:v>
                </c:pt>
                <c:pt idx="4">
                  <c:v>101-200</c:v>
                </c:pt>
                <c:pt idx="5">
                  <c:v>201-400</c:v>
                </c:pt>
                <c:pt idx="6">
                  <c:v>Yli 400</c:v>
                </c:pt>
              </c:strCache>
            </c:strRef>
          </c:cat>
          <c:val>
            <c:numRef>
              <c:f>taustat!$D$34:$D$41</c:f>
              <c:numCache>
                <c:formatCode>General</c:formatCode>
                <c:ptCount val="7"/>
                <c:pt idx="0">
                  <c:v>2</c:v>
                </c:pt>
                <c:pt idx="1">
                  <c:v>7</c:v>
                </c:pt>
                <c:pt idx="2">
                  <c:v>12</c:v>
                </c:pt>
                <c:pt idx="3">
                  <c:v>12</c:v>
                </c:pt>
                <c:pt idx="4">
                  <c:v>7</c:v>
                </c:pt>
                <c:pt idx="5">
                  <c:v>6</c:v>
                </c:pt>
                <c:pt idx="6">
                  <c:v>4</c:v>
                </c:pt>
              </c:numCache>
            </c:numRef>
          </c:val>
          <c:extLst>
            <c:ext xmlns:c16="http://schemas.microsoft.com/office/drawing/2014/chart" uri="{C3380CC4-5D6E-409C-BE32-E72D297353CC}">
              <c16:uniqueId val="{00000002-096C-4FBF-BC4B-50FD21E2AC4A}"/>
            </c:ext>
          </c:extLst>
        </c:ser>
        <c:dLbls>
          <c:showLegendKey val="0"/>
          <c:showVal val="0"/>
          <c:showCatName val="0"/>
          <c:showSerName val="0"/>
          <c:showPercent val="0"/>
          <c:showBubbleSize val="0"/>
        </c:dLbls>
        <c:gapWidth val="107"/>
        <c:overlap val="-5"/>
        <c:axId val="643059256"/>
        <c:axId val="643064352"/>
      </c:barChart>
      <c:catAx>
        <c:axId val="643059256"/>
        <c:scaling>
          <c:orientation val="maxMin"/>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crossAx val="643064352"/>
        <c:crosses val="autoZero"/>
        <c:auto val="1"/>
        <c:lblAlgn val="ctr"/>
        <c:lblOffset val="100"/>
        <c:noMultiLvlLbl val="0"/>
      </c:catAx>
      <c:valAx>
        <c:axId val="643064352"/>
        <c:scaling>
          <c:orientation val="minMax"/>
          <c:min val="0"/>
        </c:scaling>
        <c:delete val="0"/>
        <c:axPos val="t"/>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643059256"/>
        <c:crosses val="autoZero"/>
        <c:crossBetween val="between"/>
        <c:majorUnit val="5"/>
      </c:valAx>
      <c:spPr>
        <a:noFill/>
        <a:ln>
          <a:noFill/>
        </a:ln>
        <a:effectLst/>
      </c:spPr>
    </c:plotArea>
    <c:legend>
      <c:legendPos val="b"/>
      <c:layout>
        <c:manualLayout>
          <c:xMode val="edge"/>
          <c:yMode val="edge"/>
          <c:x val="0.27813208647823073"/>
          <c:y val="0.92531475391867701"/>
          <c:w val="0.49737371535472757"/>
          <c:h val="6.0722076407115785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legend>
    <c:plotVisOnly val="1"/>
    <c:dispBlanksAs val="gap"/>
    <c:showDLblsOverMax val="0"/>
  </c:chart>
  <c:spPr>
    <a:solidFill>
      <a:schemeClr val="bg1"/>
    </a:solidFill>
    <a:ln w="9525" cap="flat" cmpd="sng" algn="ctr">
      <a:solidFill>
        <a:srgbClr val="7030A0"/>
      </a:solidFill>
      <a:round/>
    </a:ln>
    <a:effectLst/>
  </c:spPr>
  <c:txPr>
    <a:bodyPr/>
    <a:lstStyle/>
    <a:p>
      <a:pPr>
        <a:defRPr/>
      </a:pPr>
      <a:endParaRPr lang="fi-FI"/>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[Työhyvinvointikartoitus Hyvinkää 2022 DATA.xlsx]1-5 keskiarvot (2)!PivotTable2</c:name>
    <c:fmtId val="16"/>
  </c:pivotSource>
  <c:chart>
    <c:autoTitleDeleted val="1"/>
    <c:pivotFmts>
      <c:pivotFmt>
        <c:idx val="0"/>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3"/>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4"/>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5"/>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6"/>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7"/>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8"/>
        <c:marker>
          <c:symbol val="none"/>
        </c:marker>
        <c:dLbl>
          <c:idx val="0"/>
          <c:delete val="1"/>
          <c:extLst>
            <c:ext xmlns:c15="http://schemas.microsoft.com/office/drawing/2012/chart" uri="{CE6537A1-D6FC-4f65-9D91-7224C49458BB}"/>
          </c:extLst>
        </c:dLbl>
      </c:pivotFmt>
      <c:pivotFmt>
        <c:idx val="9"/>
        <c:marker>
          <c:symbol val="none"/>
        </c:marker>
        <c:dLbl>
          <c:idx val="0"/>
          <c:delete val="1"/>
          <c:extLst>
            <c:ext xmlns:c15="http://schemas.microsoft.com/office/drawing/2012/chart" uri="{CE6537A1-D6FC-4f65-9D91-7224C49458BB}"/>
          </c:extLst>
        </c:dLbl>
      </c:pivotFmt>
      <c:pivotFmt>
        <c:idx val="10"/>
        <c:marker>
          <c:symbol val="none"/>
        </c:marker>
        <c:dLbl>
          <c:idx val="0"/>
          <c:delete val="1"/>
          <c:extLst>
            <c:ext xmlns:c15="http://schemas.microsoft.com/office/drawing/2012/chart" uri="{CE6537A1-D6FC-4f65-9D91-7224C49458BB}"/>
          </c:extLst>
        </c:dLbl>
      </c:pivotFmt>
      <c:pivotFmt>
        <c:idx val="11"/>
        <c:marker>
          <c:symbol val="none"/>
        </c:marker>
        <c:dLbl>
          <c:idx val="0"/>
          <c:delete val="1"/>
          <c:extLst>
            <c:ext xmlns:c15="http://schemas.microsoft.com/office/drawing/2012/chart" uri="{CE6537A1-D6FC-4f65-9D91-7224C49458BB}"/>
          </c:extLst>
        </c:dLbl>
      </c:pivotFmt>
      <c:pivotFmt>
        <c:idx val="12"/>
        <c:marker>
          <c:symbol val="none"/>
        </c:marker>
        <c:dLbl>
          <c:idx val="0"/>
          <c:delete val="1"/>
          <c:extLst>
            <c:ext xmlns:c15="http://schemas.microsoft.com/office/drawing/2012/chart" uri="{CE6537A1-D6FC-4f65-9D91-7224C49458BB}"/>
          </c:extLst>
        </c:dLbl>
      </c:pivotFmt>
      <c:pivotFmt>
        <c:idx val="13"/>
        <c:marker>
          <c:symbol val="none"/>
        </c:marker>
        <c:dLbl>
          <c:idx val="0"/>
          <c:delete val="1"/>
          <c:extLst>
            <c:ext xmlns:c15="http://schemas.microsoft.com/office/drawing/2012/chart" uri="{CE6537A1-D6FC-4f65-9D91-7224C49458BB}"/>
          </c:extLst>
        </c:dLbl>
      </c:pivotFmt>
      <c:pivotFmt>
        <c:idx val="14"/>
        <c:marker>
          <c:symbol val="none"/>
        </c:marker>
        <c:dLbl>
          <c:idx val="0"/>
          <c:delete val="1"/>
          <c:extLst>
            <c:ext xmlns:c15="http://schemas.microsoft.com/office/drawing/2012/chart" uri="{CE6537A1-D6FC-4f65-9D91-7224C49458BB}"/>
          </c:extLst>
        </c:dLbl>
      </c:pivotFmt>
      <c:pivotFmt>
        <c:idx val="15"/>
        <c:marker>
          <c:symbol val="none"/>
        </c:marker>
        <c:dLbl>
          <c:idx val="0"/>
          <c:delete val="1"/>
          <c:extLst>
            <c:ext xmlns:c15="http://schemas.microsoft.com/office/drawing/2012/chart" uri="{CE6537A1-D6FC-4f65-9D91-7224C49458BB}"/>
          </c:extLst>
        </c:dLbl>
      </c:pivotFmt>
      <c:pivotFmt>
        <c:idx val="16"/>
        <c:marker>
          <c:symbol val="none"/>
        </c:marker>
        <c:dLbl>
          <c:idx val="0"/>
          <c:delete val="1"/>
          <c:extLst>
            <c:ext xmlns:c15="http://schemas.microsoft.com/office/drawing/2012/chart" uri="{CE6537A1-D6FC-4f65-9D91-7224C49458BB}"/>
          </c:extLst>
        </c:dLbl>
      </c:pivotFmt>
      <c:pivotFmt>
        <c:idx val="17"/>
        <c:marker>
          <c:symbol val="none"/>
        </c:marker>
        <c:dLbl>
          <c:idx val="0"/>
          <c:showLegendKey val="0"/>
          <c:showVal val="1"/>
          <c:showCatName val="0"/>
          <c:showSerName val="0"/>
          <c:showPercent val="0"/>
          <c:showBubbleSize val="0"/>
          <c:extLst>
            <c:ext xmlns:c15="http://schemas.microsoft.com/office/drawing/2012/chart" uri="{CE6537A1-D6FC-4f65-9D91-7224C49458BB}"/>
          </c:extLst>
        </c:dLbl>
      </c:pivotFmt>
      <c:pivotFmt>
        <c:idx val="18"/>
        <c:spPr>
          <a:solidFill>
            <a:srgbClr val="7030A0"/>
          </a:solidFill>
        </c:spPr>
        <c:marker>
          <c:symbol val="none"/>
        </c:marker>
        <c:dLbl>
          <c:idx val="0"/>
          <c:spPr>
            <a:noFill/>
            <a:ln>
              <a:noFill/>
            </a:ln>
            <a:effectLst/>
          </c:spPr>
          <c:txPr>
            <a:bodyPr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9"/>
        <c:spPr>
          <a:solidFill>
            <a:srgbClr val="FFC000"/>
          </a:solidFill>
          <a:ln>
            <a:noFill/>
          </a:ln>
          <a:effectLst/>
          <a:scene3d>
            <a:camera prst="orthographicFront"/>
            <a:lightRig rig="threePt" dir="t"/>
          </a:scene3d>
        </c:spPr>
      </c:pivotFmt>
      <c:pivotFmt>
        <c:idx val="20"/>
        <c:spPr>
          <a:solidFill>
            <a:srgbClr val="FFC00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1"/>
        <c:spPr>
          <a:solidFill>
            <a:srgbClr val="7030A0"/>
          </a:solidFill>
        </c:spPr>
        <c:marker>
          <c:symbol val="none"/>
        </c:marker>
        <c:dLbl>
          <c:idx val="0"/>
          <c:spPr>
            <a:noFill/>
            <a:ln>
              <a:noFill/>
            </a:ln>
            <a:effectLst/>
          </c:spPr>
          <c:txPr>
            <a:bodyPr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2"/>
        <c:spPr>
          <a:solidFill>
            <a:srgbClr val="FFC00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3"/>
        <c:spPr>
          <a:solidFill>
            <a:srgbClr val="7030A0"/>
          </a:solidFill>
        </c:spPr>
        <c:marker>
          <c:symbol val="none"/>
        </c:marker>
        <c:dLbl>
          <c:idx val="0"/>
          <c:spPr>
            <a:noFill/>
            <a:ln>
              <a:noFill/>
            </a:ln>
            <a:effectLst/>
          </c:spPr>
          <c:txPr>
            <a:bodyPr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s>
    <c:plotArea>
      <c:layout>
        <c:manualLayout>
          <c:layoutTarget val="inner"/>
          <c:xMode val="edge"/>
          <c:yMode val="edge"/>
          <c:x val="0.42237933165034952"/>
          <c:y val="9.3726195231690582E-2"/>
          <c:w val="0.54823187256701"/>
          <c:h val="0.80692058768557584"/>
        </c:manualLayout>
      </c:layout>
      <c:barChart>
        <c:barDir val="bar"/>
        <c:grouping val="clustered"/>
        <c:varyColors val="0"/>
        <c:ser>
          <c:idx val="0"/>
          <c:order val="0"/>
          <c:tx>
            <c:strRef>
              <c:f>'1-5 keskiarvot (2)'!$B$3:$B$5</c:f>
              <c:strCache>
                <c:ptCount val="1"/>
                <c:pt idx="0">
                  <c:v>Kipinä - 2022</c:v>
                </c:pt>
              </c:strCache>
            </c:strRef>
          </c:tx>
          <c:spPr>
            <a:solidFill>
              <a:srgbClr val="FFC000"/>
            </a:solidFill>
            <a:ln>
              <a:noFill/>
            </a:ln>
            <a:effectLst/>
            <a:scene3d>
              <a:camera prst="orthographicFront"/>
              <a:lightRig rig="threePt" dir="t"/>
            </a:scene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'1-5 keskiarvot (2)'!$A$6:$A$15</c:f>
              <c:strCache>
                <c:ptCount val="10"/>
                <c:pt idx="0">
                  <c:v>*1.1. Opetustilojen taso</c:v>
                </c:pt>
                <c:pt idx="1">
                  <c:v>*1.2. Opetustilojen koko</c:v>
                </c:pt>
                <c:pt idx="2">
                  <c:v>*1.3. Opetustilojen akustiikka</c:v>
                </c:pt>
                <c:pt idx="3">
                  <c:v>*1.4. Opetustilojen toimivuus oman opetusaineen näkökulmasta</c:v>
                </c:pt>
                <c:pt idx="4">
                  <c:v>*1.5. Opetusvälineiden toimivuus</c:v>
                </c:pt>
                <c:pt idx="5">
                  <c:v>*1.6. Opetusvälineiden helppokäyttöisyys</c:v>
                </c:pt>
                <c:pt idx="6">
                  <c:v>*1.7. Opetusvälineiden sijoittelu luokassa</c:v>
                </c:pt>
                <c:pt idx="7">
                  <c:v>*1.8. Käytettävissä olevat taukotilat</c:v>
                </c:pt>
                <c:pt idx="8">
                  <c:v>*1.9. Työajat</c:v>
                </c:pt>
                <c:pt idx="9">
                  <c:v>*2.0. Työturvallisuus</c:v>
                </c:pt>
              </c:strCache>
            </c:strRef>
          </c:cat>
          <c:val>
            <c:numRef>
              <c:f>'1-5 keskiarvot (2)'!$B$6:$B$15</c:f>
              <c:numCache>
                <c:formatCode>0.00</c:formatCode>
                <c:ptCount val="10"/>
                <c:pt idx="0">
                  <c:v>4.3939393939393936</c:v>
                </c:pt>
                <c:pt idx="1">
                  <c:v>4.4545454545454541</c:v>
                </c:pt>
                <c:pt idx="2">
                  <c:v>4.3939393939393936</c:v>
                </c:pt>
                <c:pt idx="3">
                  <c:v>4.1515151515151514</c:v>
                </c:pt>
                <c:pt idx="4">
                  <c:v>4.032258064516129</c:v>
                </c:pt>
                <c:pt idx="5">
                  <c:v>4</c:v>
                </c:pt>
                <c:pt idx="6">
                  <c:v>4.1428571428571432</c:v>
                </c:pt>
                <c:pt idx="7">
                  <c:v>4.4375</c:v>
                </c:pt>
                <c:pt idx="8">
                  <c:v>4.2424242424242422</c:v>
                </c:pt>
                <c:pt idx="9">
                  <c:v>4.5757575757575761</c:v>
                </c:pt>
              </c:numCache>
            </c:numRef>
          </c:val>
          <c:extLst>
            <c:ext xmlns:c16="http://schemas.microsoft.com/office/drawing/2014/chart" uri="{C3380CC4-5D6E-409C-BE32-E72D297353CC}">
              <c16:uniqueId val="{00000000-0F44-4340-B1E9-0C06F36C4F0D}"/>
            </c:ext>
          </c:extLst>
        </c:ser>
        <c:ser>
          <c:idx val="1"/>
          <c:order val="1"/>
          <c:tx>
            <c:strRef>
              <c:f>'1-5 keskiarvot (2)'!$D$3:$D$5</c:f>
              <c:strCache>
                <c:ptCount val="1"/>
                <c:pt idx="0">
                  <c:v>Muu - 2022</c:v>
                </c:pt>
              </c:strCache>
            </c:strRef>
          </c:tx>
          <c:spPr>
            <a:solidFill>
              <a:srgbClr val="7030A0"/>
            </a:solidFill>
          </c:spPr>
          <c:invertIfNegative val="0"/>
          <c:dLbls>
            <c:spPr>
              <a:noFill/>
              <a:ln>
                <a:noFill/>
              </a:ln>
              <a:effectLst/>
            </c:spPr>
            <c:txPr>
              <a:bodyPr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'1-5 keskiarvot (2)'!$A$6:$A$15</c:f>
              <c:strCache>
                <c:ptCount val="10"/>
                <c:pt idx="0">
                  <c:v>*1.1. Opetustilojen taso</c:v>
                </c:pt>
                <c:pt idx="1">
                  <c:v>*1.2. Opetustilojen koko</c:v>
                </c:pt>
                <c:pt idx="2">
                  <c:v>*1.3. Opetustilojen akustiikka</c:v>
                </c:pt>
                <c:pt idx="3">
                  <c:v>*1.4. Opetustilojen toimivuus oman opetusaineen näkökulmasta</c:v>
                </c:pt>
                <c:pt idx="4">
                  <c:v>*1.5. Opetusvälineiden toimivuus</c:v>
                </c:pt>
                <c:pt idx="5">
                  <c:v>*1.6. Opetusvälineiden helppokäyttöisyys</c:v>
                </c:pt>
                <c:pt idx="6">
                  <c:v>*1.7. Opetusvälineiden sijoittelu luokassa</c:v>
                </c:pt>
                <c:pt idx="7">
                  <c:v>*1.8. Käytettävissä olevat taukotilat</c:v>
                </c:pt>
                <c:pt idx="8">
                  <c:v>*1.9. Työajat</c:v>
                </c:pt>
                <c:pt idx="9">
                  <c:v>*2.0. Työturvallisuus</c:v>
                </c:pt>
              </c:strCache>
            </c:strRef>
          </c:cat>
          <c:val>
            <c:numRef>
              <c:f>'1-5 keskiarvot (2)'!$D$6:$D$15</c:f>
              <c:numCache>
                <c:formatCode>0.00</c:formatCode>
                <c:ptCount val="10"/>
                <c:pt idx="0">
                  <c:v>3.8333333333333335</c:v>
                </c:pt>
                <c:pt idx="1">
                  <c:v>4.1111111111111107</c:v>
                </c:pt>
                <c:pt idx="2">
                  <c:v>3.4444444444444446</c:v>
                </c:pt>
                <c:pt idx="3">
                  <c:v>3.8888888888888888</c:v>
                </c:pt>
                <c:pt idx="4">
                  <c:v>3.7647058823529411</c:v>
                </c:pt>
                <c:pt idx="5">
                  <c:v>4.1875</c:v>
                </c:pt>
                <c:pt idx="6">
                  <c:v>3.6428571428571428</c:v>
                </c:pt>
                <c:pt idx="7">
                  <c:v>2.7647058823529411</c:v>
                </c:pt>
                <c:pt idx="8">
                  <c:v>4</c:v>
                </c:pt>
                <c:pt idx="9">
                  <c:v>3.7222222222222223</c:v>
                </c:pt>
              </c:numCache>
            </c:numRef>
          </c:val>
          <c:extLst>
            <c:ext xmlns:c16="http://schemas.microsoft.com/office/drawing/2014/chart" uri="{C3380CC4-5D6E-409C-BE32-E72D297353CC}">
              <c16:uniqueId val="{00000001-0F44-4340-B1E9-0C06F36C4F0D}"/>
            </c:ext>
          </c:extLst>
        </c:ser>
        <c:dLbls>
          <c:showLegendKey val="0"/>
          <c:showVal val="0"/>
          <c:showCatName val="0"/>
          <c:showSerName val="0"/>
          <c:showPercent val="0"/>
          <c:showBubbleSize val="0"/>
        </c:dLbls>
        <c:gapWidth val="35"/>
        <c:overlap val="-3"/>
        <c:axId val="643059256"/>
        <c:axId val="643064352"/>
      </c:barChart>
      <c:catAx>
        <c:axId val="643059256"/>
        <c:scaling>
          <c:orientation val="maxMin"/>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crossAx val="643064352"/>
        <c:crosses val="autoZero"/>
        <c:auto val="1"/>
        <c:lblAlgn val="ctr"/>
        <c:lblOffset val="100"/>
        <c:noMultiLvlLbl val="0"/>
      </c:catAx>
      <c:valAx>
        <c:axId val="643064352"/>
        <c:scaling>
          <c:orientation val="minMax"/>
          <c:min val="1"/>
        </c:scaling>
        <c:delete val="0"/>
        <c:axPos val="t"/>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643059256"/>
        <c:crosses val="autoZero"/>
        <c:crossBetween val="between"/>
        <c:majorUnit val="1"/>
      </c:valAx>
    </c:plotArea>
    <c:legend>
      <c:legendPos val="b"/>
      <c:layout>
        <c:manualLayout>
          <c:xMode val="edge"/>
          <c:yMode val="edge"/>
          <c:x val="0.37791279288691831"/>
          <c:y val="0.91857089292409888"/>
          <c:w val="0.50664829438781467"/>
          <c:h val="6.1061305884250509E-2"/>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legend>
    <c:plotVisOnly val="1"/>
    <c:dispBlanksAs val="gap"/>
    <c:showDLblsOverMax val="0"/>
  </c:chart>
  <c:spPr>
    <a:ln>
      <a:solidFill>
        <a:srgbClr val="00239C"/>
      </a:solidFill>
    </a:ln>
  </c:spPr>
  <c:txPr>
    <a:bodyPr/>
    <a:lstStyle/>
    <a:p>
      <a:pPr>
        <a:defRPr/>
      </a:pPr>
      <a:endParaRPr lang="fi-FI"/>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[Työhyvinvointikartoitus Hyvinkää 2022 DATA.xlsx]1-5 keskiarvot vuodet!PivotTable2</c:name>
    <c:fmtId val="18"/>
  </c:pivotSource>
  <c:chart>
    <c:autoTitleDeleted val="1"/>
    <c:pivotFmts>
      <c:pivotFmt>
        <c:idx val="0"/>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
        <c:spPr>
          <a:solidFill>
            <a:srgbClr val="4F81BD">
              <a:lumMod val="40000"/>
              <a:lumOff val="60000"/>
            </a:srgbClr>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3"/>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4"/>
        <c:spPr>
          <a:solidFill>
            <a:srgbClr val="C0504D">
              <a:lumMod val="20000"/>
              <a:lumOff val="80000"/>
            </a:srgbClr>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5"/>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7"/>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rgbClr val="C0504D">
              <a:lumMod val="20000"/>
              <a:lumOff val="80000"/>
            </a:srgbClr>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9"/>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0"/>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11"/>
        <c:spPr>
          <a:solidFill>
            <a:srgbClr val="C0504D">
              <a:lumMod val="20000"/>
              <a:lumOff val="80000"/>
            </a:srgbClr>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2"/>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3"/>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s>
    <c:plotArea>
      <c:layout>
        <c:manualLayout>
          <c:layoutTarget val="inner"/>
          <c:xMode val="edge"/>
          <c:yMode val="edge"/>
          <c:x val="0.46986380416079182"/>
          <c:y val="4.6884921260105662E-2"/>
          <c:w val="0.50231548522258684"/>
          <c:h val="0.8318705161854768"/>
        </c:manualLayout>
      </c:layout>
      <c:barChart>
        <c:barDir val="bar"/>
        <c:grouping val="clustered"/>
        <c:varyColors val="0"/>
        <c:ser>
          <c:idx val="0"/>
          <c:order val="0"/>
          <c:tx>
            <c:strRef>
              <c:f>'1-5 keskiarvot vuodet'!$B$3:$B$4</c:f>
              <c:strCache>
                <c:ptCount val="1"/>
                <c:pt idx="0">
                  <c:v>2016</c:v>
                </c:pt>
              </c:strCache>
            </c:strRef>
          </c:tx>
          <c:spPr>
            <a:solidFill>
              <a:srgbClr val="C0504D">
                <a:lumMod val="20000"/>
                <a:lumOff val="80000"/>
              </a:srgbClr>
            </a:solidFill>
            <a:ln>
              <a:noFill/>
            </a:ln>
            <a:effectLst/>
            <a:scene3d>
              <a:camera prst="orthographicFront"/>
              <a:lightRig rig="threePt" dir="t"/>
            </a:scene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'1-5 keskiarvot vuodet'!$A$5:$A$14</c:f>
              <c:strCache>
                <c:ptCount val="10"/>
                <c:pt idx="0">
                  <c:v>*1.1. Opetustilojen taso</c:v>
                </c:pt>
                <c:pt idx="1">
                  <c:v>*1.2. Opetustilojen koko</c:v>
                </c:pt>
                <c:pt idx="2">
                  <c:v>*1.3. Opetustilojen akustiikka</c:v>
                </c:pt>
                <c:pt idx="3">
                  <c:v>*1.4. Opetustilojen toimivuus oman opetusaineen näkökulmasta</c:v>
                </c:pt>
                <c:pt idx="4">
                  <c:v>*1.5. Opetusvälineiden toimivuus</c:v>
                </c:pt>
                <c:pt idx="5">
                  <c:v>*1.6. Opetusvälineiden helppokäyttöisyys</c:v>
                </c:pt>
                <c:pt idx="6">
                  <c:v>*1.7. Opetusvälineiden sijoittelu luokassa</c:v>
                </c:pt>
                <c:pt idx="7">
                  <c:v>*1.8. Käytettävissä olevat taukotilat</c:v>
                </c:pt>
                <c:pt idx="8">
                  <c:v>*1.9. Työajat</c:v>
                </c:pt>
                <c:pt idx="9">
                  <c:v>*2.0. Työturvallisuus</c:v>
                </c:pt>
              </c:strCache>
            </c:strRef>
          </c:cat>
          <c:val>
            <c:numRef>
              <c:f>'1-5 keskiarvot vuodet'!$B$5:$B$14</c:f>
              <c:numCache>
                <c:formatCode>General</c:formatCode>
                <c:ptCount val="10"/>
                <c:pt idx="3" formatCode="0.00">
                  <c:v>3.05</c:v>
                </c:pt>
                <c:pt idx="4" formatCode="0.00">
                  <c:v>2.8813559322033897</c:v>
                </c:pt>
                <c:pt idx="7" formatCode="0.00">
                  <c:v>2.7857142857142856</c:v>
                </c:pt>
                <c:pt idx="8" formatCode="0.00">
                  <c:v>3.1186440677966103</c:v>
                </c:pt>
                <c:pt idx="9" formatCode="0.00">
                  <c:v>3.2241379310344827</c:v>
                </c:pt>
              </c:numCache>
            </c:numRef>
          </c:val>
          <c:extLst>
            <c:ext xmlns:c16="http://schemas.microsoft.com/office/drawing/2014/chart" uri="{C3380CC4-5D6E-409C-BE32-E72D297353CC}">
              <c16:uniqueId val="{00000000-264F-413C-9F07-0FB26D7EFBF0}"/>
            </c:ext>
          </c:extLst>
        </c:ser>
        <c:ser>
          <c:idx val="1"/>
          <c:order val="1"/>
          <c:tx>
            <c:strRef>
              <c:f>'1-5 keskiarvot vuodet'!$C$3:$C$4</c:f>
              <c:strCache>
                <c:ptCount val="1"/>
                <c:pt idx="0">
                  <c:v>2020</c:v>
                </c:pt>
              </c:strCache>
            </c:strRef>
          </c:tx>
          <c:spPr>
            <a:solidFill>
              <a:srgbClr val="4F81BD">
                <a:lumMod val="40000"/>
                <a:lumOff val="60000"/>
              </a:srgb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'1-5 keskiarvot vuodet'!$A$5:$A$14</c:f>
              <c:strCache>
                <c:ptCount val="10"/>
                <c:pt idx="0">
                  <c:v>*1.1. Opetustilojen taso</c:v>
                </c:pt>
                <c:pt idx="1">
                  <c:v>*1.2. Opetustilojen koko</c:v>
                </c:pt>
                <c:pt idx="2">
                  <c:v>*1.3. Opetustilojen akustiikka</c:v>
                </c:pt>
                <c:pt idx="3">
                  <c:v>*1.4. Opetustilojen toimivuus oman opetusaineen näkökulmasta</c:v>
                </c:pt>
                <c:pt idx="4">
                  <c:v>*1.5. Opetusvälineiden toimivuus</c:v>
                </c:pt>
                <c:pt idx="5">
                  <c:v>*1.6. Opetusvälineiden helppokäyttöisyys</c:v>
                </c:pt>
                <c:pt idx="6">
                  <c:v>*1.7. Opetusvälineiden sijoittelu luokassa</c:v>
                </c:pt>
                <c:pt idx="7">
                  <c:v>*1.8. Käytettävissä olevat taukotilat</c:v>
                </c:pt>
                <c:pt idx="8">
                  <c:v>*1.9. Työajat</c:v>
                </c:pt>
                <c:pt idx="9">
                  <c:v>*2.0. Työturvallisuus</c:v>
                </c:pt>
              </c:strCache>
            </c:strRef>
          </c:cat>
          <c:val>
            <c:numRef>
              <c:f>'1-5 keskiarvot vuodet'!$C$5:$C$14</c:f>
              <c:numCache>
                <c:formatCode>0.00</c:formatCode>
                <c:ptCount val="10"/>
                <c:pt idx="0">
                  <c:v>3.5</c:v>
                </c:pt>
                <c:pt idx="1">
                  <c:v>3.9523809523809526</c:v>
                </c:pt>
                <c:pt idx="2">
                  <c:v>3.4390243902439024</c:v>
                </c:pt>
                <c:pt idx="3">
                  <c:v>3.5238095238095237</c:v>
                </c:pt>
                <c:pt idx="4">
                  <c:v>3.3333333333333335</c:v>
                </c:pt>
                <c:pt idx="5">
                  <c:v>3.5384615384615383</c:v>
                </c:pt>
                <c:pt idx="6">
                  <c:v>3.5526315789473686</c:v>
                </c:pt>
                <c:pt idx="7">
                  <c:v>3.1842105263157894</c:v>
                </c:pt>
                <c:pt idx="8">
                  <c:v>3.5365853658536586</c:v>
                </c:pt>
                <c:pt idx="9">
                  <c:v>3.8333333333333335</c:v>
                </c:pt>
              </c:numCache>
            </c:numRef>
          </c:val>
          <c:extLst>
            <c:ext xmlns:c16="http://schemas.microsoft.com/office/drawing/2014/chart" uri="{C3380CC4-5D6E-409C-BE32-E72D297353CC}">
              <c16:uniqueId val="{00000001-264F-413C-9F07-0FB26D7EFBF0}"/>
            </c:ext>
          </c:extLst>
        </c:ser>
        <c:ser>
          <c:idx val="2"/>
          <c:order val="2"/>
          <c:tx>
            <c:strRef>
              <c:f>'1-5 keskiarvot vuodet'!$D$3:$D$4</c:f>
              <c:strCache>
                <c:ptCount val="1"/>
                <c:pt idx="0">
                  <c:v>2022</c:v>
                </c:pt>
              </c:strCache>
            </c:strRef>
          </c:tx>
          <c:spPr>
            <a:solidFill>
              <a:srgbClr val="1F497D">
                <a:lumMod val="60000"/>
                <a:lumOff val="40000"/>
              </a:srgb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'1-5 keskiarvot vuodet'!$A$5:$A$14</c:f>
              <c:strCache>
                <c:ptCount val="10"/>
                <c:pt idx="0">
                  <c:v>*1.1. Opetustilojen taso</c:v>
                </c:pt>
                <c:pt idx="1">
                  <c:v>*1.2. Opetustilojen koko</c:v>
                </c:pt>
                <c:pt idx="2">
                  <c:v>*1.3. Opetustilojen akustiikka</c:v>
                </c:pt>
                <c:pt idx="3">
                  <c:v>*1.4. Opetustilojen toimivuus oman opetusaineen näkökulmasta</c:v>
                </c:pt>
                <c:pt idx="4">
                  <c:v>*1.5. Opetusvälineiden toimivuus</c:v>
                </c:pt>
                <c:pt idx="5">
                  <c:v>*1.6. Opetusvälineiden helppokäyttöisyys</c:v>
                </c:pt>
                <c:pt idx="6">
                  <c:v>*1.7. Opetusvälineiden sijoittelu luokassa</c:v>
                </c:pt>
                <c:pt idx="7">
                  <c:v>*1.8. Käytettävissä olevat taukotilat</c:v>
                </c:pt>
                <c:pt idx="8">
                  <c:v>*1.9. Työajat</c:v>
                </c:pt>
                <c:pt idx="9">
                  <c:v>*2.0. Työturvallisuus</c:v>
                </c:pt>
              </c:strCache>
            </c:strRef>
          </c:cat>
          <c:val>
            <c:numRef>
              <c:f>'1-5 keskiarvot vuodet'!$D$5:$D$14</c:f>
              <c:numCache>
                <c:formatCode>0.00</c:formatCode>
                <c:ptCount val="10"/>
                <c:pt idx="0">
                  <c:v>4.1960784313725492</c:v>
                </c:pt>
                <c:pt idx="1">
                  <c:v>4.333333333333333</c:v>
                </c:pt>
                <c:pt idx="2">
                  <c:v>4.0588235294117645</c:v>
                </c:pt>
                <c:pt idx="3">
                  <c:v>4.0588235294117645</c:v>
                </c:pt>
                <c:pt idx="4">
                  <c:v>3.9375</c:v>
                </c:pt>
                <c:pt idx="5">
                  <c:v>4.0666666666666664</c:v>
                </c:pt>
                <c:pt idx="6">
                  <c:v>3.9761904761904763</c:v>
                </c:pt>
                <c:pt idx="7">
                  <c:v>3.8571428571428572</c:v>
                </c:pt>
                <c:pt idx="8">
                  <c:v>4.1568627450980395</c:v>
                </c:pt>
                <c:pt idx="9">
                  <c:v>4.2745098039215685</c:v>
                </c:pt>
              </c:numCache>
            </c:numRef>
          </c:val>
          <c:extLst>
            <c:ext xmlns:c16="http://schemas.microsoft.com/office/drawing/2014/chart" uri="{C3380CC4-5D6E-409C-BE32-E72D297353CC}">
              <c16:uniqueId val="{00000002-264F-413C-9F07-0FB26D7EFBF0}"/>
            </c:ext>
          </c:extLst>
        </c:ser>
        <c:dLbls>
          <c:showLegendKey val="0"/>
          <c:showVal val="0"/>
          <c:showCatName val="0"/>
          <c:showSerName val="0"/>
          <c:showPercent val="0"/>
          <c:showBubbleSize val="0"/>
        </c:dLbls>
        <c:gapWidth val="35"/>
        <c:overlap val="-19"/>
        <c:axId val="643059256"/>
        <c:axId val="643064352"/>
      </c:barChart>
      <c:catAx>
        <c:axId val="643059256"/>
        <c:scaling>
          <c:orientation val="maxMin"/>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crossAx val="643064352"/>
        <c:crosses val="autoZero"/>
        <c:auto val="1"/>
        <c:lblAlgn val="ctr"/>
        <c:lblOffset val="100"/>
        <c:noMultiLvlLbl val="0"/>
      </c:catAx>
      <c:valAx>
        <c:axId val="643064352"/>
        <c:scaling>
          <c:orientation val="minMax"/>
          <c:min val="1"/>
        </c:scaling>
        <c:delete val="0"/>
        <c:axPos val="t"/>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643059256"/>
        <c:crosses val="autoZero"/>
        <c:crossBetween val="between"/>
        <c:majorUnit val="1"/>
      </c:valAx>
      <c:spPr>
        <a:noFill/>
        <a:ln>
          <a:noFill/>
        </a:ln>
        <a:effectLst/>
      </c:spPr>
    </c:plotArea>
    <c:legend>
      <c:legendPos val="b"/>
      <c:layout>
        <c:manualLayout>
          <c:xMode val="edge"/>
          <c:yMode val="edge"/>
          <c:x val="0.40864019388389577"/>
          <c:y val="0.91635361899333778"/>
          <c:w val="0.40556883173446112"/>
          <c:h val="7.009133720217911E-2"/>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legend>
    <c:plotVisOnly val="1"/>
    <c:dispBlanksAs val="gap"/>
    <c:showDLblsOverMax val="0"/>
  </c:chart>
  <c:spPr>
    <a:solidFill>
      <a:schemeClr val="bg1"/>
    </a:solidFill>
    <a:ln w="9525" cap="flat" cmpd="sng" algn="ctr">
      <a:solidFill>
        <a:srgbClr val="7030A0"/>
      </a:solidFill>
      <a:round/>
    </a:ln>
    <a:effectLst/>
  </c:spPr>
  <c:txPr>
    <a:bodyPr/>
    <a:lstStyle/>
    <a:p>
      <a:pPr>
        <a:defRPr/>
      </a:pPr>
      <a:endParaRPr lang="fi-FI"/>
    </a:p>
  </c:txPr>
  <c:externalData r:id="rId4">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[Työhyvinvointikartoitus Hyvinkää 2022 DATA.xlsx]muita kysymyksiä (PAIKKA)!PivotTable17</c:name>
    <c:fmtId val="20"/>
  </c:pivotSource>
  <c:chart>
    <c:autoTitleDeleted val="1"/>
    <c:pivotFmts>
      <c:pivotFmt>
        <c:idx val="0"/>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
        <c:spPr>
          <a:solidFill>
            <a:srgbClr val="FFC00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anchor="ctr" anchorCtr="1"/>
            <a:lstStyle/>
            <a:p>
              <a:pPr algn="ct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3"/>
        <c:spPr>
          <a:solidFill>
            <a:srgbClr val="FFC00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anchor="ctr" anchorCtr="1"/>
            <a:lstStyle/>
            <a:p>
              <a:pPr algn="ct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4"/>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5"/>
        <c:spPr>
          <a:solidFill>
            <a:srgbClr val="FFC00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anchor="ctr" anchorCtr="1"/>
            <a:lstStyle/>
            <a:p>
              <a:pPr algn="ct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6"/>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7"/>
        <c:spPr>
          <a:solidFill>
            <a:srgbClr val="7030A0"/>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8"/>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9"/>
        <c:spPr>
          <a:solidFill>
            <a:srgbClr val="7030A0"/>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0"/>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1"/>
        <c:spPr>
          <a:solidFill>
            <a:srgbClr val="7030A0"/>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s>
    <c:plotArea>
      <c:layout>
        <c:manualLayout>
          <c:layoutTarget val="inner"/>
          <c:xMode val="edge"/>
          <c:yMode val="edge"/>
          <c:x val="0.35332808714985281"/>
          <c:y val="7.3200374355595982E-2"/>
          <c:w val="0.5919017573134483"/>
          <c:h val="0.82594185057996705"/>
        </c:manualLayout>
      </c:layout>
      <c:barChart>
        <c:barDir val="bar"/>
        <c:grouping val="clustered"/>
        <c:varyColors val="0"/>
        <c:ser>
          <c:idx val="0"/>
          <c:order val="0"/>
          <c:tx>
            <c:strRef>
              <c:f>'muita kysymyksiä (PAIKKA)'!$B$3:$B$5</c:f>
              <c:strCache>
                <c:ptCount val="1"/>
                <c:pt idx="0">
                  <c:v>2022 - Kipinä</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'muita kysymyksiä (PAIKKA)'!$A$6:$A$10</c:f>
              <c:strCache>
                <c:ptCount val="4"/>
                <c:pt idx="0">
                  <c:v>Olen saanut apua tarvittaessa</c:v>
                </c:pt>
                <c:pt idx="1">
                  <c:v>Olen saanut apua useimmiten</c:v>
                </c:pt>
                <c:pt idx="2">
                  <c:v>Tilassa, jossa opetan ei ole vahtimestaripalveluita</c:v>
                </c:pt>
                <c:pt idx="3">
                  <c:v>En ole saanut tarvittaessa apua</c:v>
                </c:pt>
              </c:strCache>
            </c:strRef>
          </c:cat>
          <c:val>
            <c:numRef>
              <c:f>'muita kysymyksiä (PAIKKA)'!$B$6:$B$10</c:f>
              <c:numCache>
                <c:formatCode>0%</c:formatCode>
                <c:ptCount val="4"/>
                <c:pt idx="0">
                  <c:v>0.96969696969696972</c:v>
                </c:pt>
                <c:pt idx="1">
                  <c:v>3.0303030303030304E-2</c:v>
                </c:pt>
                <c:pt idx="2">
                  <c:v>0</c:v>
                </c:pt>
                <c:pt idx="3">
                  <c:v>0</c:v>
                </c:pt>
              </c:numCache>
            </c:numRef>
          </c:val>
          <c:extLst>
            <c:ext xmlns:c16="http://schemas.microsoft.com/office/drawing/2014/chart" uri="{C3380CC4-5D6E-409C-BE32-E72D297353CC}">
              <c16:uniqueId val="{00000000-C907-48BE-85DD-EE7C389E0347}"/>
            </c:ext>
          </c:extLst>
        </c:ser>
        <c:ser>
          <c:idx val="1"/>
          <c:order val="1"/>
          <c:tx>
            <c:strRef>
              <c:f>'muita kysymyksiä (PAIKKA)'!$C$3:$C$5</c:f>
              <c:strCache>
                <c:ptCount val="1"/>
                <c:pt idx="0">
                  <c:v>2022 - muu</c:v>
                </c:pt>
              </c:strCache>
            </c:strRef>
          </c:tx>
          <c:spPr>
            <a:solidFill>
              <a:srgbClr val="7030A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'muita kysymyksiä (PAIKKA)'!$A$6:$A$10</c:f>
              <c:strCache>
                <c:ptCount val="4"/>
                <c:pt idx="0">
                  <c:v>Olen saanut apua tarvittaessa</c:v>
                </c:pt>
                <c:pt idx="1">
                  <c:v>Olen saanut apua useimmiten</c:v>
                </c:pt>
                <c:pt idx="2">
                  <c:v>Tilassa, jossa opetan ei ole vahtimestaripalveluita</c:v>
                </c:pt>
                <c:pt idx="3">
                  <c:v>En ole saanut tarvittaessa apua</c:v>
                </c:pt>
              </c:strCache>
            </c:strRef>
          </c:cat>
          <c:val>
            <c:numRef>
              <c:f>'muita kysymyksiä (PAIKKA)'!$C$6:$C$10</c:f>
              <c:numCache>
                <c:formatCode>0%</c:formatCode>
                <c:ptCount val="4"/>
                <c:pt idx="0">
                  <c:v>0.52941176470588236</c:v>
                </c:pt>
                <c:pt idx="1">
                  <c:v>5.8823529411764705E-2</c:v>
                </c:pt>
                <c:pt idx="2">
                  <c:v>0.41176470588235292</c:v>
                </c:pt>
                <c:pt idx="3">
                  <c:v>0</c:v>
                </c:pt>
              </c:numCache>
            </c:numRef>
          </c:val>
          <c:extLst>
            <c:ext xmlns:c16="http://schemas.microsoft.com/office/drawing/2014/chart" uri="{C3380CC4-5D6E-409C-BE32-E72D297353CC}">
              <c16:uniqueId val="{00000001-C907-48BE-85DD-EE7C389E0347}"/>
            </c:ext>
          </c:extLst>
        </c:ser>
        <c:dLbls>
          <c:showLegendKey val="0"/>
          <c:showVal val="0"/>
          <c:showCatName val="0"/>
          <c:showSerName val="0"/>
          <c:showPercent val="0"/>
          <c:showBubbleSize val="0"/>
        </c:dLbls>
        <c:gapWidth val="129"/>
        <c:overlap val="-4"/>
        <c:axId val="769984240"/>
        <c:axId val="769989728"/>
      </c:barChart>
      <c:catAx>
        <c:axId val="769984240"/>
        <c:scaling>
          <c:orientation val="maxMin"/>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crossAx val="769989728"/>
        <c:crosses val="autoZero"/>
        <c:auto val="1"/>
        <c:lblAlgn val="ctr"/>
        <c:lblOffset val="100"/>
        <c:noMultiLvlLbl val="0"/>
      </c:catAx>
      <c:valAx>
        <c:axId val="769989728"/>
        <c:scaling>
          <c:orientation val="minMax"/>
          <c:max val="1"/>
          <c:min val="0"/>
        </c:scaling>
        <c:delete val="0"/>
        <c:axPos val="t"/>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crossAx val="769984240"/>
        <c:crosses val="autoZero"/>
        <c:crossBetween val="between"/>
        <c:majorUnit val="0.2"/>
      </c:valAx>
      <c:spPr>
        <a:noFill/>
        <a:ln>
          <a:noFill/>
        </a:ln>
        <a:effectLst/>
      </c:spPr>
    </c:plotArea>
    <c:legend>
      <c:legendPos val="b"/>
      <c:layout>
        <c:manualLayout>
          <c:xMode val="edge"/>
          <c:yMode val="edge"/>
          <c:x val="0.39268215565942494"/>
          <c:y val="0.92096391337536987"/>
          <c:w val="0.43995619459582386"/>
          <c:h val="6.6002656042496666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legend>
    <c:plotVisOnly val="1"/>
    <c:dispBlanksAs val="gap"/>
    <c:showDLblsOverMax val="0"/>
  </c:chart>
  <c:spPr>
    <a:solidFill>
      <a:sysClr val="window" lastClr="FFFFFF"/>
    </a:solidFill>
    <a:ln>
      <a:solidFill>
        <a:srgbClr val="00239C"/>
      </a:solidFill>
    </a:ln>
    <a:effectLst/>
  </c:spPr>
  <c:txPr>
    <a:bodyPr/>
    <a:lstStyle/>
    <a:p>
      <a:pPr>
        <a:defRPr>
          <a:latin typeface="Texta" panose="00000500000000000000" pitchFamily="50" charset="0"/>
        </a:defRPr>
      </a:pPr>
      <a:endParaRPr lang="fi-FI"/>
    </a:p>
  </c:txPr>
  <c:externalData r:id="rId4">
    <c:autoUpdate val="0"/>
  </c:externalData>
  <c:extLst/>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[Työhyvinvointikartoitus Hyvinkää 2022 DATA.xlsx]muut (2016-2022)!PivotTable2</c:name>
    <c:fmtId val="24"/>
  </c:pivotSource>
  <c:chart>
    <c:autoTitleDeleted val="1"/>
    <c:pivotFmts>
      <c:pivotFmt>
        <c:idx val="0"/>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
        <c:spPr>
          <a:solidFill>
            <a:srgbClr val="4F81BD">
              <a:lumMod val="40000"/>
              <a:lumOff val="60000"/>
            </a:srgbClr>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3"/>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4"/>
        <c:spPr>
          <a:solidFill>
            <a:srgbClr val="4F81BD">
              <a:lumMod val="40000"/>
              <a:lumOff val="60000"/>
            </a:srgbClr>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5"/>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7"/>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9"/>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0"/>
        <c:spPr>
          <a:solidFill>
            <a:srgbClr val="C0504D">
              <a:lumMod val="20000"/>
              <a:lumOff val="8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1"/>
        <c:spPr>
          <a:solidFill>
            <a:srgbClr val="C0504D">
              <a:lumMod val="20000"/>
              <a:lumOff val="8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2"/>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3"/>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4"/>
        <c:spPr>
          <a:solidFill>
            <a:srgbClr val="C0504D">
              <a:lumMod val="20000"/>
              <a:lumOff val="8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5"/>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6"/>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7"/>
        <c:spPr>
          <a:solidFill>
            <a:srgbClr val="C0504D">
              <a:lumMod val="20000"/>
              <a:lumOff val="8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8"/>
        <c:spPr>
          <a:solidFill>
            <a:srgbClr val="4F81BD">
              <a:lumMod val="40000"/>
              <a:lumOff val="6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9"/>
        <c:spPr>
          <a:solidFill>
            <a:srgbClr val="1F497D">
              <a:lumMod val="60000"/>
              <a:lumOff val="40000"/>
            </a:srgb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s>
    <c:plotArea>
      <c:layout>
        <c:manualLayout>
          <c:layoutTarget val="inner"/>
          <c:xMode val="edge"/>
          <c:yMode val="edge"/>
          <c:x val="0.5050051904161641"/>
          <c:y val="7.7890023770379305E-2"/>
          <c:w val="0.46717409039879815"/>
          <c:h val="0.83281108388275205"/>
        </c:manualLayout>
      </c:layout>
      <c:barChart>
        <c:barDir val="bar"/>
        <c:grouping val="clustered"/>
        <c:varyColors val="0"/>
        <c:ser>
          <c:idx val="0"/>
          <c:order val="0"/>
          <c:tx>
            <c:strRef>
              <c:f>'muut (2016-2022)'!$B$1:$B$2</c:f>
              <c:strCache>
                <c:ptCount val="1"/>
                <c:pt idx="0">
                  <c:v>2016</c:v>
                </c:pt>
              </c:strCache>
            </c:strRef>
          </c:tx>
          <c:spPr>
            <a:solidFill>
              <a:srgbClr val="C0504D">
                <a:lumMod val="20000"/>
                <a:lumOff val="80000"/>
              </a:srgb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'muut (2016-2022)'!$A$3:$A$7</c:f>
              <c:strCache>
                <c:ptCount val="4"/>
                <c:pt idx="0">
                  <c:v>Helppokäyttöinen ja helpottaa työn sujuvuutta</c:v>
                </c:pt>
                <c:pt idx="1">
                  <c:v>Vähän hankala käyttää, mutta helpottaa työn sujuvuutta</c:v>
                </c:pt>
                <c:pt idx="2">
                  <c:v>Hankala käyttää ja hankaloittaa työn sujuvuutta</c:v>
                </c:pt>
                <c:pt idx="3">
                  <c:v>En käytä</c:v>
                </c:pt>
              </c:strCache>
            </c:strRef>
          </c:cat>
          <c:val>
            <c:numRef>
              <c:f>'muut (2016-2022)'!$B$3:$B$7</c:f>
              <c:numCache>
                <c:formatCode>0%</c:formatCode>
                <c:ptCount val="4"/>
                <c:pt idx="0">
                  <c:v>0.28333333333333333</c:v>
                </c:pt>
                <c:pt idx="1">
                  <c:v>0.26666666666666666</c:v>
                </c:pt>
                <c:pt idx="2">
                  <c:v>0.05</c:v>
                </c:pt>
                <c:pt idx="3">
                  <c:v>0.4</c:v>
                </c:pt>
              </c:numCache>
            </c:numRef>
          </c:val>
          <c:extLst>
            <c:ext xmlns:c16="http://schemas.microsoft.com/office/drawing/2014/chart" uri="{C3380CC4-5D6E-409C-BE32-E72D297353CC}">
              <c16:uniqueId val="{00000000-D7CE-49C9-AA51-362C37AD84B2}"/>
            </c:ext>
          </c:extLst>
        </c:ser>
        <c:ser>
          <c:idx val="1"/>
          <c:order val="1"/>
          <c:tx>
            <c:strRef>
              <c:f>'muut (2016-2022)'!$C$1:$C$2</c:f>
              <c:strCache>
                <c:ptCount val="1"/>
                <c:pt idx="0">
                  <c:v>2020</c:v>
                </c:pt>
              </c:strCache>
            </c:strRef>
          </c:tx>
          <c:spPr>
            <a:solidFill>
              <a:srgbClr val="4F81BD">
                <a:lumMod val="40000"/>
                <a:lumOff val="60000"/>
              </a:srgb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'muut (2016-2022)'!$A$3:$A$7</c:f>
              <c:strCache>
                <c:ptCount val="4"/>
                <c:pt idx="0">
                  <c:v>Helppokäyttöinen ja helpottaa työn sujuvuutta</c:v>
                </c:pt>
                <c:pt idx="1">
                  <c:v>Vähän hankala käyttää, mutta helpottaa työn sujuvuutta</c:v>
                </c:pt>
                <c:pt idx="2">
                  <c:v>Hankala käyttää ja hankaloittaa työn sujuvuutta</c:v>
                </c:pt>
                <c:pt idx="3">
                  <c:v>En käytä</c:v>
                </c:pt>
              </c:strCache>
            </c:strRef>
          </c:cat>
          <c:val>
            <c:numRef>
              <c:f>'muut (2016-2022)'!$C$3:$C$7</c:f>
              <c:numCache>
                <c:formatCode>0%</c:formatCode>
                <c:ptCount val="4"/>
                <c:pt idx="0">
                  <c:v>0.55000000000000004</c:v>
                </c:pt>
                <c:pt idx="1">
                  <c:v>0.42499999999999999</c:v>
                </c:pt>
                <c:pt idx="2">
                  <c:v>2.5000000000000001E-2</c:v>
                </c:pt>
                <c:pt idx="3">
                  <c:v>0</c:v>
                </c:pt>
              </c:numCache>
            </c:numRef>
          </c:val>
          <c:extLst>
            <c:ext xmlns:c16="http://schemas.microsoft.com/office/drawing/2014/chart" uri="{C3380CC4-5D6E-409C-BE32-E72D297353CC}">
              <c16:uniqueId val="{00000001-D7CE-49C9-AA51-362C37AD84B2}"/>
            </c:ext>
          </c:extLst>
        </c:ser>
        <c:ser>
          <c:idx val="2"/>
          <c:order val="2"/>
          <c:tx>
            <c:strRef>
              <c:f>'muut (2016-2022)'!$D$1:$D$2</c:f>
              <c:strCache>
                <c:ptCount val="1"/>
                <c:pt idx="0">
                  <c:v>2022</c:v>
                </c:pt>
              </c:strCache>
            </c:strRef>
          </c:tx>
          <c:spPr>
            <a:solidFill>
              <a:srgbClr val="1F497D">
                <a:lumMod val="60000"/>
                <a:lumOff val="40000"/>
              </a:srgb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'muut (2016-2022)'!$A$3:$A$7</c:f>
              <c:strCache>
                <c:ptCount val="4"/>
                <c:pt idx="0">
                  <c:v>Helppokäyttöinen ja helpottaa työn sujuvuutta</c:v>
                </c:pt>
                <c:pt idx="1">
                  <c:v>Vähän hankala käyttää, mutta helpottaa työn sujuvuutta</c:v>
                </c:pt>
                <c:pt idx="2">
                  <c:v>Hankala käyttää ja hankaloittaa työn sujuvuutta</c:v>
                </c:pt>
                <c:pt idx="3">
                  <c:v>En käytä</c:v>
                </c:pt>
              </c:strCache>
            </c:strRef>
          </c:cat>
          <c:val>
            <c:numRef>
              <c:f>'muut (2016-2022)'!$D$3:$D$7</c:f>
              <c:numCache>
                <c:formatCode>0%</c:formatCode>
                <c:ptCount val="4"/>
                <c:pt idx="0">
                  <c:v>0.53061224489795922</c:v>
                </c:pt>
                <c:pt idx="1">
                  <c:v>0.42857142857142855</c:v>
                </c:pt>
                <c:pt idx="2">
                  <c:v>4.0816326530612242E-2</c:v>
                </c:pt>
                <c:pt idx="3">
                  <c:v>0</c:v>
                </c:pt>
              </c:numCache>
            </c:numRef>
          </c:val>
          <c:extLst>
            <c:ext xmlns:c16="http://schemas.microsoft.com/office/drawing/2014/chart" uri="{C3380CC4-5D6E-409C-BE32-E72D297353CC}">
              <c16:uniqueId val="{00000002-D7CE-49C9-AA51-362C37AD84B2}"/>
            </c:ext>
          </c:extLst>
        </c:ser>
        <c:dLbls>
          <c:showLegendKey val="0"/>
          <c:showVal val="0"/>
          <c:showCatName val="0"/>
          <c:showSerName val="0"/>
          <c:showPercent val="0"/>
          <c:showBubbleSize val="0"/>
        </c:dLbls>
        <c:gapWidth val="62"/>
        <c:overlap val="-7"/>
        <c:axId val="643059256"/>
        <c:axId val="643064352"/>
      </c:barChart>
      <c:catAx>
        <c:axId val="643059256"/>
        <c:scaling>
          <c:orientation val="maxMin"/>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crossAx val="643064352"/>
        <c:crosses val="autoZero"/>
        <c:auto val="1"/>
        <c:lblAlgn val="ctr"/>
        <c:lblOffset val="100"/>
        <c:noMultiLvlLbl val="0"/>
      </c:catAx>
      <c:valAx>
        <c:axId val="643064352"/>
        <c:scaling>
          <c:orientation val="minMax"/>
          <c:max val="1"/>
          <c:min val="0"/>
        </c:scaling>
        <c:delete val="0"/>
        <c:axPos val="t"/>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643059256"/>
        <c:crosses val="autoZero"/>
        <c:crossBetween val="between"/>
        <c:majorUnit val="0.2"/>
      </c:valAx>
      <c:spPr>
        <a:noFill/>
        <a:ln>
          <a:noFill/>
        </a:ln>
        <a:effectLst/>
      </c:spPr>
    </c:plotArea>
    <c:legend>
      <c:legendPos val="b"/>
      <c:layout>
        <c:manualLayout>
          <c:xMode val="edge"/>
          <c:yMode val="edge"/>
          <c:x val="0.47431040072182146"/>
          <c:y val="0.9276537880901895"/>
          <c:w val="0.32059053625122796"/>
          <c:h val="6.7055053701109452E-2"/>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fi-FI"/>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[Työhyvinvointikartoitus Hyvinkää 2022 DATA.xlsx]1-5 keskiarvot (2)!PivotTable3</c:name>
    <c:fmtId val="11"/>
  </c:pivotSource>
  <c:chart>
    <c:autoTitleDeleted val="1"/>
    <c:pivotFmts>
      <c:pivotFmt>
        <c:idx val="0"/>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3"/>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4"/>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5"/>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6"/>
        <c:spPr>
          <a:solidFill>
            <a:srgbClr val="7030A0"/>
          </a:solidFill>
          <a:ln>
            <a:noFill/>
          </a:ln>
          <a:effectLst/>
          <a:scene3d>
            <a:camera prst="orthographicFront"/>
            <a:lightRig rig="threePt" dir="t"/>
          </a:scene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7"/>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75000"/>
                      <a:lumOff val="25000"/>
                    </a:schemeClr>
                  </a:solidFill>
                  <a:latin typeface="Texta" panose="00000500000000000000" pitchFamily="50" charset="0"/>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8"/>
        <c:marker>
          <c:symbol val="none"/>
        </c:marker>
        <c:dLbl>
          <c:idx val="0"/>
          <c:delete val="1"/>
          <c:extLst>
            <c:ext xmlns:c15="http://schemas.microsoft.com/office/drawing/2012/chart" uri="{CE6537A1-D6FC-4f65-9D91-7224C49458BB}"/>
          </c:extLst>
        </c:dLbl>
      </c:pivotFmt>
      <c:pivotFmt>
        <c:idx val="9"/>
        <c:marker>
          <c:symbol val="none"/>
        </c:marker>
        <c:dLbl>
          <c:idx val="0"/>
          <c:delete val="1"/>
          <c:extLst>
            <c:ext xmlns:c15="http://schemas.microsoft.com/office/drawing/2012/chart" uri="{CE6537A1-D6FC-4f65-9D91-7224C49458BB}"/>
          </c:extLst>
        </c:dLbl>
      </c:pivotFmt>
      <c:pivotFmt>
        <c:idx val="10"/>
        <c:marker>
          <c:symbol val="none"/>
        </c:marker>
        <c:dLbl>
          <c:idx val="0"/>
          <c:delete val="1"/>
          <c:extLst>
            <c:ext xmlns:c15="http://schemas.microsoft.com/office/drawing/2012/chart" uri="{CE6537A1-D6FC-4f65-9D91-7224C49458BB}"/>
          </c:extLst>
        </c:dLbl>
      </c:pivotFmt>
      <c:pivotFmt>
        <c:idx val="11"/>
        <c:marker>
          <c:symbol val="none"/>
        </c:marker>
        <c:dLbl>
          <c:idx val="0"/>
          <c:delete val="1"/>
          <c:extLst>
            <c:ext xmlns:c15="http://schemas.microsoft.com/office/drawing/2012/chart" uri="{CE6537A1-D6FC-4f65-9D91-7224C49458BB}"/>
          </c:extLst>
        </c:dLbl>
      </c:pivotFmt>
      <c:pivotFmt>
        <c:idx val="12"/>
        <c:marker>
          <c:symbol val="none"/>
        </c:marker>
        <c:dLbl>
          <c:idx val="0"/>
          <c:delete val="1"/>
          <c:extLst>
            <c:ext xmlns:c15="http://schemas.microsoft.com/office/drawing/2012/chart" uri="{CE6537A1-D6FC-4f65-9D91-7224C49458BB}"/>
          </c:extLst>
        </c:dLbl>
      </c:pivotFmt>
      <c:pivotFmt>
        <c:idx val="13"/>
        <c:marker>
          <c:symbol val="none"/>
        </c:marker>
        <c:dLbl>
          <c:idx val="0"/>
          <c:delete val="1"/>
          <c:extLst>
            <c:ext xmlns:c15="http://schemas.microsoft.com/office/drawing/2012/chart" uri="{CE6537A1-D6FC-4f65-9D91-7224C49458BB}"/>
          </c:extLst>
        </c:dLbl>
      </c:pivotFmt>
      <c:pivotFmt>
        <c:idx val="14"/>
        <c:marker>
          <c:symbol val="none"/>
        </c:marker>
        <c:dLbl>
          <c:idx val="0"/>
          <c:delete val="1"/>
          <c:extLst>
            <c:ext xmlns:c15="http://schemas.microsoft.com/office/drawing/2012/chart" uri="{CE6537A1-D6FC-4f65-9D91-7224C49458BB}"/>
          </c:extLst>
        </c:dLbl>
      </c:pivotFmt>
      <c:pivotFmt>
        <c:idx val="15"/>
        <c:marker>
          <c:symbol val="none"/>
        </c:marker>
        <c:dLbl>
          <c:idx val="0"/>
          <c:delete val="1"/>
          <c:extLst>
            <c:ext xmlns:c15="http://schemas.microsoft.com/office/drawing/2012/chart" uri="{CE6537A1-D6FC-4f65-9D91-7224C49458BB}"/>
          </c:extLst>
        </c:dLbl>
      </c:pivotFmt>
      <c:pivotFmt>
        <c:idx val="16"/>
        <c:marker>
          <c:symbol val="none"/>
        </c:marker>
        <c:dLbl>
          <c:idx val="0"/>
          <c:delete val="1"/>
          <c:extLst>
            <c:ext xmlns:c15="http://schemas.microsoft.com/office/drawing/2012/chart" uri="{CE6537A1-D6FC-4f65-9D91-7224C49458BB}"/>
          </c:extLst>
        </c:dLbl>
      </c:pivotFmt>
      <c:pivotFmt>
        <c:idx val="17"/>
        <c:marker>
          <c:symbol val="none"/>
        </c:marker>
        <c:dLbl>
          <c:idx val="0"/>
          <c:showLegendKey val="0"/>
          <c:showVal val="1"/>
          <c:showCatName val="0"/>
          <c:showSerName val="0"/>
          <c:showPercent val="0"/>
          <c:showBubbleSize val="0"/>
          <c:extLst>
            <c:ext xmlns:c15="http://schemas.microsoft.com/office/drawing/2012/chart" uri="{CE6537A1-D6FC-4f65-9D91-7224C49458BB}"/>
          </c:extLst>
        </c:dLbl>
      </c:pivotFmt>
      <c:pivotFmt>
        <c:idx val="18"/>
        <c:spPr>
          <a:solidFill>
            <a:srgbClr val="7030A0"/>
          </a:solidFill>
        </c:spPr>
        <c:marker>
          <c:symbol val="none"/>
        </c:marker>
        <c:dLbl>
          <c:idx val="0"/>
          <c:spPr>
            <a:noFill/>
            <a:ln>
              <a:noFill/>
            </a:ln>
            <a:effectLst/>
          </c:spPr>
          <c:txPr>
            <a:bodyPr wrap="square" lIns="38100" tIns="19050" rIns="38100" bIns="19050" anchor="ctr">
              <a:spAutoFit/>
            </a:bodyPr>
            <a:lstStyle/>
            <a:p>
              <a:pPr>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19"/>
        <c:spPr>
          <a:solidFill>
            <a:srgbClr val="FFC000"/>
          </a:solidFill>
          <a:ln>
            <a:noFill/>
          </a:ln>
          <a:effectLst/>
          <a:scene3d>
            <a:camera prst="orthographicFront"/>
            <a:lightRig rig="threePt" dir="t"/>
          </a:scene3d>
        </c:spPr>
        <c:marker>
          <c:symbol val="none"/>
        </c:marker>
        <c:dLbl>
          <c:idx val="0"/>
          <c:delete val="1"/>
          <c:extLst>
            <c:ext xmlns:c15="http://schemas.microsoft.com/office/drawing/2012/chart" uri="{CE6537A1-D6FC-4f65-9D91-7224C49458BB}"/>
          </c:extLst>
        </c:dLbl>
      </c:pivotFmt>
      <c:pivotFmt>
        <c:idx val="20"/>
        <c:spPr>
          <a:solidFill>
            <a:srgbClr val="FFC000"/>
          </a:solidFill>
          <a:ln>
            <a:noFill/>
          </a:ln>
          <a:effectLst/>
          <a:scene3d>
            <a:camera prst="orthographicFront"/>
            <a:lightRig rig="threePt" dir="t"/>
          </a:scene3d>
        </c:spPr>
        <c:marker>
          <c:symbol val="none"/>
        </c:marker>
        <c:dLbl>
          <c:idx val="0"/>
          <c:delete val="1"/>
          <c:extLst>
            <c:ext xmlns:c15="http://schemas.microsoft.com/office/drawing/2012/chart" uri="{CE6537A1-D6FC-4f65-9D91-7224C49458BB}"/>
          </c:extLst>
        </c:dLbl>
      </c:pivotFmt>
      <c:pivotFmt>
        <c:idx val="21"/>
        <c:spPr>
          <a:solidFill>
            <a:srgbClr val="7030A0"/>
          </a:solidFill>
        </c:spPr>
        <c:marker>
          <c:symbol val="none"/>
        </c:marker>
        <c:dLbl>
          <c:idx val="0"/>
          <c:spPr>
            <a:noFill/>
            <a:ln>
              <a:noFill/>
            </a:ln>
            <a:effectLst/>
          </c:spPr>
          <c:txPr>
            <a:bodyPr wrap="square" lIns="38100" tIns="19050" rIns="38100" bIns="19050" anchor="ctr">
              <a:spAutoFit/>
            </a:bodyPr>
            <a:lstStyle/>
            <a:p>
              <a:pPr>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2"/>
        <c:spPr>
          <a:solidFill>
            <a:srgbClr val="FFC000"/>
          </a:solidFill>
          <a:ln>
            <a:noFill/>
          </a:ln>
          <a:effectLst/>
          <a:scene3d>
            <a:camera prst="orthographicFront"/>
            <a:lightRig rig="threePt" dir="t"/>
          </a:scene3d>
        </c:spPr>
        <c:marker>
          <c:symbol val="none"/>
        </c:marker>
        <c:dLbl>
          <c:idx val="0"/>
          <c:delete val="1"/>
          <c:extLst>
            <c:ext xmlns:c15="http://schemas.microsoft.com/office/drawing/2012/chart" uri="{CE6537A1-D6FC-4f65-9D91-7224C49458BB}"/>
          </c:extLst>
        </c:dLbl>
      </c:pivotFmt>
      <c:pivotFmt>
        <c:idx val="23"/>
        <c:spPr>
          <a:solidFill>
            <a:srgbClr val="7030A0"/>
          </a:solidFill>
        </c:spPr>
        <c:marker>
          <c:symbol val="none"/>
        </c:marker>
        <c:dLbl>
          <c:idx val="0"/>
          <c:spPr>
            <a:noFill/>
            <a:ln>
              <a:noFill/>
            </a:ln>
            <a:effectLst/>
          </c:spPr>
          <c:txPr>
            <a:bodyPr wrap="square" lIns="38100" tIns="19050" rIns="38100" bIns="19050" anchor="ctr">
              <a:spAutoFit/>
            </a:bodyPr>
            <a:lstStyle/>
            <a:p>
              <a:pPr>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
        <c:idx val="24"/>
        <c:spPr>
          <a:solidFill>
            <a:srgbClr val="FFC000"/>
          </a:solidFill>
          <a:ln>
            <a:noFill/>
          </a:ln>
          <a:effectLst/>
          <a:scene3d>
            <a:camera prst="orthographicFront"/>
            <a:lightRig rig="threePt" dir="t"/>
          </a:scene3d>
        </c:spPr>
        <c:marker>
          <c:symbol val="none"/>
        </c:marker>
        <c:dLbl>
          <c:idx val="0"/>
          <c:delete val="1"/>
          <c:extLst>
            <c:ext xmlns:c15="http://schemas.microsoft.com/office/drawing/2012/chart" uri="{CE6537A1-D6FC-4f65-9D91-7224C49458BB}"/>
          </c:extLst>
        </c:dLbl>
      </c:pivotFmt>
      <c:pivotFmt>
        <c:idx val="25"/>
        <c:spPr>
          <a:solidFill>
            <a:srgbClr val="7030A0"/>
          </a:solidFill>
        </c:spPr>
        <c:marker>
          <c:symbol val="none"/>
        </c:marker>
        <c:dLbl>
          <c:idx val="0"/>
          <c:spPr>
            <a:noFill/>
            <a:ln>
              <a:noFill/>
            </a:ln>
            <a:effectLst/>
          </c:spPr>
          <c:txPr>
            <a:bodyPr wrap="square" lIns="38100" tIns="19050" rIns="38100" bIns="19050" anchor="ctr">
              <a:spAutoFit/>
            </a:bodyPr>
            <a:lstStyle/>
            <a:p>
              <a:pPr>
                <a:defRPr/>
              </a:pPr>
              <a:endParaRPr lang="fi-FI"/>
            </a:p>
          </c:txPr>
          <c:showLegendKey val="0"/>
          <c:showVal val="1"/>
          <c:showCatName val="0"/>
          <c:showSerName val="0"/>
          <c:showPercent val="0"/>
          <c:showBubbleSize val="0"/>
          <c:extLst>
            <c:ext xmlns:c15="http://schemas.microsoft.com/office/drawing/2012/chart" uri="{CE6537A1-D6FC-4f65-9D91-7224C49458BB}"/>
          </c:extLst>
        </c:dLbl>
      </c:pivotFmt>
    </c:pivotFmts>
    <c:plotArea>
      <c:layout>
        <c:manualLayout>
          <c:layoutTarget val="inner"/>
          <c:xMode val="edge"/>
          <c:yMode val="edge"/>
          <c:x val="0.46986380416079182"/>
          <c:y val="5.7470145997702095E-2"/>
          <c:w val="0.46482466494038455"/>
          <c:h val="0.84317677746170472"/>
        </c:manualLayout>
      </c:layout>
      <c:barChart>
        <c:barDir val="bar"/>
        <c:grouping val="clustered"/>
        <c:varyColors val="0"/>
        <c:ser>
          <c:idx val="0"/>
          <c:order val="0"/>
          <c:tx>
            <c:strRef>
              <c:f>'1-5 keskiarvot (2)'!$B$17:$B$19</c:f>
              <c:strCache>
                <c:ptCount val="1"/>
                <c:pt idx="0">
                  <c:v>Kipinä - 2022</c:v>
                </c:pt>
              </c:strCache>
            </c:strRef>
          </c:tx>
          <c:spPr>
            <a:solidFill>
              <a:srgbClr val="FFC000"/>
            </a:solidFill>
            <a:ln>
              <a:noFill/>
            </a:ln>
            <a:effectLst/>
            <a:scene3d>
              <a:camera prst="orthographicFront"/>
              <a:lightRig rig="threePt" dir="t"/>
            </a:scene3d>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'1-5 keskiarvot (2)'!$A$20:$A$24</c:f>
              <c:strCache>
                <c:ptCount val="5"/>
                <c:pt idx="0">
                  <c:v>*2.1. Tiedän mitä minulta odotetaan työssäni</c:v>
                </c:pt>
                <c:pt idx="1">
                  <c:v>*2.2. Työyhteisön osaaminen on ajan tasalla</c:v>
                </c:pt>
                <c:pt idx="2">
                  <c:v>*2.3. Työpaikallani huolehditaan perehdyttämisestä hyvin</c:v>
                </c:pt>
                <c:pt idx="3">
                  <c:v>*2.4. Opettajainkokous on hyödyllinen minulle</c:v>
                </c:pt>
                <c:pt idx="4">
                  <c:v>*2.5. Olen saanut hyvää palvelua opiston toimistolta</c:v>
                </c:pt>
              </c:strCache>
            </c:strRef>
          </c:cat>
          <c:val>
            <c:numRef>
              <c:f>'1-5 keskiarvot (2)'!$B$20:$B$24</c:f>
              <c:numCache>
                <c:formatCode>0.00</c:formatCode>
                <c:ptCount val="5"/>
                <c:pt idx="0">
                  <c:v>4.5454545454545459</c:v>
                </c:pt>
                <c:pt idx="1">
                  <c:v>4.4666666666666668</c:v>
                </c:pt>
                <c:pt idx="2">
                  <c:v>4.2727272727272725</c:v>
                </c:pt>
                <c:pt idx="3">
                  <c:v>3.71875</c:v>
                </c:pt>
                <c:pt idx="4">
                  <c:v>4.59375</c:v>
                </c:pt>
              </c:numCache>
            </c:numRef>
          </c:val>
          <c:extLst>
            <c:ext xmlns:c16="http://schemas.microsoft.com/office/drawing/2014/chart" uri="{C3380CC4-5D6E-409C-BE32-E72D297353CC}">
              <c16:uniqueId val="{00000000-B224-4A90-BFD9-F0AE911461F8}"/>
            </c:ext>
          </c:extLst>
        </c:ser>
        <c:ser>
          <c:idx val="1"/>
          <c:order val="1"/>
          <c:tx>
            <c:strRef>
              <c:f>'1-5 keskiarvot (2)'!$D$17:$D$19</c:f>
              <c:strCache>
                <c:ptCount val="1"/>
                <c:pt idx="0">
                  <c:v>Muu - 2022</c:v>
                </c:pt>
              </c:strCache>
            </c:strRef>
          </c:tx>
          <c:spPr>
            <a:solidFill>
              <a:srgbClr val="7030A0"/>
            </a:solidFill>
          </c:spPr>
          <c:invertIfNegative val="0"/>
          <c:dLbls>
            <c:spPr>
              <a:noFill/>
              <a:ln>
                <a:noFill/>
              </a:ln>
              <a:effectLst/>
            </c:spPr>
            <c:txPr>
              <a:bodyPr wrap="square" lIns="38100" tIns="19050" rIns="38100" bIns="19050" anchor="ctr" anchorCtr="0">
                <a:spAutoFit/>
              </a:bodyPr>
              <a:lstStyle/>
              <a:p>
                <a:pPr algn="ctr">
                  <a:defRPr lang="en-US" sz="1000" b="0" i="0" u="none" strike="noStrike" kern="1200" baseline="0">
                    <a:solidFill>
                      <a:schemeClr val="tx1"/>
                    </a:solidFill>
                    <a:latin typeface="+mn-lt"/>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'1-5 keskiarvot (2)'!$A$20:$A$24</c:f>
              <c:strCache>
                <c:ptCount val="5"/>
                <c:pt idx="0">
                  <c:v>*2.1. Tiedän mitä minulta odotetaan työssäni</c:v>
                </c:pt>
                <c:pt idx="1">
                  <c:v>*2.2. Työyhteisön osaaminen on ajan tasalla</c:v>
                </c:pt>
                <c:pt idx="2">
                  <c:v>*2.3. Työpaikallani huolehditaan perehdyttämisestä hyvin</c:v>
                </c:pt>
                <c:pt idx="3">
                  <c:v>*2.4. Opettajainkokous on hyödyllinen minulle</c:v>
                </c:pt>
                <c:pt idx="4">
                  <c:v>*2.5. Olen saanut hyvää palvelua opiston toimistolta</c:v>
                </c:pt>
              </c:strCache>
            </c:strRef>
          </c:cat>
          <c:val>
            <c:numRef>
              <c:f>'1-5 keskiarvot (2)'!$D$20:$D$24</c:f>
              <c:numCache>
                <c:formatCode>0.00</c:formatCode>
                <c:ptCount val="5"/>
                <c:pt idx="0">
                  <c:v>4.2777777777777777</c:v>
                </c:pt>
                <c:pt idx="1">
                  <c:v>4.3125</c:v>
                </c:pt>
                <c:pt idx="2">
                  <c:v>3.8823529411764706</c:v>
                </c:pt>
                <c:pt idx="3">
                  <c:v>2.8235294117647061</c:v>
                </c:pt>
                <c:pt idx="4">
                  <c:v>4.666666666666667</c:v>
                </c:pt>
              </c:numCache>
            </c:numRef>
          </c:val>
          <c:extLst>
            <c:ext xmlns:c16="http://schemas.microsoft.com/office/drawing/2014/chart" uri="{C3380CC4-5D6E-409C-BE32-E72D297353CC}">
              <c16:uniqueId val="{00000001-B224-4A90-BFD9-F0AE911461F8}"/>
            </c:ext>
          </c:extLst>
        </c:ser>
        <c:dLbls>
          <c:showLegendKey val="0"/>
          <c:showVal val="0"/>
          <c:showCatName val="0"/>
          <c:showSerName val="0"/>
          <c:showPercent val="0"/>
          <c:showBubbleSize val="0"/>
        </c:dLbls>
        <c:gapWidth val="35"/>
        <c:overlap val="-3"/>
        <c:axId val="643059256"/>
        <c:axId val="643064352"/>
      </c:barChart>
      <c:catAx>
        <c:axId val="643059256"/>
        <c:scaling>
          <c:orientation val="maxMin"/>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crossAx val="643064352"/>
        <c:crosses val="autoZero"/>
        <c:auto val="1"/>
        <c:lblAlgn val="ctr"/>
        <c:lblOffset val="100"/>
        <c:noMultiLvlLbl val="0"/>
      </c:catAx>
      <c:valAx>
        <c:axId val="643064352"/>
        <c:scaling>
          <c:orientation val="minMax"/>
          <c:min val="1"/>
        </c:scaling>
        <c:delete val="0"/>
        <c:axPos val="t"/>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643059256"/>
        <c:crosses val="autoZero"/>
        <c:crossBetween val="between"/>
        <c:majorUnit val="1"/>
      </c:valAx>
    </c:plotArea>
    <c:legend>
      <c:legendPos val="b"/>
      <c:layout>
        <c:manualLayout>
          <c:xMode val="edge"/>
          <c:yMode val="edge"/>
          <c:x val="0.38787308956445571"/>
          <c:y val="0.91857089292409888"/>
          <c:w val="0.42933321656410817"/>
          <c:h val="6.1061305884250509E-2"/>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Texta" panose="00000500000000000000" pitchFamily="50" charset="0"/>
              <a:ea typeface="+mn-ea"/>
              <a:cs typeface="+mn-cs"/>
            </a:defRPr>
          </a:pPr>
          <a:endParaRPr lang="fi-FI"/>
        </a:p>
      </c:txPr>
    </c:legend>
    <c:plotVisOnly val="1"/>
    <c:dispBlanksAs val="gap"/>
    <c:showDLblsOverMax val="0"/>
  </c:chart>
  <c:spPr>
    <a:solidFill>
      <a:sysClr val="window" lastClr="FFFFFF"/>
    </a:solidFill>
    <a:ln>
      <a:solidFill>
        <a:srgbClr val="00239C"/>
      </a:solidFill>
    </a:ln>
  </c:spPr>
  <c:txPr>
    <a:bodyPr/>
    <a:lstStyle/>
    <a:p>
      <a:pPr>
        <a:defRPr/>
      </a:pPr>
      <a:endParaRPr lang="fi-FI"/>
    </a:p>
  </c:txPr>
  <c:externalData r:id="rId2">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1C73F20-0C07-4CE5-BDC8-F87E644C1FB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7B5DBDA-5F2E-41F3-81E2-339FC9BA098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56251C9-9733-4F91-91B1-CB202E23FB2E}" type="datetimeFigureOut">
              <a:rPr lang="en-US" smtClean="0"/>
              <a:t>6/10/2022</a:t>
            </a:fld>
            <a:endParaRPr lang="en-US"/>
          </a:p>
        </p:txBody>
      </p:sp>
      <p:sp>
        <p:nvSpPr>
          <p:cNvPr id="4" name="Footer Placeholder 3">
            <a:extLst>
              <a:ext uri="{FF2B5EF4-FFF2-40B4-BE49-F238E27FC236}">
                <a16:creationId xmlns:a16="http://schemas.microsoft.com/office/drawing/2014/main" id="{14E2EF30-CBC5-493C-98DE-327CA0A1A5A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F11B269-5700-437B-83B9-1C079BE47C5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04201F8-952D-47D9-90BB-4F4903BCA8B6}" type="slidenum">
              <a:rPr lang="en-US" smtClean="0"/>
              <a:t>‹#›</a:t>
            </a:fld>
            <a:endParaRPr lang="en-US"/>
          </a:p>
        </p:txBody>
      </p:sp>
    </p:spTree>
    <p:extLst>
      <p:ext uri="{BB962C8B-B14F-4D97-AF65-F5344CB8AC3E}">
        <p14:creationId xmlns:p14="http://schemas.microsoft.com/office/powerpoint/2010/main" val="40688958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49D413-1DA7-44A4-8995-9AA2E114A4CE}" type="datetimeFigureOut">
              <a:rPr lang="en-US" smtClean="0"/>
              <a:t>6/10/2022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7A8700-35C3-4A14-9933-70C1FA4FBAC1}" type="slidenum">
              <a:rPr lang="en-US" smtClean="0"/>
              <a:t>‹#›</a:t>
            </a:fld>
            <a:endParaRPr lang="en-US"/>
          </a:p>
        </p:txBody>
      </p:sp>
    </p:spTree>
    <p:extLst>
      <p:ext uri="{BB962C8B-B14F-4D97-AF65-F5344CB8AC3E}">
        <p14:creationId xmlns:p14="http://schemas.microsoft.com/office/powerpoint/2010/main" val="41807406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mailto:paivi.montgomery@mps.fi" TargetMode="External"/><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1FE01D6D-A8A1-4AB2-A292-C2BABA79C747}"/>
              </a:ext>
            </a:extLst>
          </p:cNvPr>
          <p:cNvSpPr>
            <a:spLocks noGrp="1"/>
          </p:cNvSpPr>
          <p:nvPr>
            <p:ph type="pic" sz="quarter" idx="10"/>
          </p:nvPr>
        </p:nvSpPr>
        <p:spPr>
          <a:xfrm>
            <a:off x="6987209" y="-1"/>
            <a:ext cx="5204792" cy="6857571"/>
          </a:xfrm>
          <a:solidFill>
            <a:schemeClr val="bg1">
              <a:lumMod val="85000"/>
            </a:schemeClr>
          </a:solidFill>
        </p:spPr>
        <p:txBody>
          <a:bodyPr/>
          <a:lstStyle>
            <a:lvl1pPr marL="0" indent="0">
              <a:buNone/>
              <a:defRPr/>
            </a:lvl1pPr>
          </a:lstStyle>
          <a:p>
            <a:r>
              <a:rPr lang="en-US"/>
              <a:t>Click icon to add picture</a:t>
            </a:r>
          </a:p>
        </p:txBody>
      </p:sp>
      <p:sp>
        <p:nvSpPr>
          <p:cNvPr id="2" name="Title 1">
            <a:extLst>
              <a:ext uri="{FF2B5EF4-FFF2-40B4-BE49-F238E27FC236}">
                <a16:creationId xmlns:a16="http://schemas.microsoft.com/office/drawing/2014/main" id="{37A8B151-D321-485E-ADC1-AF3FAF096D38}"/>
              </a:ext>
            </a:extLst>
          </p:cNvPr>
          <p:cNvSpPr>
            <a:spLocks noGrp="1"/>
          </p:cNvSpPr>
          <p:nvPr>
            <p:ph type="ctrTitle"/>
          </p:nvPr>
        </p:nvSpPr>
        <p:spPr>
          <a:xfrm>
            <a:off x="864000" y="2368800"/>
            <a:ext cx="5655365" cy="2362545"/>
          </a:xfrm>
        </p:spPr>
        <p:txBody>
          <a:bodyPr anchor="ctr" anchorCtr="0"/>
          <a:lstStyle>
            <a:lvl1pPr algn="ctr">
              <a:lnSpc>
                <a:spcPct val="100000"/>
              </a:lnSpc>
              <a:defRPr sz="2900"/>
            </a:lvl1pPr>
          </a:lstStyle>
          <a:p>
            <a:r>
              <a:rPr lang="en-US"/>
              <a:t>Click to edit Master title style</a:t>
            </a:r>
            <a:endParaRPr lang="en-US" dirty="0"/>
          </a:p>
        </p:txBody>
      </p:sp>
      <p:sp>
        <p:nvSpPr>
          <p:cNvPr id="8" name="Freeform 5">
            <a:extLst>
              <a:ext uri="{FF2B5EF4-FFF2-40B4-BE49-F238E27FC236}">
                <a16:creationId xmlns:a16="http://schemas.microsoft.com/office/drawing/2014/main" id="{886611EB-BB96-417D-B562-34022EC1E8FF}"/>
              </a:ext>
            </a:extLst>
          </p:cNvPr>
          <p:cNvSpPr>
            <a:spLocks/>
          </p:cNvSpPr>
          <p:nvPr userDrawn="1"/>
        </p:nvSpPr>
        <p:spPr bwMode="black">
          <a:xfrm>
            <a:off x="3117088" y="1147090"/>
            <a:ext cx="888381" cy="750823"/>
          </a:xfrm>
          <a:custGeom>
            <a:avLst/>
            <a:gdLst>
              <a:gd name="T0" fmla="*/ 37693 w 44680"/>
              <a:gd name="T1" fmla="*/ 23745 h 37757"/>
              <a:gd name="T2" fmla="*/ 37631 w 44680"/>
              <a:gd name="T3" fmla="*/ 23747 h 37757"/>
              <a:gd name="T4" fmla="*/ 37631 w 44680"/>
              <a:gd name="T5" fmla="*/ 23745 h 37757"/>
              <a:gd name="T6" fmla="*/ 30706 w 44680"/>
              <a:gd name="T7" fmla="*/ 23745 h 37757"/>
              <a:gd name="T8" fmla="*/ 29809 w 44680"/>
              <a:gd name="T9" fmla="*/ 22848 h 37757"/>
              <a:gd name="T10" fmla="*/ 30706 w 44680"/>
              <a:gd name="T11" fmla="*/ 21950 h 37757"/>
              <a:gd name="T12" fmla="*/ 37637 w 44680"/>
              <a:gd name="T13" fmla="*/ 21950 h 37757"/>
              <a:gd name="T14" fmla="*/ 37636 w 44680"/>
              <a:gd name="T15" fmla="*/ 21935 h 37757"/>
              <a:gd name="T16" fmla="*/ 43655 w 44680"/>
              <a:gd name="T17" fmla="*/ 21935 h 37757"/>
              <a:gd name="T18" fmla="*/ 43655 w 44680"/>
              <a:gd name="T19" fmla="*/ 15835 h 37757"/>
              <a:gd name="T20" fmla="*/ 30706 w 44680"/>
              <a:gd name="T21" fmla="*/ 15835 h 37757"/>
              <a:gd name="T22" fmla="*/ 30706 w 44680"/>
              <a:gd name="T23" fmla="*/ 15836 h 37757"/>
              <a:gd name="T24" fmla="*/ 30706 w 44680"/>
              <a:gd name="T25" fmla="*/ 15836 h 37757"/>
              <a:gd name="T26" fmla="*/ 23719 w 44680"/>
              <a:gd name="T27" fmla="*/ 22823 h 37757"/>
              <a:gd name="T28" fmla="*/ 30706 w 44680"/>
              <a:gd name="T29" fmla="*/ 29810 h 37757"/>
              <a:gd name="T30" fmla="*/ 30768 w 44680"/>
              <a:gd name="T31" fmla="*/ 29809 h 37757"/>
              <a:gd name="T32" fmla="*/ 30766 w 44680"/>
              <a:gd name="T33" fmla="*/ 29835 h 37757"/>
              <a:gd name="T34" fmla="*/ 37693 w 44680"/>
              <a:gd name="T35" fmla="*/ 29835 h 37757"/>
              <a:gd name="T36" fmla="*/ 38590 w 44680"/>
              <a:gd name="T37" fmla="*/ 30732 h 37757"/>
              <a:gd name="T38" fmla="*/ 37693 w 44680"/>
              <a:gd name="T39" fmla="*/ 31629 h 37757"/>
              <a:gd name="T40" fmla="*/ 30766 w 44680"/>
              <a:gd name="T41" fmla="*/ 31629 h 37757"/>
              <a:gd name="T42" fmla="*/ 30769 w 44680"/>
              <a:gd name="T43" fmla="*/ 31657 h 37757"/>
              <a:gd name="T44" fmla="*/ 21904 w 44680"/>
              <a:gd name="T45" fmla="*/ 31657 h 37757"/>
              <a:gd name="T46" fmla="*/ 21904 w 44680"/>
              <a:gd name="T47" fmla="*/ 14012 h 37757"/>
              <a:gd name="T48" fmla="*/ 37729 w 44680"/>
              <a:gd name="T49" fmla="*/ 14012 h 37757"/>
              <a:gd name="T50" fmla="*/ 44680 w 44680"/>
              <a:gd name="T51" fmla="*/ 6988 h 37757"/>
              <a:gd name="T52" fmla="*/ 37693 w 44680"/>
              <a:gd name="T53" fmla="*/ 0 h 37757"/>
              <a:gd name="T54" fmla="*/ 0 w 44680"/>
              <a:gd name="T55" fmla="*/ 16 h 37757"/>
              <a:gd name="T56" fmla="*/ 0 w 44680"/>
              <a:gd name="T57" fmla="*/ 6101 h 37757"/>
              <a:gd name="T58" fmla="*/ 37693 w 44680"/>
              <a:gd name="T59" fmla="*/ 6101 h 37757"/>
              <a:gd name="T60" fmla="*/ 37693 w 44680"/>
              <a:gd name="T61" fmla="*/ 6101 h 37757"/>
              <a:gd name="T62" fmla="*/ 38590 w 44680"/>
              <a:gd name="T63" fmla="*/ 6998 h 37757"/>
              <a:gd name="T64" fmla="*/ 37693 w 44680"/>
              <a:gd name="T65" fmla="*/ 7912 h 37757"/>
              <a:gd name="T66" fmla="*/ 16197 w 44680"/>
              <a:gd name="T67" fmla="*/ 7912 h 37757"/>
              <a:gd name="T68" fmla="*/ 10962 w 44680"/>
              <a:gd name="T69" fmla="*/ 10962 h 37757"/>
              <a:gd name="T70" fmla="*/ 6508 w 44680"/>
              <a:gd name="T71" fmla="*/ 7912 h 37757"/>
              <a:gd name="T72" fmla="*/ 0 w 44680"/>
              <a:gd name="T73" fmla="*/ 7912 h 37757"/>
              <a:gd name="T74" fmla="*/ 0 w 44680"/>
              <a:gd name="T75" fmla="*/ 37756 h 37757"/>
              <a:gd name="T76" fmla="*/ 6100 w 44680"/>
              <a:gd name="T77" fmla="*/ 37756 h 37757"/>
              <a:gd name="T78" fmla="*/ 6100 w 44680"/>
              <a:gd name="T79" fmla="*/ 16526 h 37757"/>
              <a:gd name="T80" fmla="*/ 6115 w 44680"/>
              <a:gd name="T81" fmla="*/ 16526 h 37757"/>
              <a:gd name="T82" fmla="*/ 6115 w 44680"/>
              <a:gd name="T83" fmla="*/ 16410 h 37757"/>
              <a:gd name="T84" fmla="*/ 7012 w 44680"/>
              <a:gd name="T85" fmla="*/ 15513 h 37757"/>
              <a:gd name="T86" fmla="*/ 7910 w 44680"/>
              <a:gd name="T87" fmla="*/ 16410 h 37757"/>
              <a:gd name="T88" fmla="*/ 7910 w 44680"/>
              <a:gd name="T89" fmla="*/ 16526 h 37757"/>
              <a:gd name="T90" fmla="*/ 7912 w 44680"/>
              <a:gd name="T91" fmla="*/ 16526 h 37757"/>
              <a:gd name="T92" fmla="*/ 7912 w 44680"/>
              <a:gd name="T93" fmla="*/ 37756 h 37757"/>
              <a:gd name="T94" fmla="*/ 14011 w 44680"/>
              <a:gd name="T95" fmla="*/ 37756 h 37757"/>
              <a:gd name="T96" fmla="*/ 14011 w 44680"/>
              <a:gd name="T97" fmla="*/ 16410 h 37757"/>
              <a:gd name="T98" fmla="*/ 14909 w 44680"/>
              <a:gd name="T99" fmla="*/ 15513 h 37757"/>
              <a:gd name="T100" fmla="*/ 15805 w 44680"/>
              <a:gd name="T101" fmla="*/ 16410 h 37757"/>
              <a:gd name="T102" fmla="*/ 15805 w 44680"/>
              <a:gd name="T103" fmla="*/ 37757 h 37757"/>
              <a:gd name="T104" fmla="*/ 37693 w 44680"/>
              <a:gd name="T105" fmla="*/ 37757 h 37757"/>
              <a:gd name="T106" fmla="*/ 37693 w 44680"/>
              <a:gd name="T107" fmla="*/ 37719 h 37757"/>
              <a:gd name="T108" fmla="*/ 44680 w 44680"/>
              <a:gd name="T109" fmla="*/ 30732 h 37757"/>
              <a:gd name="T110" fmla="*/ 37693 w 44680"/>
              <a:gd name="T111" fmla="*/ 23745 h 377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4680" h="37757">
                <a:moveTo>
                  <a:pt x="37693" y="23745"/>
                </a:moveTo>
                <a:cubicBezTo>
                  <a:pt x="37672" y="23745"/>
                  <a:pt x="37652" y="23747"/>
                  <a:pt x="37631" y="23747"/>
                </a:cubicBezTo>
                <a:cubicBezTo>
                  <a:pt x="37631" y="23746"/>
                  <a:pt x="37631" y="23745"/>
                  <a:pt x="37631" y="23745"/>
                </a:cubicBezTo>
                <a:lnTo>
                  <a:pt x="30706" y="23745"/>
                </a:lnTo>
                <a:cubicBezTo>
                  <a:pt x="30211" y="23745"/>
                  <a:pt x="29809" y="23343"/>
                  <a:pt x="29809" y="22848"/>
                </a:cubicBezTo>
                <a:cubicBezTo>
                  <a:pt x="29809" y="22352"/>
                  <a:pt x="30211" y="21950"/>
                  <a:pt x="30706" y="21950"/>
                </a:cubicBezTo>
                <a:lnTo>
                  <a:pt x="37637" y="21950"/>
                </a:lnTo>
                <a:cubicBezTo>
                  <a:pt x="37636" y="21946"/>
                  <a:pt x="37636" y="21941"/>
                  <a:pt x="37636" y="21935"/>
                </a:cubicBezTo>
                <a:lnTo>
                  <a:pt x="43655" y="21935"/>
                </a:lnTo>
                <a:lnTo>
                  <a:pt x="43655" y="15835"/>
                </a:lnTo>
                <a:lnTo>
                  <a:pt x="30706" y="15835"/>
                </a:lnTo>
                <a:lnTo>
                  <a:pt x="30706" y="15836"/>
                </a:lnTo>
                <a:lnTo>
                  <a:pt x="30706" y="15836"/>
                </a:lnTo>
                <a:cubicBezTo>
                  <a:pt x="26847" y="15836"/>
                  <a:pt x="23719" y="18964"/>
                  <a:pt x="23719" y="22823"/>
                </a:cubicBezTo>
                <a:cubicBezTo>
                  <a:pt x="23719" y="26682"/>
                  <a:pt x="26847" y="29810"/>
                  <a:pt x="30706" y="29810"/>
                </a:cubicBezTo>
                <a:cubicBezTo>
                  <a:pt x="30727" y="29810"/>
                  <a:pt x="30748" y="29809"/>
                  <a:pt x="30768" y="29809"/>
                </a:cubicBezTo>
                <a:cubicBezTo>
                  <a:pt x="30768" y="29818"/>
                  <a:pt x="30767" y="29827"/>
                  <a:pt x="30766" y="29835"/>
                </a:cubicBezTo>
                <a:lnTo>
                  <a:pt x="37693" y="29835"/>
                </a:lnTo>
                <a:cubicBezTo>
                  <a:pt x="38189" y="29835"/>
                  <a:pt x="38590" y="30237"/>
                  <a:pt x="38590" y="30732"/>
                </a:cubicBezTo>
                <a:cubicBezTo>
                  <a:pt x="38590" y="31228"/>
                  <a:pt x="38189" y="31629"/>
                  <a:pt x="37693" y="31629"/>
                </a:cubicBezTo>
                <a:lnTo>
                  <a:pt x="30766" y="31629"/>
                </a:lnTo>
                <a:cubicBezTo>
                  <a:pt x="30767" y="31639"/>
                  <a:pt x="30768" y="31648"/>
                  <a:pt x="30769" y="31657"/>
                </a:cubicBezTo>
                <a:lnTo>
                  <a:pt x="21904" y="31657"/>
                </a:lnTo>
                <a:lnTo>
                  <a:pt x="21904" y="14012"/>
                </a:lnTo>
                <a:lnTo>
                  <a:pt x="37729" y="14012"/>
                </a:lnTo>
                <a:cubicBezTo>
                  <a:pt x="41571" y="13993"/>
                  <a:pt x="44680" y="10835"/>
                  <a:pt x="44680" y="6988"/>
                </a:cubicBezTo>
                <a:cubicBezTo>
                  <a:pt x="44680" y="3129"/>
                  <a:pt x="41552" y="0"/>
                  <a:pt x="37693" y="0"/>
                </a:cubicBezTo>
                <a:lnTo>
                  <a:pt x="0" y="16"/>
                </a:lnTo>
                <a:lnTo>
                  <a:pt x="0" y="6101"/>
                </a:lnTo>
                <a:lnTo>
                  <a:pt x="37693" y="6101"/>
                </a:lnTo>
                <a:lnTo>
                  <a:pt x="37693" y="6101"/>
                </a:lnTo>
                <a:cubicBezTo>
                  <a:pt x="38189" y="6101"/>
                  <a:pt x="38590" y="6503"/>
                  <a:pt x="38590" y="6998"/>
                </a:cubicBezTo>
                <a:cubicBezTo>
                  <a:pt x="38590" y="7493"/>
                  <a:pt x="38189" y="7912"/>
                  <a:pt x="37693" y="7912"/>
                </a:cubicBezTo>
                <a:lnTo>
                  <a:pt x="16197" y="7912"/>
                </a:lnTo>
                <a:cubicBezTo>
                  <a:pt x="13559" y="7912"/>
                  <a:pt x="12915" y="9010"/>
                  <a:pt x="10962" y="10962"/>
                </a:cubicBezTo>
                <a:cubicBezTo>
                  <a:pt x="9328" y="9328"/>
                  <a:pt x="8280" y="7912"/>
                  <a:pt x="6508" y="7912"/>
                </a:cubicBezTo>
                <a:lnTo>
                  <a:pt x="0" y="7912"/>
                </a:lnTo>
                <a:lnTo>
                  <a:pt x="0" y="37756"/>
                </a:lnTo>
                <a:lnTo>
                  <a:pt x="6100" y="37756"/>
                </a:lnTo>
                <a:lnTo>
                  <a:pt x="6100" y="16526"/>
                </a:lnTo>
                <a:lnTo>
                  <a:pt x="6115" y="16526"/>
                </a:lnTo>
                <a:lnTo>
                  <a:pt x="6115" y="16410"/>
                </a:lnTo>
                <a:cubicBezTo>
                  <a:pt x="6115" y="15915"/>
                  <a:pt x="6517" y="15513"/>
                  <a:pt x="7012" y="15513"/>
                </a:cubicBezTo>
                <a:cubicBezTo>
                  <a:pt x="7508" y="15513"/>
                  <a:pt x="7910" y="15915"/>
                  <a:pt x="7910" y="16410"/>
                </a:cubicBezTo>
                <a:lnTo>
                  <a:pt x="7910" y="16526"/>
                </a:lnTo>
                <a:lnTo>
                  <a:pt x="7912" y="16526"/>
                </a:lnTo>
                <a:lnTo>
                  <a:pt x="7912" y="37756"/>
                </a:lnTo>
                <a:lnTo>
                  <a:pt x="14011" y="37756"/>
                </a:lnTo>
                <a:lnTo>
                  <a:pt x="14011" y="16410"/>
                </a:lnTo>
                <a:cubicBezTo>
                  <a:pt x="14011" y="15915"/>
                  <a:pt x="14413" y="15513"/>
                  <a:pt x="14909" y="15513"/>
                </a:cubicBezTo>
                <a:cubicBezTo>
                  <a:pt x="15403" y="15513"/>
                  <a:pt x="15805" y="15915"/>
                  <a:pt x="15805" y="16410"/>
                </a:cubicBezTo>
                <a:lnTo>
                  <a:pt x="15805" y="37757"/>
                </a:lnTo>
                <a:lnTo>
                  <a:pt x="37693" y="37757"/>
                </a:lnTo>
                <a:lnTo>
                  <a:pt x="37693" y="37719"/>
                </a:lnTo>
                <a:cubicBezTo>
                  <a:pt x="41552" y="37719"/>
                  <a:pt x="44680" y="34591"/>
                  <a:pt x="44680" y="30732"/>
                </a:cubicBezTo>
                <a:cubicBezTo>
                  <a:pt x="44680" y="26873"/>
                  <a:pt x="41552" y="23745"/>
                  <a:pt x="37693" y="23745"/>
                </a:cubicBezTo>
                <a:close/>
              </a:path>
            </a:pathLst>
          </a:custGeom>
          <a:solidFill>
            <a:srgbClr val="00239C"/>
          </a:solidFill>
          <a:ln>
            <a:noFill/>
          </a:ln>
        </p:spPr>
        <p:txBody>
          <a:bodyPr vert="horz" wrap="square" lIns="91440" tIns="45720" rIns="91440" bIns="45720" numCol="1" anchor="t" anchorCtr="0" compatLnSpc="1">
            <a:prstTxWarp prst="textNoShape">
              <a:avLst/>
            </a:prstTxWarp>
          </a:bodyPr>
          <a:lstStyle/>
          <a:p>
            <a:endParaRPr lang="fi-FI"/>
          </a:p>
        </p:txBody>
      </p:sp>
      <p:sp>
        <p:nvSpPr>
          <p:cNvPr id="11" name="Rectangle 10">
            <a:extLst>
              <a:ext uri="{FF2B5EF4-FFF2-40B4-BE49-F238E27FC236}">
                <a16:creationId xmlns:a16="http://schemas.microsoft.com/office/drawing/2014/main" id="{40A00983-CC12-4337-B18F-0C97C8F3E88A}"/>
              </a:ext>
            </a:extLst>
          </p:cNvPr>
          <p:cNvSpPr/>
          <p:nvPr userDrawn="1"/>
        </p:nvSpPr>
        <p:spPr>
          <a:xfrm>
            <a:off x="636105" y="6698975"/>
            <a:ext cx="10933043" cy="159026"/>
          </a:xfrm>
          <a:prstGeom prst="rect">
            <a:avLst/>
          </a:prstGeom>
          <a:solidFill>
            <a:srgbClr val="0023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458396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9" name="Picture Placeholder 9">
            <a:extLst>
              <a:ext uri="{FF2B5EF4-FFF2-40B4-BE49-F238E27FC236}">
                <a16:creationId xmlns:a16="http://schemas.microsoft.com/office/drawing/2014/main" id="{5282B5E6-D44C-4FBB-8E3C-D6748FD119A5}"/>
              </a:ext>
            </a:extLst>
          </p:cNvPr>
          <p:cNvSpPr>
            <a:spLocks noGrp="1"/>
          </p:cNvSpPr>
          <p:nvPr>
            <p:ph type="pic" sz="quarter" idx="14"/>
          </p:nvPr>
        </p:nvSpPr>
        <p:spPr>
          <a:xfrm>
            <a:off x="1" y="0"/>
            <a:ext cx="12192000" cy="6858000"/>
          </a:xfrm>
          <a:solidFill>
            <a:schemeClr val="bg1">
              <a:lumMod val="85000"/>
            </a:schemeClr>
          </a:solidFill>
        </p:spPr>
        <p:txBody>
          <a:bodyPr/>
          <a:lstStyle>
            <a:lvl1pPr marL="0" indent="0">
              <a:buNone/>
              <a:defRPr/>
            </a:lvl1pPr>
          </a:lstStyle>
          <a:p>
            <a:r>
              <a:rPr lang="en-US"/>
              <a:t>Click icon to add picture</a:t>
            </a:r>
          </a:p>
        </p:txBody>
      </p:sp>
      <p:sp>
        <p:nvSpPr>
          <p:cNvPr id="2" name="Title 1">
            <a:extLst>
              <a:ext uri="{FF2B5EF4-FFF2-40B4-BE49-F238E27FC236}">
                <a16:creationId xmlns:a16="http://schemas.microsoft.com/office/drawing/2014/main" id="{FEB17297-E226-4BCA-823C-211AE3C73EDC}"/>
              </a:ext>
            </a:extLst>
          </p:cNvPr>
          <p:cNvSpPr>
            <a:spLocks noGrp="1"/>
          </p:cNvSpPr>
          <p:nvPr>
            <p:ph type="title"/>
          </p:nvPr>
        </p:nvSpPr>
        <p:spPr>
          <a:xfrm>
            <a:off x="622800" y="2803461"/>
            <a:ext cx="10872000" cy="1301400"/>
          </a:xfrm>
        </p:spPr>
        <p:txBody>
          <a:bodyPr anchor="ctr" anchorCtr="0"/>
          <a:lstStyle>
            <a:lvl1pPr algn="ctr">
              <a:lnSpc>
                <a:spcPct val="110000"/>
              </a:lnSpc>
              <a:defRPr sz="3400">
                <a:solidFill>
                  <a:srgbClr val="FFFFFF"/>
                </a:solidFill>
              </a:defRPr>
            </a:lvl1pPr>
          </a:lstStyle>
          <a:p>
            <a:r>
              <a:rPr lang="en-US"/>
              <a:t>Click to edit Master title style</a:t>
            </a:r>
            <a:endParaRPr lang="en-US" dirty="0"/>
          </a:p>
        </p:txBody>
      </p:sp>
      <p:sp>
        <p:nvSpPr>
          <p:cNvPr id="8" name="Rectangle 7">
            <a:extLst>
              <a:ext uri="{FF2B5EF4-FFF2-40B4-BE49-F238E27FC236}">
                <a16:creationId xmlns:a16="http://schemas.microsoft.com/office/drawing/2014/main" id="{8C851B30-40CC-4C60-849C-DD8CFFD37B85}"/>
              </a:ext>
            </a:extLst>
          </p:cNvPr>
          <p:cNvSpPr/>
          <p:nvPr userDrawn="1"/>
        </p:nvSpPr>
        <p:spPr>
          <a:xfrm>
            <a:off x="636105" y="6698975"/>
            <a:ext cx="10933043" cy="159026"/>
          </a:xfrm>
          <a:prstGeom prst="rect">
            <a:avLst/>
          </a:prstGeom>
          <a:solidFill>
            <a:srgbClr val="0023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98601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CABABE-64D5-47BB-8D10-D6DA83BA1BDE}"/>
              </a:ext>
            </a:extLst>
          </p:cNvPr>
          <p:cNvSpPr>
            <a:spLocks noGrp="1"/>
          </p:cNvSpPr>
          <p:nvPr>
            <p:ph type="dt" sz="half" idx="10"/>
          </p:nvPr>
        </p:nvSpPr>
        <p:spPr/>
        <p:txBody>
          <a:bodyPr/>
          <a:lstStyle/>
          <a:p>
            <a:fld id="{C9518B0D-9715-40E8-B734-016973C577A1}" type="datetime1">
              <a:rPr lang="en-US" smtClean="0"/>
              <a:t>6/10/2022</a:t>
            </a:fld>
            <a:endParaRPr lang="en-US"/>
          </a:p>
        </p:txBody>
      </p:sp>
      <p:sp>
        <p:nvSpPr>
          <p:cNvPr id="3" name="Footer Placeholder 2">
            <a:extLst>
              <a:ext uri="{FF2B5EF4-FFF2-40B4-BE49-F238E27FC236}">
                <a16:creationId xmlns:a16="http://schemas.microsoft.com/office/drawing/2014/main" id="{0C5856D2-280B-4705-9C0D-54A7556D9EAD}"/>
              </a:ext>
            </a:extLst>
          </p:cNvPr>
          <p:cNvSpPr>
            <a:spLocks noGrp="1"/>
          </p:cNvSpPr>
          <p:nvPr>
            <p:ph type="ftr" sz="quarter" idx="11"/>
          </p:nvPr>
        </p:nvSpPr>
        <p:spPr/>
        <p:txBody>
          <a:bodyPr/>
          <a:lstStyle/>
          <a:p>
            <a:r>
              <a:rPr lang="en-US" dirty="0"/>
              <a:t>© Copyright MPS Enterprises Ltd.</a:t>
            </a:r>
          </a:p>
        </p:txBody>
      </p:sp>
      <p:sp>
        <p:nvSpPr>
          <p:cNvPr id="4" name="Slide Number Placeholder 3">
            <a:extLst>
              <a:ext uri="{FF2B5EF4-FFF2-40B4-BE49-F238E27FC236}">
                <a16:creationId xmlns:a16="http://schemas.microsoft.com/office/drawing/2014/main" id="{2ED42F68-E412-43DE-B595-C825F038CC8E}"/>
              </a:ext>
            </a:extLst>
          </p:cNvPr>
          <p:cNvSpPr>
            <a:spLocks noGrp="1"/>
          </p:cNvSpPr>
          <p:nvPr>
            <p:ph type="sldNum" sz="quarter" idx="12"/>
          </p:nvPr>
        </p:nvSpPr>
        <p:spPr/>
        <p:txBody>
          <a:bodyPr/>
          <a:lstStyle/>
          <a:p>
            <a:fld id="{A80DE2DC-4C2B-4E48-A8C6-DE7CD8D82F9D}" type="slidenum">
              <a:rPr lang="en-US" smtClean="0"/>
              <a:t>‹#›</a:t>
            </a:fld>
            <a:endParaRPr lang="en-US"/>
          </a:p>
        </p:txBody>
      </p:sp>
    </p:spTree>
    <p:extLst>
      <p:ext uri="{BB962C8B-B14F-4D97-AF65-F5344CB8AC3E}">
        <p14:creationId xmlns:p14="http://schemas.microsoft.com/office/powerpoint/2010/main" val="37866304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Mukautettu asette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C84FE7E-A053-459F-A022-347C740171D5}"/>
              </a:ext>
            </a:extLst>
          </p:cNvPr>
          <p:cNvSpPr>
            <a:spLocks noGrp="1"/>
          </p:cNvSpPr>
          <p:nvPr>
            <p:ph type="title"/>
          </p:nvPr>
        </p:nvSpPr>
        <p:spPr/>
        <p:txBody>
          <a:bodyPr/>
          <a:lstStyle/>
          <a:p>
            <a:r>
              <a:rPr lang="en-US"/>
              <a:t>Click to edit Master title style</a:t>
            </a:r>
            <a:endParaRPr lang="fi-FI"/>
          </a:p>
        </p:txBody>
      </p:sp>
      <p:sp>
        <p:nvSpPr>
          <p:cNvPr id="3" name="Päivämäärän paikkamerkki 2">
            <a:extLst>
              <a:ext uri="{FF2B5EF4-FFF2-40B4-BE49-F238E27FC236}">
                <a16:creationId xmlns:a16="http://schemas.microsoft.com/office/drawing/2014/main" id="{780ED84C-FF12-45FB-AB5C-E8F4588A2AC2}"/>
              </a:ext>
            </a:extLst>
          </p:cNvPr>
          <p:cNvSpPr>
            <a:spLocks noGrp="1"/>
          </p:cNvSpPr>
          <p:nvPr>
            <p:ph type="dt" sz="half" idx="10"/>
          </p:nvPr>
        </p:nvSpPr>
        <p:spPr/>
        <p:txBody>
          <a:bodyPr/>
          <a:lstStyle/>
          <a:p>
            <a:fld id="{17D3AE0A-5572-49F7-ACA3-5D00E11BB2A0}" type="datetime1">
              <a:rPr lang="en-US" smtClean="0"/>
              <a:pPr/>
              <a:t>6/10/2022</a:t>
            </a:fld>
            <a:endParaRPr lang="en-US"/>
          </a:p>
        </p:txBody>
      </p:sp>
      <p:sp>
        <p:nvSpPr>
          <p:cNvPr id="4" name="Alatunnisteen paikkamerkki 3">
            <a:extLst>
              <a:ext uri="{FF2B5EF4-FFF2-40B4-BE49-F238E27FC236}">
                <a16:creationId xmlns:a16="http://schemas.microsoft.com/office/drawing/2014/main" id="{BF477F85-C240-4B15-949D-CED2089727EA}"/>
              </a:ext>
            </a:extLst>
          </p:cNvPr>
          <p:cNvSpPr>
            <a:spLocks noGrp="1"/>
          </p:cNvSpPr>
          <p:nvPr>
            <p:ph type="ftr" sz="quarter" idx="11"/>
          </p:nvPr>
        </p:nvSpPr>
        <p:spPr/>
        <p:txBody>
          <a:bodyPr/>
          <a:lstStyle/>
          <a:p>
            <a:r>
              <a:rPr lang="en-US" dirty="0"/>
              <a:t>© Copyright MPS Enterprises Ltd.</a:t>
            </a:r>
          </a:p>
        </p:txBody>
      </p:sp>
      <p:sp>
        <p:nvSpPr>
          <p:cNvPr id="5" name="Dian numeron paikkamerkki 4">
            <a:extLst>
              <a:ext uri="{FF2B5EF4-FFF2-40B4-BE49-F238E27FC236}">
                <a16:creationId xmlns:a16="http://schemas.microsoft.com/office/drawing/2014/main" id="{075C023A-0CB8-4BB0-8884-67FC4772DD8D}"/>
              </a:ext>
            </a:extLst>
          </p:cNvPr>
          <p:cNvSpPr>
            <a:spLocks noGrp="1"/>
          </p:cNvSpPr>
          <p:nvPr>
            <p:ph type="sldNum" sz="quarter" idx="12"/>
          </p:nvPr>
        </p:nvSpPr>
        <p:spPr/>
        <p:txBody>
          <a:bodyPr/>
          <a:lstStyle/>
          <a:p>
            <a:fld id="{A80DE2DC-4C2B-4E48-A8C6-DE7CD8D82F9D}" type="slidenum">
              <a:rPr lang="en-US" smtClean="0"/>
              <a:pPr/>
              <a:t>‹#›</a:t>
            </a:fld>
            <a:endParaRPr lang="en-US"/>
          </a:p>
        </p:txBody>
      </p:sp>
    </p:spTree>
    <p:extLst>
      <p:ext uri="{BB962C8B-B14F-4D97-AF65-F5344CB8AC3E}">
        <p14:creationId xmlns:p14="http://schemas.microsoft.com/office/powerpoint/2010/main" val="32799765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Without log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3ABC095-1307-44DD-94B3-FCB9D978F41A}"/>
              </a:ext>
            </a:extLst>
          </p:cNvPr>
          <p:cNvSpPr>
            <a:spLocks noGrp="1"/>
          </p:cNvSpPr>
          <p:nvPr>
            <p:ph type="title"/>
          </p:nvPr>
        </p:nvSpPr>
        <p:spPr/>
        <p:txBody>
          <a:bodyPr/>
          <a:lstStyle/>
          <a:p>
            <a:r>
              <a:rPr lang="en-US"/>
              <a:t>Click to edit Master title style</a:t>
            </a:r>
            <a:endParaRPr lang="fi-FI"/>
          </a:p>
        </p:txBody>
      </p:sp>
      <p:sp>
        <p:nvSpPr>
          <p:cNvPr id="3" name="Päivämäärän paikkamerkki 2">
            <a:extLst>
              <a:ext uri="{FF2B5EF4-FFF2-40B4-BE49-F238E27FC236}">
                <a16:creationId xmlns:a16="http://schemas.microsoft.com/office/drawing/2014/main" id="{C2A10A32-36E0-4347-A750-8D39C90EA5AA}"/>
              </a:ext>
            </a:extLst>
          </p:cNvPr>
          <p:cNvSpPr>
            <a:spLocks noGrp="1"/>
          </p:cNvSpPr>
          <p:nvPr>
            <p:ph type="dt" sz="half" idx="10"/>
          </p:nvPr>
        </p:nvSpPr>
        <p:spPr/>
        <p:txBody>
          <a:bodyPr/>
          <a:lstStyle/>
          <a:p>
            <a:fld id="{17D3AE0A-5572-49F7-ACA3-5D00E11BB2A0}" type="datetime1">
              <a:rPr lang="en-US" smtClean="0"/>
              <a:pPr/>
              <a:t>6/10/2022</a:t>
            </a:fld>
            <a:endParaRPr lang="en-US"/>
          </a:p>
        </p:txBody>
      </p:sp>
      <p:sp>
        <p:nvSpPr>
          <p:cNvPr id="4" name="Alatunnisteen paikkamerkki 3">
            <a:extLst>
              <a:ext uri="{FF2B5EF4-FFF2-40B4-BE49-F238E27FC236}">
                <a16:creationId xmlns:a16="http://schemas.microsoft.com/office/drawing/2014/main" id="{C3AEC94E-F72A-47BB-AEE0-3D1A16C4B2DB}"/>
              </a:ext>
            </a:extLst>
          </p:cNvPr>
          <p:cNvSpPr>
            <a:spLocks noGrp="1"/>
          </p:cNvSpPr>
          <p:nvPr>
            <p:ph type="ftr" sz="quarter" idx="11"/>
          </p:nvPr>
        </p:nvSpPr>
        <p:spPr/>
        <p:txBody>
          <a:bodyPr/>
          <a:lstStyle/>
          <a:p>
            <a:r>
              <a:rPr lang="en-US" dirty="0"/>
              <a:t>© Copyright MPS Enterprises Ltd.</a:t>
            </a:r>
          </a:p>
        </p:txBody>
      </p:sp>
      <p:sp>
        <p:nvSpPr>
          <p:cNvPr id="5" name="Dian numeron paikkamerkki 4">
            <a:extLst>
              <a:ext uri="{FF2B5EF4-FFF2-40B4-BE49-F238E27FC236}">
                <a16:creationId xmlns:a16="http://schemas.microsoft.com/office/drawing/2014/main" id="{C74E2094-6DFC-472E-928A-A64B3E46AC94}"/>
              </a:ext>
            </a:extLst>
          </p:cNvPr>
          <p:cNvSpPr>
            <a:spLocks noGrp="1"/>
          </p:cNvSpPr>
          <p:nvPr>
            <p:ph type="sldNum" sz="quarter" idx="12"/>
          </p:nvPr>
        </p:nvSpPr>
        <p:spPr/>
        <p:txBody>
          <a:bodyPr/>
          <a:lstStyle/>
          <a:p>
            <a:fld id="{A80DE2DC-4C2B-4E48-A8C6-DE7CD8D82F9D}" type="slidenum">
              <a:rPr lang="en-US" smtClean="0"/>
              <a:pPr/>
              <a:t>‹#›</a:t>
            </a:fld>
            <a:endParaRPr lang="en-US"/>
          </a:p>
        </p:txBody>
      </p:sp>
    </p:spTree>
    <p:extLst>
      <p:ext uri="{BB962C8B-B14F-4D97-AF65-F5344CB8AC3E}">
        <p14:creationId xmlns:p14="http://schemas.microsoft.com/office/powerpoint/2010/main" val="11861198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5FFE5-8772-40D2-A3F7-60B9FC9284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8305D9-BF65-4815-9001-0E377D70076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5AC3CFE-83B0-4B6E-B6ED-08666F1E6E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F586AF-3B83-4A6D-8FB3-054E27D6DBEA}"/>
              </a:ext>
            </a:extLst>
          </p:cNvPr>
          <p:cNvSpPr>
            <a:spLocks noGrp="1"/>
          </p:cNvSpPr>
          <p:nvPr>
            <p:ph type="dt" sz="half" idx="10"/>
          </p:nvPr>
        </p:nvSpPr>
        <p:spPr/>
        <p:txBody>
          <a:bodyPr/>
          <a:lstStyle/>
          <a:p>
            <a:fld id="{B8461AAF-29DE-4919-BEB0-F195AB80A70C}" type="datetime1">
              <a:rPr lang="en-US" smtClean="0"/>
              <a:t>6/10/2022</a:t>
            </a:fld>
            <a:endParaRPr lang="en-US"/>
          </a:p>
        </p:txBody>
      </p:sp>
      <p:sp>
        <p:nvSpPr>
          <p:cNvPr id="6" name="Footer Placeholder 5">
            <a:extLst>
              <a:ext uri="{FF2B5EF4-FFF2-40B4-BE49-F238E27FC236}">
                <a16:creationId xmlns:a16="http://schemas.microsoft.com/office/drawing/2014/main" id="{75AC357E-AC6F-4F8E-942F-3F304709102D}"/>
              </a:ext>
            </a:extLst>
          </p:cNvPr>
          <p:cNvSpPr>
            <a:spLocks noGrp="1"/>
          </p:cNvSpPr>
          <p:nvPr>
            <p:ph type="ftr" sz="quarter" idx="11"/>
          </p:nvPr>
        </p:nvSpPr>
        <p:spPr/>
        <p:txBody>
          <a:bodyPr/>
          <a:lstStyle/>
          <a:p>
            <a:r>
              <a:rPr lang="en-US" dirty="0"/>
              <a:t>© Copyright MPS Enterprises Ltd.</a:t>
            </a:r>
          </a:p>
        </p:txBody>
      </p:sp>
      <p:sp>
        <p:nvSpPr>
          <p:cNvPr id="7" name="Slide Number Placeholder 6">
            <a:extLst>
              <a:ext uri="{FF2B5EF4-FFF2-40B4-BE49-F238E27FC236}">
                <a16:creationId xmlns:a16="http://schemas.microsoft.com/office/drawing/2014/main" id="{2150DD8A-01D3-4CDD-95E6-C3937E0EC67F}"/>
              </a:ext>
            </a:extLst>
          </p:cNvPr>
          <p:cNvSpPr>
            <a:spLocks noGrp="1"/>
          </p:cNvSpPr>
          <p:nvPr>
            <p:ph type="sldNum" sz="quarter" idx="12"/>
          </p:nvPr>
        </p:nvSpPr>
        <p:spPr/>
        <p:txBody>
          <a:bodyPr/>
          <a:lstStyle/>
          <a:p>
            <a:fld id="{A80DE2DC-4C2B-4E48-A8C6-DE7CD8D82F9D}" type="slidenum">
              <a:rPr lang="en-US" smtClean="0"/>
              <a:t>‹#›</a:t>
            </a:fld>
            <a:endParaRPr lang="en-US"/>
          </a:p>
        </p:txBody>
      </p:sp>
    </p:spTree>
    <p:extLst>
      <p:ext uri="{BB962C8B-B14F-4D97-AF65-F5344CB8AC3E}">
        <p14:creationId xmlns:p14="http://schemas.microsoft.com/office/powerpoint/2010/main" val="36279108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9">
            <a:extLst>
              <a:ext uri="{FF2B5EF4-FFF2-40B4-BE49-F238E27FC236}">
                <a16:creationId xmlns:a16="http://schemas.microsoft.com/office/drawing/2014/main" id="{4B8FF5C3-3F4D-4EF6-A22B-4F1769996BC3}"/>
              </a:ext>
            </a:extLst>
          </p:cNvPr>
          <p:cNvSpPr/>
          <p:nvPr userDrawn="1"/>
        </p:nvSpPr>
        <p:spPr>
          <a:xfrm>
            <a:off x="0" y="0"/>
            <a:ext cx="3931922"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fi-FI" dirty="0">
              <a:solidFill>
                <a:srgbClr val="B4B4B4"/>
              </a:solidFill>
              <a:latin typeface="Corbel" panose="020B0503020204020204" pitchFamily="34" charset="0"/>
              <a:hlinkClick r:id="rId2"/>
            </a:endParaRPr>
          </a:p>
        </p:txBody>
      </p:sp>
      <p:sp>
        <p:nvSpPr>
          <p:cNvPr id="7" name="Footer Placeholder 3">
            <a:extLst>
              <a:ext uri="{FF2B5EF4-FFF2-40B4-BE49-F238E27FC236}">
                <a16:creationId xmlns:a16="http://schemas.microsoft.com/office/drawing/2014/main" id="{D3D21261-D380-4134-A63C-80F4288D2BDB}"/>
              </a:ext>
            </a:extLst>
          </p:cNvPr>
          <p:cNvSpPr txBox="1">
            <a:spLocks/>
          </p:cNvSpPr>
          <p:nvPr userDrawn="1"/>
        </p:nvSpPr>
        <p:spPr>
          <a:xfrm rot="16200000">
            <a:off x="9364840" y="3223662"/>
            <a:ext cx="5134468" cy="261501"/>
          </a:xfrm>
          <a:prstGeom prst="rect">
            <a:avLst/>
          </a:prstGeom>
        </p:spPr>
        <p:txBody>
          <a:bodyPr vert="horz" lIns="0" tIns="0" rIns="0" bIns="0" rtlCol="0" anchor="ctr">
            <a:noAutofit/>
          </a:bodyPr>
          <a:lstStyle>
            <a:defPPr>
              <a:defRPr lang="en-US"/>
            </a:defPPr>
            <a:lvl1pPr marL="0" algn="l" defTabSz="914400" rtl="0" eaLnBrk="1" latinLnBrk="0" hangingPunct="1">
              <a:defRPr sz="9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Copyright MPS Enterprises Ltd.                             </a:t>
            </a:r>
            <a:r>
              <a:rPr lang="en-US" dirty="0">
                <a:latin typeface="+mj-lt"/>
              </a:rPr>
              <a:t>  </a:t>
            </a:r>
            <a:r>
              <a:rPr lang="fi-FI" sz="900" kern="1200" dirty="0" err="1">
                <a:solidFill>
                  <a:srgbClr val="00239C"/>
                </a:solidFill>
                <a:latin typeface="+mj-lt"/>
                <a:ea typeface="+mn-ea"/>
                <a:cs typeface="+mn-cs"/>
              </a:rPr>
              <a:t>Because</a:t>
            </a:r>
            <a:r>
              <a:rPr lang="fi-FI" sz="900" kern="1200" dirty="0">
                <a:solidFill>
                  <a:srgbClr val="00239C"/>
                </a:solidFill>
                <a:latin typeface="+mj-lt"/>
                <a:ea typeface="+mn-ea"/>
                <a:cs typeface="+mn-cs"/>
              </a:rPr>
              <a:t> </a:t>
            </a:r>
            <a:r>
              <a:rPr lang="fi-FI" sz="900" kern="1200" dirty="0" err="1">
                <a:solidFill>
                  <a:srgbClr val="00239C"/>
                </a:solidFill>
                <a:latin typeface="+mj-lt"/>
                <a:ea typeface="+mn-ea"/>
                <a:cs typeface="+mn-cs"/>
              </a:rPr>
              <a:t>companies</a:t>
            </a:r>
            <a:r>
              <a:rPr lang="fi-FI" sz="900" kern="1200" dirty="0">
                <a:solidFill>
                  <a:srgbClr val="00239C"/>
                </a:solidFill>
                <a:latin typeface="+mj-lt"/>
                <a:ea typeface="+mn-ea"/>
                <a:cs typeface="+mn-cs"/>
              </a:rPr>
              <a:t> </a:t>
            </a:r>
            <a:r>
              <a:rPr lang="fi-FI" sz="900" kern="1200" dirty="0" err="1">
                <a:solidFill>
                  <a:srgbClr val="00239C"/>
                </a:solidFill>
                <a:latin typeface="+mj-lt"/>
                <a:ea typeface="+mn-ea"/>
                <a:cs typeface="+mn-cs"/>
              </a:rPr>
              <a:t>are</a:t>
            </a:r>
            <a:r>
              <a:rPr lang="fi-FI" sz="900" kern="1200" dirty="0">
                <a:solidFill>
                  <a:srgbClr val="00239C"/>
                </a:solidFill>
                <a:latin typeface="+mj-lt"/>
                <a:ea typeface="+mn-ea"/>
                <a:cs typeface="+mn-cs"/>
              </a:rPr>
              <a:t> made </a:t>
            </a:r>
            <a:r>
              <a:rPr lang="fi-FI" sz="900" kern="1200" dirty="0" err="1">
                <a:solidFill>
                  <a:srgbClr val="00239C"/>
                </a:solidFill>
                <a:latin typeface="+mj-lt"/>
                <a:ea typeface="+mn-ea"/>
                <a:cs typeface="+mn-cs"/>
              </a:rPr>
              <a:t>up</a:t>
            </a:r>
            <a:r>
              <a:rPr lang="fi-FI" sz="900" kern="1200" dirty="0">
                <a:solidFill>
                  <a:srgbClr val="00239C"/>
                </a:solidFill>
                <a:latin typeface="+mj-lt"/>
                <a:ea typeface="+mn-ea"/>
                <a:cs typeface="+mn-cs"/>
              </a:rPr>
              <a:t> of </a:t>
            </a:r>
            <a:r>
              <a:rPr lang="fi-FI" sz="900" kern="1200" dirty="0" err="1">
                <a:solidFill>
                  <a:srgbClr val="00239C"/>
                </a:solidFill>
                <a:latin typeface="+mj-lt"/>
                <a:ea typeface="+mn-ea"/>
                <a:cs typeface="+mn-cs"/>
              </a:rPr>
              <a:t>people</a:t>
            </a:r>
            <a:r>
              <a:rPr lang="fi-FI" sz="900" b="1" kern="1200" dirty="0">
                <a:solidFill>
                  <a:srgbClr val="00239C"/>
                </a:solidFill>
                <a:latin typeface="+mj-lt"/>
                <a:ea typeface="+mn-ea"/>
                <a:cs typeface="+mn-cs"/>
              </a:rPr>
              <a:t> ™</a:t>
            </a:r>
            <a:endParaRPr lang="fi-FI" sz="900" kern="1200" dirty="0">
              <a:solidFill>
                <a:srgbClr val="00239C"/>
              </a:solidFill>
              <a:latin typeface="+mj-lt"/>
              <a:ea typeface="+mn-ea"/>
              <a:cs typeface="+mn-cs"/>
            </a:endParaRPr>
          </a:p>
          <a:p>
            <a:r>
              <a:rPr lang="en-US" dirty="0"/>
              <a:t>  </a:t>
            </a:r>
          </a:p>
        </p:txBody>
      </p:sp>
      <p:cxnSp>
        <p:nvCxnSpPr>
          <p:cNvPr id="8" name="Straight Connector 15">
            <a:extLst>
              <a:ext uri="{FF2B5EF4-FFF2-40B4-BE49-F238E27FC236}">
                <a16:creationId xmlns:a16="http://schemas.microsoft.com/office/drawing/2014/main" id="{BC07065F-D3E6-44A9-A7D8-25E888584FDE}"/>
              </a:ext>
            </a:extLst>
          </p:cNvPr>
          <p:cNvCxnSpPr/>
          <p:nvPr userDrawn="1"/>
        </p:nvCxnSpPr>
        <p:spPr>
          <a:xfrm>
            <a:off x="8260080" y="787178"/>
            <a:ext cx="0" cy="5583804"/>
          </a:xfrm>
          <a:prstGeom prst="line">
            <a:avLst/>
          </a:prstGeom>
        </p:spPr>
        <p:style>
          <a:lnRef idx="1">
            <a:schemeClr val="accent1"/>
          </a:lnRef>
          <a:fillRef idx="0">
            <a:schemeClr val="accent1"/>
          </a:fillRef>
          <a:effectRef idx="0">
            <a:schemeClr val="accent1"/>
          </a:effectRef>
          <a:fontRef idx="minor">
            <a:schemeClr val="tx1"/>
          </a:fontRef>
        </p:style>
      </p:cxnSp>
      <p:sp>
        <p:nvSpPr>
          <p:cNvPr id="9" name="Picture Placeholder 7">
            <a:extLst>
              <a:ext uri="{FF2B5EF4-FFF2-40B4-BE49-F238E27FC236}">
                <a16:creationId xmlns:a16="http://schemas.microsoft.com/office/drawing/2014/main" id="{06920AB3-C54E-4983-9BD5-CCEB47CBB639}"/>
              </a:ext>
            </a:extLst>
          </p:cNvPr>
          <p:cNvSpPr>
            <a:spLocks noGrp="1"/>
          </p:cNvSpPr>
          <p:nvPr>
            <p:ph type="pic" sz="quarter" idx="10"/>
          </p:nvPr>
        </p:nvSpPr>
        <p:spPr>
          <a:xfrm>
            <a:off x="436509" y="461429"/>
            <a:ext cx="2984400" cy="2016000"/>
          </a:xfrm>
        </p:spPr>
        <p:txBody>
          <a:bodyPr/>
          <a:lstStyle/>
          <a:p>
            <a:r>
              <a:rPr lang="en-US"/>
              <a:t>Click icon to add picture</a:t>
            </a:r>
            <a:endParaRPr lang="en-GB"/>
          </a:p>
        </p:txBody>
      </p:sp>
      <p:pic>
        <p:nvPicPr>
          <p:cNvPr id="10" name="Picture 2">
            <a:extLst>
              <a:ext uri="{FF2B5EF4-FFF2-40B4-BE49-F238E27FC236}">
                <a16:creationId xmlns:a16="http://schemas.microsoft.com/office/drawing/2014/main" id="{F86C74A5-E577-48E4-872E-78686F207A34}"/>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464401" y="3795378"/>
            <a:ext cx="213770" cy="162872"/>
          </a:xfrm>
          <a:prstGeom prst="rect">
            <a:avLst/>
          </a:prstGeom>
        </p:spPr>
      </p:pic>
      <p:pic>
        <p:nvPicPr>
          <p:cNvPr id="11" name="Picture 3">
            <a:extLst>
              <a:ext uri="{FF2B5EF4-FFF2-40B4-BE49-F238E27FC236}">
                <a16:creationId xmlns:a16="http://schemas.microsoft.com/office/drawing/2014/main" id="{627E3929-E124-44BD-B953-283EEF2CE4FD}"/>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452265" y="4093755"/>
            <a:ext cx="192147" cy="193013"/>
          </a:xfrm>
          <a:prstGeom prst="rect">
            <a:avLst/>
          </a:prstGeom>
        </p:spPr>
      </p:pic>
    </p:spTree>
    <p:extLst>
      <p:ext uri="{BB962C8B-B14F-4D97-AF65-F5344CB8AC3E}">
        <p14:creationId xmlns:p14="http://schemas.microsoft.com/office/powerpoint/2010/main" val="40353342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En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17297-E226-4BCA-823C-211AE3C73EDC}"/>
              </a:ext>
            </a:extLst>
          </p:cNvPr>
          <p:cNvSpPr>
            <a:spLocks noGrp="1"/>
          </p:cNvSpPr>
          <p:nvPr>
            <p:ph type="title" hasCustomPrompt="1"/>
          </p:nvPr>
        </p:nvSpPr>
        <p:spPr>
          <a:xfrm>
            <a:off x="622800" y="2782957"/>
            <a:ext cx="2845957" cy="2159139"/>
          </a:xfrm>
        </p:spPr>
        <p:txBody>
          <a:bodyPr anchor="b" anchorCtr="0"/>
          <a:lstStyle>
            <a:lvl1pPr>
              <a:lnSpc>
                <a:spcPct val="110000"/>
              </a:lnSpc>
              <a:defRPr sz="1400" b="0">
                <a:solidFill>
                  <a:schemeClr val="tx2"/>
                </a:solidFill>
                <a:latin typeface="+mn-lt"/>
              </a:defRPr>
            </a:lvl1pPr>
          </a:lstStyle>
          <a:p>
            <a:r>
              <a:rPr lang="en-US" dirty="0"/>
              <a:t>Insert contact information</a:t>
            </a:r>
          </a:p>
        </p:txBody>
      </p:sp>
      <p:sp>
        <p:nvSpPr>
          <p:cNvPr id="3" name="Date Placeholder 2">
            <a:extLst>
              <a:ext uri="{FF2B5EF4-FFF2-40B4-BE49-F238E27FC236}">
                <a16:creationId xmlns:a16="http://schemas.microsoft.com/office/drawing/2014/main" id="{A7E587AA-676A-4483-A114-1B0F06791115}"/>
              </a:ext>
            </a:extLst>
          </p:cNvPr>
          <p:cNvSpPr>
            <a:spLocks noGrp="1"/>
          </p:cNvSpPr>
          <p:nvPr>
            <p:ph type="dt" sz="half" idx="10"/>
          </p:nvPr>
        </p:nvSpPr>
        <p:spPr/>
        <p:txBody>
          <a:bodyPr/>
          <a:lstStyle/>
          <a:p>
            <a:fld id="{1174229A-B082-4164-9ACE-FC45EB128015}" type="datetime1">
              <a:rPr lang="en-US" smtClean="0"/>
              <a:t>6/10/2022</a:t>
            </a:fld>
            <a:endParaRPr lang="en-US"/>
          </a:p>
        </p:txBody>
      </p:sp>
      <p:sp>
        <p:nvSpPr>
          <p:cNvPr id="4" name="Footer Placeholder 3">
            <a:extLst>
              <a:ext uri="{FF2B5EF4-FFF2-40B4-BE49-F238E27FC236}">
                <a16:creationId xmlns:a16="http://schemas.microsoft.com/office/drawing/2014/main" id="{5CA4FDB7-5F98-4125-9F73-8BC93ACDFC38}"/>
              </a:ext>
            </a:extLst>
          </p:cNvPr>
          <p:cNvSpPr>
            <a:spLocks noGrp="1"/>
          </p:cNvSpPr>
          <p:nvPr>
            <p:ph type="ftr" sz="quarter" idx="11"/>
          </p:nvPr>
        </p:nvSpPr>
        <p:spPr/>
        <p:txBody>
          <a:bodyPr/>
          <a:lstStyle/>
          <a:p>
            <a:r>
              <a:rPr lang="en-US" dirty="0"/>
              <a:t>© Copyright MPS Enterprises Ltd.</a:t>
            </a:r>
          </a:p>
        </p:txBody>
      </p:sp>
      <p:sp>
        <p:nvSpPr>
          <p:cNvPr id="5" name="Slide Number Placeholder 4">
            <a:extLst>
              <a:ext uri="{FF2B5EF4-FFF2-40B4-BE49-F238E27FC236}">
                <a16:creationId xmlns:a16="http://schemas.microsoft.com/office/drawing/2014/main" id="{1F761D05-04A8-4EF8-AF89-79A3305F1E3A}"/>
              </a:ext>
            </a:extLst>
          </p:cNvPr>
          <p:cNvSpPr>
            <a:spLocks noGrp="1"/>
          </p:cNvSpPr>
          <p:nvPr>
            <p:ph type="sldNum" sz="quarter" idx="12"/>
          </p:nvPr>
        </p:nvSpPr>
        <p:spPr/>
        <p:txBody>
          <a:bodyPr/>
          <a:lstStyle/>
          <a:p>
            <a:fld id="{A80DE2DC-4C2B-4E48-A8C6-DE7CD8D82F9D}" type="slidenum">
              <a:rPr lang="en-US" smtClean="0"/>
              <a:t>‹#›</a:t>
            </a:fld>
            <a:endParaRPr lang="en-US"/>
          </a:p>
        </p:txBody>
      </p:sp>
      <p:sp>
        <p:nvSpPr>
          <p:cNvPr id="10" name="Freeform 5">
            <a:extLst>
              <a:ext uri="{FF2B5EF4-FFF2-40B4-BE49-F238E27FC236}">
                <a16:creationId xmlns:a16="http://schemas.microsoft.com/office/drawing/2014/main" id="{7023B373-AB5F-4E3B-AE86-235DBF2A672C}"/>
              </a:ext>
            </a:extLst>
          </p:cNvPr>
          <p:cNvSpPr>
            <a:spLocks/>
          </p:cNvSpPr>
          <p:nvPr userDrawn="1"/>
        </p:nvSpPr>
        <p:spPr bwMode="black">
          <a:xfrm>
            <a:off x="5711202" y="2365513"/>
            <a:ext cx="775620" cy="655522"/>
          </a:xfrm>
          <a:custGeom>
            <a:avLst/>
            <a:gdLst>
              <a:gd name="T0" fmla="*/ 37693 w 44680"/>
              <a:gd name="T1" fmla="*/ 23745 h 37757"/>
              <a:gd name="T2" fmla="*/ 37631 w 44680"/>
              <a:gd name="T3" fmla="*/ 23747 h 37757"/>
              <a:gd name="T4" fmla="*/ 37631 w 44680"/>
              <a:gd name="T5" fmla="*/ 23745 h 37757"/>
              <a:gd name="T6" fmla="*/ 30706 w 44680"/>
              <a:gd name="T7" fmla="*/ 23745 h 37757"/>
              <a:gd name="T8" fmla="*/ 29809 w 44680"/>
              <a:gd name="T9" fmla="*/ 22848 h 37757"/>
              <a:gd name="T10" fmla="*/ 30706 w 44680"/>
              <a:gd name="T11" fmla="*/ 21950 h 37757"/>
              <a:gd name="T12" fmla="*/ 37637 w 44680"/>
              <a:gd name="T13" fmla="*/ 21950 h 37757"/>
              <a:gd name="T14" fmla="*/ 37636 w 44680"/>
              <a:gd name="T15" fmla="*/ 21935 h 37757"/>
              <a:gd name="T16" fmla="*/ 43655 w 44680"/>
              <a:gd name="T17" fmla="*/ 21935 h 37757"/>
              <a:gd name="T18" fmla="*/ 43655 w 44680"/>
              <a:gd name="T19" fmla="*/ 15835 h 37757"/>
              <a:gd name="T20" fmla="*/ 30706 w 44680"/>
              <a:gd name="T21" fmla="*/ 15835 h 37757"/>
              <a:gd name="T22" fmla="*/ 30706 w 44680"/>
              <a:gd name="T23" fmla="*/ 15836 h 37757"/>
              <a:gd name="T24" fmla="*/ 30706 w 44680"/>
              <a:gd name="T25" fmla="*/ 15836 h 37757"/>
              <a:gd name="T26" fmla="*/ 23719 w 44680"/>
              <a:gd name="T27" fmla="*/ 22823 h 37757"/>
              <a:gd name="T28" fmla="*/ 30706 w 44680"/>
              <a:gd name="T29" fmla="*/ 29810 h 37757"/>
              <a:gd name="T30" fmla="*/ 30768 w 44680"/>
              <a:gd name="T31" fmla="*/ 29809 h 37757"/>
              <a:gd name="T32" fmla="*/ 30766 w 44680"/>
              <a:gd name="T33" fmla="*/ 29835 h 37757"/>
              <a:gd name="T34" fmla="*/ 37693 w 44680"/>
              <a:gd name="T35" fmla="*/ 29835 h 37757"/>
              <a:gd name="T36" fmla="*/ 38590 w 44680"/>
              <a:gd name="T37" fmla="*/ 30732 h 37757"/>
              <a:gd name="T38" fmla="*/ 37693 w 44680"/>
              <a:gd name="T39" fmla="*/ 31629 h 37757"/>
              <a:gd name="T40" fmla="*/ 30766 w 44680"/>
              <a:gd name="T41" fmla="*/ 31629 h 37757"/>
              <a:gd name="T42" fmla="*/ 30769 w 44680"/>
              <a:gd name="T43" fmla="*/ 31657 h 37757"/>
              <a:gd name="T44" fmla="*/ 21904 w 44680"/>
              <a:gd name="T45" fmla="*/ 31657 h 37757"/>
              <a:gd name="T46" fmla="*/ 21904 w 44680"/>
              <a:gd name="T47" fmla="*/ 14012 h 37757"/>
              <a:gd name="T48" fmla="*/ 37729 w 44680"/>
              <a:gd name="T49" fmla="*/ 14012 h 37757"/>
              <a:gd name="T50" fmla="*/ 44680 w 44680"/>
              <a:gd name="T51" fmla="*/ 6988 h 37757"/>
              <a:gd name="T52" fmla="*/ 37693 w 44680"/>
              <a:gd name="T53" fmla="*/ 0 h 37757"/>
              <a:gd name="T54" fmla="*/ 0 w 44680"/>
              <a:gd name="T55" fmla="*/ 16 h 37757"/>
              <a:gd name="T56" fmla="*/ 0 w 44680"/>
              <a:gd name="T57" fmla="*/ 6101 h 37757"/>
              <a:gd name="T58" fmla="*/ 37693 w 44680"/>
              <a:gd name="T59" fmla="*/ 6101 h 37757"/>
              <a:gd name="T60" fmla="*/ 37693 w 44680"/>
              <a:gd name="T61" fmla="*/ 6101 h 37757"/>
              <a:gd name="T62" fmla="*/ 38590 w 44680"/>
              <a:gd name="T63" fmla="*/ 6998 h 37757"/>
              <a:gd name="T64" fmla="*/ 37693 w 44680"/>
              <a:gd name="T65" fmla="*/ 7912 h 37757"/>
              <a:gd name="T66" fmla="*/ 16197 w 44680"/>
              <a:gd name="T67" fmla="*/ 7912 h 37757"/>
              <a:gd name="T68" fmla="*/ 10962 w 44680"/>
              <a:gd name="T69" fmla="*/ 10962 h 37757"/>
              <a:gd name="T70" fmla="*/ 6508 w 44680"/>
              <a:gd name="T71" fmla="*/ 7912 h 37757"/>
              <a:gd name="T72" fmla="*/ 0 w 44680"/>
              <a:gd name="T73" fmla="*/ 7912 h 37757"/>
              <a:gd name="T74" fmla="*/ 0 w 44680"/>
              <a:gd name="T75" fmla="*/ 37756 h 37757"/>
              <a:gd name="T76" fmla="*/ 6100 w 44680"/>
              <a:gd name="T77" fmla="*/ 37756 h 37757"/>
              <a:gd name="T78" fmla="*/ 6100 w 44680"/>
              <a:gd name="T79" fmla="*/ 16526 h 37757"/>
              <a:gd name="T80" fmla="*/ 6115 w 44680"/>
              <a:gd name="T81" fmla="*/ 16526 h 37757"/>
              <a:gd name="T82" fmla="*/ 6115 w 44680"/>
              <a:gd name="T83" fmla="*/ 16410 h 37757"/>
              <a:gd name="T84" fmla="*/ 7012 w 44680"/>
              <a:gd name="T85" fmla="*/ 15513 h 37757"/>
              <a:gd name="T86" fmla="*/ 7910 w 44680"/>
              <a:gd name="T87" fmla="*/ 16410 h 37757"/>
              <a:gd name="T88" fmla="*/ 7910 w 44680"/>
              <a:gd name="T89" fmla="*/ 16526 h 37757"/>
              <a:gd name="T90" fmla="*/ 7912 w 44680"/>
              <a:gd name="T91" fmla="*/ 16526 h 37757"/>
              <a:gd name="T92" fmla="*/ 7912 w 44680"/>
              <a:gd name="T93" fmla="*/ 37756 h 37757"/>
              <a:gd name="T94" fmla="*/ 14011 w 44680"/>
              <a:gd name="T95" fmla="*/ 37756 h 37757"/>
              <a:gd name="T96" fmla="*/ 14011 w 44680"/>
              <a:gd name="T97" fmla="*/ 16410 h 37757"/>
              <a:gd name="T98" fmla="*/ 14909 w 44680"/>
              <a:gd name="T99" fmla="*/ 15513 h 37757"/>
              <a:gd name="T100" fmla="*/ 15805 w 44680"/>
              <a:gd name="T101" fmla="*/ 16410 h 37757"/>
              <a:gd name="T102" fmla="*/ 15805 w 44680"/>
              <a:gd name="T103" fmla="*/ 37757 h 37757"/>
              <a:gd name="T104" fmla="*/ 37693 w 44680"/>
              <a:gd name="T105" fmla="*/ 37757 h 37757"/>
              <a:gd name="T106" fmla="*/ 37693 w 44680"/>
              <a:gd name="T107" fmla="*/ 37719 h 37757"/>
              <a:gd name="T108" fmla="*/ 44680 w 44680"/>
              <a:gd name="T109" fmla="*/ 30732 h 37757"/>
              <a:gd name="T110" fmla="*/ 37693 w 44680"/>
              <a:gd name="T111" fmla="*/ 23745 h 377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4680" h="37757">
                <a:moveTo>
                  <a:pt x="37693" y="23745"/>
                </a:moveTo>
                <a:cubicBezTo>
                  <a:pt x="37672" y="23745"/>
                  <a:pt x="37652" y="23747"/>
                  <a:pt x="37631" y="23747"/>
                </a:cubicBezTo>
                <a:cubicBezTo>
                  <a:pt x="37631" y="23746"/>
                  <a:pt x="37631" y="23745"/>
                  <a:pt x="37631" y="23745"/>
                </a:cubicBezTo>
                <a:lnTo>
                  <a:pt x="30706" y="23745"/>
                </a:lnTo>
                <a:cubicBezTo>
                  <a:pt x="30211" y="23745"/>
                  <a:pt x="29809" y="23343"/>
                  <a:pt x="29809" y="22848"/>
                </a:cubicBezTo>
                <a:cubicBezTo>
                  <a:pt x="29809" y="22352"/>
                  <a:pt x="30211" y="21950"/>
                  <a:pt x="30706" y="21950"/>
                </a:cubicBezTo>
                <a:lnTo>
                  <a:pt x="37637" y="21950"/>
                </a:lnTo>
                <a:cubicBezTo>
                  <a:pt x="37636" y="21946"/>
                  <a:pt x="37636" y="21941"/>
                  <a:pt x="37636" y="21935"/>
                </a:cubicBezTo>
                <a:lnTo>
                  <a:pt x="43655" y="21935"/>
                </a:lnTo>
                <a:lnTo>
                  <a:pt x="43655" y="15835"/>
                </a:lnTo>
                <a:lnTo>
                  <a:pt x="30706" y="15835"/>
                </a:lnTo>
                <a:lnTo>
                  <a:pt x="30706" y="15836"/>
                </a:lnTo>
                <a:lnTo>
                  <a:pt x="30706" y="15836"/>
                </a:lnTo>
                <a:cubicBezTo>
                  <a:pt x="26847" y="15836"/>
                  <a:pt x="23719" y="18964"/>
                  <a:pt x="23719" y="22823"/>
                </a:cubicBezTo>
                <a:cubicBezTo>
                  <a:pt x="23719" y="26682"/>
                  <a:pt x="26847" y="29810"/>
                  <a:pt x="30706" y="29810"/>
                </a:cubicBezTo>
                <a:cubicBezTo>
                  <a:pt x="30727" y="29810"/>
                  <a:pt x="30748" y="29809"/>
                  <a:pt x="30768" y="29809"/>
                </a:cubicBezTo>
                <a:cubicBezTo>
                  <a:pt x="30768" y="29818"/>
                  <a:pt x="30767" y="29827"/>
                  <a:pt x="30766" y="29835"/>
                </a:cubicBezTo>
                <a:lnTo>
                  <a:pt x="37693" y="29835"/>
                </a:lnTo>
                <a:cubicBezTo>
                  <a:pt x="38189" y="29835"/>
                  <a:pt x="38590" y="30237"/>
                  <a:pt x="38590" y="30732"/>
                </a:cubicBezTo>
                <a:cubicBezTo>
                  <a:pt x="38590" y="31228"/>
                  <a:pt x="38189" y="31629"/>
                  <a:pt x="37693" y="31629"/>
                </a:cubicBezTo>
                <a:lnTo>
                  <a:pt x="30766" y="31629"/>
                </a:lnTo>
                <a:cubicBezTo>
                  <a:pt x="30767" y="31639"/>
                  <a:pt x="30768" y="31648"/>
                  <a:pt x="30769" y="31657"/>
                </a:cubicBezTo>
                <a:lnTo>
                  <a:pt x="21904" y="31657"/>
                </a:lnTo>
                <a:lnTo>
                  <a:pt x="21904" y="14012"/>
                </a:lnTo>
                <a:lnTo>
                  <a:pt x="37729" y="14012"/>
                </a:lnTo>
                <a:cubicBezTo>
                  <a:pt x="41571" y="13993"/>
                  <a:pt x="44680" y="10835"/>
                  <a:pt x="44680" y="6988"/>
                </a:cubicBezTo>
                <a:cubicBezTo>
                  <a:pt x="44680" y="3129"/>
                  <a:pt x="41552" y="0"/>
                  <a:pt x="37693" y="0"/>
                </a:cubicBezTo>
                <a:lnTo>
                  <a:pt x="0" y="16"/>
                </a:lnTo>
                <a:lnTo>
                  <a:pt x="0" y="6101"/>
                </a:lnTo>
                <a:lnTo>
                  <a:pt x="37693" y="6101"/>
                </a:lnTo>
                <a:lnTo>
                  <a:pt x="37693" y="6101"/>
                </a:lnTo>
                <a:cubicBezTo>
                  <a:pt x="38189" y="6101"/>
                  <a:pt x="38590" y="6503"/>
                  <a:pt x="38590" y="6998"/>
                </a:cubicBezTo>
                <a:cubicBezTo>
                  <a:pt x="38590" y="7493"/>
                  <a:pt x="38189" y="7912"/>
                  <a:pt x="37693" y="7912"/>
                </a:cubicBezTo>
                <a:lnTo>
                  <a:pt x="16197" y="7912"/>
                </a:lnTo>
                <a:cubicBezTo>
                  <a:pt x="13559" y="7912"/>
                  <a:pt x="12915" y="9010"/>
                  <a:pt x="10962" y="10962"/>
                </a:cubicBezTo>
                <a:cubicBezTo>
                  <a:pt x="9328" y="9328"/>
                  <a:pt x="8280" y="7912"/>
                  <a:pt x="6508" y="7912"/>
                </a:cubicBezTo>
                <a:lnTo>
                  <a:pt x="0" y="7912"/>
                </a:lnTo>
                <a:lnTo>
                  <a:pt x="0" y="37756"/>
                </a:lnTo>
                <a:lnTo>
                  <a:pt x="6100" y="37756"/>
                </a:lnTo>
                <a:lnTo>
                  <a:pt x="6100" y="16526"/>
                </a:lnTo>
                <a:lnTo>
                  <a:pt x="6115" y="16526"/>
                </a:lnTo>
                <a:lnTo>
                  <a:pt x="6115" y="16410"/>
                </a:lnTo>
                <a:cubicBezTo>
                  <a:pt x="6115" y="15915"/>
                  <a:pt x="6517" y="15513"/>
                  <a:pt x="7012" y="15513"/>
                </a:cubicBezTo>
                <a:cubicBezTo>
                  <a:pt x="7508" y="15513"/>
                  <a:pt x="7910" y="15915"/>
                  <a:pt x="7910" y="16410"/>
                </a:cubicBezTo>
                <a:lnTo>
                  <a:pt x="7910" y="16526"/>
                </a:lnTo>
                <a:lnTo>
                  <a:pt x="7912" y="16526"/>
                </a:lnTo>
                <a:lnTo>
                  <a:pt x="7912" y="37756"/>
                </a:lnTo>
                <a:lnTo>
                  <a:pt x="14011" y="37756"/>
                </a:lnTo>
                <a:lnTo>
                  <a:pt x="14011" y="16410"/>
                </a:lnTo>
                <a:cubicBezTo>
                  <a:pt x="14011" y="15915"/>
                  <a:pt x="14413" y="15513"/>
                  <a:pt x="14909" y="15513"/>
                </a:cubicBezTo>
                <a:cubicBezTo>
                  <a:pt x="15403" y="15513"/>
                  <a:pt x="15805" y="15915"/>
                  <a:pt x="15805" y="16410"/>
                </a:cubicBezTo>
                <a:lnTo>
                  <a:pt x="15805" y="37757"/>
                </a:lnTo>
                <a:lnTo>
                  <a:pt x="37693" y="37757"/>
                </a:lnTo>
                <a:lnTo>
                  <a:pt x="37693" y="37719"/>
                </a:lnTo>
                <a:cubicBezTo>
                  <a:pt x="41552" y="37719"/>
                  <a:pt x="44680" y="34591"/>
                  <a:pt x="44680" y="30732"/>
                </a:cubicBezTo>
                <a:cubicBezTo>
                  <a:pt x="44680" y="26873"/>
                  <a:pt x="41552" y="23745"/>
                  <a:pt x="37693" y="23745"/>
                </a:cubicBezTo>
                <a:close/>
              </a:path>
            </a:pathLst>
          </a:custGeom>
          <a:solidFill>
            <a:srgbClr val="00239C"/>
          </a:solidFill>
          <a:ln>
            <a:noFill/>
          </a:ln>
        </p:spPr>
        <p:txBody>
          <a:bodyPr vert="horz" wrap="square" lIns="91440" tIns="45720" rIns="91440" bIns="45720" numCol="1" anchor="t" anchorCtr="0" compatLnSpc="1">
            <a:prstTxWarp prst="textNoShape">
              <a:avLst/>
            </a:prstTxWarp>
          </a:bodyPr>
          <a:lstStyle/>
          <a:p>
            <a:endParaRPr lang="fi-FI"/>
          </a:p>
        </p:txBody>
      </p:sp>
      <p:sp>
        <p:nvSpPr>
          <p:cNvPr id="11" name="Rectangle 10">
            <a:extLst>
              <a:ext uri="{FF2B5EF4-FFF2-40B4-BE49-F238E27FC236}">
                <a16:creationId xmlns:a16="http://schemas.microsoft.com/office/drawing/2014/main" id="{48BB6CF6-A0C3-4DD3-B41E-A265CE7D55F2}"/>
              </a:ext>
            </a:extLst>
          </p:cNvPr>
          <p:cNvSpPr/>
          <p:nvPr userDrawn="1"/>
        </p:nvSpPr>
        <p:spPr>
          <a:xfrm>
            <a:off x="636105" y="6698975"/>
            <a:ext cx="10933043" cy="159026"/>
          </a:xfrm>
          <a:prstGeom prst="rect">
            <a:avLst/>
          </a:prstGeom>
          <a:solidFill>
            <a:srgbClr val="0023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91ABF26E-C763-47AF-8BB3-B0929FFEA29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025348" y="3574430"/>
            <a:ext cx="4144617" cy="950319"/>
          </a:xfrm>
          <a:prstGeom prst="rect">
            <a:avLst/>
          </a:prstGeom>
        </p:spPr>
      </p:pic>
      <p:sp>
        <p:nvSpPr>
          <p:cNvPr id="12" name="Tekstin paikkamerkki 6">
            <a:extLst>
              <a:ext uri="{FF2B5EF4-FFF2-40B4-BE49-F238E27FC236}">
                <a16:creationId xmlns:a16="http://schemas.microsoft.com/office/drawing/2014/main" id="{37EB7BA9-CF85-4271-90D0-7FD0FBB0DD8C}"/>
              </a:ext>
            </a:extLst>
          </p:cNvPr>
          <p:cNvSpPr>
            <a:spLocks noGrp="1"/>
          </p:cNvSpPr>
          <p:nvPr>
            <p:ph type="body" sz="quarter" idx="13" hasCustomPrompt="1"/>
          </p:nvPr>
        </p:nvSpPr>
        <p:spPr>
          <a:xfrm>
            <a:off x="622300" y="5088835"/>
            <a:ext cx="2846388" cy="1072944"/>
          </a:xfrm>
        </p:spPr>
        <p:txBody>
          <a:bodyPr anchor="b" anchorCtr="0"/>
          <a:lstStyle>
            <a:lvl1pPr marL="0" indent="0">
              <a:lnSpc>
                <a:spcPct val="110000"/>
              </a:lnSpc>
              <a:spcBef>
                <a:spcPts val="0"/>
              </a:spcBef>
              <a:buNone/>
              <a:defRPr sz="1400">
                <a:solidFill>
                  <a:schemeClr val="tx2"/>
                </a:solidFill>
              </a:defRPr>
            </a:lvl1pPr>
          </a:lstStyle>
          <a:p>
            <a:pPr lvl="0"/>
            <a:r>
              <a:rPr lang="fi-FI"/>
              <a:t>Insert company address</a:t>
            </a:r>
          </a:p>
        </p:txBody>
      </p:sp>
    </p:spTree>
    <p:extLst>
      <p:ext uri="{BB962C8B-B14F-4D97-AF65-F5344CB8AC3E}">
        <p14:creationId xmlns:p14="http://schemas.microsoft.com/office/powerpoint/2010/main" val="29094077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BC41E-B479-448A-BDE1-EAD954368F2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i-FI"/>
          </a:p>
        </p:txBody>
      </p:sp>
      <p:sp>
        <p:nvSpPr>
          <p:cNvPr id="3" name="Subtitle 2">
            <a:extLst>
              <a:ext uri="{FF2B5EF4-FFF2-40B4-BE49-F238E27FC236}">
                <a16:creationId xmlns:a16="http://schemas.microsoft.com/office/drawing/2014/main" id="{EAA3B545-BE7E-471C-815D-C79EAAAFCDC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i-FI"/>
          </a:p>
        </p:txBody>
      </p:sp>
      <p:sp>
        <p:nvSpPr>
          <p:cNvPr id="4" name="Date Placeholder 3">
            <a:extLst>
              <a:ext uri="{FF2B5EF4-FFF2-40B4-BE49-F238E27FC236}">
                <a16:creationId xmlns:a16="http://schemas.microsoft.com/office/drawing/2014/main" id="{0143DEFC-05A7-41E2-8017-F4F31AB922FC}"/>
              </a:ext>
            </a:extLst>
          </p:cNvPr>
          <p:cNvSpPr>
            <a:spLocks noGrp="1"/>
          </p:cNvSpPr>
          <p:nvPr>
            <p:ph type="dt" sz="half" idx="10"/>
          </p:nvPr>
        </p:nvSpPr>
        <p:spPr/>
        <p:txBody>
          <a:bodyPr/>
          <a:lstStyle/>
          <a:p>
            <a:fld id="{ACE48330-6BDA-4F25-8737-B49101A16368}" type="datetimeFigureOut">
              <a:rPr lang="fi-FI" smtClean="0"/>
              <a:t>10.6.2022</a:t>
            </a:fld>
            <a:endParaRPr lang="fi-FI"/>
          </a:p>
        </p:txBody>
      </p:sp>
      <p:sp>
        <p:nvSpPr>
          <p:cNvPr id="5" name="Footer Placeholder 4">
            <a:extLst>
              <a:ext uri="{FF2B5EF4-FFF2-40B4-BE49-F238E27FC236}">
                <a16:creationId xmlns:a16="http://schemas.microsoft.com/office/drawing/2014/main" id="{672F80BE-6E1C-4B51-9A01-05BF9052E1D2}"/>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8FA703F0-B93B-4424-B191-FD68F309C852}"/>
              </a:ext>
            </a:extLst>
          </p:cNvPr>
          <p:cNvSpPr>
            <a:spLocks noGrp="1"/>
          </p:cNvSpPr>
          <p:nvPr>
            <p:ph type="sldNum" sz="quarter" idx="12"/>
          </p:nvPr>
        </p:nvSpPr>
        <p:spPr/>
        <p:txBody>
          <a:bodyPr/>
          <a:lstStyle/>
          <a:p>
            <a:fld id="{E4F4A5A6-4583-4E25-8380-8C36B3549E40}" type="slidenum">
              <a:rPr lang="fi-FI" smtClean="0"/>
              <a:t>‹#›</a:t>
            </a:fld>
            <a:endParaRPr lang="fi-FI"/>
          </a:p>
        </p:txBody>
      </p:sp>
    </p:spTree>
    <p:extLst>
      <p:ext uri="{BB962C8B-B14F-4D97-AF65-F5344CB8AC3E}">
        <p14:creationId xmlns:p14="http://schemas.microsoft.com/office/powerpoint/2010/main" val="2185388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1 row">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1FE01D6D-A8A1-4AB2-A292-C2BABA79C747}"/>
              </a:ext>
            </a:extLst>
          </p:cNvPr>
          <p:cNvSpPr>
            <a:spLocks noGrp="1"/>
          </p:cNvSpPr>
          <p:nvPr>
            <p:ph type="pic" sz="quarter" idx="10"/>
          </p:nvPr>
        </p:nvSpPr>
        <p:spPr>
          <a:xfrm>
            <a:off x="6987209" y="-1"/>
            <a:ext cx="5204792" cy="6857571"/>
          </a:xfrm>
          <a:solidFill>
            <a:schemeClr val="bg1">
              <a:lumMod val="85000"/>
            </a:schemeClr>
          </a:solidFill>
        </p:spPr>
        <p:txBody>
          <a:bodyPr/>
          <a:lstStyle>
            <a:lvl1pPr marL="0" indent="0">
              <a:buNone/>
              <a:defRPr/>
            </a:lvl1pPr>
          </a:lstStyle>
          <a:p>
            <a:r>
              <a:rPr lang="en-US"/>
              <a:t>Click icon to add picture</a:t>
            </a:r>
          </a:p>
        </p:txBody>
      </p:sp>
      <p:sp>
        <p:nvSpPr>
          <p:cNvPr id="2" name="Title 1">
            <a:extLst>
              <a:ext uri="{FF2B5EF4-FFF2-40B4-BE49-F238E27FC236}">
                <a16:creationId xmlns:a16="http://schemas.microsoft.com/office/drawing/2014/main" id="{37A8B151-D321-485E-ADC1-AF3FAF096D38}"/>
              </a:ext>
            </a:extLst>
          </p:cNvPr>
          <p:cNvSpPr>
            <a:spLocks noGrp="1"/>
          </p:cNvSpPr>
          <p:nvPr>
            <p:ph type="ctrTitle"/>
          </p:nvPr>
        </p:nvSpPr>
        <p:spPr>
          <a:xfrm>
            <a:off x="864000" y="2368800"/>
            <a:ext cx="5655365" cy="2362545"/>
          </a:xfrm>
        </p:spPr>
        <p:txBody>
          <a:bodyPr anchor="ctr" anchorCtr="0"/>
          <a:lstStyle>
            <a:lvl1pPr algn="ctr">
              <a:lnSpc>
                <a:spcPct val="100000"/>
              </a:lnSpc>
              <a:defRPr sz="3600"/>
            </a:lvl1pPr>
          </a:lstStyle>
          <a:p>
            <a:r>
              <a:rPr lang="en-US"/>
              <a:t>Click to edit Master title style</a:t>
            </a:r>
            <a:endParaRPr lang="en-US" dirty="0"/>
          </a:p>
        </p:txBody>
      </p:sp>
      <p:sp>
        <p:nvSpPr>
          <p:cNvPr id="8" name="Freeform 5">
            <a:extLst>
              <a:ext uri="{FF2B5EF4-FFF2-40B4-BE49-F238E27FC236}">
                <a16:creationId xmlns:a16="http://schemas.microsoft.com/office/drawing/2014/main" id="{886611EB-BB96-417D-B562-34022EC1E8FF}"/>
              </a:ext>
            </a:extLst>
          </p:cNvPr>
          <p:cNvSpPr>
            <a:spLocks/>
          </p:cNvSpPr>
          <p:nvPr userDrawn="1"/>
        </p:nvSpPr>
        <p:spPr bwMode="black">
          <a:xfrm>
            <a:off x="3117088" y="1147090"/>
            <a:ext cx="888381" cy="750823"/>
          </a:xfrm>
          <a:custGeom>
            <a:avLst/>
            <a:gdLst>
              <a:gd name="T0" fmla="*/ 37693 w 44680"/>
              <a:gd name="T1" fmla="*/ 23745 h 37757"/>
              <a:gd name="T2" fmla="*/ 37631 w 44680"/>
              <a:gd name="T3" fmla="*/ 23747 h 37757"/>
              <a:gd name="T4" fmla="*/ 37631 w 44680"/>
              <a:gd name="T5" fmla="*/ 23745 h 37757"/>
              <a:gd name="T6" fmla="*/ 30706 w 44680"/>
              <a:gd name="T7" fmla="*/ 23745 h 37757"/>
              <a:gd name="T8" fmla="*/ 29809 w 44680"/>
              <a:gd name="T9" fmla="*/ 22848 h 37757"/>
              <a:gd name="T10" fmla="*/ 30706 w 44680"/>
              <a:gd name="T11" fmla="*/ 21950 h 37757"/>
              <a:gd name="T12" fmla="*/ 37637 w 44680"/>
              <a:gd name="T13" fmla="*/ 21950 h 37757"/>
              <a:gd name="T14" fmla="*/ 37636 w 44680"/>
              <a:gd name="T15" fmla="*/ 21935 h 37757"/>
              <a:gd name="T16" fmla="*/ 43655 w 44680"/>
              <a:gd name="T17" fmla="*/ 21935 h 37757"/>
              <a:gd name="T18" fmla="*/ 43655 w 44680"/>
              <a:gd name="T19" fmla="*/ 15835 h 37757"/>
              <a:gd name="T20" fmla="*/ 30706 w 44680"/>
              <a:gd name="T21" fmla="*/ 15835 h 37757"/>
              <a:gd name="T22" fmla="*/ 30706 w 44680"/>
              <a:gd name="T23" fmla="*/ 15836 h 37757"/>
              <a:gd name="T24" fmla="*/ 30706 w 44680"/>
              <a:gd name="T25" fmla="*/ 15836 h 37757"/>
              <a:gd name="T26" fmla="*/ 23719 w 44680"/>
              <a:gd name="T27" fmla="*/ 22823 h 37757"/>
              <a:gd name="T28" fmla="*/ 30706 w 44680"/>
              <a:gd name="T29" fmla="*/ 29810 h 37757"/>
              <a:gd name="T30" fmla="*/ 30768 w 44680"/>
              <a:gd name="T31" fmla="*/ 29809 h 37757"/>
              <a:gd name="T32" fmla="*/ 30766 w 44680"/>
              <a:gd name="T33" fmla="*/ 29835 h 37757"/>
              <a:gd name="T34" fmla="*/ 37693 w 44680"/>
              <a:gd name="T35" fmla="*/ 29835 h 37757"/>
              <a:gd name="T36" fmla="*/ 38590 w 44680"/>
              <a:gd name="T37" fmla="*/ 30732 h 37757"/>
              <a:gd name="T38" fmla="*/ 37693 w 44680"/>
              <a:gd name="T39" fmla="*/ 31629 h 37757"/>
              <a:gd name="T40" fmla="*/ 30766 w 44680"/>
              <a:gd name="T41" fmla="*/ 31629 h 37757"/>
              <a:gd name="T42" fmla="*/ 30769 w 44680"/>
              <a:gd name="T43" fmla="*/ 31657 h 37757"/>
              <a:gd name="T44" fmla="*/ 21904 w 44680"/>
              <a:gd name="T45" fmla="*/ 31657 h 37757"/>
              <a:gd name="T46" fmla="*/ 21904 w 44680"/>
              <a:gd name="T47" fmla="*/ 14012 h 37757"/>
              <a:gd name="T48" fmla="*/ 37729 w 44680"/>
              <a:gd name="T49" fmla="*/ 14012 h 37757"/>
              <a:gd name="T50" fmla="*/ 44680 w 44680"/>
              <a:gd name="T51" fmla="*/ 6988 h 37757"/>
              <a:gd name="T52" fmla="*/ 37693 w 44680"/>
              <a:gd name="T53" fmla="*/ 0 h 37757"/>
              <a:gd name="T54" fmla="*/ 0 w 44680"/>
              <a:gd name="T55" fmla="*/ 16 h 37757"/>
              <a:gd name="T56" fmla="*/ 0 w 44680"/>
              <a:gd name="T57" fmla="*/ 6101 h 37757"/>
              <a:gd name="T58" fmla="*/ 37693 w 44680"/>
              <a:gd name="T59" fmla="*/ 6101 h 37757"/>
              <a:gd name="T60" fmla="*/ 37693 w 44680"/>
              <a:gd name="T61" fmla="*/ 6101 h 37757"/>
              <a:gd name="T62" fmla="*/ 38590 w 44680"/>
              <a:gd name="T63" fmla="*/ 6998 h 37757"/>
              <a:gd name="T64" fmla="*/ 37693 w 44680"/>
              <a:gd name="T65" fmla="*/ 7912 h 37757"/>
              <a:gd name="T66" fmla="*/ 16197 w 44680"/>
              <a:gd name="T67" fmla="*/ 7912 h 37757"/>
              <a:gd name="T68" fmla="*/ 10962 w 44680"/>
              <a:gd name="T69" fmla="*/ 10962 h 37757"/>
              <a:gd name="T70" fmla="*/ 6508 w 44680"/>
              <a:gd name="T71" fmla="*/ 7912 h 37757"/>
              <a:gd name="T72" fmla="*/ 0 w 44680"/>
              <a:gd name="T73" fmla="*/ 7912 h 37757"/>
              <a:gd name="T74" fmla="*/ 0 w 44680"/>
              <a:gd name="T75" fmla="*/ 37756 h 37757"/>
              <a:gd name="T76" fmla="*/ 6100 w 44680"/>
              <a:gd name="T77" fmla="*/ 37756 h 37757"/>
              <a:gd name="T78" fmla="*/ 6100 w 44680"/>
              <a:gd name="T79" fmla="*/ 16526 h 37757"/>
              <a:gd name="T80" fmla="*/ 6115 w 44680"/>
              <a:gd name="T81" fmla="*/ 16526 h 37757"/>
              <a:gd name="T82" fmla="*/ 6115 w 44680"/>
              <a:gd name="T83" fmla="*/ 16410 h 37757"/>
              <a:gd name="T84" fmla="*/ 7012 w 44680"/>
              <a:gd name="T85" fmla="*/ 15513 h 37757"/>
              <a:gd name="T86" fmla="*/ 7910 w 44680"/>
              <a:gd name="T87" fmla="*/ 16410 h 37757"/>
              <a:gd name="T88" fmla="*/ 7910 w 44680"/>
              <a:gd name="T89" fmla="*/ 16526 h 37757"/>
              <a:gd name="T90" fmla="*/ 7912 w 44680"/>
              <a:gd name="T91" fmla="*/ 16526 h 37757"/>
              <a:gd name="T92" fmla="*/ 7912 w 44680"/>
              <a:gd name="T93" fmla="*/ 37756 h 37757"/>
              <a:gd name="T94" fmla="*/ 14011 w 44680"/>
              <a:gd name="T95" fmla="*/ 37756 h 37757"/>
              <a:gd name="T96" fmla="*/ 14011 w 44680"/>
              <a:gd name="T97" fmla="*/ 16410 h 37757"/>
              <a:gd name="T98" fmla="*/ 14909 w 44680"/>
              <a:gd name="T99" fmla="*/ 15513 h 37757"/>
              <a:gd name="T100" fmla="*/ 15805 w 44680"/>
              <a:gd name="T101" fmla="*/ 16410 h 37757"/>
              <a:gd name="T102" fmla="*/ 15805 w 44680"/>
              <a:gd name="T103" fmla="*/ 37757 h 37757"/>
              <a:gd name="T104" fmla="*/ 37693 w 44680"/>
              <a:gd name="T105" fmla="*/ 37757 h 37757"/>
              <a:gd name="T106" fmla="*/ 37693 w 44680"/>
              <a:gd name="T107" fmla="*/ 37719 h 37757"/>
              <a:gd name="T108" fmla="*/ 44680 w 44680"/>
              <a:gd name="T109" fmla="*/ 30732 h 37757"/>
              <a:gd name="T110" fmla="*/ 37693 w 44680"/>
              <a:gd name="T111" fmla="*/ 23745 h 377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4680" h="37757">
                <a:moveTo>
                  <a:pt x="37693" y="23745"/>
                </a:moveTo>
                <a:cubicBezTo>
                  <a:pt x="37672" y="23745"/>
                  <a:pt x="37652" y="23747"/>
                  <a:pt x="37631" y="23747"/>
                </a:cubicBezTo>
                <a:cubicBezTo>
                  <a:pt x="37631" y="23746"/>
                  <a:pt x="37631" y="23745"/>
                  <a:pt x="37631" y="23745"/>
                </a:cubicBezTo>
                <a:lnTo>
                  <a:pt x="30706" y="23745"/>
                </a:lnTo>
                <a:cubicBezTo>
                  <a:pt x="30211" y="23745"/>
                  <a:pt x="29809" y="23343"/>
                  <a:pt x="29809" y="22848"/>
                </a:cubicBezTo>
                <a:cubicBezTo>
                  <a:pt x="29809" y="22352"/>
                  <a:pt x="30211" y="21950"/>
                  <a:pt x="30706" y="21950"/>
                </a:cubicBezTo>
                <a:lnTo>
                  <a:pt x="37637" y="21950"/>
                </a:lnTo>
                <a:cubicBezTo>
                  <a:pt x="37636" y="21946"/>
                  <a:pt x="37636" y="21941"/>
                  <a:pt x="37636" y="21935"/>
                </a:cubicBezTo>
                <a:lnTo>
                  <a:pt x="43655" y="21935"/>
                </a:lnTo>
                <a:lnTo>
                  <a:pt x="43655" y="15835"/>
                </a:lnTo>
                <a:lnTo>
                  <a:pt x="30706" y="15835"/>
                </a:lnTo>
                <a:lnTo>
                  <a:pt x="30706" y="15836"/>
                </a:lnTo>
                <a:lnTo>
                  <a:pt x="30706" y="15836"/>
                </a:lnTo>
                <a:cubicBezTo>
                  <a:pt x="26847" y="15836"/>
                  <a:pt x="23719" y="18964"/>
                  <a:pt x="23719" y="22823"/>
                </a:cubicBezTo>
                <a:cubicBezTo>
                  <a:pt x="23719" y="26682"/>
                  <a:pt x="26847" y="29810"/>
                  <a:pt x="30706" y="29810"/>
                </a:cubicBezTo>
                <a:cubicBezTo>
                  <a:pt x="30727" y="29810"/>
                  <a:pt x="30748" y="29809"/>
                  <a:pt x="30768" y="29809"/>
                </a:cubicBezTo>
                <a:cubicBezTo>
                  <a:pt x="30768" y="29818"/>
                  <a:pt x="30767" y="29827"/>
                  <a:pt x="30766" y="29835"/>
                </a:cubicBezTo>
                <a:lnTo>
                  <a:pt x="37693" y="29835"/>
                </a:lnTo>
                <a:cubicBezTo>
                  <a:pt x="38189" y="29835"/>
                  <a:pt x="38590" y="30237"/>
                  <a:pt x="38590" y="30732"/>
                </a:cubicBezTo>
                <a:cubicBezTo>
                  <a:pt x="38590" y="31228"/>
                  <a:pt x="38189" y="31629"/>
                  <a:pt x="37693" y="31629"/>
                </a:cubicBezTo>
                <a:lnTo>
                  <a:pt x="30766" y="31629"/>
                </a:lnTo>
                <a:cubicBezTo>
                  <a:pt x="30767" y="31639"/>
                  <a:pt x="30768" y="31648"/>
                  <a:pt x="30769" y="31657"/>
                </a:cubicBezTo>
                <a:lnTo>
                  <a:pt x="21904" y="31657"/>
                </a:lnTo>
                <a:lnTo>
                  <a:pt x="21904" y="14012"/>
                </a:lnTo>
                <a:lnTo>
                  <a:pt x="37729" y="14012"/>
                </a:lnTo>
                <a:cubicBezTo>
                  <a:pt x="41571" y="13993"/>
                  <a:pt x="44680" y="10835"/>
                  <a:pt x="44680" y="6988"/>
                </a:cubicBezTo>
                <a:cubicBezTo>
                  <a:pt x="44680" y="3129"/>
                  <a:pt x="41552" y="0"/>
                  <a:pt x="37693" y="0"/>
                </a:cubicBezTo>
                <a:lnTo>
                  <a:pt x="0" y="16"/>
                </a:lnTo>
                <a:lnTo>
                  <a:pt x="0" y="6101"/>
                </a:lnTo>
                <a:lnTo>
                  <a:pt x="37693" y="6101"/>
                </a:lnTo>
                <a:lnTo>
                  <a:pt x="37693" y="6101"/>
                </a:lnTo>
                <a:cubicBezTo>
                  <a:pt x="38189" y="6101"/>
                  <a:pt x="38590" y="6503"/>
                  <a:pt x="38590" y="6998"/>
                </a:cubicBezTo>
                <a:cubicBezTo>
                  <a:pt x="38590" y="7493"/>
                  <a:pt x="38189" y="7912"/>
                  <a:pt x="37693" y="7912"/>
                </a:cubicBezTo>
                <a:lnTo>
                  <a:pt x="16197" y="7912"/>
                </a:lnTo>
                <a:cubicBezTo>
                  <a:pt x="13559" y="7912"/>
                  <a:pt x="12915" y="9010"/>
                  <a:pt x="10962" y="10962"/>
                </a:cubicBezTo>
                <a:cubicBezTo>
                  <a:pt x="9328" y="9328"/>
                  <a:pt x="8280" y="7912"/>
                  <a:pt x="6508" y="7912"/>
                </a:cubicBezTo>
                <a:lnTo>
                  <a:pt x="0" y="7912"/>
                </a:lnTo>
                <a:lnTo>
                  <a:pt x="0" y="37756"/>
                </a:lnTo>
                <a:lnTo>
                  <a:pt x="6100" y="37756"/>
                </a:lnTo>
                <a:lnTo>
                  <a:pt x="6100" y="16526"/>
                </a:lnTo>
                <a:lnTo>
                  <a:pt x="6115" y="16526"/>
                </a:lnTo>
                <a:lnTo>
                  <a:pt x="6115" y="16410"/>
                </a:lnTo>
                <a:cubicBezTo>
                  <a:pt x="6115" y="15915"/>
                  <a:pt x="6517" y="15513"/>
                  <a:pt x="7012" y="15513"/>
                </a:cubicBezTo>
                <a:cubicBezTo>
                  <a:pt x="7508" y="15513"/>
                  <a:pt x="7910" y="15915"/>
                  <a:pt x="7910" y="16410"/>
                </a:cubicBezTo>
                <a:lnTo>
                  <a:pt x="7910" y="16526"/>
                </a:lnTo>
                <a:lnTo>
                  <a:pt x="7912" y="16526"/>
                </a:lnTo>
                <a:lnTo>
                  <a:pt x="7912" y="37756"/>
                </a:lnTo>
                <a:lnTo>
                  <a:pt x="14011" y="37756"/>
                </a:lnTo>
                <a:lnTo>
                  <a:pt x="14011" y="16410"/>
                </a:lnTo>
                <a:cubicBezTo>
                  <a:pt x="14011" y="15915"/>
                  <a:pt x="14413" y="15513"/>
                  <a:pt x="14909" y="15513"/>
                </a:cubicBezTo>
                <a:cubicBezTo>
                  <a:pt x="15403" y="15513"/>
                  <a:pt x="15805" y="15915"/>
                  <a:pt x="15805" y="16410"/>
                </a:cubicBezTo>
                <a:lnTo>
                  <a:pt x="15805" y="37757"/>
                </a:lnTo>
                <a:lnTo>
                  <a:pt x="37693" y="37757"/>
                </a:lnTo>
                <a:lnTo>
                  <a:pt x="37693" y="37719"/>
                </a:lnTo>
                <a:cubicBezTo>
                  <a:pt x="41552" y="37719"/>
                  <a:pt x="44680" y="34591"/>
                  <a:pt x="44680" y="30732"/>
                </a:cubicBezTo>
                <a:cubicBezTo>
                  <a:pt x="44680" y="26873"/>
                  <a:pt x="41552" y="23745"/>
                  <a:pt x="37693" y="23745"/>
                </a:cubicBezTo>
                <a:close/>
              </a:path>
            </a:pathLst>
          </a:custGeom>
          <a:solidFill>
            <a:srgbClr val="00239C"/>
          </a:solidFill>
          <a:ln>
            <a:noFill/>
          </a:ln>
        </p:spPr>
        <p:txBody>
          <a:bodyPr vert="horz" wrap="square" lIns="91440" tIns="45720" rIns="91440" bIns="45720" numCol="1" anchor="t" anchorCtr="0" compatLnSpc="1">
            <a:prstTxWarp prst="textNoShape">
              <a:avLst/>
            </a:prstTxWarp>
          </a:bodyPr>
          <a:lstStyle/>
          <a:p>
            <a:endParaRPr lang="fi-FI"/>
          </a:p>
        </p:txBody>
      </p:sp>
      <p:sp>
        <p:nvSpPr>
          <p:cNvPr id="11" name="Rectangle 10">
            <a:extLst>
              <a:ext uri="{FF2B5EF4-FFF2-40B4-BE49-F238E27FC236}">
                <a16:creationId xmlns:a16="http://schemas.microsoft.com/office/drawing/2014/main" id="{40A00983-CC12-4337-B18F-0C97C8F3E88A}"/>
              </a:ext>
            </a:extLst>
          </p:cNvPr>
          <p:cNvSpPr/>
          <p:nvPr userDrawn="1"/>
        </p:nvSpPr>
        <p:spPr>
          <a:xfrm>
            <a:off x="636105" y="6698975"/>
            <a:ext cx="10933043" cy="159026"/>
          </a:xfrm>
          <a:prstGeom prst="rect">
            <a:avLst/>
          </a:prstGeom>
          <a:solidFill>
            <a:srgbClr val="0023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43177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neg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8B151-D321-485E-ADC1-AF3FAF096D38}"/>
              </a:ext>
            </a:extLst>
          </p:cNvPr>
          <p:cNvSpPr>
            <a:spLocks noGrp="1"/>
          </p:cNvSpPr>
          <p:nvPr>
            <p:ph type="ctrTitle"/>
          </p:nvPr>
        </p:nvSpPr>
        <p:spPr>
          <a:xfrm>
            <a:off x="622800" y="2804400"/>
            <a:ext cx="10872000" cy="1303200"/>
          </a:xfrm>
        </p:spPr>
        <p:txBody>
          <a:bodyPr anchor="ctr" anchorCtr="0"/>
          <a:lstStyle>
            <a:lvl1pPr algn="ctr">
              <a:lnSpc>
                <a:spcPct val="100000"/>
              </a:lnSpc>
              <a:defRPr sz="3400">
                <a:solidFill>
                  <a:srgbClr val="FFFFFF"/>
                </a:solidFill>
              </a:defRPr>
            </a:lvl1pPr>
          </a:lstStyle>
          <a:p>
            <a:r>
              <a:rPr lang="en-US"/>
              <a:t>Click to edit Master title style</a:t>
            </a:r>
            <a:endParaRPr lang="en-US" dirty="0"/>
          </a:p>
        </p:txBody>
      </p:sp>
      <p:sp>
        <p:nvSpPr>
          <p:cNvPr id="8" name="Freeform 5">
            <a:extLst>
              <a:ext uri="{FF2B5EF4-FFF2-40B4-BE49-F238E27FC236}">
                <a16:creationId xmlns:a16="http://schemas.microsoft.com/office/drawing/2014/main" id="{886611EB-BB96-417D-B562-34022EC1E8FF}"/>
              </a:ext>
            </a:extLst>
          </p:cNvPr>
          <p:cNvSpPr>
            <a:spLocks/>
          </p:cNvSpPr>
          <p:nvPr userDrawn="1"/>
        </p:nvSpPr>
        <p:spPr bwMode="black">
          <a:xfrm>
            <a:off x="5651566" y="1147090"/>
            <a:ext cx="888381" cy="750823"/>
          </a:xfrm>
          <a:custGeom>
            <a:avLst/>
            <a:gdLst>
              <a:gd name="T0" fmla="*/ 37693 w 44680"/>
              <a:gd name="T1" fmla="*/ 23745 h 37757"/>
              <a:gd name="T2" fmla="*/ 37631 w 44680"/>
              <a:gd name="T3" fmla="*/ 23747 h 37757"/>
              <a:gd name="T4" fmla="*/ 37631 w 44680"/>
              <a:gd name="T5" fmla="*/ 23745 h 37757"/>
              <a:gd name="T6" fmla="*/ 30706 w 44680"/>
              <a:gd name="T7" fmla="*/ 23745 h 37757"/>
              <a:gd name="T8" fmla="*/ 29809 w 44680"/>
              <a:gd name="T9" fmla="*/ 22848 h 37757"/>
              <a:gd name="T10" fmla="*/ 30706 w 44680"/>
              <a:gd name="T11" fmla="*/ 21950 h 37757"/>
              <a:gd name="T12" fmla="*/ 37637 w 44680"/>
              <a:gd name="T13" fmla="*/ 21950 h 37757"/>
              <a:gd name="T14" fmla="*/ 37636 w 44680"/>
              <a:gd name="T15" fmla="*/ 21935 h 37757"/>
              <a:gd name="T16" fmla="*/ 43655 w 44680"/>
              <a:gd name="T17" fmla="*/ 21935 h 37757"/>
              <a:gd name="T18" fmla="*/ 43655 w 44680"/>
              <a:gd name="T19" fmla="*/ 15835 h 37757"/>
              <a:gd name="T20" fmla="*/ 30706 w 44680"/>
              <a:gd name="T21" fmla="*/ 15835 h 37757"/>
              <a:gd name="T22" fmla="*/ 30706 w 44680"/>
              <a:gd name="T23" fmla="*/ 15836 h 37757"/>
              <a:gd name="T24" fmla="*/ 30706 w 44680"/>
              <a:gd name="T25" fmla="*/ 15836 h 37757"/>
              <a:gd name="T26" fmla="*/ 23719 w 44680"/>
              <a:gd name="T27" fmla="*/ 22823 h 37757"/>
              <a:gd name="T28" fmla="*/ 30706 w 44680"/>
              <a:gd name="T29" fmla="*/ 29810 h 37757"/>
              <a:gd name="T30" fmla="*/ 30768 w 44680"/>
              <a:gd name="T31" fmla="*/ 29809 h 37757"/>
              <a:gd name="T32" fmla="*/ 30766 w 44680"/>
              <a:gd name="T33" fmla="*/ 29835 h 37757"/>
              <a:gd name="T34" fmla="*/ 37693 w 44680"/>
              <a:gd name="T35" fmla="*/ 29835 h 37757"/>
              <a:gd name="T36" fmla="*/ 38590 w 44680"/>
              <a:gd name="T37" fmla="*/ 30732 h 37757"/>
              <a:gd name="T38" fmla="*/ 37693 w 44680"/>
              <a:gd name="T39" fmla="*/ 31629 h 37757"/>
              <a:gd name="T40" fmla="*/ 30766 w 44680"/>
              <a:gd name="T41" fmla="*/ 31629 h 37757"/>
              <a:gd name="T42" fmla="*/ 30769 w 44680"/>
              <a:gd name="T43" fmla="*/ 31657 h 37757"/>
              <a:gd name="T44" fmla="*/ 21904 w 44680"/>
              <a:gd name="T45" fmla="*/ 31657 h 37757"/>
              <a:gd name="T46" fmla="*/ 21904 w 44680"/>
              <a:gd name="T47" fmla="*/ 14012 h 37757"/>
              <a:gd name="T48" fmla="*/ 37729 w 44680"/>
              <a:gd name="T49" fmla="*/ 14012 h 37757"/>
              <a:gd name="T50" fmla="*/ 44680 w 44680"/>
              <a:gd name="T51" fmla="*/ 6988 h 37757"/>
              <a:gd name="T52" fmla="*/ 37693 w 44680"/>
              <a:gd name="T53" fmla="*/ 0 h 37757"/>
              <a:gd name="T54" fmla="*/ 0 w 44680"/>
              <a:gd name="T55" fmla="*/ 16 h 37757"/>
              <a:gd name="T56" fmla="*/ 0 w 44680"/>
              <a:gd name="T57" fmla="*/ 6101 h 37757"/>
              <a:gd name="T58" fmla="*/ 37693 w 44680"/>
              <a:gd name="T59" fmla="*/ 6101 h 37757"/>
              <a:gd name="T60" fmla="*/ 37693 w 44680"/>
              <a:gd name="T61" fmla="*/ 6101 h 37757"/>
              <a:gd name="T62" fmla="*/ 38590 w 44680"/>
              <a:gd name="T63" fmla="*/ 6998 h 37757"/>
              <a:gd name="T64" fmla="*/ 37693 w 44680"/>
              <a:gd name="T65" fmla="*/ 7912 h 37757"/>
              <a:gd name="T66" fmla="*/ 16197 w 44680"/>
              <a:gd name="T67" fmla="*/ 7912 h 37757"/>
              <a:gd name="T68" fmla="*/ 10962 w 44680"/>
              <a:gd name="T69" fmla="*/ 10962 h 37757"/>
              <a:gd name="T70" fmla="*/ 6508 w 44680"/>
              <a:gd name="T71" fmla="*/ 7912 h 37757"/>
              <a:gd name="T72" fmla="*/ 0 w 44680"/>
              <a:gd name="T73" fmla="*/ 7912 h 37757"/>
              <a:gd name="T74" fmla="*/ 0 w 44680"/>
              <a:gd name="T75" fmla="*/ 37756 h 37757"/>
              <a:gd name="T76" fmla="*/ 6100 w 44680"/>
              <a:gd name="T77" fmla="*/ 37756 h 37757"/>
              <a:gd name="T78" fmla="*/ 6100 w 44680"/>
              <a:gd name="T79" fmla="*/ 16526 h 37757"/>
              <a:gd name="T80" fmla="*/ 6115 w 44680"/>
              <a:gd name="T81" fmla="*/ 16526 h 37757"/>
              <a:gd name="T82" fmla="*/ 6115 w 44680"/>
              <a:gd name="T83" fmla="*/ 16410 h 37757"/>
              <a:gd name="T84" fmla="*/ 7012 w 44680"/>
              <a:gd name="T85" fmla="*/ 15513 h 37757"/>
              <a:gd name="T86" fmla="*/ 7910 w 44680"/>
              <a:gd name="T87" fmla="*/ 16410 h 37757"/>
              <a:gd name="T88" fmla="*/ 7910 w 44680"/>
              <a:gd name="T89" fmla="*/ 16526 h 37757"/>
              <a:gd name="T90" fmla="*/ 7912 w 44680"/>
              <a:gd name="T91" fmla="*/ 16526 h 37757"/>
              <a:gd name="T92" fmla="*/ 7912 w 44680"/>
              <a:gd name="T93" fmla="*/ 37756 h 37757"/>
              <a:gd name="T94" fmla="*/ 14011 w 44680"/>
              <a:gd name="T95" fmla="*/ 37756 h 37757"/>
              <a:gd name="T96" fmla="*/ 14011 w 44680"/>
              <a:gd name="T97" fmla="*/ 16410 h 37757"/>
              <a:gd name="T98" fmla="*/ 14909 w 44680"/>
              <a:gd name="T99" fmla="*/ 15513 h 37757"/>
              <a:gd name="T100" fmla="*/ 15805 w 44680"/>
              <a:gd name="T101" fmla="*/ 16410 h 37757"/>
              <a:gd name="T102" fmla="*/ 15805 w 44680"/>
              <a:gd name="T103" fmla="*/ 37757 h 37757"/>
              <a:gd name="T104" fmla="*/ 37693 w 44680"/>
              <a:gd name="T105" fmla="*/ 37757 h 37757"/>
              <a:gd name="T106" fmla="*/ 37693 w 44680"/>
              <a:gd name="T107" fmla="*/ 37719 h 37757"/>
              <a:gd name="T108" fmla="*/ 44680 w 44680"/>
              <a:gd name="T109" fmla="*/ 30732 h 37757"/>
              <a:gd name="T110" fmla="*/ 37693 w 44680"/>
              <a:gd name="T111" fmla="*/ 23745 h 377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4680" h="37757">
                <a:moveTo>
                  <a:pt x="37693" y="23745"/>
                </a:moveTo>
                <a:cubicBezTo>
                  <a:pt x="37672" y="23745"/>
                  <a:pt x="37652" y="23747"/>
                  <a:pt x="37631" y="23747"/>
                </a:cubicBezTo>
                <a:cubicBezTo>
                  <a:pt x="37631" y="23746"/>
                  <a:pt x="37631" y="23745"/>
                  <a:pt x="37631" y="23745"/>
                </a:cubicBezTo>
                <a:lnTo>
                  <a:pt x="30706" y="23745"/>
                </a:lnTo>
                <a:cubicBezTo>
                  <a:pt x="30211" y="23745"/>
                  <a:pt x="29809" y="23343"/>
                  <a:pt x="29809" y="22848"/>
                </a:cubicBezTo>
                <a:cubicBezTo>
                  <a:pt x="29809" y="22352"/>
                  <a:pt x="30211" y="21950"/>
                  <a:pt x="30706" y="21950"/>
                </a:cubicBezTo>
                <a:lnTo>
                  <a:pt x="37637" y="21950"/>
                </a:lnTo>
                <a:cubicBezTo>
                  <a:pt x="37636" y="21946"/>
                  <a:pt x="37636" y="21941"/>
                  <a:pt x="37636" y="21935"/>
                </a:cubicBezTo>
                <a:lnTo>
                  <a:pt x="43655" y="21935"/>
                </a:lnTo>
                <a:lnTo>
                  <a:pt x="43655" y="15835"/>
                </a:lnTo>
                <a:lnTo>
                  <a:pt x="30706" y="15835"/>
                </a:lnTo>
                <a:lnTo>
                  <a:pt x="30706" y="15836"/>
                </a:lnTo>
                <a:lnTo>
                  <a:pt x="30706" y="15836"/>
                </a:lnTo>
                <a:cubicBezTo>
                  <a:pt x="26847" y="15836"/>
                  <a:pt x="23719" y="18964"/>
                  <a:pt x="23719" y="22823"/>
                </a:cubicBezTo>
                <a:cubicBezTo>
                  <a:pt x="23719" y="26682"/>
                  <a:pt x="26847" y="29810"/>
                  <a:pt x="30706" y="29810"/>
                </a:cubicBezTo>
                <a:cubicBezTo>
                  <a:pt x="30727" y="29810"/>
                  <a:pt x="30748" y="29809"/>
                  <a:pt x="30768" y="29809"/>
                </a:cubicBezTo>
                <a:cubicBezTo>
                  <a:pt x="30768" y="29818"/>
                  <a:pt x="30767" y="29827"/>
                  <a:pt x="30766" y="29835"/>
                </a:cubicBezTo>
                <a:lnTo>
                  <a:pt x="37693" y="29835"/>
                </a:lnTo>
                <a:cubicBezTo>
                  <a:pt x="38189" y="29835"/>
                  <a:pt x="38590" y="30237"/>
                  <a:pt x="38590" y="30732"/>
                </a:cubicBezTo>
                <a:cubicBezTo>
                  <a:pt x="38590" y="31228"/>
                  <a:pt x="38189" y="31629"/>
                  <a:pt x="37693" y="31629"/>
                </a:cubicBezTo>
                <a:lnTo>
                  <a:pt x="30766" y="31629"/>
                </a:lnTo>
                <a:cubicBezTo>
                  <a:pt x="30767" y="31639"/>
                  <a:pt x="30768" y="31648"/>
                  <a:pt x="30769" y="31657"/>
                </a:cubicBezTo>
                <a:lnTo>
                  <a:pt x="21904" y="31657"/>
                </a:lnTo>
                <a:lnTo>
                  <a:pt x="21904" y="14012"/>
                </a:lnTo>
                <a:lnTo>
                  <a:pt x="37729" y="14012"/>
                </a:lnTo>
                <a:cubicBezTo>
                  <a:pt x="41571" y="13993"/>
                  <a:pt x="44680" y="10835"/>
                  <a:pt x="44680" y="6988"/>
                </a:cubicBezTo>
                <a:cubicBezTo>
                  <a:pt x="44680" y="3129"/>
                  <a:pt x="41552" y="0"/>
                  <a:pt x="37693" y="0"/>
                </a:cubicBezTo>
                <a:lnTo>
                  <a:pt x="0" y="16"/>
                </a:lnTo>
                <a:lnTo>
                  <a:pt x="0" y="6101"/>
                </a:lnTo>
                <a:lnTo>
                  <a:pt x="37693" y="6101"/>
                </a:lnTo>
                <a:lnTo>
                  <a:pt x="37693" y="6101"/>
                </a:lnTo>
                <a:cubicBezTo>
                  <a:pt x="38189" y="6101"/>
                  <a:pt x="38590" y="6503"/>
                  <a:pt x="38590" y="6998"/>
                </a:cubicBezTo>
                <a:cubicBezTo>
                  <a:pt x="38590" y="7493"/>
                  <a:pt x="38189" y="7912"/>
                  <a:pt x="37693" y="7912"/>
                </a:cubicBezTo>
                <a:lnTo>
                  <a:pt x="16197" y="7912"/>
                </a:lnTo>
                <a:cubicBezTo>
                  <a:pt x="13559" y="7912"/>
                  <a:pt x="12915" y="9010"/>
                  <a:pt x="10962" y="10962"/>
                </a:cubicBezTo>
                <a:cubicBezTo>
                  <a:pt x="9328" y="9328"/>
                  <a:pt x="8280" y="7912"/>
                  <a:pt x="6508" y="7912"/>
                </a:cubicBezTo>
                <a:lnTo>
                  <a:pt x="0" y="7912"/>
                </a:lnTo>
                <a:lnTo>
                  <a:pt x="0" y="37756"/>
                </a:lnTo>
                <a:lnTo>
                  <a:pt x="6100" y="37756"/>
                </a:lnTo>
                <a:lnTo>
                  <a:pt x="6100" y="16526"/>
                </a:lnTo>
                <a:lnTo>
                  <a:pt x="6115" y="16526"/>
                </a:lnTo>
                <a:lnTo>
                  <a:pt x="6115" y="16410"/>
                </a:lnTo>
                <a:cubicBezTo>
                  <a:pt x="6115" y="15915"/>
                  <a:pt x="6517" y="15513"/>
                  <a:pt x="7012" y="15513"/>
                </a:cubicBezTo>
                <a:cubicBezTo>
                  <a:pt x="7508" y="15513"/>
                  <a:pt x="7910" y="15915"/>
                  <a:pt x="7910" y="16410"/>
                </a:cubicBezTo>
                <a:lnTo>
                  <a:pt x="7910" y="16526"/>
                </a:lnTo>
                <a:lnTo>
                  <a:pt x="7912" y="16526"/>
                </a:lnTo>
                <a:lnTo>
                  <a:pt x="7912" y="37756"/>
                </a:lnTo>
                <a:lnTo>
                  <a:pt x="14011" y="37756"/>
                </a:lnTo>
                <a:lnTo>
                  <a:pt x="14011" y="16410"/>
                </a:lnTo>
                <a:cubicBezTo>
                  <a:pt x="14011" y="15915"/>
                  <a:pt x="14413" y="15513"/>
                  <a:pt x="14909" y="15513"/>
                </a:cubicBezTo>
                <a:cubicBezTo>
                  <a:pt x="15403" y="15513"/>
                  <a:pt x="15805" y="15915"/>
                  <a:pt x="15805" y="16410"/>
                </a:cubicBezTo>
                <a:lnTo>
                  <a:pt x="15805" y="37757"/>
                </a:lnTo>
                <a:lnTo>
                  <a:pt x="37693" y="37757"/>
                </a:lnTo>
                <a:lnTo>
                  <a:pt x="37693" y="37719"/>
                </a:lnTo>
                <a:cubicBezTo>
                  <a:pt x="41552" y="37719"/>
                  <a:pt x="44680" y="34591"/>
                  <a:pt x="44680" y="30732"/>
                </a:cubicBezTo>
                <a:cubicBezTo>
                  <a:pt x="44680" y="26873"/>
                  <a:pt x="41552" y="23745"/>
                  <a:pt x="37693" y="23745"/>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fi-FI"/>
          </a:p>
        </p:txBody>
      </p:sp>
      <p:sp>
        <p:nvSpPr>
          <p:cNvPr id="11" name="Rectangle 10">
            <a:extLst>
              <a:ext uri="{FF2B5EF4-FFF2-40B4-BE49-F238E27FC236}">
                <a16:creationId xmlns:a16="http://schemas.microsoft.com/office/drawing/2014/main" id="{40A00983-CC12-4337-B18F-0C97C8F3E88A}"/>
              </a:ext>
            </a:extLst>
          </p:cNvPr>
          <p:cNvSpPr/>
          <p:nvPr userDrawn="1"/>
        </p:nvSpPr>
        <p:spPr>
          <a:xfrm>
            <a:off x="636105" y="6698975"/>
            <a:ext cx="10933043" cy="159026"/>
          </a:xfrm>
          <a:prstGeom prst="rect">
            <a:avLst/>
          </a:prstGeom>
          <a:solidFill>
            <a:srgbClr val="0023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729402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43B35-53D5-4EA8-B604-29339FF2ACC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CEA24B-6EDD-407A-BECD-63912EB8CFF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328453-EC6F-4CF5-81E3-98FF9BD638B8}"/>
              </a:ext>
            </a:extLst>
          </p:cNvPr>
          <p:cNvSpPr>
            <a:spLocks noGrp="1"/>
          </p:cNvSpPr>
          <p:nvPr>
            <p:ph type="dt" sz="half" idx="10"/>
          </p:nvPr>
        </p:nvSpPr>
        <p:spPr/>
        <p:txBody>
          <a:bodyPr/>
          <a:lstStyle/>
          <a:p>
            <a:fld id="{F2BD759E-EE96-41C2-B7A7-73E2C10256C8}" type="datetime1">
              <a:rPr lang="en-US" smtClean="0"/>
              <a:t>6/10/2022</a:t>
            </a:fld>
            <a:endParaRPr lang="en-US"/>
          </a:p>
        </p:txBody>
      </p:sp>
      <p:sp>
        <p:nvSpPr>
          <p:cNvPr id="5" name="Footer Placeholder 4">
            <a:extLst>
              <a:ext uri="{FF2B5EF4-FFF2-40B4-BE49-F238E27FC236}">
                <a16:creationId xmlns:a16="http://schemas.microsoft.com/office/drawing/2014/main" id="{F3926094-12D5-45AE-8D23-896BED21A1F1}"/>
              </a:ext>
            </a:extLst>
          </p:cNvPr>
          <p:cNvSpPr>
            <a:spLocks noGrp="1"/>
          </p:cNvSpPr>
          <p:nvPr>
            <p:ph type="ftr" sz="quarter" idx="11"/>
          </p:nvPr>
        </p:nvSpPr>
        <p:spPr/>
        <p:txBody>
          <a:bodyPr/>
          <a:lstStyle/>
          <a:p>
            <a:r>
              <a:rPr lang="en-US" dirty="0"/>
              <a:t>© Copyright MPS Enterprises Ltd.</a:t>
            </a:r>
          </a:p>
        </p:txBody>
      </p:sp>
      <p:sp>
        <p:nvSpPr>
          <p:cNvPr id="6" name="Slide Number Placeholder 5">
            <a:extLst>
              <a:ext uri="{FF2B5EF4-FFF2-40B4-BE49-F238E27FC236}">
                <a16:creationId xmlns:a16="http://schemas.microsoft.com/office/drawing/2014/main" id="{DCED946D-7DE5-4C9D-8530-57D14D5B8CC4}"/>
              </a:ext>
            </a:extLst>
          </p:cNvPr>
          <p:cNvSpPr>
            <a:spLocks noGrp="1"/>
          </p:cNvSpPr>
          <p:nvPr>
            <p:ph type="sldNum" sz="quarter" idx="12"/>
          </p:nvPr>
        </p:nvSpPr>
        <p:spPr/>
        <p:txBody>
          <a:bodyPr/>
          <a:lstStyle/>
          <a:p>
            <a:fld id="{A80DE2DC-4C2B-4E48-A8C6-DE7CD8D82F9D}" type="slidenum">
              <a:rPr lang="en-US" smtClean="0"/>
              <a:t>‹#›</a:t>
            </a:fld>
            <a:endParaRPr lang="en-US"/>
          </a:p>
        </p:txBody>
      </p:sp>
    </p:spTree>
    <p:extLst>
      <p:ext uri="{BB962C8B-B14F-4D97-AF65-F5344CB8AC3E}">
        <p14:creationId xmlns:p14="http://schemas.microsoft.com/office/powerpoint/2010/main" val="1104580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62E739-CCB1-4F3C-98AD-3B4599F86445}"/>
              </a:ext>
            </a:extLst>
          </p:cNvPr>
          <p:cNvSpPr>
            <a:spLocks noGrp="1"/>
          </p:cNvSpPr>
          <p:nvPr>
            <p:ph type="title"/>
          </p:nvPr>
        </p:nvSpPr>
        <p:spPr>
          <a:xfrm>
            <a:off x="622800" y="756000"/>
            <a:ext cx="5184000" cy="936000"/>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D0BBAF8-27A9-46E5-9399-497818509144}"/>
              </a:ext>
            </a:extLst>
          </p:cNvPr>
          <p:cNvSpPr>
            <a:spLocks noGrp="1"/>
          </p:cNvSpPr>
          <p:nvPr>
            <p:ph sz="half" idx="1"/>
          </p:nvPr>
        </p:nvSpPr>
        <p:spPr>
          <a:xfrm>
            <a:off x="622800" y="1670400"/>
            <a:ext cx="5184000" cy="420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09D2360-99EA-4E51-BADC-555AD6EBDFC1}"/>
              </a:ext>
            </a:extLst>
          </p:cNvPr>
          <p:cNvSpPr>
            <a:spLocks noGrp="1"/>
          </p:cNvSpPr>
          <p:nvPr>
            <p:ph sz="half" idx="2"/>
          </p:nvPr>
        </p:nvSpPr>
        <p:spPr>
          <a:xfrm>
            <a:off x="6410736" y="1670400"/>
            <a:ext cx="5184000" cy="420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D2AED26E-9F93-4423-90D2-F21E3A9653ED}"/>
              </a:ext>
            </a:extLst>
          </p:cNvPr>
          <p:cNvSpPr>
            <a:spLocks noGrp="1"/>
          </p:cNvSpPr>
          <p:nvPr>
            <p:ph type="dt" sz="half" idx="10"/>
          </p:nvPr>
        </p:nvSpPr>
        <p:spPr/>
        <p:txBody>
          <a:bodyPr/>
          <a:lstStyle/>
          <a:p>
            <a:fld id="{B5CE8BCE-2B13-418A-9073-E42CDE3731DD}" type="datetime1">
              <a:rPr lang="en-US" smtClean="0"/>
              <a:t>6/10/2022</a:t>
            </a:fld>
            <a:endParaRPr lang="en-US"/>
          </a:p>
        </p:txBody>
      </p:sp>
      <p:sp>
        <p:nvSpPr>
          <p:cNvPr id="6" name="Footer Placeholder 5">
            <a:extLst>
              <a:ext uri="{FF2B5EF4-FFF2-40B4-BE49-F238E27FC236}">
                <a16:creationId xmlns:a16="http://schemas.microsoft.com/office/drawing/2014/main" id="{CBB21C1A-E9D4-4248-88E6-93F1EA8A0F1B}"/>
              </a:ext>
            </a:extLst>
          </p:cNvPr>
          <p:cNvSpPr>
            <a:spLocks noGrp="1"/>
          </p:cNvSpPr>
          <p:nvPr>
            <p:ph type="ftr" sz="quarter" idx="11"/>
          </p:nvPr>
        </p:nvSpPr>
        <p:spPr/>
        <p:txBody>
          <a:bodyPr/>
          <a:lstStyle/>
          <a:p>
            <a:r>
              <a:rPr lang="en-US" dirty="0"/>
              <a:t>© Copyright MPS Enterprises Ltd.</a:t>
            </a:r>
          </a:p>
        </p:txBody>
      </p:sp>
      <p:sp>
        <p:nvSpPr>
          <p:cNvPr id="7" name="Slide Number Placeholder 6">
            <a:extLst>
              <a:ext uri="{FF2B5EF4-FFF2-40B4-BE49-F238E27FC236}">
                <a16:creationId xmlns:a16="http://schemas.microsoft.com/office/drawing/2014/main" id="{3C520296-3790-425B-976C-63A3FB37180D}"/>
              </a:ext>
            </a:extLst>
          </p:cNvPr>
          <p:cNvSpPr>
            <a:spLocks noGrp="1"/>
          </p:cNvSpPr>
          <p:nvPr>
            <p:ph type="sldNum" sz="quarter" idx="12"/>
          </p:nvPr>
        </p:nvSpPr>
        <p:spPr/>
        <p:txBody>
          <a:bodyPr/>
          <a:lstStyle/>
          <a:p>
            <a:fld id="{A80DE2DC-4C2B-4E48-A8C6-DE7CD8D82F9D}" type="slidenum">
              <a:rPr lang="en-US" smtClean="0"/>
              <a:t>‹#›</a:t>
            </a:fld>
            <a:endParaRPr lang="en-US"/>
          </a:p>
        </p:txBody>
      </p:sp>
      <p:sp>
        <p:nvSpPr>
          <p:cNvPr id="10" name="Text Placeholder 9">
            <a:extLst>
              <a:ext uri="{FF2B5EF4-FFF2-40B4-BE49-F238E27FC236}">
                <a16:creationId xmlns:a16="http://schemas.microsoft.com/office/drawing/2014/main" id="{F43EDA65-6932-4D5D-9AD0-1BA3D4BADEEB}"/>
              </a:ext>
            </a:extLst>
          </p:cNvPr>
          <p:cNvSpPr>
            <a:spLocks noGrp="1"/>
          </p:cNvSpPr>
          <p:nvPr>
            <p:ph type="body" sz="quarter" idx="13"/>
          </p:nvPr>
        </p:nvSpPr>
        <p:spPr>
          <a:xfrm>
            <a:off x="6406768" y="755650"/>
            <a:ext cx="5185568" cy="936000"/>
          </a:xfrm>
        </p:spPr>
        <p:txBody>
          <a:bodyPr/>
          <a:lstStyle>
            <a:lvl1pPr marL="0" indent="0">
              <a:buNone/>
              <a:defRPr sz="2900" b="1">
                <a:solidFill>
                  <a:schemeClr val="tx2"/>
                </a:solidFill>
                <a:latin typeface="+mj-lt"/>
              </a:defRPr>
            </a:lvl1pPr>
            <a:lvl2pPr marL="268287" indent="0">
              <a:buNone/>
              <a:defRPr/>
            </a:lvl2pPr>
          </a:lstStyle>
          <a:p>
            <a:pPr lvl="0"/>
            <a:r>
              <a:rPr lang="en-US"/>
              <a:t>Click to edit Master text styles</a:t>
            </a:r>
          </a:p>
        </p:txBody>
      </p:sp>
    </p:spTree>
    <p:extLst>
      <p:ext uri="{BB962C8B-B14F-4D97-AF65-F5344CB8AC3E}">
        <p14:creationId xmlns:p14="http://schemas.microsoft.com/office/powerpoint/2010/main" val="33164322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one title">
    <p:spTree>
      <p:nvGrpSpPr>
        <p:cNvPr id="1" name=""/>
        <p:cNvGrpSpPr/>
        <p:nvPr/>
      </p:nvGrpSpPr>
      <p:grpSpPr>
        <a:xfrm>
          <a:off x="0" y="0"/>
          <a:ext cx="0" cy="0"/>
          <a:chOff x="0" y="0"/>
          <a:chExt cx="0" cy="0"/>
        </a:xfrm>
      </p:grpSpPr>
      <p:sp>
        <p:nvSpPr>
          <p:cNvPr id="2" name="Otsikko 1"/>
          <p:cNvSpPr>
            <a:spLocks noGrp="1"/>
          </p:cNvSpPr>
          <p:nvPr>
            <p:ph type="title"/>
          </p:nvPr>
        </p:nvSpPr>
        <p:spPr>
          <a:xfrm>
            <a:off x="622800" y="724619"/>
            <a:ext cx="10971936" cy="967381"/>
          </a:xfrm>
        </p:spPr>
        <p:txBody>
          <a:bodyPr/>
          <a:lstStyle/>
          <a:p>
            <a:r>
              <a:rPr lang="en-US"/>
              <a:t>Click to edit Master title style</a:t>
            </a:r>
            <a:endParaRPr lang="fi-FI"/>
          </a:p>
        </p:txBody>
      </p:sp>
      <p:sp>
        <p:nvSpPr>
          <p:cNvPr id="3" name="Päivämäärän paikkamerkki 2"/>
          <p:cNvSpPr>
            <a:spLocks noGrp="1"/>
          </p:cNvSpPr>
          <p:nvPr>
            <p:ph type="dt" sz="half" idx="10"/>
          </p:nvPr>
        </p:nvSpPr>
        <p:spPr/>
        <p:txBody>
          <a:bodyPr/>
          <a:lstStyle/>
          <a:p>
            <a:fld id="{17D3AE0A-5572-49F7-ACA3-5D00E11BB2A0}" type="datetime1">
              <a:rPr lang="en-US" smtClean="0"/>
              <a:pPr/>
              <a:t>6/10/2022</a:t>
            </a:fld>
            <a:endParaRPr lang="en-US"/>
          </a:p>
        </p:txBody>
      </p:sp>
      <p:sp>
        <p:nvSpPr>
          <p:cNvPr id="4" name="Alatunnisteen paikkamerkki 3"/>
          <p:cNvSpPr>
            <a:spLocks noGrp="1"/>
          </p:cNvSpPr>
          <p:nvPr>
            <p:ph type="ftr" sz="quarter" idx="11"/>
          </p:nvPr>
        </p:nvSpPr>
        <p:spPr/>
        <p:txBody>
          <a:bodyPr/>
          <a:lstStyle/>
          <a:p>
            <a:r>
              <a:rPr lang="en-US" dirty="0"/>
              <a:t>© Copyright MPS Enterprises Ltd.</a:t>
            </a:r>
          </a:p>
        </p:txBody>
      </p:sp>
      <p:sp>
        <p:nvSpPr>
          <p:cNvPr id="5" name="Dian numeron paikkamerkki 4"/>
          <p:cNvSpPr>
            <a:spLocks noGrp="1"/>
          </p:cNvSpPr>
          <p:nvPr>
            <p:ph type="sldNum" sz="quarter" idx="12"/>
          </p:nvPr>
        </p:nvSpPr>
        <p:spPr/>
        <p:txBody>
          <a:bodyPr/>
          <a:lstStyle/>
          <a:p>
            <a:fld id="{A80DE2DC-4C2B-4E48-A8C6-DE7CD8D82F9D}" type="slidenum">
              <a:rPr lang="en-US" smtClean="0"/>
              <a:pPr/>
              <a:t>‹#›</a:t>
            </a:fld>
            <a:endParaRPr lang="en-US"/>
          </a:p>
        </p:txBody>
      </p:sp>
      <p:sp>
        <p:nvSpPr>
          <p:cNvPr id="6" name="Content Placeholder 2"/>
          <p:cNvSpPr>
            <a:spLocks noGrp="1"/>
          </p:cNvSpPr>
          <p:nvPr>
            <p:ph sz="half" idx="1"/>
          </p:nvPr>
        </p:nvSpPr>
        <p:spPr>
          <a:xfrm>
            <a:off x="622800" y="1670400"/>
            <a:ext cx="5184000" cy="420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3"/>
          <p:cNvSpPr>
            <a:spLocks noGrp="1"/>
          </p:cNvSpPr>
          <p:nvPr>
            <p:ph sz="half" idx="2"/>
          </p:nvPr>
        </p:nvSpPr>
        <p:spPr>
          <a:xfrm>
            <a:off x="6410736" y="1670400"/>
            <a:ext cx="5184000" cy="420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2897926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43B35-53D5-4EA8-B604-29339FF2ACC8}"/>
              </a:ext>
            </a:extLst>
          </p:cNvPr>
          <p:cNvSpPr>
            <a:spLocks noGrp="1"/>
          </p:cNvSpPr>
          <p:nvPr>
            <p:ph type="title"/>
          </p:nvPr>
        </p:nvSpPr>
        <p:spPr>
          <a:xfrm>
            <a:off x="622800" y="756000"/>
            <a:ext cx="6274957" cy="936000"/>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9CEA24B-6EDD-407A-BECD-63912EB8CFF0}"/>
              </a:ext>
            </a:extLst>
          </p:cNvPr>
          <p:cNvSpPr>
            <a:spLocks noGrp="1"/>
          </p:cNvSpPr>
          <p:nvPr>
            <p:ph idx="1"/>
          </p:nvPr>
        </p:nvSpPr>
        <p:spPr>
          <a:xfrm>
            <a:off x="622800" y="2097156"/>
            <a:ext cx="6274957" cy="37780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5328453-EC6F-4CF5-81E3-98FF9BD638B8}"/>
              </a:ext>
            </a:extLst>
          </p:cNvPr>
          <p:cNvSpPr>
            <a:spLocks noGrp="1"/>
          </p:cNvSpPr>
          <p:nvPr>
            <p:ph type="dt" sz="half" idx="10"/>
          </p:nvPr>
        </p:nvSpPr>
        <p:spPr/>
        <p:txBody>
          <a:bodyPr/>
          <a:lstStyle/>
          <a:p>
            <a:fld id="{4D60A279-0A3A-433B-B978-89B4A937EE9A}" type="datetime1">
              <a:rPr lang="en-US" smtClean="0"/>
              <a:t>6/10/2022</a:t>
            </a:fld>
            <a:endParaRPr lang="en-US"/>
          </a:p>
        </p:txBody>
      </p:sp>
      <p:sp>
        <p:nvSpPr>
          <p:cNvPr id="5" name="Footer Placeholder 4">
            <a:extLst>
              <a:ext uri="{FF2B5EF4-FFF2-40B4-BE49-F238E27FC236}">
                <a16:creationId xmlns:a16="http://schemas.microsoft.com/office/drawing/2014/main" id="{F3926094-12D5-45AE-8D23-896BED21A1F1}"/>
              </a:ext>
            </a:extLst>
          </p:cNvPr>
          <p:cNvSpPr>
            <a:spLocks noGrp="1"/>
          </p:cNvSpPr>
          <p:nvPr>
            <p:ph type="ftr" sz="quarter" idx="11"/>
          </p:nvPr>
        </p:nvSpPr>
        <p:spPr/>
        <p:txBody>
          <a:bodyPr/>
          <a:lstStyle/>
          <a:p>
            <a:r>
              <a:rPr lang="en-US" dirty="0"/>
              <a:t>© Copyright MPS Enterprises Ltd.</a:t>
            </a:r>
          </a:p>
        </p:txBody>
      </p:sp>
      <p:sp>
        <p:nvSpPr>
          <p:cNvPr id="6" name="Slide Number Placeholder 5">
            <a:extLst>
              <a:ext uri="{FF2B5EF4-FFF2-40B4-BE49-F238E27FC236}">
                <a16:creationId xmlns:a16="http://schemas.microsoft.com/office/drawing/2014/main" id="{DCED946D-7DE5-4C9D-8530-57D14D5B8CC4}"/>
              </a:ext>
            </a:extLst>
          </p:cNvPr>
          <p:cNvSpPr>
            <a:spLocks noGrp="1"/>
          </p:cNvSpPr>
          <p:nvPr>
            <p:ph type="sldNum" sz="quarter" idx="12"/>
          </p:nvPr>
        </p:nvSpPr>
        <p:spPr/>
        <p:txBody>
          <a:bodyPr/>
          <a:lstStyle/>
          <a:p>
            <a:fld id="{A80DE2DC-4C2B-4E48-A8C6-DE7CD8D82F9D}" type="slidenum">
              <a:rPr lang="en-US" smtClean="0"/>
              <a:t>‹#›</a:t>
            </a:fld>
            <a:endParaRPr lang="en-US"/>
          </a:p>
        </p:txBody>
      </p:sp>
      <p:sp>
        <p:nvSpPr>
          <p:cNvPr id="11" name="Text Placeholder 10">
            <a:extLst>
              <a:ext uri="{FF2B5EF4-FFF2-40B4-BE49-F238E27FC236}">
                <a16:creationId xmlns:a16="http://schemas.microsoft.com/office/drawing/2014/main" id="{63114667-126F-410F-AC72-8E8AB8203594}"/>
              </a:ext>
            </a:extLst>
          </p:cNvPr>
          <p:cNvSpPr>
            <a:spLocks noGrp="1"/>
          </p:cNvSpPr>
          <p:nvPr>
            <p:ph type="body" sz="quarter" idx="13"/>
          </p:nvPr>
        </p:nvSpPr>
        <p:spPr>
          <a:xfrm>
            <a:off x="7325139" y="4591878"/>
            <a:ext cx="4244009" cy="1283322"/>
          </a:xfrm>
        </p:spPr>
        <p:txBody>
          <a:bodyPr/>
          <a:lstStyle>
            <a:lvl1pPr marL="0" indent="0">
              <a:buNone/>
              <a:defRPr sz="1750">
                <a:solidFill>
                  <a:schemeClr val="accent3"/>
                </a:solidFill>
              </a:defRPr>
            </a:lvl1pPr>
          </a:lstStyle>
          <a:p>
            <a:pPr lvl="0"/>
            <a:r>
              <a:rPr lang="en-US"/>
              <a:t>Click to edit Master text styles</a:t>
            </a:r>
          </a:p>
        </p:txBody>
      </p:sp>
      <p:sp>
        <p:nvSpPr>
          <p:cNvPr id="12" name="Picture Placeholder 9">
            <a:extLst>
              <a:ext uri="{FF2B5EF4-FFF2-40B4-BE49-F238E27FC236}">
                <a16:creationId xmlns:a16="http://schemas.microsoft.com/office/drawing/2014/main" id="{8433E4A9-6CE9-4CEA-9140-E0792C3BBE59}"/>
              </a:ext>
            </a:extLst>
          </p:cNvPr>
          <p:cNvSpPr>
            <a:spLocks noGrp="1"/>
          </p:cNvSpPr>
          <p:nvPr>
            <p:ph type="pic" sz="quarter" idx="14"/>
          </p:nvPr>
        </p:nvSpPr>
        <p:spPr>
          <a:xfrm>
            <a:off x="7325139" y="0"/>
            <a:ext cx="4244009" cy="4084984"/>
          </a:xfrm>
          <a:solidFill>
            <a:schemeClr val="bg1">
              <a:lumMod val="85000"/>
            </a:schemeClr>
          </a:solidFill>
        </p:spPr>
        <p:txBody>
          <a:bodyPr/>
          <a:lstStyle>
            <a:lvl1pPr marL="0" indent="0">
              <a:buNone/>
              <a:defRPr/>
            </a:lvl1pPr>
          </a:lstStyle>
          <a:p>
            <a:r>
              <a:rPr lang="en-US"/>
              <a:t>Click icon to add picture</a:t>
            </a:r>
          </a:p>
        </p:txBody>
      </p:sp>
    </p:spTree>
    <p:extLst>
      <p:ext uri="{BB962C8B-B14F-4D97-AF65-F5344CB8AC3E}">
        <p14:creationId xmlns:p14="http://schemas.microsoft.com/office/powerpoint/2010/main" val="24273921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Placehol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43B35-53D5-4EA8-B604-29339FF2ACC8}"/>
              </a:ext>
            </a:extLst>
          </p:cNvPr>
          <p:cNvSpPr>
            <a:spLocks noGrp="1"/>
          </p:cNvSpPr>
          <p:nvPr>
            <p:ph type="title"/>
          </p:nvPr>
        </p:nvSpPr>
        <p:spPr>
          <a:xfrm>
            <a:off x="622800" y="756000"/>
            <a:ext cx="10872000" cy="695113"/>
          </a:xfrm>
        </p:spPr>
        <p:txBody>
          <a:bodyPr/>
          <a:lstStyle>
            <a:lvl1pPr algn="ctr">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9CEA24B-6EDD-407A-BECD-63912EB8CFF0}"/>
              </a:ext>
            </a:extLst>
          </p:cNvPr>
          <p:cNvSpPr>
            <a:spLocks noGrp="1"/>
          </p:cNvSpPr>
          <p:nvPr>
            <p:ph idx="1"/>
          </p:nvPr>
        </p:nvSpPr>
        <p:spPr>
          <a:xfrm>
            <a:off x="622800" y="1451113"/>
            <a:ext cx="10872000" cy="626165"/>
          </a:xfrm>
        </p:spPr>
        <p:txBody>
          <a:bodyPr/>
          <a:lstStyle>
            <a:lvl1pPr marL="0" indent="0" algn="ctr">
              <a:buNone/>
              <a:defRPr>
                <a:solidFill>
                  <a:schemeClr val="tx2"/>
                </a:solidFill>
              </a:defRPr>
            </a:lvl1pPr>
            <a:lvl2pPr marL="268287" indent="0">
              <a:buNone/>
              <a:defRPr/>
            </a:lvl2pPr>
          </a:lstStyle>
          <a:p>
            <a:pPr lvl="0"/>
            <a:r>
              <a:rPr lang="en-US"/>
              <a:t>Click to edit Master text styles</a:t>
            </a:r>
          </a:p>
        </p:txBody>
      </p:sp>
      <p:sp>
        <p:nvSpPr>
          <p:cNvPr id="4" name="Date Placeholder 3">
            <a:extLst>
              <a:ext uri="{FF2B5EF4-FFF2-40B4-BE49-F238E27FC236}">
                <a16:creationId xmlns:a16="http://schemas.microsoft.com/office/drawing/2014/main" id="{F5328453-EC6F-4CF5-81E3-98FF9BD638B8}"/>
              </a:ext>
            </a:extLst>
          </p:cNvPr>
          <p:cNvSpPr>
            <a:spLocks noGrp="1"/>
          </p:cNvSpPr>
          <p:nvPr>
            <p:ph type="dt" sz="half" idx="10"/>
          </p:nvPr>
        </p:nvSpPr>
        <p:spPr/>
        <p:txBody>
          <a:bodyPr/>
          <a:lstStyle/>
          <a:p>
            <a:fld id="{321DBCAA-C04C-47DF-B202-0359D920DFCA}" type="datetime1">
              <a:rPr lang="en-US" smtClean="0"/>
              <a:t>6/10/2022</a:t>
            </a:fld>
            <a:endParaRPr lang="en-US"/>
          </a:p>
        </p:txBody>
      </p:sp>
      <p:sp>
        <p:nvSpPr>
          <p:cNvPr id="5" name="Footer Placeholder 4">
            <a:extLst>
              <a:ext uri="{FF2B5EF4-FFF2-40B4-BE49-F238E27FC236}">
                <a16:creationId xmlns:a16="http://schemas.microsoft.com/office/drawing/2014/main" id="{F3926094-12D5-45AE-8D23-896BED21A1F1}"/>
              </a:ext>
            </a:extLst>
          </p:cNvPr>
          <p:cNvSpPr>
            <a:spLocks noGrp="1"/>
          </p:cNvSpPr>
          <p:nvPr>
            <p:ph type="ftr" sz="quarter" idx="11"/>
          </p:nvPr>
        </p:nvSpPr>
        <p:spPr/>
        <p:txBody>
          <a:bodyPr/>
          <a:lstStyle/>
          <a:p>
            <a:r>
              <a:rPr lang="en-US" dirty="0"/>
              <a:t>© Copyright MPS Enterprises Ltd.</a:t>
            </a:r>
          </a:p>
        </p:txBody>
      </p:sp>
      <p:sp>
        <p:nvSpPr>
          <p:cNvPr id="6" name="Slide Number Placeholder 5">
            <a:extLst>
              <a:ext uri="{FF2B5EF4-FFF2-40B4-BE49-F238E27FC236}">
                <a16:creationId xmlns:a16="http://schemas.microsoft.com/office/drawing/2014/main" id="{DCED946D-7DE5-4C9D-8530-57D14D5B8CC4}"/>
              </a:ext>
            </a:extLst>
          </p:cNvPr>
          <p:cNvSpPr>
            <a:spLocks noGrp="1"/>
          </p:cNvSpPr>
          <p:nvPr>
            <p:ph type="sldNum" sz="quarter" idx="12"/>
          </p:nvPr>
        </p:nvSpPr>
        <p:spPr/>
        <p:txBody>
          <a:bodyPr/>
          <a:lstStyle/>
          <a:p>
            <a:fld id="{A80DE2DC-4C2B-4E48-A8C6-DE7CD8D82F9D}" type="slidenum">
              <a:rPr lang="en-US" smtClean="0"/>
              <a:t>‹#›</a:t>
            </a:fld>
            <a:endParaRPr lang="en-US"/>
          </a:p>
        </p:txBody>
      </p:sp>
      <p:sp>
        <p:nvSpPr>
          <p:cNvPr id="9" name="Content Placeholder 8">
            <a:extLst>
              <a:ext uri="{FF2B5EF4-FFF2-40B4-BE49-F238E27FC236}">
                <a16:creationId xmlns:a16="http://schemas.microsoft.com/office/drawing/2014/main" id="{E26A5B60-173F-4401-B367-6B80A809B192}"/>
              </a:ext>
            </a:extLst>
          </p:cNvPr>
          <p:cNvSpPr>
            <a:spLocks noGrp="1"/>
          </p:cNvSpPr>
          <p:nvPr>
            <p:ph sz="quarter" idx="13"/>
          </p:nvPr>
        </p:nvSpPr>
        <p:spPr>
          <a:xfrm>
            <a:off x="2047875" y="2414588"/>
            <a:ext cx="8070850" cy="3290887"/>
          </a:xfr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2202990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boxes">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F5328453-EC6F-4CF5-81E3-98FF9BD638B8}"/>
              </a:ext>
            </a:extLst>
          </p:cNvPr>
          <p:cNvSpPr>
            <a:spLocks noGrp="1"/>
          </p:cNvSpPr>
          <p:nvPr>
            <p:ph type="dt" sz="half" idx="10"/>
          </p:nvPr>
        </p:nvSpPr>
        <p:spPr/>
        <p:txBody>
          <a:bodyPr/>
          <a:lstStyle/>
          <a:p>
            <a:fld id="{5816F0D6-2939-4F4F-8589-FDAA118F926A}" type="datetime1">
              <a:rPr lang="en-US" smtClean="0"/>
              <a:t>6/10/2022</a:t>
            </a:fld>
            <a:endParaRPr lang="en-US"/>
          </a:p>
        </p:txBody>
      </p:sp>
      <p:sp>
        <p:nvSpPr>
          <p:cNvPr id="5" name="Footer Placeholder 4">
            <a:extLst>
              <a:ext uri="{FF2B5EF4-FFF2-40B4-BE49-F238E27FC236}">
                <a16:creationId xmlns:a16="http://schemas.microsoft.com/office/drawing/2014/main" id="{F3926094-12D5-45AE-8D23-896BED21A1F1}"/>
              </a:ext>
            </a:extLst>
          </p:cNvPr>
          <p:cNvSpPr>
            <a:spLocks noGrp="1"/>
          </p:cNvSpPr>
          <p:nvPr>
            <p:ph type="ftr" sz="quarter" idx="11"/>
          </p:nvPr>
        </p:nvSpPr>
        <p:spPr/>
        <p:txBody>
          <a:bodyPr/>
          <a:lstStyle/>
          <a:p>
            <a:r>
              <a:rPr lang="en-US" dirty="0"/>
              <a:t>© Copyright MPS Enterprises Ltd.</a:t>
            </a:r>
          </a:p>
        </p:txBody>
      </p:sp>
      <p:sp>
        <p:nvSpPr>
          <p:cNvPr id="6" name="Slide Number Placeholder 5">
            <a:extLst>
              <a:ext uri="{FF2B5EF4-FFF2-40B4-BE49-F238E27FC236}">
                <a16:creationId xmlns:a16="http://schemas.microsoft.com/office/drawing/2014/main" id="{DCED946D-7DE5-4C9D-8530-57D14D5B8CC4}"/>
              </a:ext>
            </a:extLst>
          </p:cNvPr>
          <p:cNvSpPr>
            <a:spLocks noGrp="1"/>
          </p:cNvSpPr>
          <p:nvPr>
            <p:ph type="sldNum" sz="quarter" idx="12"/>
          </p:nvPr>
        </p:nvSpPr>
        <p:spPr/>
        <p:txBody>
          <a:bodyPr/>
          <a:lstStyle/>
          <a:p>
            <a:fld id="{A80DE2DC-4C2B-4E48-A8C6-DE7CD8D82F9D}" type="slidenum">
              <a:rPr lang="en-US" smtClean="0"/>
              <a:t>‹#›</a:t>
            </a:fld>
            <a:endParaRPr lang="en-US"/>
          </a:p>
        </p:txBody>
      </p:sp>
      <p:sp>
        <p:nvSpPr>
          <p:cNvPr id="8" name="Title 7">
            <a:extLst>
              <a:ext uri="{FF2B5EF4-FFF2-40B4-BE49-F238E27FC236}">
                <a16:creationId xmlns:a16="http://schemas.microsoft.com/office/drawing/2014/main" id="{FBC811A1-E651-47C0-B7CB-553D00E67AFC}"/>
              </a:ext>
            </a:extLst>
          </p:cNvPr>
          <p:cNvSpPr>
            <a:spLocks noGrp="1"/>
          </p:cNvSpPr>
          <p:nvPr>
            <p:ph type="title"/>
          </p:nvPr>
        </p:nvSpPr>
        <p:spPr/>
        <p:txBody>
          <a:bodyPr/>
          <a:lstStyle>
            <a:lvl1pPr algn="ctr">
              <a:defRPr/>
            </a:lvl1pPr>
          </a:lstStyle>
          <a:p>
            <a:r>
              <a:rPr lang="en-US"/>
              <a:t>Click to edit Master title style</a:t>
            </a:r>
            <a:endParaRPr lang="en-US" dirty="0"/>
          </a:p>
        </p:txBody>
      </p:sp>
      <p:sp>
        <p:nvSpPr>
          <p:cNvPr id="11" name="Text Placeholder 10">
            <a:extLst>
              <a:ext uri="{FF2B5EF4-FFF2-40B4-BE49-F238E27FC236}">
                <a16:creationId xmlns:a16="http://schemas.microsoft.com/office/drawing/2014/main" id="{182A9ED5-F6C0-4B5A-84BA-4DF5FD6B0EAC}"/>
              </a:ext>
            </a:extLst>
          </p:cNvPr>
          <p:cNvSpPr>
            <a:spLocks noGrp="1"/>
          </p:cNvSpPr>
          <p:nvPr>
            <p:ph type="body" sz="quarter" idx="13"/>
          </p:nvPr>
        </p:nvSpPr>
        <p:spPr>
          <a:xfrm>
            <a:off x="622300" y="2276475"/>
            <a:ext cx="3373438" cy="566738"/>
          </a:xfrm>
          <a:solidFill>
            <a:srgbClr val="00239C"/>
          </a:solidFill>
        </p:spPr>
        <p:txBody>
          <a:bodyPr lIns="216000" anchor="ctr" anchorCtr="0"/>
          <a:lstStyle>
            <a:lvl1pPr marL="0" indent="0">
              <a:buNone/>
              <a:defRPr b="1">
                <a:solidFill>
                  <a:srgbClr val="FFFFFF"/>
                </a:solidFill>
              </a:defRPr>
            </a:lvl1pPr>
          </a:lstStyle>
          <a:p>
            <a:pPr lvl="0"/>
            <a:r>
              <a:rPr lang="en-US"/>
              <a:t>Click to edit Master text styles</a:t>
            </a:r>
          </a:p>
        </p:txBody>
      </p:sp>
      <p:sp>
        <p:nvSpPr>
          <p:cNvPr id="13" name="Text Placeholder 12">
            <a:extLst>
              <a:ext uri="{FF2B5EF4-FFF2-40B4-BE49-F238E27FC236}">
                <a16:creationId xmlns:a16="http://schemas.microsoft.com/office/drawing/2014/main" id="{8AA5CA4F-04C0-4C1C-8582-9BDD64A6C04E}"/>
              </a:ext>
            </a:extLst>
          </p:cNvPr>
          <p:cNvSpPr>
            <a:spLocks noGrp="1"/>
          </p:cNvSpPr>
          <p:nvPr>
            <p:ph type="body" sz="quarter" idx="14"/>
          </p:nvPr>
        </p:nvSpPr>
        <p:spPr>
          <a:xfrm>
            <a:off x="622300" y="3071605"/>
            <a:ext cx="3373438" cy="1540152"/>
          </a:xfrm>
          <a:solidFill>
            <a:srgbClr val="EEEBE9"/>
          </a:solidFill>
        </p:spPr>
        <p:txBody>
          <a:bodyPr lIns="216000" tIns="144000" rIns="72000" bIns="108000"/>
          <a:lstStyle>
            <a:lvl1pPr marL="179388" indent="-179388">
              <a:defRPr sz="1300"/>
            </a:lvl1pPr>
          </a:lstStyle>
          <a:p>
            <a:pPr lvl="0"/>
            <a:r>
              <a:rPr lang="en-US"/>
              <a:t>Click to edit Master text styles</a:t>
            </a:r>
          </a:p>
        </p:txBody>
      </p:sp>
      <p:sp>
        <p:nvSpPr>
          <p:cNvPr id="14" name="Text Placeholder 10">
            <a:extLst>
              <a:ext uri="{FF2B5EF4-FFF2-40B4-BE49-F238E27FC236}">
                <a16:creationId xmlns:a16="http://schemas.microsoft.com/office/drawing/2014/main" id="{DB58457D-1C59-4C6E-9B2C-15D9114BDD84}"/>
              </a:ext>
            </a:extLst>
          </p:cNvPr>
          <p:cNvSpPr>
            <a:spLocks noGrp="1"/>
          </p:cNvSpPr>
          <p:nvPr>
            <p:ph type="body" sz="quarter" idx="15"/>
          </p:nvPr>
        </p:nvSpPr>
        <p:spPr>
          <a:xfrm>
            <a:off x="4419048" y="2276475"/>
            <a:ext cx="3373438" cy="566738"/>
          </a:xfrm>
          <a:solidFill>
            <a:srgbClr val="00239C"/>
          </a:solidFill>
        </p:spPr>
        <p:txBody>
          <a:bodyPr lIns="216000" anchor="ctr" anchorCtr="0"/>
          <a:lstStyle>
            <a:lvl1pPr marL="0" indent="0">
              <a:buNone/>
              <a:defRPr b="1">
                <a:solidFill>
                  <a:srgbClr val="FFFFFF"/>
                </a:solidFill>
              </a:defRPr>
            </a:lvl1pPr>
          </a:lstStyle>
          <a:p>
            <a:pPr lvl="0"/>
            <a:r>
              <a:rPr lang="en-US"/>
              <a:t>Click to edit Master text styles</a:t>
            </a:r>
          </a:p>
        </p:txBody>
      </p:sp>
      <p:sp>
        <p:nvSpPr>
          <p:cNvPr id="15" name="Text Placeholder 12">
            <a:extLst>
              <a:ext uri="{FF2B5EF4-FFF2-40B4-BE49-F238E27FC236}">
                <a16:creationId xmlns:a16="http://schemas.microsoft.com/office/drawing/2014/main" id="{BBC3B676-429A-4058-8B22-19315C9F500F}"/>
              </a:ext>
            </a:extLst>
          </p:cNvPr>
          <p:cNvSpPr>
            <a:spLocks noGrp="1"/>
          </p:cNvSpPr>
          <p:nvPr>
            <p:ph type="body" sz="quarter" idx="16"/>
          </p:nvPr>
        </p:nvSpPr>
        <p:spPr>
          <a:xfrm>
            <a:off x="4419048" y="3071605"/>
            <a:ext cx="3373438" cy="1540152"/>
          </a:xfrm>
          <a:solidFill>
            <a:srgbClr val="EEEBE9"/>
          </a:solidFill>
        </p:spPr>
        <p:txBody>
          <a:bodyPr lIns="216000" tIns="144000" rIns="72000" bIns="108000"/>
          <a:lstStyle>
            <a:lvl1pPr marL="179388" indent="-179388">
              <a:defRPr sz="1300"/>
            </a:lvl1pPr>
          </a:lstStyle>
          <a:p>
            <a:pPr lvl="0"/>
            <a:r>
              <a:rPr lang="en-US"/>
              <a:t>Click to edit Master text styles</a:t>
            </a:r>
          </a:p>
        </p:txBody>
      </p:sp>
      <p:sp>
        <p:nvSpPr>
          <p:cNvPr id="16" name="Text Placeholder 10">
            <a:extLst>
              <a:ext uri="{FF2B5EF4-FFF2-40B4-BE49-F238E27FC236}">
                <a16:creationId xmlns:a16="http://schemas.microsoft.com/office/drawing/2014/main" id="{F7924487-2759-4094-B705-C00DDF7939B5}"/>
              </a:ext>
            </a:extLst>
          </p:cNvPr>
          <p:cNvSpPr>
            <a:spLocks noGrp="1"/>
          </p:cNvSpPr>
          <p:nvPr>
            <p:ph type="body" sz="quarter" idx="17"/>
          </p:nvPr>
        </p:nvSpPr>
        <p:spPr>
          <a:xfrm>
            <a:off x="8176039" y="2276475"/>
            <a:ext cx="3373438" cy="566738"/>
          </a:xfrm>
          <a:solidFill>
            <a:srgbClr val="00239C"/>
          </a:solidFill>
        </p:spPr>
        <p:txBody>
          <a:bodyPr lIns="216000" anchor="ctr" anchorCtr="0"/>
          <a:lstStyle>
            <a:lvl1pPr marL="0" indent="0">
              <a:buNone/>
              <a:defRPr b="1">
                <a:solidFill>
                  <a:srgbClr val="FFFFFF"/>
                </a:solidFill>
              </a:defRPr>
            </a:lvl1pPr>
          </a:lstStyle>
          <a:p>
            <a:pPr lvl="0"/>
            <a:r>
              <a:rPr lang="en-US"/>
              <a:t>Click to edit Master text styles</a:t>
            </a:r>
          </a:p>
        </p:txBody>
      </p:sp>
      <p:sp>
        <p:nvSpPr>
          <p:cNvPr id="17" name="Text Placeholder 12">
            <a:extLst>
              <a:ext uri="{FF2B5EF4-FFF2-40B4-BE49-F238E27FC236}">
                <a16:creationId xmlns:a16="http://schemas.microsoft.com/office/drawing/2014/main" id="{44EA28CD-C0D0-4CAD-9E47-ACCCE4BB3B02}"/>
              </a:ext>
            </a:extLst>
          </p:cNvPr>
          <p:cNvSpPr>
            <a:spLocks noGrp="1"/>
          </p:cNvSpPr>
          <p:nvPr>
            <p:ph type="body" sz="quarter" idx="18"/>
          </p:nvPr>
        </p:nvSpPr>
        <p:spPr>
          <a:xfrm>
            <a:off x="8176039" y="3071605"/>
            <a:ext cx="3373438" cy="1540152"/>
          </a:xfrm>
          <a:solidFill>
            <a:srgbClr val="EEEBE9"/>
          </a:solidFill>
        </p:spPr>
        <p:txBody>
          <a:bodyPr lIns="216000" tIns="144000" rIns="72000" bIns="108000"/>
          <a:lstStyle>
            <a:lvl1pPr marL="179388" indent="-179388">
              <a:defRPr sz="1300"/>
            </a:lvl1pPr>
          </a:lstStyle>
          <a:p>
            <a:pPr lvl="0"/>
            <a:r>
              <a:rPr lang="en-US"/>
              <a:t>Click to edit Master text styles</a:t>
            </a:r>
          </a:p>
        </p:txBody>
      </p:sp>
    </p:spTree>
    <p:extLst>
      <p:ext uri="{BB962C8B-B14F-4D97-AF65-F5344CB8AC3E}">
        <p14:creationId xmlns:p14="http://schemas.microsoft.com/office/powerpoint/2010/main" val="1733782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99F8E3E-4772-44F7-B04C-43FD64370351}"/>
              </a:ext>
            </a:extLst>
          </p:cNvPr>
          <p:cNvSpPr>
            <a:spLocks noGrp="1"/>
          </p:cNvSpPr>
          <p:nvPr>
            <p:ph type="title"/>
          </p:nvPr>
        </p:nvSpPr>
        <p:spPr>
          <a:xfrm>
            <a:off x="622800" y="724619"/>
            <a:ext cx="10872000" cy="967381"/>
          </a:xfrm>
          <a:prstGeom prst="rect">
            <a:avLst/>
          </a:prstGeom>
        </p:spPr>
        <p:txBody>
          <a:bodyPr vert="horz" lIns="0" tIns="0" rIns="0" bIns="0" rtlCol="0" anchor="t" anchorCtr="0">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6176E48-34C0-4105-BBA3-7275FCABBB06}"/>
              </a:ext>
            </a:extLst>
          </p:cNvPr>
          <p:cNvSpPr>
            <a:spLocks noGrp="1"/>
          </p:cNvSpPr>
          <p:nvPr>
            <p:ph type="body" idx="1"/>
          </p:nvPr>
        </p:nvSpPr>
        <p:spPr>
          <a:xfrm>
            <a:off x="622800" y="1669774"/>
            <a:ext cx="10872000" cy="4205426"/>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2286EB7-44CD-48EC-B9AA-9ECCFEC63458}"/>
              </a:ext>
            </a:extLst>
          </p:cNvPr>
          <p:cNvSpPr>
            <a:spLocks noGrp="1"/>
          </p:cNvSpPr>
          <p:nvPr>
            <p:ph type="dt" sz="half" idx="2"/>
          </p:nvPr>
        </p:nvSpPr>
        <p:spPr>
          <a:xfrm>
            <a:off x="341244" y="6370983"/>
            <a:ext cx="912660" cy="251101"/>
          </a:xfrm>
          <a:prstGeom prst="rect">
            <a:avLst/>
          </a:prstGeom>
        </p:spPr>
        <p:txBody>
          <a:bodyPr vert="horz" lIns="0" tIns="0" rIns="0" bIns="0" rtlCol="0" anchor="ctr">
            <a:noAutofit/>
          </a:bodyPr>
          <a:lstStyle>
            <a:lvl1pPr algn="l">
              <a:defRPr sz="800">
                <a:solidFill>
                  <a:schemeClr val="tx1"/>
                </a:solidFill>
              </a:defRPr>
            </a:lvl1pPr>
          </a:lstStyle>
          <a:p>
            <a:fld id="{17D3AE0A-5572-49F7-ACA3-5D00E11BB2A0}" type="datetime1">
              <a:rPr lang="en-US" smtClean="0"/>
              <a:pPr/>
              <a:t>6/10/2022</a:t>
            </a:fld>
            <a:endParaRPr lang="en-US"/>
          </a:p>
        </p:txBody>
      </p:sp>
      <p:sp>
        <p:nvSpPr>
          <p:cNvPr id="5" name="Footer Placeholder 4">
            <a:extLst>
              <a:ext uri="{FF2B5EF4-FFF2-40B4-BE49-F238E27FC236}">
                <a16:creationId xmlns:a16="http://schemas.microsoft.com/office/drawing/2014/main" id="{3780AB47-DA22-4BC3-BC68-1A46A13778DA}"/>
              </a:ext>
            </a:extLst>
          </p:cNvPr>
          <p:cNvSpPr>
            <a:spLocks noGrp="1"/>
          </p:cNvSpPr>
          <p:nvPr>
            <p:ph type="ftr" sz="quarter" idx="3"/>
          </p:nvPr>
        </p:nvSpPr>
        <p:spPr>
          <a:xfrm rot="16200000">
            <a:off x="10604438" y="4533597"/>
            <a:ext cx="2514599" cy="261501"/>
          </a:xfrm>
          <a:prstGeom prst="rect">
            <a:avLst/>
          </a:prstGeom>
        </p:spPr>
        <p:txBody>
          <a:bodyPr vert="horz" lIns="0" tIns="0" rIns="0" bIns="0" rtlCol="0" anchor="ctr">
            <a:noAutofit/>
          </a:bodyPr>
          <a:lstStyle>
            <a:lvl1pPr algn="l">
              <a:defRPr sz="900">
                <a:solidFill>
                  <a:schemeClr val="tx1"/>
                </a:solidFill>
              </a:defRPr>
            </a:lvl1pPr>
          </a:lstStyle>
          <a:p>
            <a:r>
              <a:rPr lang="en-US" dirty="0"/>
              <a:t>© Copyright MPS Enterprises Ltd.</a:t>
            </a:r>
          </a:p>
        </p:txBody>
      </p:sp>
      <p:sp>
        <p:nvSpPr>
          <p:cNvPr id="6" name="Slide Number Placeholder 5">
            <a:extLst>
              <a:ext uri="{FF2B5EF4-FFF2-40B4-BE49-F238E27FC236}">
                <a16:creationId xmlns:a16="http://schemas.microsoft.com/office/drawing/2014/main" id="{82B92C27-4708-4D8E-8F72-D598830FA52B}"/>
              </a:ext>
            </a:extLst>
          </p:cNvPr>
          <p:cNvSpPr>
            <a:spLocks noGrp="1"/>
          </p:cNvSpPr>
          <p:nvPr>
            <p:ph type="sldNum" sz="quarter" idx="4"/>
          </p:nvPr>
        </p:nvSpPr>
        <p:spPr>
          <a:xfrm>
            <a:off x="11012557" y="6370983"/>
            <a:ext cx="907774" cy="251101"/>
          </a:xfrm>
          <a:prstGeom prst="rect">
            <a:avLst/>
          </a:prstGeom>
        </p:spPr>
        <p:txBody>
          <a:bodyPr vert="horz" lIns="0" tIns="0" rIns="0" bIns="0" rtlCol="0" anchor="ctr">
            <a:noAutofit/>
          </a:bodyPr>
          <a:lstStyle>
            <a:lvl1pPr algn="r">
              <a:defRPr sz="800" b="1">
                <a:solidFill>
                  <a:schemeClr val="tx1"/>
                </a:solidFill>
              </a:defRPr>
            </a:lvl1pPr>
          </a:lstStyle>
          <a:p>
            <a:fld id="{A80DE2DC-4C2B-4E48-A8C6-DE7CD8D82F9D}" type="slidenum">
              <a:rPr lang="en-US" smtClean="0"/>
              <a:pPr/>
              <a:t>‹#›</a:t>
            </a:fld>
            <a:endParaRPr lang="en-US"/>
          </a:p>
        </p:txBody>
      </p:sp>
      <p:sp>
        <p:nvSpPr>
          <p:cNvPr id="8" name="Freeform 5">
            <a:extLst>
              <a:ext uri="{FF2B5EF4-FFF2-40B4-BE49-F238E27FC236}">
                <a16:creationId xmlns:a16="http://schemas.microsoft.com/office/drawing/2014/main" id="{5E870751-65C6-4E37-9E5B-DDDD131A87A2}"/>
              </a:ext>
            </a:extLst>
          </p:cNvPr>
          <p:cNvSpPr>
            <a:spLocks/>
          </p:cNvSpPr>
          <p:nvPr userDrawn="1"/>
        </p:nvSpPr>
        <p:spPr bwMode="black">
          <a:xfrm>
            <a:off x="5810594" y="5973418"/>
            <a:ext cx="575698" cy="486556"/>
          </a:xfrm>
          <a:custGeom>
            <a:avLst/>
            <a:gdLst>
              <a:gd name="T0" fmla="*/ 37693 w 44680"/>
              <a:gd name="T1" fmla="*/ 23745 h 37757"/>
              <a:gd name="T2" fmla="*/ 37631 w 44680"/>
              <a:gd name="T3" fmla="*/ 23747 h 37757"/>
              <a:gd name="T4" fmla="*/ 37631 w 44680"/>
              <a:gd name="T5" fmla="*/ 23745 h 37757"/>
              <a:gd name="T6" fmla="*/ 30706 w 44680"/>
              <a:gd name="T7" fmla="*/ 23745 h 37757"/>
              <a:gd name="T8" fmla="*/ 29809 w 44680"/>
              <a:gd name="T9" fmla="*/ 22848 h 37757"/>
              <a:gd name="T10" fmla="*/ 30706 w 44680"/>
              <a:gd name="T11" fmla="*/ 21950 h 37757"/>
              <a:gd name="T12" fmla="*/ 37637 w 44680"/>
              <a:gd name="T13" fmla="*/ 21950 h 37757"/>
              <a:gd name="T14" fmla="*/ 37636 w 44680"/>
              <a:gd name="T15" fmla="*/ 21935 h 37757"/>
              <a:gd name="T16" fmla="*/ 43655 w 44680"/>
              <a:gd name="T17" fmla="*/ 21935 h 37757"/>
              <a:gd name="T18" fmla="*/ 43655 w 44680"/>
              <a:gd name="T19" fmla="*/ 15835 h 37757"/>
              <a:gd name="T20" fmla="*/ 30706 w 44680"/>
              <a:gd name="T21" fmla="*/ 15835 h 37757"/>
              <a:gd name="T22" fmla="*/ 30706 w 44680"/>
              <a:gd name="T23" fmla="*/ 15836 h 37757"/>
              <a:gd name="T24" fmla="*/ 30706 w 44680"/>
              <a:gd name="T25" fmla="*/ 15836 h 37757"/>
              <a:gd name="T26" fmla="*/ 23719 w 44680"/>
              <a:gd name="T27" fmla="*/ 22823 h 37757"/>
              <a:gd name="T28" fmla="*/ 30706 w 44680"/>
              <a:gd name="T29" fmla="*/ 29810 h 37757"/>
              <a:gd name="T30" fmla="*/ 30768 w 44680"/>
              <a:gd name="T31" fmla="*/ 29809 h 37757"/>
              <a:gd name="T32" fmla="*/ 30766 w 44680"/>
              <a:gd name="T33" fmla="*/ 29835 h 37757"/>
              <a:gd name="T34" fmla="*/ 37693 w 44680"/>
              <a:gd name="T35" fmla="*/ 29835 h 37757"/>
              <a:gd name="T36" fmla="*/ 38590 w 44680"/>
              <a:gd name="T37" fmla="*/ 30732 h 37757"/>
              <a:gd name="T38" fmla="*/ 37693 w 44680"/>
              <a:gd name="T39" fmla="*/ 31629 h 37757"/>
              <a:gd name="T40" fmla="*/ 30766 w 44680"/>
              <a:gd name="T41" fmla="*/ 31629 h 37757"/>
              <a:gd name="T42" fmla="*/ 30769 w 44680"/>
              <a:gd name="T43" fmla="*/ 31657 h 37757"/>
              <a:gd name="T44" fmla="*/ 21904 w 44680"/>
              <a:gd name="T45" fmla="*/ 31657 h 37757"/>
              <a:gd name="T46" fmla="*/ 21904 w 44680"/>
              <a:gd name="T47" fmla="*/ 14012 h 37757"/>
              <a:gd name="T48" fmla="*/ 37729 w 44680"/>
              <a:gd name="T49" fmla="*/ 14012 h 37757"/>
              <a:gd name="T50" fmla="*/ 44680 w 44680"/>
              <a:gd name="T51" fmla="*/ 6988 h 37757"/>
              <a:gd name="T52" fmla="*/ 37693 w 44680"/>
              <a:gd name="T53" fmla="*/ 0 h 37757"/>
              <a:gd name="T54" fmla="*/ 0 w 44680"/>
              <a:gd name="T55" fmla="*/ 16 h 37757"/>
              <a:gd name="T56" fmla="*/ 0 w 44680"/>
              <a:gd name="T57" fmla="*/ 6101 h 37757"/>
              <a:gd name="T58" fmla="*/ 37693 w 44680"/>
              <a:gd name="T59" fmla="*/ 6101 h 37757"/>
              <a:gd name="T60" fmla="*/ 37693 w 44680"/>
              <a:gd name="T61" fmla="*/ 6101 h 37757"/>
              <a:gd name="T62" fmla="*/ 38590 w 44680"/>
              <a:gd name="T63" fmla="*/ 6998 h 37757"/>
              <a:gd name="T64" fmla="*/ 37693 w 44680"/>
              <a:gd name="T65" fmla="*/ 7912 h 37757"/>
              <a:gd name="T66" fmla="*/ 16197 w 44680"/>
              <a:gd name="T67" fmla="*/ 7912 h 37757"/>
              <a:gd name="T68" fmla="*/ 10962 w 44680"/>
              <a:gd name="T69" fmla="*/ 10962 h 37757"/>
              <a:gd name="T70" fmla="*/ 6508 w 44680"/>
              <a:gd name="T71" fmla="*/ 7912 h 37757"/>
              <a:gd name="T72" fmla="*/ 0 w 44680"/>
              <a:gd name="T73" fmla="*/ 7912 h 37757"/>
              <a:gd name="T74" fmla="*/ 0 w 44680"/>
              <a:gd name="T75" fmla="*/ 37756 h 37757"/>
              <a:gd name="T76" fmla="*/ 6100 w 44680"/>
              <a:gd name="T77" fmla="*/ 37756 h 37757"/>
              <a:gd name="T78" fmla="*/ 6100 w 44680"/>
              <a:gd name="T79" fmla="*/ 16526 h 37757"/>
              <a:gd name="T80" fmla="*/ 6115 w 44680"/>
              <a:gd name="T81" fmla="*/ 16526 h 37757"/>
              <a:gd name="T82" fmla="*/ 6115 w 44680"/>
              <a:gd name="T83" fmla="*/ 16410 h 37757"/>
              <a:gd name="T84" fmla="*/ 7012 w 44680"/>
              <a:gd name="T85" fmla="*/ 15513 h 37757"/>
              <a:gd name="T86" fmla="*/ 7910 w 44680"/>
              <a:gd name="T87" fmla="*/ 16410 h 37757"/>
              <a:gd name="T88" fmla="*/ 7910 w 44680"/>
              <a:gd name="T89" fmla="*/ 16526 h 37757"/>
              <a:gd name="T90" fmla="*/ 7912 w 44680"/>
              <a:gd name="T91" fmla="*/ 16526 h 37757"/>
              <a:gd name="T92" fmla="*/ 7912 w 44680"/>
              <a:gd name="T93" fmla="*/ 37756 h 37757"/>
              <a:gd name="T94" fmla="*/ 14011 w 44680"/>
              <a:gd name="T95" fmla="*/ 37756 h 37757"/>
              <a:gd name="T96" fmla="*/ 14011 w 44680"/>
              <a:gd name="T97" fmla="*/ 16410 h 37757"/>
              <a:gd name="T98" fmla="*/ 14909 w 44680"/>
              <a:gd name="T99" fmla="*/ 15513 h 37757"/>
              <a:gd name="T100" fmla="*/ 15805 w 44680"/>
              <a:gd name="T101" fmla="*/ 16410 h 37757"/>
              <a:gd name="T102" fmla="*/ 15805 w 44680"/>
              <a:gd name="T103" fmla="*/ 37757 h 37757"/>
              <a:gd name="T104" fmla="*/ 37693 w 44680"/>
              <a:gd name="T105" fmla="*/ 37757 h 37757"/>
              <a:gd name="T106" fmla="*/ 37693 w 44680"/>
              <a:gd name="T107" fmla="*/ 37719 h 37757"/>
              <a:gd name="T108" fmla="*/ 44680 w 44680"/>
              <a:gd name="T109" fmla="*/ 30732 h 37757"/>
              <a:gd name="T110" fmla="*/ 37693 w 44680"/>
              <a:gd name="T111" fmla="*/ 23745 h 377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4680" h="37757">
                <a:moveTo>
                  <a:pt x="37693" y="23745"/>
                </a:moveTo>
                <a:cubicBezTo>
                  <a:pt x="37672" y="23745"/>
                  <a:pt x="37652" y="23747"/>
                  <a:pt x="37631" y="23747"/>
                </a:cubicBezTo>
                <a:cubicBezTo>
                  <a:pt x="37631" y="23746"/>
                  <a:pt x="37631" y="23745"/>
                  <a:pt x="37631" y="23745"/>
                </a:cubicBezTo>
                <a:lnTo>
                  <a:pt x="30706" y="23745"/>
                </a:lnTo>
                <a:cubicBezTo>
                  <a:pt x="30211" y="23745"/>
                  <a:pt x="29809" y="23343"/>
                  <a:pt x="29809" y="22848"/>
                </a:cubicBezTo>
                <a:cubicBezTo>
                  <a:pt x="29809" y="22352"/>
                  <a:pt x="30211" y="21950"/>
                  <a:pt x="30706" y="21950"/>
                </a:cubicBezTo>
                <a:lnTo>
                  <a:pt x="37637" y="21950"/>
                </a:lnTo>
                <a:cubicBezTo>
                  <a:pt x="37636" y="21946"/>
                  <a:pt x="37636" y="21941"/>
                  <a:pt x="37636" y="21935"/>
                </a:cubicBezTo>
                <a:lnTo>
                  <a:pt x="43655" y="21935"/>
                </a:lnTo>
                <a:lnTo>
                  <a:pt x="43655" y="15835"/>
                </a:lnTo>
                <a:lnTo>
                  <a:pt x="30706" y="15835"/>
                </a:lnTo>
                <a:lnTo>
                  <a:pt x="30706" y="15836"/>
                </a:lnTo>
                <a:lnTo>
                  <a:pt x="30706" y="15836"/>
                </a:lnTo>
                <a:cubicBezTo>
                  <a:pt x="26847" y="15836"/>
                  <a:pt x="23719" y="18964"/>
                  <a:pt x="23719" y="22823"/>
                </a:cubicBezTo>
                <a:cubicBezTo>
                  <a:pt x="23719" y="26682"/>
                  <a:pt x="26847" y="29810"/>
                  <a:pt x="30706" y="29810"/>
                </a:cubicBezTo>
                <a:cubicBezTo>
                  <a:pt x="30727" y="29810"/>
                  <a:pt x="30748" y="29809"/>
                  <a:pt x="30768" y="29809"/>
                </a:cubicBezTo>
                <a:cubicBezTo>
                  <a:pt x="30768" y="29818"/>
                  <a:pt x="30767" y="29827"/>
                  <a:pt x="30766" y="29835"/>
                </a:cubicBezTo>
                <a:lnTo>
                  <a:pt x="37693" y="29835"/>
                </a:lnTo>
                <a:cubicBezTo>
                  <a:pt x="38189" y="29835"/>
                  <a:pt x="38590" y="30237"/>
                  <a:pt x="38590" y="30732"/>
                </a:cubicBezTo>
                <a:cubicBezTo>
                  <a:pt x="38590" y="31228"/>
                  <a:pt x="38189" y="31629"/>
                  <a:pt x="37693" y="31629"/>
                </a:cubicBezTo>
                <a:lnTo>
                  <a:pt x="30766" y="31629"/>
                </a:lnTo>
                <a:cubicBezTo>
                  <a:pt x="30767" y="31639"/>
                  <a:pt x="30768" y="31648"/>
                  <a:pt x="30769" y="31657"/>
                </a:cubicBezTo>
                <a:lnTo>
                  <a:pt x="21904" y="31657"/>
                </a:lnTo>
                <a:lnTo>
                  <a:pt x="21904" y="14012"/>
                </a:lnTo>
                <a:lnTo>
                  <a:pt x="37729" y="14012"/>
                </a:lnTo>
                <a:cubicBezTo>
                  <a:pt x="41571" y="13993"/>
                  <a:pt x="44680" y="10835"/>
                  <a:pt x="44680" y="6988"/>
                </a:cubicBezTo>
                <a:cubicBezTo>
                  <a:pt x="44680" y="3129"/>
                  <a:pt x="41552" y="0"/>
                  <a:pt x="37693" y="0"/>
                </a:cubicBezTo>
                <a:lnTo>
                  <a:pt x="0" y="16"/>
                </a:lnTo>
                <a:lnTo>
                  <a:pt x="0" y="6101"/>
                </a:lnTo>
                <a:lnTo>
                  <a:pt x="37693" y="6101"/>
                </a:lnTo>
                <a:lnTo>
                  <a:pt x="37693" y="6101"/>
                </a:lnTo>
                <a:cubicBezTo>
                  <a:pt x="38189" y="6101"/>
                  <a:pt x="38590" y="6503"/>
                  <a:pt x="38590" y="6998"/>
                </a:cubicBezTo>
                <a:cubicBezTo>
                  <a:pt x="38590" y="7493"/>
                  <a:pt x="38189" y="7912"/>
                  <a:pt x="37693" y="7912"/>
                </a:cubicBezTo>
                <a:lnTo>
                  <a:pt x="16197" y="7912"/>
                </a:lnTo>
                <a:cubicBezTo>
                  <a:pt x="13559" y="7912"/>
                  <a:pt x="12915" y="9010"/>
                  <a:pt x="10962" y="10962"/>
                </a:cubicBezTo>
                <a:cubicBezTo>
                  <a:pt x="9328" y="9328"/>
                  <a:pt x="8280" y="7912"/>
                  <a:pt x="6508" y="7912"/>
                </a:cubicBezTo>
                <a:lnTo>
                  <a:pt x="0" y="7912"/>
                </a:lnTo>
                <a:lnTo>
                  <a:pt x="0" y="37756"/>
                </a:lnTo>
                <a:lnTo>
                  <a:pt x="6100" y="37756"/>
                </a:lnTo>
                <a:lnTo>
                  <a:pt x="6100" y="16526"/>
                </a:lnTo>
                <a:lnTo>
                  <a:pt x="6115" y="16526"/>
                </a:lnTo>
                <a:lnTo>
                  <a:pt x="6115" y="16410"/>
                </a:lnTo>
                <a:cubicBezTo>
                  <a:pt x="6115" y="15915"/>
                  <a:pt x="6517" y="15513"/>
                  <a:pt x="7012" y="15513"/>
                </a:cubicBezTo>
                <a:cubicBezTo>
                  <a:pt x="7508" y="15513"/>
                  <a:pt x="7910" y="15915"/>
                  <a:pt x="7910" y="16410"/>
                </a:cubicBezTo>
                <a:lnTo>
                  <a:pt x="7910" y="16526"/>
                </a:lnTo>
                <a:lnTo>
                  <a:pt x="7912" y="16526"/>
                </a:lnTo>
                <a:lnTo>
                  <a:pt x="7912" y="37756"/>
                </a:lnTo>
                <a:lnTo>
                  <a:pt x="14011" y="37756"/>
                </a:lnTo>
                <a:lnTo>
                  <a:pt x="14011" y="16410"/>
                </a:lnTo>
                <a:cubicBezTo>
                  <a:pt x="14011" y="15915"/>
                  <a:pt x="14413" y="15513"/>
                  <a:pt x="14909" y="15513"/>
                </a:cubicBezTo>
                <a:cubicBezTo>
                  <a:pt x="15403" y="15513"/>
                  <a:pt x="15805" y="15915"/>
                  <a:pt x="15805" y="16410"/>
                </a:cubicBezTo>
                <a:lnTo>
                  <a:pt x="15805" y="37757"/>
                </a:lnTo>
                <a:lnTo>
                  <a:pt x="37693" y="37757"/>
                </a:lnTo>
                <a:lnTo>
                  <a:pt x="37693" y="37719"/>
                </a:lnTo>
                <a:cubicBezTo>
                  <a:pt x="41552" y="37719"/>
                  <a:pt x="44680" y="34591"/>
                  <a:pt x="44680" y="30732"/>
                </a:cubicBezTo>
                <a:cubicBezTo>
                  <a:pt x="44680" y="26873"/>
                  <a:pt x="41552" y="23745"/>
                  <a:pt x="37693" y="23745"/>
                </a:cubicBezTo>
                <a:close/>
              </a:path>
            </a:pathLst>
          </a:custGeom>
          <a:solidFill>
            <a:srgbClr val="00239C"/>
          </a:solidFill>
          <a:ln>
            <a:noFill/>
          </a:ln>
        </p:spPr>
        <p:txBody>
          <a:bodyPr vert="horz" wrap="square" lIns="91440" tIns="45720" rIns="91440" bIns="45720" numCol="1" anchor="t" anchorCtr="0" compatLnSpc="1">
            <a:prstTxWarp prst="textNoShape">
              <a:avLst/>
            </a:prstTxWarp>
          </a:bodyPr>
          <a:lstStyle/>
          <a:p>
            <a:endParaRPr lang="fi-FI"/>
          </a:p>
        </p:txBody>
      </p:sp>
    </p:spTree>
    <p:extLst>
      <p:ext uri="{BB962C8B-B14F-4D97-AF65-F5344CB8AC3E}">
        <p14:creationId xmlns:p14="http://schemas.microsoft.com/office/powerpoint/2010/main" val="1486835473"/>
      </p:ext>
    </p:extLst>
  </p:cSld>
  <p:clrMap bg1="lt1" tx1="dk1" bg2="lt2" tx2="dk2" accent1="accent1" accent2="accent2" accent3="accent3" accent4="accent4" accent5="accent5" accent6="accent6" hlink="hlink" folHlink="folHlink"/>
  <p:sldLayoutIdLst>
    <p:sldLayoutId id="2147483649" r:id="rId1"/>
    <p:sldLayoutId id="2147483666" r:id="rId2"/>
    <p:sldLayoutId id="2147483667" r:id="rId3"/>
    <p:sldLayoutId id="2147483650" r:id="rId4"/>
    <p:sldLayoutId id="2147483652" r:id="rId5"/>
    <p:sldLayoutId id="2147483668" r:id="rId6"/>
    <p:sldLayoutId id="2147483660" r:id="rId7"/>
    <p:sldLayoutId id="2147483661" r:id="rId8"/>
    <p:sldLayoutId id="2147483663" r:id="rId9"/>
    <p:sldLayoutId id="2147483665" r:id="rId10"/>
    <p:sldLayoutId id="2147483655" r:id="rId11"/>
    <p:sldLayoutId id="2147483670" r:id="rId12"/>
    <p:sldLayoutId id="2147483669" r:id="rId13"/>
    <p:sldLayoutId id="2147483656" r:id="rId14"/>
    <p:sldLayoutId id="2147483654" r:id="rId15"/>
    <p:sldLayoutId id="2147483664" r:id="rId16"/>
    <p:sldLayoutId id="2147483671" r:id="rId17"/>
  </p:sldLayoutIdLst>
  <p:hf hdr="0" dt="0"/>
  <p:txStyles>
    <p:titleStyle>
      <a:lvl1pPr algn="l" defTabSz="914400" rtl="0" eaLnBrk="1" latinLnBrk="0" hangingPunct="1">
        <a:lnSpc>
          <a:spcPct val="100000"/>
        </a:lnSpc>
        <a:spcBef>
          <a:spcPct val="0"/>
        </a:spcBef>
        <a:buNone/>
        <a:defRPr sz="2900" b="1" kern="1200">
          <a:solidFill>
            <a:schemeClr val="tx2"/>
          </a:solidFill>
          <a:latin typeface="+mj-lt"/>
          <a:ea typeface="+mj-ea"/>
          <a:cs typeface="+mj-cs"/>
        </a:defRPr>
      </a:lvl1pPr>
    </p:titleStyle>
    <p:bodyStyle>
      <a:lvl1pPr marL="268288" indent="-268288" algn="l" defTabSz="914400" rtl="0" eaLnBrk="1" latinLnBrk="0" hangingPunct="1">
        <a:lnSpc>
          <a:spcPct val="100000"/>
        </a:lnSpc>
        <a:spcBef>
          <a:spcPts val="1000"/>
        </a:spcBef>
        <a:buFont typeface="Arial" panose="020B0604020202020204" pitchFamily="34" charset="0"/>
        <a:buChar char="•"/>
        <a:defRPr sz="1600" kern="1200">
          <a:solidFill>
            <a:schemeClr val="tx1"/>
          </a:solidFill>
          <a:latin typeface="+mn-lt"/>
          <a:ea typeface="+mn-ea"/>
          <a:cs typeface="+mn-cs"/>
        </a:defRPr>
      </a:lvl1pPr>
      <a:lvl2pPr marL="536575" indent="-268288" algn="l" defTabSz="914400" rtl="0" eaLnBrk="1" latinLnBrk="0" hangingPunct="1">
        <a:lnSpc>
          <a:spcPct val="100000"/>
        </a:lnSpc>
        <a:spcBef>
          <a:spcPts val="500"/>
        </a:spcBef>
        <a:buFont typeface="Arial" panose="020B0604020202020204" pitchFamily="34" charset="0"/>
        <a:buChar char="̶"/>
        <a:defRPr sz="1600" kern="1200">
          <a:solidFill>
            <a:schemeClr val="tx1"/>
          </a:solidFill>
          <a:latin typeface="+mn-lt"/>
          <a:ea typeface="+mn-ea"/>
          <a:cs typeface="+mn-cs"/>
        </a:defRPr>
      </a:lvl2pPr>
      <a:lvl3pPr marL="804863" indent="-268288" algn="l" defTabSz="914400" rtl="0" eaLnBrk="1" latinLnBrk="0" hangingPunct="1">
        <a:lnSpc>
          <a:spcPct val="100000"/>
        </a:lnSpc>
        <a:spcBef>
          <a:spcPts val="500"/>
        </a:spcBef>
        <a:buFont typeface="Arial" panose="020B0604020202020204" pitchFamily="34" charset="0"/>
        <a:buChar char="»"/>
        <a:defRPr sz="1600" kern="1200">
          <a:solidFill>
            <a:schemeClr val="tx1"/>
          </a:solidFill>
          <a:latin typeface="+mn-lt"/>
          <a:ea typeface="+mn-ea"/>
          <a:cs typeface="+mn-cs"/>
        </a:defRPr>
      </a:lvl3pPr>
      <a:lvl4pPr marL="1073150" indent="-268288" algn="l" defTabSz="914400" rtl="0" eaLnBrk="1" latinLnBrk="0" hangingPunct="1">
        <a:lnSpc>
          <a:spcPct val="100000"/>
        </a:lnSpc>
        <a:spcBef>
          <a:spcPts val="500"/>
        </a:spcBef>
        <a:buFont typeface="Arial" panose="020B0604020202020204" pitchFamily="34" charset="0"/>
        <a:buChar char="-"/>
        <a:defRPr sz="1600" kern="1200">
          <a:solidFill>
            <a:schemeClr val="tx1"/>
          </a:solidFill>
          <a:latin typeface="+mn-lt"/>
          <a:ea typeface="+mn-ea"/>
          <a:cs typeface="+mn-cs"/>
        </a:defRPr>
      </a:lvl4pPr>
      <a:lvl5pPr marL="1341438" indent="-268288" algn="l" defTabSz="914400" rtl="0" eaLnBrk="1" latinLnBrk="0" hangingPunct="1">
        <a:lnSpc>
          <a:spcPct val="100000"/>
        </a:lnSpc>
        <a:spcBef>
          <a:spcPts val="500"/>
        </a:spcBef>
        <a:buFont typeface="Arial" panose="020B0604020202020204" pitchFamily="34" charset="0"/>
        <a:buChar char="-"/>
        <a:defRPr sz="1600" 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chart" Target="../charts/chart15.xml"/><Relationship Id="rId1" Type="http://schemas.openxmlformats.org/officeDocument/2006/relationships/slideLayout" Target="../slideLayouts/slideLayout17.xml"/><Relationship Id="rId4" Type="http://schemas.openxmlformats.org/officeDocument/2006/relationships/chart" Target="../charts/chart17.xml"/></Relationships>
</file>

<file path=ppt/slides/_rels/slide13.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chart" Target="../charts/chart18.xml"/><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chart" Target="../charts/chart21.xml"/><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2" Type="http://schemas.openxmlformats.org/officeDocument/2006/relationships/chart" Target="../charts/chart23.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chart" Target="../charts/chart24.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chart" Target="../charts/chart26.xml"/><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chart" Target="../charts/chart27.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chart" Target="../charts/chart29.xml"/><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11.xml"/><Relationship Id="rId4" Type="http://schemas.openxmlformats.org/officeDocument/2006/relationships/chart" Target="../charts/chart4.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Kuvan paikkamerkki 6">
            <a:extLst>
              <a:ext uri="{FF2B5EF4-FFF2-40B4-BE49-F238E27FC236}">
                <a16:creationId xmlns:a16="http://schemas.microsoft.com/office/drawing/2014/main" id="{536AAB52-B7B7-479B-A7AE-4A1E96CB14AB}"/>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a:stretch/>
        </p:blipFill>
        <p:spPr>
          <a:xfrm>
            <a:off x="6987209" y="1802287"/>
            <a:ext cx="5204792" cy="3252995"/>
          </a:xfrm>
        </p:spPr>
      </p:pic>
      <p:sp>
        <p:nvSpPr>
          <p:cNvPr id="3" name="Title 2">
            <a:extLst>
              <a:ext uri="{FF2B5EF4-FFF2-40B4-BE49-F238E27FC236}">
                <a16:creationId xmlns:a16="http://schemas.microsoft.com/office/drawing/2014/main" id="{3D901690-736F-4489-AAA7-49AAEC030DA4}"/>
              </a:ext>
            </a:extLst>
          </p:cNvPr>
          <p:cNvSpPr>
            <a:spLocks noGrp="1"/>
          </p:cNvSpPr>
          <p:nvPr>
            <p:ph type="ctrTitle"/>
          </p:nvPr>
        </p:nvSpPr>
        <p:spPr/>
        <p:txBody>
          <a:bodyPr/>
          <a:lstStyle/>
          <a:p>
            <a:r>
              <a:rPr lang="fi-FI" sz="4400" dirty="0"/>
              <a:t>Hyvinkään Opisto</a:t>
            </a:r>
            <a:br>
              <a:rPr lang="fi-FI" sz="4400" dirty="0"/>
            </a:br>
            <a:r>
              <a:rPr lang="fi-FI" sz="2900" dirty="0"/>
              <a:t>Tuntiopettajien työhyvinvointikartoitus </a:t>
            </a:r>
            <a:r>
              <a:rPr lang="fi-FI" sz="2400" dirty="0"/>
              <a:t>2022</a:t>
            </a:r>
            <a:endParaRPr lang="fi-FI" sz="2900" dirty="0"/>
          </a:p>
        </p:txBody>
      </p:sp>
      <p:graphicFrame>
        <p:nvGraphicFramePr>
          <p:cNvPr id="4" name="Table 3">
            <a:extLst>
              <a:ext uri="{FF2B5EF4-FFF2-40B4-BE49-F238E27FC236}">
                <a16:creationId xmlns:a16="http://schemas.microsoft.com/office/drawing/2014/main" id="{DE7CB903-B5AE-42B7-B63E-776F0AA8E51C}"/>
              </a:ext>
            </a:extLst>
          </p:cNvPr>
          <p:cNvGraphicFramePr>
            <a:graphicFrameLocks noGrp="1"/>
          </p:cNvGraphicFramePr>
          <p:nvPr>
            <p:extLst>
              <p:ext uri="{D42A27DB-BD31-4B8C-83A1-F6EECF244321}">
                <p14:modId xmlns:p14="http://schemas.microsoft.com/office/powerpoint/2010/main" val="1456492471"/>
              </p:ext>
            </p:extLst>
          </p:nvPr>
        </p:nvGraphicFramePr>
        <p:xfrm>
          <a:off x="1759226" y="5148469"/>
          <a:ext cx="3552000" cy="397566"/>
        </p:xfrm>
        <a:graphic>
          <a:graphicData uri="http://schemas.openxmlformats.org/drawingml/2006/table">
            <a:tbl>
              <a:tblPr firstRow="1" bandRow="1">
                <a:tableStyleId>{5C22544A-7EE6-4342-B048-85BDC9FD1C3A}</a:tableStyleId>
              </a:tblPr>
              <a:tblGrid>
                <a:gridCol w="983974">
                  <a:extLst>
                    <a:ext uri="{9D8B030D-6E8A-4147-A177-3AD203B41FA5}">
                      <a16:colId xmlns:a16="http://schemas.microsoft.com/office/drawing/2014/main" val="3070919297"/>
                    </a:ext>
                  </a:extLst>
                </a:gridCol>
                <a:gridCol w="1471749">
                  <a:extLst>
                    <a:ext uri="{9D8B030D-6E8A-4147-A177-3AD203B41FA5}">
                      <a16:colId xmlns:a16="http://schemas.microsoft.com/office/drawing/2014/main" val="1808876661"/>
                    </a:ext>
                  </a:extLst>
                </a:gridCol>
                <a:gridCol w="1096277">
                  <a:extLst>
                    <a:ext uri="{9D8B030D-6E8A-4147-A177-3AD203B41FA5}">
                      <a16:colId xmlns:a16="http://schemas.microsoft.com/office/drawing/2014/main" val="2447384792"/>
                    </a:ext>
                  </a:extLst>
                </a:gridCol>
              </a:tblGrid>
              <a:tr h="397566">
                <a:tc>
                  <a:txBody>
                    <a:bodyPr/>
                    <a:lstStyle/>
                    <a:p>
                      <a:pPr algn="ctr"/>
                      <a:r>
                        <a:rPr lang="fi-FI" sz="1000" dirty="0">
                          <a:solidFill>
                            <a:srgbClr val="00239C"/>
                          </a:solidFill>
                        </a:rPr>
                        <a:t>TULOKSET</a:t>
                      </a:r>
                      <a:endParaRPr lang="en-US" sz="1000" dirty="0">
                        <a:solidFill>
                          <a:srgbClr val="00239C"/>
                        </a:solidFill>
                      </a:endParaRPr>
                    </a:p>
                  </a:txBody>
                  <a:tcPr marL="0" marR="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algn="ctr"/>
                      <a:r>
                        <a:rPr lang="fi-FI" sz="1000" dirty="0">
                          <a:solidFill>
                            <a:srgbClr val="00239C"/>
                          </a:solidFill>
                        </a:rPr>
                        <a:t>MPS TUTKIMUS</a:t>
                      </a:r>
                      <a:endParaRPr lang="en-US" sz="1000" dirty="0">
                        <a:solidFill>
                          <a:srgbClr val="00239C"/>
                        </a:solidFill>
                      </a:endParaRPr>
                    </a:p>
                  </a:txBody>
                  <a:tcPr marL="0" marR="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algn="ctr"/>
                      <a:r>
                        <a:rPr lang="fi-FI" sz="1000" dirty="0">
                          <a:solidFill>
                            <a:srgbClr val="00239C"/>
                          </a:solidFill>
                        </a:rPr>
                        <a:t>JAN SILVONEN</a:t>
                      </a:r>
                      <a:endParaRPr lang="en-US" sz="1000" dirty="0">
                        <a:solidFill>
                          <a:srgbClr val="00239C"/>
                        </a:solidFill>
                      </a:endParaRPr>
                    </a:p>
                  </a:txBody>
                  <a:tcPr marL="0" marR="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1386884364"/>
                  </a:ext>
                </a:extLst>
              </a:tr>
            </a:tbl>
          </a:graphicData>
        </a:graphic>
      </p:graphicFrame>
      <p:sp>
        <p:nvSpPr>
          <p:cNvPr id="5" name="Rectangle 4">
            <a:extLst>
              <a:ext uri="{FF2B5EF4-FFF2-40B4-BE49-F238E27FC236}">
                <a16:creationId xmlns:a16="http://schemas.microsoft.com/office/drawing/2014/main" id="{F8AD705C-A8D8-4CC3-8827-5BBB056B21EA}"/>
              </a:ext>
            </a:extLst>
          </p:cNvPr>
          <p:cNvSpPr/>
          <p:nvPr/>
        </p:nvSpPr>
        <p:spPr>
          <a:xfrm>
            <a:off x="636105" y="6698975"/>
            <a:ext cx="10933043" cy="159026"/>
          </a:xfrm>
          <a:prstGeom prst="rect">
            <a:avLst/>
          </a:prstGeom>
          <a:solidFill>
            <a:srgbClr val="0023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303240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a:extLst>
              <a:ext uri="{FF2B5EF4-FFF2-40B4-BE49-F238E27FC236}">
                <a16:creationId xmlns:a16="http://schemas.microsoft.com/office/drawing/2014/main" id="{68C39AC5-9A96-4964-A447-7D891D5A10FD}"/>
              </a:ext>
            </a:extLst>
          </p:cNvPr>
          <p:cNvSpPr txBox="1">
            <a:spLocks noChangeArrowheads="1"/>
          </p:cNvSpPr>
          <p:nvPr/>
        </p:nvSpPr>
        <p:spPr bwMode="auto">
          <a:xfrm>
            <a:off x="407211" y="386661"/>
            <a:ext cx="9001156" cy="538609"/>
          </a:xfrm>
          <a:prstGeom prst="rect">
            <a:avLst/>
          </a:prstGeom>
          <a:noFill/>
          <a:ln w="9525">
            <a:noFill/>
            <a:miter lim="800000"/>
            <a:headEnd/>
            <a:tailEnd/>
          </a:ln>
          <a:effectLst/>
        </p:spPr>
        <p:txBody>
          <a:bodyPr wrap="square">
            <a:spAutoFit/>
          </a:bodyPr>
          <a:lstStyle/>
          <a:p>
            <a:pPr algn="l"/>
            <a:r>
              <a:rPr lang="fi-FI" sz="2900" dirty="0">
                <a:solidFill>
                  <a:schemeClr val="tx2"/>
                </a:solidFill>
                <a:latin typeface="+mj-lt"/>
                <a:cs typeface="Calibri" panose="020F0502020204030204" pitchFamily="34" charset="0"/>
              </a:rPr>
              <a:t>Tasa-arvoinen kohtelu</a:t>
            </a:r>
            <a:endParaRPr lang="en-GB" sz="2900" dirty="0">
              <a:solidFill>
                <a:schemeClr val="tx2"/>
              </a:solidFill>
              <a:latin typeface="+mj-lt"/>
              <a:cs typeface="Calibri" panose="020F0502020204030204" pitchFamily="34" charset="0"/>
            </a:endParaRPr>
          </a:p>
        </p:txBody>
      </p:sp>
      <p:graphicFrame>
        <p:nvGraphicFramePr>
          <p:cNvPr id="7" name="Chart 6">
            <a:extLst>
              <a:ext uri="{FF2B5EF4-FFF2-40B4-BE49-F238E27FC236}">
                <a16:creationId xmlns:a16="http://schemas.microsoft.com/office/drawing/2014/main" id="{1EAB7DEE-DCF5-47EA-BD7C-E3DD0E9A31C4}"/>
              </a:ext>
            </a:extLst>
          </p:cNvPr>
          <p:cNvGraphicFramePr>
            <a:graphicFrameLocks/>
          </p:cNvGraphicFramePr>
          <p:nvPr>
            <p:extLst>
              <p:ext uri="{D42A27DB-BD31-4B8C-83A1-F6EECF244321}">
                <p14:modId xmlns:p14="http://schemas.microsoft.com/office/powerpoint/2010/main" val="3628406571"/>
              </p:ext>
            </p:extLst>
          </p:nvPr>
        </p:nvGraphicFramePr>
        <p:xfrm>
          <a:off x="226423" y="1262742"/>
          <a:ext cx="6040347" cy="463296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a:extLst>
              <a:ext uri="{FF2B5EF4-FFF2-40B4-BE49-F238E27FC236}">
                <a16:creationId xmlns:a16="http://schemas.microsoft.com/office/drawing/2014/main" id="{6C9EB227-E780-4598-9912-1163163C73C0}"/>
              </a:ext>
            </a:extLst>
          </p:cNvPr>
          <p:cNvGraphicFramePr>
            <a:graphicFrameLocks/>
          </p:cNvGraphicFramePr>
          <p:nvPr>
            <p:extLst>
              <p:ext uri="{D42A27DB-BD31-4B8C-83A1-F6EECF244321}">
                <p14:modId xmlns:p14="http://schemas.microsoft.com/office/powerpoint/2010/main" val="3919123332"/>
              </p:ext>
            </p:extLst>
          </p:nvPr>
        </p:nvGraphicFramePr>
        <p:xfrm>
          <a:off x="6266770" y="1262742"/>
          <a:ext cx="5698807" cy="463296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273048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a:extLst>
              <a:ext uri="{FF2B5EF4-FFF2-40B4-BE49-F238E27FC236}">
                <a16:creationId xmlns:a16="http://schemas.microsoft.com/office/drawing/2014/main" id="{68C39AC5-9A96-4964-A447-7D891D5A10FD}"/>
              </a:ext>
            </a:extLst>
          </p:cNvPr>
          <p:cNvSpPr txBox="1">
            <a:spLocks noChangeArrowheads="1"/>
          </p:cNvSpPr>
          <p:nvPr/>
        </p:nvSpPr>
        <p:spPr bwMode="auto">
          <a:xfrm>
            <a:off x="407211" y="386661"/>
            <a:ext cx="9001156" cy="538609"/>
          </a:xfrm>
          <a:prstGeom prst="rect">
            <a:avLst/>
          </a:prstGeom>
          <a:noFill/>
          <a:ln w="9525">
            <a:noFill/>
            <a:miter lim="800000"/>
            <a:headEnd/>
            <a:tailEnd/>
          </a:ln>
          <a:effectLst/>
        </p:spPr>
        <p:txBody>
          <a:bodyPr wrap="square">
            <a:spAutoFit/>
          </a:bodyPr>
          <a:lstStyle/>
          <a:p>
            <a:pPr algn="l"/>
            <a:r>
              <a:rPr lang="fi-FI" sz="2900" dirty="0">
                <a:solidFill>
                  <a:schemeClr val="tx2"/>
                </a:solidFill>
                <a:latin typeface="+mj-lt"/>
                <a:cs typeface="Calibri" panose="020F0502020204030204" pitchFamily="34" charset="0"/>
              </a:rPr>
              <a:t>Hyvinkään Opisto sosiaalisena työympäristönä</a:t>
            </a:r>
            <a:endParaRPr lang="en-GB" sz="2900" dirty="0">
              <a:solidFill>
                <a:schemeClr val="tx2"/>
              </a:solidFill>
              <a:latin typeface="+mj-lt"/>
              <a:cs typeface="Calibri" panose="020F0502020204030204" pitchFamily="34" charset="0"/>
            </a:endParaRPr>
          </a:p>
        </p:txBody>
      </p:sp>
      <p:graphicFrame>
        <p:nvGraphicFramePr>
          <p:cNvPr id="6" name="Chart 5">
            <a:extLst>
              <a:ext uri="{FF2B5EF4-FFF2-40B4-BE49-F238E27FC236}">
                <a16:creationId xmlns:a16="http://schemas.microsoft.com/office/drawing/2014/main" id="{2073D092-6CED-403C-AEB3-AE6E85DCCAC9}"/>
              </a:ext>
            </a:extLst>
          </p:cNvPr>
          <p:cNvGraphicFramePr>
            <a:graphicFrameLocks/>
          </p:cNvGraphicFramePr>
          <p:nvPr>
            <p:extLst>
              <p:ext uri="{D42A27DB-BD31-4B8C-83A1-F6EECF244321}">
                <p14:modId xmlns:p14="http://schemas.microsoft.com/office/powerpoint/2010/main" val="2195978013"/>
              </p:ext>
            </p:extLst>
          </p:nvPr>
        </p:nvGraphicFramePr>
        <p:xfrm>
          <a:off x="203359" y="1230080"/>
          <a:ext cx="5828278" cy="466562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a:extLst>
              <a:ext uri="{FF2B5EF4-FFF2-40B4-BE49-F238E27FC236}">
                <a16:creationId xmlns:a16="http://schemas.microsoft.com/office/drawing/2014/main" id="{23ECD182-3402-4CC6-8478-755FA9D8A002}"/>
              </a:ext>
            </a:extLst>
          </p:cNvPr>
          <p:cNvGraphicFramePr>
            <a:graphicFrameLocks/>
          </p:cNvGraphicFramePr>
          <p:nvPr>
            <p:extLst>
              <p:ext uri="{D42A27DB-BD31-4B8C-83A1-F6EECF244321}">
                <p14:modId xmlns:p14="http://schemas.microsoft.com/office/powerpoint/2010/main" val="4111019378"/>
              </p:ext>
            </p:extLst>
          </p:nvPr>
        </p:nvGraphicFramePr>
        <p:xfrm>
          <a:off x="6031637" y="1230080"/>
          <a:ext cx="5957004" cy="466562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784196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a:extLst>
              <a:ext uri="{FF2B5EF4-FFF2-40B4-BE49-F238E27FC236}">
                <a16:creationId xmlns:a16="http://schemas.microsoft.com/office/drawing/2014/main" id="{68C39AC5-9A96-4964-A447-7D891D5A10FD}"/>
              </a:ext>
            </a:extLst>
          </p:cNvPr>
          <p:cNvSpPr txBox="1">
            <a:spLocks noChangeArrowheads="1"/>
          </p:cNvSpPr>
          <p:nvPr/>
        </p:nvSpPr>
        <p:spPr bwMode="auto">
          <a:xfrm>
            <a:off x="407211" y="386661"/>
            <a:ext cx="9001156" cy="538609"/>
          </a:xfrm>
          <a:prstGeom prst="rect">
            <a:avLst/>
          </a:prstGeom>
          <a:noFill/>
          <a:ln w="9525">
            <a:noFill/>
            <a:miter lim="800000"/>
            <a:headEnd/>
            <a:tailEnd/>
          </a:ln>
          <a:effectLst/>
        </p:spPr>
        <p:txBody>
          <a:bodyPr wrap="square">
            <a:spAutoFit/>
          </a:bodyPr>
          <a:lstStyle/>
          <a:p>
            <a:pPr algn="l"/>
            <a:r>
              <a:rPr lang="fi-FI" sz="2900" dirty="0">
                <a:solidFill>
                  <a:schemeClr val="tx2"/>
                </a:solidFill>
                <a:latin typeface="+mj-lt"/>
                <a:cs typeface="Calibri" panose="020F0502020204030204" pitchFamily="34" charset="0"/>
              </a:rPr>
              <a:t>Vastuuhenkilön arviointi</a:t>
            </a:r>
            <a:endParaRPr lang="en-GB" sz="2900" dirty="0">
              <a:solidFill>
                <a:schemeClr val="tx2"/>
              </a:solidFill>
              <a:latin typeface="+mj-lt"/>
              <a:cs typeface="Calibri" panose="020F0502020204030204" pitchFamily="34" charset="0"/>
            </a:endParaRPr>
          </a:p>
        </p:txBody>
      </p:sp>
      <p:sp>
        <p:nvSpPr>
          <p:cNvPr id="10" name="Speech Bubble: Rectangle with Corners Rounded 9">
            <a:extLst>
              <a:ext uri="{FF2B5EF4-FFF2-40B4-BE49-F238E27FC236}">
                <a16:creationId xmlns:a16="http://schemas.microsoft.com/office/drawing/2014/main" id="{7FED8E1E-3FFD-46A8-9AD9-A39A85F78367}"/>
              </a:ext>
            </a:extLst>
          </p:cNvPr>
          <p:cNvSpPr/>
          <p:nvPr/>
        </p:nvSpPr>
        <p:spPr>
          <a:xfrm>
            <a:off x="3370218" y="5583063"/>
            <a:ext cx="1968136" cy="774193"/>
          </a:xfrm>
          <a:prstGeom prst="wedgeRoundRectCallout">
            <a:avLst>
              <a:gd name="adj1" fmla="val 117040"/>
              <a:gd name="adj2" fmla="val -15682"/>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200" dirty="0"/>
              <a:t>Vastuuhenkilönäni toimii</a:t>
            </a:r>
          </a:p>
        </p:txBody>
      </p:sp>
      <p:graphicFrame>
        <p:nvGraphicFramePr>
          <p:cNvPr id="11" name="Chart 10">
            <a:extLst>
              <a:ext uri="{FF2B5EF4-FFF2-40B4-BE49-F238E27FC236}">
                <a16:creationId xmlns:a16="http://schemas.microsoft.com/office/drawing/2014/main" id="{4250EEEB-9B25-40DA-8230-C2E0D96B84A2}"/>
              </a:ext>
            </a:extLst>
          </p:cNvPr>
          <p:cNvGraphicFramePr>
            <a:graphicFrameLocks/>
          </p:cNvGraphicFramePr>
          <p:nvPr>
            <p:extLst>
              <p:ext uri="{D42A27DB-BD31-4B8C-83A1-F6EECF244321}">
                <p14:modId xmlns:p14="http://schemas.microsoft.com/office/powerpoint/2010/main" val="2701635899"/>
              </p:ext>
            </p:extLst>
          </p:nvPr>
        </p:nvGraphicFramePr>
        <p:xfrm>
          <a:off x="121921" y="925269"/>
          <a:ext cx="6467066" cy="444790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a:extLst>
              <a:ext uri="{FF2B5EF4-FFF2-40B4-BE49-F238E27FC236}">
                <a16:creationId xmlns:a16="http://schemas.microsoft.com/office/drawing/2014/main" id="{5432DA81-901A-477F-A565-B5AC1CA96BE6}"/>
              </a:ext>
            </a:extLst>
          </p:cNvPr>
          <p:cNvGraphicFramePr>
            <a:graphicFrameLocks/>
          </p:cNvGraphicFramePr>
          <p:nvPr>
            <p:extLst>
              <p:ext uri="{D42A27DB-BD31-4B8C-83A1-F6EECF244321}">
                <p14:modId xmlns:p14="http://schemas.microsoft.com/office/powerpoint/2010/main" val="932018454"/>
              </p:ext>
            </p:extLst>
          </p:nvPr>
        </p:nvGraphicFramePr>
        <p:xfrm>
          <a:off x="6588985" y="925267"/>
          <a:ext cx="5481094" cy="444790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a:extLst>
              <a:ext uri="{FF2B5EF4-FFF2-40B4-BE49-F238E27FC236}">
                <a16:creationId xmlns:a16="http://schemas.microsoft.com/office/drawing/2014/main" id="{268A5D57-85E1-9637-1632-135B577C046D}"/>
              </a:ext>
            </a:extLst>
          </p:cNvPr>
          <p:cNvGraphicFramePr>
            <a:graphicFrameLocks/>
          </p:cNvGraphicFramePr>
          <p:nvPr>
            <p:extLst>
              <p:ext uri="{D42A27DB-BD31-4B8C-83A1-F6EECF244321}">
                <p14:modId xmlns:p14="http://schemas.microsoft.com/office/powerpoint/2010/main" val="3391846258"/>
              </p:ext>
            </p:extLst>
          </p:nvPr>
        </p:nvGraphicFramePr>
        <p:xfrm>
          <a:off x="6588984" y="5373167"/>
          <a:ext cx="5481094" cy="1402101"/>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829589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a:extLst>
              <a:ext uri="{FF2B5EF4-FFF2-40B4-BE49-F238E27FC236}">
                <a16:creationId xmlns:a16="http://schemas.microsoft.com/office/drawing/2014/main" id="{68C39AC5-9A96-4964-A447-7D891D5A10FD}"/>
              </a:ext>
            </a:extLst>
          </p:cNvPr>
          <p:cNvSpPr txBox="1">
            <a:spLocks noChangeArrowheads="1"/>
          </p:cNvSpPr>
          <p:nvPr/>
        </p:nvSpPr>
        <p:spPr bwMode="auto">
          <a:xfrm>
            <a:off x="407211" y="386661"/>
            <a:ext cx="5862960" cy="538609"/>
          </a:xfrm>
          <a:prstGeom prst="rect">
            <a:avLst/>
          </a:prstGeom>
          <a:noFill/>
          <a:ln w="9525">
            <a:noFill/>
            <a:miter lim="800000"/>
            <a:headEnd/>
            <a:tailEnd/>
          </a:ln>
          <a:effectLst/>
        </p:spPr>
        <p:txBody>
          <a:bodyPr wrap="square">
            <a:spAutoFit/>
          </a:bodyPr>
          <a:lstStyle/>
          <a:p>
            <a:pPr algn="l"/>
            <a:r>
              <a:rPr lang="fi-FI" sz="2900" dirty="0">
                <a:solidFill>
                  <a:schemeClr val="tx2"/>
                </a:solidFill>
                <a:latin typeface="+mj-lt"/>
                <a:cs typeface="Calibri" panose="020F0502020204030204" pitchFamily="34" charset="0"/>
              </a:rPr>
              <a:t>Tuntiopettajana toimiminen</a:t>
            </a:r>
            <a:endParaRPr lang="en-GB" sz="2900" dirty="0">
              <a:solidFill>
                <a:schemeClr val="tx2"/>
              </a:solidFill>
              <a:latin typeface="+mj-lt"/>
              <a:cs typeface="Calibri" panose="020F0502020204030204" pitchFamily="34" charset="0"/>
            </a:endParaRPr>
          </a:p>
        </p:txBody>
      </p:sp>
      <p:graphicFrame>
        <p:nvGraphicFramePr>
          <p:cNvPr id="6" name="Chart 5">
            <a:extLst>
              <a:ext uri="{FF2B5EF4-FFF2-40B4-BE49-F238E27FC236}">
                <a16:creationId xmlns:a16="http://schemas.microsoft.com/office/drawing/2014/main" id="{C975D9C5-AB73-4D9F-8863-74A1AC4F2944}"/>
              </a:ext>
            </a:extLst>
          </p:cNvPr>
          <p:cNvGraphicFramePr>
            <a:graphicFrameLocks/>
          </p:cNvGraphicFramePr>
          <p:nvPr>
            <p:extLst>
              <p:ext uri="{D42A27DB-BD31-4B8C-83A1-F6EECF244321}">
                <p14:modId xmlns:p14="http://schemas.microsoft.com/office/powerpoint/2010/main" val="1197723570"/>
              </p:ext>
            </p:extLst>
          </p:nvPr>
        </p:nvGraphicFramePr>
        <p:xfrm>
          <a:off x="513807" y="1465216"/>
          <a:ext cx="5756364" cy="4343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a:extLst>
              <a:ext uri="{FF2B5EF4-FFF2-40B4-BE49-F238E27FC236}">
                <a16:creationId xmlns:a16="http://schemas.microsoft.com/office/drawing/2014/main" id="{D5D44774-1274-432E-B845-9BED1D76109A}"/>
              </a:ext>
            </a:extLst>
          </p:cNvPr>
          <p:cNvGraphicFramePr>
            <a:graphicFrameLocks/>
          </p:cNvGraphicFramePr>
          <p:nvPr>
            <p:extLst>
              <p:ext uri="{D42A27DB-BD31-4B8C-83A1-F6EECF244321}">
                <p14:modId xmlns:p14="http://schemas.microsoft.com/office/powerpoint/2010/main" val="538243824"/>
              </p:ext>
            </p:extLst>
          </p:nvPr>
        </p:nvGraphicFramePr>
        <p:xfrm>
          <a:off x="6270171" y="1465215"/>
          <a:ext cx="5599612" cy="434339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820983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9D4B99E-6651-4DA3-B52E-3E8DE515D9F6}"/>
              </a:ext>
            </a:extLst>
          </p:cNvPr>
          <p:cNvSpPr>
            <a:spLocks noGrp="1"/>
          </p:cNvSpPr>
          <p:nvPr>
            <p:ph type="ftr" sz="quarter" idx="11"/>
          </p:nvPr>
        </p:nvSpPr>
        <p:spPr/>
        <p:txBody>
          <a:bodyPr/>
          <a:lstStyle/>
          <a:p>
            <a:r>
              <a:rPr lang="en-US"/>
              <a:t>© Copyright MPS Enterprises Ltd.</a:t>
            </a:r>
            <a:endParaRPr lang="en-US" dirty="0"/>
          </a:p>
        </p:txBody>
      </p:sp>
      <p:sp>
        <p:nvSpPr>
          <p:cNvPr id="3" name="Slide Number Placeholder 2">
            <a:extLst>
              <a:ext uri="{FF2B5EF4-FFF2-40B4-BE49-F238E27FC236}">
                <a16:creationId xmlns:a16="http://schemas.microsoft.com/office/drawing/2014/main" id="{0D4AB497-E93C-40DF-AF4D-0CFC8A899040}"/>
              </a:ext>
            </a:extLst>
          </p:cNvPr>
          <p:cNvSpPr>
            <a:spLocks noGrp="1"/>
          </p:cNvSpPr>
          <p:nvPr>
            <p:ph type="sldNum" sz="quarter" idx="12"/>
          </p:nvPr>
        </p:nvSpPr>
        <p:spPr/>
        <p:txBody>
          <a:bodyPr/>
          <a:lstStyle/>
          <a:p>
            <a:fld id="{A80DE2DC-4C2B-4E48-A8C6-DE7CD8D82F9D}" type="slidenum">
              <a:rPr lang="en-US" smtClean="0"/>
              <a:t>14</a:t>
            </a:fld>
            <a:endParaRPr lang="en-US"/>
          </a:p>
        </p:txBody>
      </p:sp>
      <p:sp>
        <p:nvSpPr>
          <p:cNvPr id="6" name="Text Box 2">
            <a:extLst>
              <a:ext uri="{FF2B5EF4-FFF2-40B4-BE49-F238E27FC236}">
                <a16:creationId xmlns:a16="http://schemas.microsoft.com/office/drawing/2014/main" id="{075B0F8F-45DB-46D6-9A51-B6AF0304BE75}"/>
              </a:ext>
            </a:extLst>
          </p:cNvPr>
          <p:cNvSpPr txBox="1">
            <a:spLocks noChangeArrowheads="1"/>
          </p:cNvSpPr>
          <p:nvPr/>
        </p:nvSpPr>
        <p:spPr bwMode="auto">
          <a:xfrm>
            <a:off x="407211" y="386661"/>
            <a:ext cx="6550938" cy="538609"/>
          </a:xfrm>
          <a:prstGeom prst="rect">
            <a:avLst/>
          </a:prstGeom>
          <a:noFill/>
          <a:ln w="9525">
            <a:noFill/>
            <a:miter lim="800000"/>
            <a:headEnd/>
            <a:tailEnd/>
          </a:ln>
          <a:effectLst/>
        </p:spPr>
        <p:txBody>
          <a:bodyPr wrap="square">
            <a:spAutoFit/>
          </a:bodyPr>
          <a:lstStyle/>
          <a:p>
            <a:pPr algn="l"/>
            <a:r>
              <a:rPr lang="fi-FI" sz="2900" dirty="0">
                <a:solidFill>
                  <a:schemeClr val="tx2"/>
                </a:solidFill>
                <a:latin typeface="+mj-lt"/>
                <a:cs typeface="Calibri" panose="020F0502020204030204" pitchFamily="34" charset="0"/>
              </a:rPr>
              <a:t>Merkitys toimeentulon kannalta</a:t>
            </a:r>
            <a:endParaRPr lang="en-GB" sz="2900" dirty="0">
              <a:solidFill>
                <a:schemeClr val="tx2"/>
              </a:solidFill>
              <a:latin typeface="+mj-lt"/>
              <a:cs typeface="Calibri" panose="020F0502020204030204" pitchFamily="34" charset="0"/>
            </a:endParaRPr>
          </a:p>
        </p:txBody>
      </p:sp>
      <p:graphicFrame>
        <p:nvGraphicFramePr>
          <p:cNvPr id="10" name="Chart 9">
            <a:extLst>
              <a:ext uri="{FF2B5EF4-FFF2-40B4-BE49-F238E27FC236}">
                <a16:creationId xmlns:a16="http://schemas.microsoft.com/office/drawing/2014/main" id="{638B4D9C-29C6-4E1F-71AA-0C31EC0CB384}"/>
              </a:ext>
            </a:extLst>
          </p:cNvPr>
          <p:cNvGraphicFramePr>
            <a:graphicFrameLocks/>
          </p:cNvGraphicFramePr>
          <p:nvPr>
            <p:extLst>
              <p:ext uri="{D42A27DB-BD31-4B8C-83A1-F6EECF244321}">
                <p14:modId xmlns:p14="http://schemas.microsoft.com/office/powerpoint/2010/main" val="642934750"/>
              </p:ext>
            </p:extLst>
          </p:nvPr>
        </p:nvGraphicFramePr>
        <p:xfrm>
          <a:off x="1288869" y="1680573"/>
          <a:ext cx="9396548" cy="4258310"/>
        </p:xfrm>
        <a:graphic>
          <a:graphicData uri="http://schemas.openxmlformats.org/drawingml/2006/chart">
            <c:chart xmlns:c="http://schemas.openxmlformats.org/drawingml/2006/chart" xmlns:r="http://schemas.openxmlformats.org/officeDocument/2006/relationships" r:id="rId2"/>
          </a:graphicData>
        </a:graphic>
      </p:graphicFrame>
      <p:sp>
        <p:nvSpPr>
          <p:cNvPr id="7" name="Speech Bubble: Rectangle with Corners Rounded 6">
            <a:extLst>
              <a:ext uri="{FF2B5EF4-FFF2-40B4-BE49-F238E27FC236}">
                <a16:creationId xmlns:a16="http://schemas.microsoft.com/office/drawing/2014/main" id="{79428195-10C0-43BF-BA4F-1FDFFB054DA6}"/>
              </a:ext>
            </a:extLst>
          </p:cNvPr>
          <p:cNvSpPr/>
          <p:nvPr/>
        </p:nvSpPr>
        <p:spPr>
          <a:xfrm>
            <a:off x="8271533" y="478568"/>
            <a:ext cx="2645229" cy="881097"/>
          </a:xfrm>
          <a:prstGeom prst="wedgeRoundRectCallout">
            <a:avLst>
              <a:gd name="adj1" fmla="val -57839"/>
              <a:gd name="adj2" fmla="val 83132"/>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200" dirty="0"/>
              <a:t>Kuinka tärkeä merkitys Hyvinkään Opistossa antamallasi opetuksella on taloudellisen toimeentulosi kannalta?</a:t>
            </a:r>
          </a:p>
        </p:txBody>
      </p:sp>
    </p:spTree>
    <p:extLst>
      <p:ext uri="{BB962C8B-B14F-4D97-AF65-F5344CB8AC3E}">
        <p14:creationId xmlns:p14="http://schemas.microsoft.com/office/powerpoint/2010/main" val="2236216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a:extLst>
              <a:ext uri="{FF2B5EF4-FFF2-40B4-BE49-F238E27FC236}">
                <a16:creationId xmlns:a16="http://schemas.microsoft.com/office/drawing/2014/main" id="{68C39AC5-9A96-4964-A447-7D891D5A10FD}"/>
              </a:ext>
            </a:extLst>
          </p:cNvPr>
          <p:cNvSpPr txBox="1">
            <a:spLocks noChangeArrowheads="1"/>
          </p:cNvSpPr>
          <p:nvPr/>
        </p:nvSpPr>
        <p:spPr bwMode="auto">
          <a:xfrm>
            <a:off x="407211" y="386661"/>
            <a:ext cx="9001156" cy="538609"/>
          </a:xfrm>
          <a:prstGeom prst="rect">
            <a:avLst/>
          </a:prstGeom>
          <a:noFill/>
          <a:ln w="9525">
            <a:noFill/>
            <a:miter lim="800000"/>
            <a:headEnd/>
            <a:tailEnd/>
          </a:ln>
          <a:effectLst/>
        </p:spPr>
        <p:txBody>
          <a:bodyPr wrap="square">
            <a:spAutoFit/>
          </a:bodyPr>
          <a:lstStyle/>
          <a:p>
            <a:pPr algn="l"/>
            <a:r>
              <a:rPr lang="fi-FI" sz="2900" dirty="0">
                <a:solidFill>
                  <a:schemeClr val="tx2"/>
                </a:solidFill>
                <a:latin typeface="+mj-lt"/>
                <a:cs typeface="Calibri" panose="020F0502020204030204" pitchFamily="34" charset="0"/>
              </a:rPr>
              <a:t>Hyvinvointi ja työssä jaksaminen</a:t>
            </a:r>
            <a:endParaRPr lang="en-GB" sz="2900" dirty="0">
              <a:solidFill>
                <a:schemeClr val="tx2"/>
              </a:solidFill>
              <a:latin typeface="+mj-lt"/>
              <a:cs typeface="Calibri" panose="020F0502020204030204" pitchFamily="34" charset="0"/>
            </a:endParaRPr>
          </a:p>
        </p:txBody>
      </p:sp>
      <p:graphicFrame>
        <p:nvGraphicFramePr>
          <p:cNvPr id="8" name="Chart 7">
            <a:extLst>
              <a:ext uri="{FF2B5EF4-FFF2-40B4-BE49-F238E27FC236}">
                <a16:creationId xmlns:a16="http://schemas.microsoft.com/office/drawing/2014/main" id="{3840FBAD-6064-4BBA-9C8D-B80332587B6C}"/>
              </a:ext>
            </a:extLst>
          </p:cNvPr>
          <p:cNvGraphicFramePr>
            <a:graphicFrameLocks/>
          </p:cNvGraphicFramePr>
          <p:nvPr>
            <p:extLst>
              <p:ext uri="{D42A27DB-BD31-4B8C-83A1-F6EECF244321}">
                <p14:modId xmlns:p14="http://schemas.microsoft.com/office/powerpoint/2010/main" val="2780398214"/>
              </p:ext>
            </p:extLst>
          </p:nvPr>
        </p:nvGraphicFramePr>
        <p:xfrm>
          <a:off x="244997" y="1166949"/>
          <a:ext cx="6120969" cy="541673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a:extLst>
              <a:ext uri="{FF2B5EF4-FFF2-40B4-BE49-F238E27FC236}">
                <a16:creationId xmlns:a16="http://schemas.microsoft.com/office/drawing/2014/main" id="{DBAFDB73-D962-40FB-8186-39AC77B69A1A}"/>
              </a:ext>
            </a:extLst>
          </p:cNvPr>
          <p:cNvGraphicFramePr>
            <a:graphicFrameLocks/>
          </p:cNvGraphicFramePr>
          <p:nvPr>
            <p:extLst>
              <p:ext uri="{D42A27DB-BD31-4B8C-83A1-F6EECF244321}">
                <p14:modId xmlns:p14="http://schemas.microsoft.com/office/powerpoint/2010/main" val="1241882890"/>
              </p:ext>
            </p:extLst>
          </p:nvPr>
        </p:nvGraphicFramePr>
        <p:xfrm>
          <a:off x="6365966" y="1166948"/>
          <a:ext cx="5738947" cy="541673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194568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9D4B99E-6651-4DA3-B52E-3E8DE515D9F6}"/>
              </a:ext>
            </a:extLst>
          </p:cNvPr>
          <p:cNvSpPr>
            <a:spLocks noGrp="1"/>
          </p:cNvSpPr>
          <p:nvPr>
            <p:ph type="ftr" sz="quarter" idx="11"/>
          </p:nvPr>
        </p:nvSpPr>
        <p:spPr/>
        <p:txBody>
          <a:bodyPr/>
          <a:lstStyle/>
          <a:p>
            <a:r>
              <a:rPr lang="en-US"/>
              <a:t>© Copyright MPS Enterprises Ltd.</a:t>
            </a:r>
            <a:endParaRPr lang="en-US" dirty="0"/>
          </a:p>
        </p:txBody>
      </p:sp>
      <p:sp>
        <p:nvSpPr>
          <p:cNvPr id="3" name="Slide Number Placeholder 2">
            <a:extLst>
              <a:ext uri="{FF2B5EF4-FFF2-40B4-BE49-F238E27FC236}">
                <a16:creationId xmlns:a16="http://schemas.microsoft.com/office/drawing/2014/main" id="{0D4AB497-E93C-40DF-AF4D-0CFC8A899040}"/>
              </a:ext>
            </a:extLst>
          </p:cNvPr>
          <p:cNvSpPr>
            <a:spLocks noGrp="1"/>
          </p:cNvSpPr>
          <p:nvPr>
            <p:ph type="sldNum" sz="quarter" idx="12"/>
          </p:nvPr>
        </p:nvSpPr>
        <p:spPr/>
        <p:txBody>
          <a:bodyPr/>
          <a:lstStyle/>
          <a:p>
            <a:fld id="{A80DE2DC-4C2B-4E48-A8C6-DE7CD8D82F9D}" type="slidenum">
              <a:rPr lang="en-US" smtClean="0"/>
              <a:t>16</a:t>
            </a:fld>
            <a:endParaRPr lang="en-US"/>
          </a:p>
        </p:txBody>
      </p:sp>
      <p:sp>
        <p:nvSpPr>
          <p:cNvPr id="6" name="Text Box 2">
            <a:extLst>
              <a:ext uri="{FF2B5EF4-FFF2-40B4-BE49-F238E27FC236}">
                <a16:creationId xmlns:a16="http://schemas.microsoft.com/office/drawing/2014/main" id="{075B0F8F-45DB-46D6-9A51-B6AF0304BE75}"/>
              </a:ext>
            </a:extLst>
          </p:cNvPr>
          <p:cNvSpPr txBox="1">
            <a:spLocks noChangeArrowheads="1"/>
          </p:cNvSpPr>
          <p:nvPr/>
        </p:nvSpPr>
        <p:spPr bwMode="auto">
          <a:xfrm>
            <a:off x="407211" y="386661"/>
            <a:ext cx="6550938" cy="538609"/>
          </a:xfrm>
          <a:prstGeom prst="rect">
            <a:avLst/>
          </a:prstGeom>
          <a:noFill/>
          <a:ln w="9525">
            <a:noFill/>
            <a:miter lim="800000"/>
            <a:headEnd/>
            <a:tailEnd/>
          </a:ln>
          <a:effectLst/>
        </p:spPr>
        <p:txBody>
          <a:bodyPr wrap="square">
            <a:spAutoFit/>
          </a:bodyPr>
          <a:lstStyle/>
          <a:p>
            <a:pPr algn="l"/>
            <a:r>
              <a:rPr lang="fi-FI" sz="2900" dirty="0">
                <a:solidFill>
                  <a:schemeClr val="tx2"/>
                </a:solidFill>
                <a:latin typeface="+mj-lt"/>
                <a:cs typeface="Calibri" panose="020F0502020204030204" pitchFamily="34" charset="0"/>
              </a:rPr>
              <a:t>Poissaoloista</a:t>
            </a:r>
            <a:endParaRPr lang="en-GB" sz="2900" dirty="0">
              <a:solidFill>
                <a:schemeClr val="tx2"/>
              </a:solidFill>
              <a:latin typeface="+mj-lt"/>
              <a:cs typeface="Calibri" panose="020F0502020204030204" pitchFamily="34" charset="0"/>
            </a:endParaRPr>
          </a:p>
        </p:txBody>
      </p:sp>
      <p:sp>
        <p:nvSpPr>
          <p:cNvPr id="7" name="Speech Bubble: Rectangle with Corners Rounded 6">
            <a:extLst>
              <a:ext uri="{FF2B5EF4-FFF2-40B4-BE49-F238E27FC236}">
                <a16:creationId xmlns:a16="http://schemas.microsoft.com/office/drawing/2014/main" id="{79428195-10C0-43BF-BA4F-1FDFFB054DA6}"/>
              </a:ext>
            </a:extLst>
          </p:cNvPr>
          <p:cNvSpPr/>
          <p:nvPr/>
        </p:nvSpPr>
        <p:spPr>
          <a:xfrm>
            <a:off x="8956514" y="655965"/>
            <a:ext cx="2710458" cy="1503101"/>
          </a:xfrm>
          <a:prstGeom prst="wedgeRoundRectCallout">
            <a:avLst>
              <a:gd name="adj1" fmla="val -57839"/>
              <a:gd name="adj2" fmla="val 83132"/>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200" dirty="0"/>
              <a:t>Montako kertaa suunnilleen jouduit perumaan tai siirtämään opetustuntejasi sairastumisen vuoksi viime lukuvuonna?</a:t>
            </a:r>
          </a:p>
        </p:txBody>
      </p:sp>
      <p:graphicFrame>
        <p:nvGraphicFramePr>
          <p:cNvPr id="9" name="Chart 8">
            <a:extLst>
              <a:ext uri="{FF2B5EF4-FFF2-40B4-BE49-F238E27FC236}">
                <a16:creationId xmlns:a16="http://schemas.microsoft.com/office/drawing/2014/main" id="{867EE14E-8DD0-EFB1-D958-D91F961AE620}"/>
              </a:ext>
            </a:extLst>
          </p:cNvPr>
          <p:cNvGraphicFramePr>
            <a:graphicFrameLocks/>
          </p:cNvGraphicFramePr>
          <p:nvPr>
            <p:extLst>
              <p:ext uri="{D42A27DB-BD31-4B8C-83A1-F6EECF244321}">
                <p14:modId xmlns:p14="http://schemas.microsoft.com/office/powerpoint/2010/main" val="372564370"/>
              </p:ext>
            </p:extLst>
          </p:nvPr>
        </p:nvGraphicFramePr>
        <p:xfrm>
          <a:off x="79131" y="1494692"/>
          <a:ext cx="8305727" cy="394774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189706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9D4B99E-6651-4DA3-B52E-3E8DE515D9F6}"/>
              </a:ext>
            </a:extLst>
          </p:cNvPr>
          <p:cNvSpPr>
            <a:spLocks noGrp="1"/>
          </p:cNvSpPr>
          <p:nvPr>
            <p:ph type="ftr" sz="quarter" idx="11"/>
          </p:nvPr>
        </p:nvSpPr>
        <p:spPr/>
        <p:txBody>
          <a:bodyPr/>
          <a:lstStyle/>
          <a:p>
            <a:r>
              <a:rPr lang="en-US"/>
              <a:t>© Copyright MPS Enterprises Ltd.</a:t>
            </a:r>
            <a:endParaRPr lang="en-US" dirty="0"/>
          </a:p>
        </p:txBody>
      </p:sp>
      <p:sp>
        <p:nvSpPr>
          <p:cNvPr id="3" name="Slide Number Placeholder 2">
            <a:extLst>
              <a:ext uri="{FF2B5EF4-FFF2-40B4-BE49-F238E27FC236}">
                <a16:creationId xmlns:a16="http://schemas.microsoft.com/office/drawing/2014/main" id="{0D4AB497-E93C-40DF-AF4D-0CFC8A899040}"/>
              </a:ext>
            </a:extLst>
          </p:cNvPr>
          <p:cNvSpPr>
            <a:spLocks noGrp="1"/>
          </p:cNvSpPr>
          <p:nvPr>
            <p:ph type="sldNum" sz="quarter" idx="12"/>
          </p:nvPr>
        </p:nvSpPr>
        <p:spPr/>
        <p:txBody>
          <a:bodyPr/>
          <a:lstStyle/>
          <a:p>
            <a:fld id="{A80DE2DC-4C2B-4E48-A8C6-DE7CD8D82F9D}" type="slidenum">
              <a:rPr lang="en-US" smtClean="0"/>
              <a:t>17</a:t>
            </a:fld>
            <a:endParaRPr lang="en-US"/>
          </a:p>
        </p:txBody>
      </p:sp>
      <p:sp>
        <p:nvSpPr>
          <p:cNvPr id="6" name="Text Box 2">
            <a:extLst>
              <a:ext uri="{FF2B5EF4-FFF2-40B4-BE49-F238E27FC236}">
                <a16:creationId xmlns:a16="http://schemas.microsoft.com/office/drawing/2014/main" id="{075B0F8F-45DB-46D6-9A51-B6AF0304BE75}"/>
              </a:ext>
            </a:extLst>
          </p:cNvPr>
          <p:cNvSpPr txBox="1">
            <a:spLocks noChangeArrowheads="1"/>
          </p:cNvSpPr>
          <p:nvPr/>
        </p:nvSpPr>
        <p:spPr bwMode="auto">
          <a:xfrm>
            <a:off x="407211" y="386661"/>
            <a:ext cx="6550938" cy="538609"/>
          </a:xfrm>
          <a:prstGeom prst="rect">
            <a:avLst/>
          </a:prstGeom>
          <a:noFill/>
          <a:ln w="9525">
            <a:noFill/>
            <a:miter lim="800000"/>
            <a:headEnd/>
            <a:tailEnd/>
          </a:ln>
          <a:effectLst/>
        </p:spPr>
        <p:txBody>
          <a:bodyPr wrap="square">
            <a:spAutoFit/>
          </a:bodyPr>
          <a:lstStyle/>
          <a:p>
            <a:pPr algn="l"/>
            <a:r>
              <a:rPr lang="fi-FI" sz="2900" dirty="0">
                <a:solidFill>
                  <a:schemeClr val="tx2"/>
                </a:solidFill>
                <a:latin typeface="+mj-lt"/>
                <a:cs typeface="Calibri" panose="020F0502020204030204" pitchFamily="34" charset="0"/>
              </a:rPr>
              <a:t>Ammatillinen vertaistuki</a:t>
            </a:r>
            <a:endParaRPr lang="en-GB" sz="2900" dirty="0">
              <a:solidFill>
                <a:schemeClr val="tx2"/>
              </a:solidFill>
              <a:latin typeface="+mj-lt"/>
              <a:cs typeface="Calibri" panose="020F0502020204030204" pitchFamily="34" charset="0"/>
            </a:endParaRPr>
          </a:p>
        </p:txBody>
      </p:sp>
      <p:sp>
        <p:nvSpPr>
          <p:cNvPr id="7" name="Speech Bubble: Rectangle with Corners Rounded 6">
            <a:extLst>
              <a:ext uri="{FF2B5EF4-FFF2-40B4-BE49-F238E27FC236}">
                <a16:creationId xmlns:a16="http://schemas.microsoft.com/office/drawing/2014/main" id="{79428195-10C0-43BF-BA4F-1FDFFB054DA6}"/>
              </a:ext>
            </a:extLst>
          </p:cNvPr>
          <p:cNvSpPr/>
          <p:nvPr/>
        </p:nvSpPr>
        <p:spPr>
          <a:xfrm>
            <a:off x="1570926" y="1186106"/>
            <a:ext cx="3575840" cy="1060285"/>
          </a:xfrm>
          <a:prstGeom prst="wedgeRoundRectCallout">
            <a:avLst>
              <a:gd name="adj1" fmla="val -32050"/>
              <a:gd name="adj2" fmla="val 64571"/>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200" dirty="0"/>
              <a:t>Onko sinulla riittävästi mahdollisuuksia saada opettajan työtäsi tukevaa ammatillista vertaistukea (tavata muita opettajia, puhua työhön liittyvistä asioista jne.)?</a:t>
            </a:r>
          </a:p>
        </p:txBody>
      </p:sp>
      <p:sp>
        <p:nvSpPr>
          <p:cNvPr id="12" name="Speech Bubble: Rectangle with Corners Rounded 11">
            <a:extLst>
              <a:ext uri="{FF2B5EF4-FFF2-40B4-BE49-F238E27FC236}">
                <a16:creationId xmlns:a16="http://schemas.microsoft.com/office/drawing/2014/main" id="{5A2BD333-F446-43B7-8D34-8CE528FBD2C4}"/>
              </a:ext>
            </a:extLst>
          </p:cNvPr>
          <p:cNvSpPr/>
          <p:nvPr/>
        </p:nvSpPr>
        <p:spPr>
          <a:xfrm>
            <a:off x="8290559" y="655965"/>
            <a:ext cx="2481943" cy="1060284"/>
          </a:xfrm>
          <a:prstGeom prst="wedgeRoundRectCallout">
            <a:avLst>
              <a:gd name="adj1" fmla="val -42927"/>
              <a:gd name="adj2" fmla="val 8674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200" dirty="0"/>
              <a:t>Mistä saat opettajan työtäsi tukevaa vertaistukea? Voit valita useamman vaihtoehdon</a:t>
            </a:r>
          </a:p>
        </p:txBody>
      </p:sp>
      <p:graphicFrame>
        <p:nvGraphicFramePr>
          <p:cNvPr id="10" name="Chart 9">
            <a:extLst>
              <a:ext uri="{FF2B5EF4-FFF2-40B4-BE49-F238E27FC236}">
                <a16:creationId xmlns:a16="http://schemas.microsoft.com/office/drawing/2014/main" id="{6978C966-0CFA-CBD5-942A-8AF9C41F720B}"/>
              </a:ext>
            </a:extLst>
          </p:cNvPr>
          <p:cNvGraphicFramePr>
            <a:graphicFrameLocks/>
          </p:cNvGraphicFramePr>
          <p:nvPr>
            <p:extLst>
              <p:ext uri="{D42A27DB-BD31-4B8C-83A1-F6EECF244321}">
                <p14:modId xmlns:p14="http://schemas.microsoft.com/office/powerpoint/2010/main" val="3279491306"/>
              </p:ext>
            </p:extLst>
          </p:nvPr>
        </p:nvGraphicFramePr>
        <p:xfrm>
          <a:off x="199511" y="2586447"/>
          <a:ext cx="5687484" cy="40356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 name="Chart 16">
            <a:extLst>
              <a:ext uri="{FF2B5EF4-FFF2-40B4-BE49-F238E27FC236}">
                <a16:creationId xmlns:a16="http://schemas.microsoft.com/office/drawing/2014/main" id="{47E0A02B-C033-A34D-1986-ABACABBF9161}"/>
              </a:ext>
            </a:extLst>
          </p:cNvPr>
          <p:cNvGraphicFramePr>
            <a:graphicFrameLocks/>
          </p:cNvGraphicFramePr>
          <p:nvPr>
            <p:extLst>
              <p:ext uri="{D42A27DB-BD31-4B8C-83A1-F6EECF244321}">
                <p14:modId xmlns:p14="http://schemas.microsoft.com/office/powerpoint/2010/main" val="3009659089"/>
              </p:ext>
            </p:extLst>
          </p:nvPr>
        </p:nvGraphicFramePr>
        <p:xfrm>
          <a:off x="5886995" y="2586446"/>
          <a:ext cx="5843992" cy="403563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471646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a:extLst>
              <a:ext uri="{FF2B5EF4-FFF2-40B4-BE49-F238E27FC236}">
                <a16:creationId xmlns:a16="http://schemas.microsoft.com/office/drawing/2014/main" id="{68C39AC5-9A96-4964-A447-7D891D5A10FD}"/>
              </a:ext>
            </a:extLst>
          </p:cNvPr>
          <p:cNvSpPr txBox="1">
            <a:spLocks noChangeArrowheads="1"/>
          </p:cNvSpPr>
          <p:nvPr/>
        </p:nvSpPr>
        <p:spPr bwMode="auto">
          <a:xfrm>
            <a:off x="407211" y="386661"/>
            <a:ext cx="9001156" cy="538609"/>
          </a:xfrm>
          <a:prstGeom prst="rect">
            <a:avLst/>
          </a:prstGeom>
          <a:noFill/>
          <a:ln w="9525">
            <a:noFill/>
            <a:miter lim="800000"/>
            <a:headEnd/>
            <a:tailEnd/>
          </a:ln>
          <a:effectLst/>
        </p:spPr>
        <p:txBody>
          <a:bodyPr wrap="square">
            <a:spAutoFit/>
          </a:bodyPr>
          <a:lstStyle/>
          <a:p>
            <a:pPr algn="l"/>
            <a:r>
              <a:rPr lang="fi-FI" sz="2900" dirty="0">
                <a:solidFill>
                  <a:schemeClr val="tx2"/>
                </a:solidFill>
                <a:latin typeface="+mj-lt"/>
                <a:cs typeface="Calibri" panose="020F0502020204030204" pitchFamily="34" charset="0"/>
              </a:rPr>
              <a:t>Työkyky tällä hetkellä</a:t>
            </a:r>
            <a:endParaRPr lang="en-GB" sz="2900" dirty="0">
              <a:solidFill>
                <a:schemeClr val="tx2"/>
              </a:solidFill>
              <a:latin typeface="+mj-lt"/>
              <a:cs typeface="Calibri" panose="020F0502020204030204" pitchFamily="34" charset="0"/>
            </a:endParaRPr>
          </a:p>
        </p:txBody>
      </p:sp>
      <p:graphicFrame>
        <p:nvGraphicFramePr>
          <p:cNvPr id="10" name="Chart 9">
            <a:extLst>
              <a:ext uri="{FF2B5EF4-FFF2-40B4-BE49-F238E27FC236}">
                <a16:creationId xmlns:a16="http://schemas.microsoft.com/office/drawing/2014/main" id="{ED39BF30-47C4-0542-93FF-9B35E3CFB5CF}"/>
              </a:ext>
            </a:extLst>
          </p:cNvPr>
          <p:cNvGraphicFramePr>
            <a:graphicFrameLocks/>
          </p:cNvGraphicFramePr>
          <p:nvPr>
            <p:extLst>
              <p:ext uri="{D42A27DB-BD31-4B8C-83A1-F6EECF244321}">
                <p14:modId xmlns:p14="http://schemas.microsoft.com/office/powerpoint/2010/main" val="1763226159"/>
              </p:ext>
            </p:extLst>
          </p:nvPr>
        </p:nvGraphicFramePr>
        <p:xfrm>
          <a:off x="783771" y="1428206"/>
          <a:ext cx="9588138" cy="5225144"/>
        </p:xfrm>
        <a:graphic>
          <a:graphicData uri="http://schemas.openxmlformats.org/drawingml/2006/chart">
            <c:chart xmlns:c="http://schemas.openxmlformats.org/drawingml/2006/chart" xmlns:r="http://schemas.openxmlformats.org/officeDocument/2006/relationships" r:id="rId2"/>
          </a:graphicData>
        </a:graphic>
      </p:graphicFrame>
      <p:sp>
        <p:nvSpPr>
          <p:cNvPr id="6" name="Speech Bubble: Rectangle with Corners Rounded 5">
            <a:extLst>
              <a:ext uri="{FF2B5EF4-FFF2-40B4-BE49-F238E27FC236}">
                <a16:creationId xmlns:a16="http://schemas.microsoft.com/office/drawing/2014/main" id="{9B3AC550-6E01-4820-8BE7-70CD8F46BB36}"/>
              </a:ext>
            </a:extLst>
          </p:cNvPr>
          <p:cNvSpPr/>
          <p:nvPr/>
        </p:nvSpPr>
        <p:spPr>
          <a:xfrm>
            <a:off x="8992568" y="386661"/>
            <a:ext cx="2624665" cy="1042867"/>
          </a:xfrm>
          <a:prstGeom prst="wedgeRoundRectCallout">
            <a:avLst>
              <a:gd name="adj1" fmla="val -59589"/>
              <a:gd name="adj2" fmla="val 7041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200" dirty="0"/>
              <a:t>Oletetaan, että työkykysi on parhaimmillaan saanut 10 pistettä. Minkä pistemäärän antaisit nykyiselle työkyvyllesi asteikolla 1-10?</a:t>
            </a:r>
          </a:p>
        </p:txBody>
      </p:sp>
    </p:spTree>
    <p:extLst>
      <p:ext uri="{BB962C8B-B14F-4D97-AF65-F5344CB8AC3E}">
        <p14:creationId xmlns:p14="http://schemas.microsoft.com/office/powerpoint/2010/main" val="2493987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a:extLst>
              <a:ext uri="{FF2B5EF4-FFF2-40B4-BE49-F238E27FC236}">
                <a16:creationId xmlns:a16="http://schemas.microsoft.com/office/drawing/2014/main" id="{68C39AC5-9A96-4964-A447-7D891D5A10FD}"/>
              </a:ext>
            </a:extLst>
          </p:cNvPr>
          <p:cNvSpPr txBox="1">
            <a:spLocks noChangeArrowheads="1"/>
          </p:cNvSpPr>
          <p:nvPr/>
        </p:nvSpPr>
        <p:spPr bwMode="auto">
          <a:xfrm>
            <a:off x="407211" y="386661"/>
            <a:ext cx="9001156" cy="538609"/>
          </a:xfrm>
          <a:prstGeom prst="rect">
            <a:avLst/>
          </a:prstGeom>
          <a:noFill/>
          <a:ln w="9525">
            <a:noFill/>
            <a:miter lim="800000"/>
            <a:headEnd/>
            <a:tailEnd/>
          </a:ln>
          <a:effectLst/>
        </p:spPr>
        <p:txBody>
          <a:bodyPr wrap="square">
            <a:spAutoFit/>
          </a:bodyPr>
          <a:lstStyle/>
          <a:p>
            <a:pPr algn="l"/>
            <a:r>
              <a:rPr lang="fi-FI" sz="2900" dirty="0">
                <a:solidFill>
                  <a:schemeClr val="tx2"/>
                </a:solidFill>
                <a:latin typeface="+mj-lt"/>
                <a:cs typeface="Calibri" panose="020F0502020204030204" pitchFamily="34" charset="0"/>
              </a:rPr>
              <a:t>Tunneilmasto</a:t>
            </a:r>
          </a:p>
        </p:txBody>
      </p:sp>
      <p:sp>
        <p:nvSpPr>
          <p:cNvPr id="7" name="Speech Bubble: Rectangle with Corners Rounded 6">
            <a:extLst>
              <a:ext uri="{FF2B5EF4-FFF2-40B4-BE49-F238E27FC236}">
                <a16:creationId xmlns:a16="http://schemas.microsoft.com/office/drawing/2014/main" id="{B2D8636E-54B0-40AB-813B-B4F871326172}"/>
              </a:ext>
            </a:extLst>
          </p:cNvPr>
          <p:cNvSpPr/>
          <p:nvPr/>
        </p:nvSpPr>
        <p:spPr>
          <a:xfrm>
            <a:off x="5552684" y="386661"/>
            <a:ext cx="2171820" cy="790739"/>
          </a:xfrm>
          <a:prstGeom prst="wedgeRoundRectCallout">
            <a:avLst>
              <a:gd name="adj1" fmla="val -32050"/>
              <a:gd name="adj2" fmla="val 64571"/>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200" dirty="0"/>
              <a:t>Valitse tuntemuksista 1-3, jotka parhaiten kuvaavat mielialaa työssäsi tällä hetkellä.</a:t>
            </a:r>
          </a:p>
        </p:txBody>
      </p:sp>
      <p:graphicFrame>
        <p:nvGraphicFramePr>
          <p:cNvPr id="10" name="Chart 9">
            <a:extLst>
              <a:ext uri="{FF2B5EF4-FFF2-40B4-BE49-F238E27FC236}">
                <a16:creationId xmlns:a16="http://schemas.microsoft.com/office/drawing/2014/main" id="{EFEF3544-CD60-4CE8-994D-06FDCDB0D1ED}"/>
              </a:ext>
            </a:extLst>
          </p:cNvPr>
          <p:cNvGraphicFramePr>
            <a:graphicFrameLocks/>
          </p:cNvGraphicFramePr>
          <p:nvPr>
            <p:extLst>
              <p:ext uri="{D42A27DB-BD31-4B8C-83A1-F6EECF244321}">
                <p14:modId xmlns:p14="http://schemas.microsoft.com/office/powerpoint/2010/main" val="2457082663"/>
              </p:ext>
            </p:extLst>
          </p:nvPr>
        </p:nvGraphicFramePr>
        <p:xfrm>
          <a:off x="102869" y="1323703"/>
          <a:ext cx="6062800" cy="452845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Chart 11">
            <a:extLst>
              <a:ext uri="{FF2B5EF4-FFF2-40B4-BE49-F238E27FC236}">
                <a16:creationId xmlns:a16="http://schemas.microsoft.com/office/drawing/2014/main" id="{51763DAE-6C66-4484-9077-384865113784}"/>
              </a:ext>
            </a:extLst>
          </p:cNvPr>
          <p:cNvGraphicFramePr>
            <a:graphicFrameLocks/>
          </p:cNvGraphicFramePr>
          <p:nvPr>
            <p:extLst>
              <p:ext uri="{D42A27DB-BD31-4B8C-83A1-F6EECF244321}">
                <p14:modId xmlns:p14="http://schemas.microsoft.com/office/powerpoint/2010/main" val="3890294445"/>
              </p:ext>
            </p:extLst>
          </p:nvPr>
        </p:nvGraphicFramePr>
        <p:xfrm>
          <a:off x="6165670" y="1323702"/>
          <a:ext cx="5651862" cy="4528455"/>
        </p:xfrm>
        <a:graphic>
          <a:graphicData uri="http://schemas.openxmlformats.org/drawingml/2006/chart">
            <c:chart xmlns:c="http://schemas.openxmlformats.org/drawingml/2006/chart" xmlns:r="http://schemas.openxmlformats.org/officeDocument/2006/relationships" r:id="rId3"/>
          </a:graphicData>
        </a:graphic>
      </p:graphicFrame>
      <p:sp>
        <p:nvSpPr>
          <p:cNvPr id="6" name="Speech Bubble: Rectangle with Corners Rounded 5">
            <a:extLst>
              <a:ext uri="{FF2B5EF4-FFF2-40B4-BE49-F238E27FC236}">
                <a16:creationId xmlns:a16="http://schemas.microsoft.com/office/drawing/2014/main" id="{C309573D-2A7E-4021-E9AA-F63601EF15D8}"/>
              </a:ext>
            </a:extLst>
          </p:cNvPr>
          <p:cNvSpPr/>
          <p:nvPr/>
        </p:nvSpPr>
        <p:spPr>
          <a:xfrm>
            <a:off x="10319657" y="259097"/>
            <a:ext cx="1497875" cy="538609"/>
          </a:xfrm>
          <a:prstGeom prst="wedgeRoundRectCallout">
            <a:avLst>
              <a:gd name="adj1" fmla="val -57839"/>
              <a:gd name="adj2" fmla="val 83132"/>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200" dirty="0"/>
              <a:t>Ei ollut kysymyksenä vuonna 2016</a:t>
            </a:r>
          </a:p>
        </p:txBody>
      </p:sp>
    </p:spTree>
    <p:extLst>
      <p:ext uri="{BB962C8B-B14F-4D97-AF65-F5344CB8AC3E}">
        <p14:creationId xmlns:p14="http://schemas.microsoft.com/office/powerpoint/2010/main" val="33087231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407211" y="386661"/>
            <a:ext cx="9001156" cy="538609"/>
          </a:xfrm>
          <a:prstGeom prst="rect">
            <a:avLst/>
          </a:prstGeom>
          <a:noFill/>
          <a:ln w="9525">
            <a:noFill/>
            <a:miter lim="800000"/>
            <a:headEnd/>
            <a:tailEnd/>
          </a:ln>
          <a:effectLst/>
        </p:spPr>
        <p:txBody>
          <a:bodyPr wrap="square">
            <a:spAutoFit/>
          </a:bodyPr>
          <a:lstStyle/>
          <a:p>
            <a:pPr algn="l"/>
            <a:r>
              <a:rPr lang="fi-FI" sz="2900" dirty="0">
                <a:solidFill>
                  <a:schemeClr val="tx2"/>
                </a:solidFill>
                <a:latin typeface="+mj-lt"/>
                <a:cs typeface="Calibri" panose="020F0502020204030204" pitchFamily="34" charset="0"/>
              </a:rPr>
              <a:t>Keskeiset havainnot tuloksista</a:t>
            </a:r>
            <a:endParaRPr lang="en-GB" sz="2900" dirty="0">
              <a:solidFill>
                <a:schemeClr val="tx2"/>
              </a:solidFill>
              <a:latin typeface="+mj-lt"/>
              <a:cs typeface="Calibri" panose="020F0502020204030204" pitchFamily="34" charset="0"/>
            </a:endParaRPr>
          </a:p>
        </p:txBody>
      </p:sp>
      <p:sp>
        <p:nvSpPr>
          <p:cNvPr id="4" name="Tekstikehys 3"/>
          <p:cNvSpPr txBox="1"/>
          <p:nvPr/>
        </p:nvSpPr>
        <p:spPr>
          <a:xfrm>
            <a:off x="674914" y="1054545"/>
            <a:ext cx="10842171" cy="5232202"/>
          </a:xfrm>
          <a:prstGeom prst="rect">
            <a:avLst/>
          </a:prstGeom>
          <a:noFill/>
        </p:spPr>
        <p:txBody>
          <a:bodyPr wrap="square" rtlCol="0">
            <a:spAutoFit/>
          </a:bodyPr>
          <a:lstStyle/>
          <a:p>
            <a:pPr marL="280988" indent="-280988">
              <a:spcBef>
                <a:spcPts val="600"/>
              </a:spcBef>
              <a:spcAft>
                <a:spcPts val="600"/>
              </a:spcAft>
              <a:buFont typeface="Wingdings" pitchFamily="2" charset="2"/>
              <a:buChar char="ü"/>
            </a:pPr>
            <a:r>
              <a:rPr lang="fi-FI" sz="1600" dirty="0"/>
              <a:t>Tulokset ovat kokonaisuutena hyvällä tasolla ja palaute on positiivissävytteistä. </a:t>
            </a:r>
          </a:p>
          <a:p>
            <a:pPr marL="280988" indent="-280988">
              <a:spcBef>
                <a:spcPts val="600"/>
              </a:spcBef>
              <a:spcAft>
                <a:spcPts val="600"/>
              </a:spcAft>
              <a:buFont typeface="Wingdings" pitchFamily="2" charset="2"/>
              <a:buChar char="ü"/>
            </a:pPr>
            <a:r>
              <a:rPr lang="fi-FI" sz="1600" dirty="0"/>
              <a:t>Kipinässä pääosin työskentelevät ovat selvästi tyytyväisempiä työympäristöä sekä työoloja kartoittaviin mittareihin kuin muualla työskentelevät. Merkittävimmät erot liittyvät taukotiloihin, akustiikkaan sekä työturvallisuuteen.</a:t>
            </a:r>
          </a:p>
          <a:p>
            <a:pPr marL="280988" indent="-280988">
              <a:spcBef>
                <a:spcPts val="600"/>
              </a:spcBef>
              <a:spcAft>
                <a:spcPts val="600"/>
              </a:spcAft>
              <a:buFont typeface="Wingdings" pitchFamily="2" charset="2"/>
              <a:buChar char="ü"/>
            </a:pPr>
            <a:r>
              <a:rPr lang="fi-FI" sz="1600" dirty="0"/>
              <a:t>Tyytyväisyys työympäristön työoloihin on parantunut edelliseen kyselyyn verrattuna kaikilta osin. Parannus tuloksissa johtuu nimenomaan Kipinässä pääosin työskentelevien paremmasta tyytyväisyydestä.</a:t>
            </a:r>
          </a:p>
          <a:p>
            <a:pPr marL="280988" indent="-280988">
              <a:spcBef>
                <a:spcPts val="600"/>
              </a:spcBef>
              <a:spcAft>
                <a:spcPts val="600"/>
              </a:spcAft>
              <a:buFont typeface="Wingdings" pitchFamily="2" charset="2"/>
              <a:buChar char="ü"/>
            </a:pPr>
            <a:r>
              <a:rPr lang="fi-FI" sz="1600" dirty="0"/>
              <a:t>Opiston toimintaan ollaan erittäin tyytyväisiä ja tyytyväisyys on lisäksi parantunut edellisestä kyselystä. Varsinkin tyytyväisyys perehdyttämiseen on parantunut merkittävästi. Opiston toimintaa on arvioitu selkeiden odotusten ja osaamisen tason osalta sekä perehdyttämisen ja opettajainkokouksen hyödyllisyyden kannalta. Lisäksi on pyydetty arvioimaan minkälaista palvelua on saanut opiston toimistolta. Kaikista mittareista on tulleet erinomaiset arvosanat. Ainoana poikkeuksena on tyytyväisyys opettajankokouksen hyödyllisyyteen, sillä sen keskiarvo on ainoana alle neljän (3,41), mutta sekin arvosana hiukan parantunut edellisestä kyselystä. Kaikissa muissa neljässä mittarissa keskiarvo on reilusti yli neljän. </a:t>
            </a:r>
          </a:p>
          <a:p>
            <a:pPr marL="280988" indent="-280988">
              <a:spcBef>
                <a:spcPts val="600"/>
              </a:spcBef>
              <a:spcAft>
                <a:spcPts val="600"/>
              </a:spcAft>
              <a:buFont typeface="Wingdings" pitchFamily="2" charset="2"/>
              <a:buChar char="ü"/>
            </a:pPr>
            <a:r>
              <a:rPr lang="fi-FI" sz="1600" dirty="0"/>
              <a:t>Tasa-arvoinen kohtelu toteutuu opistolla erinomaisesti ja tulokset ovat jopa parantuneet edellisestä hieman edellisestä kerrasta, vaikka ne ovat jo silloin olleet huippuluokkaa.</a:t>
            </a:r>
          </a:p>
          <a:p>
            <a:pPr marL="280988" indent="-280988">
              <a:spcBef>
                <a:spcPts val="600"/>
              </a:spcBef>
              <a:spcAft>
                <a:spcPts val="600"/>
              </a:spcAft>
              <a:buFont typeface="Wingdings" pitchFamily="2" charset="2"/>
              <a:buChar char="ü"/>
            </a:pPr>
            <a:r>
              <a:rPr lang="fi-FI" sz="1600" dirty="0"/>
              <a:t>Sosiaalisena ympäristönä Hyvinkään Opistoa pidetään erittäin miellyttävänä työskentelyilmapiiriltä ja myös työtä koskevaa tietoa saadaan riittävästi henkilökunnalta. Tunne, että kuuluisi Hyvinkään Opiston työyhteisöön ei ole ihan samalla tasolla, mutta ei tulos siltäkään osin heikko ole. Haasteena on mm. se, että monet tuntiopettajista käy sen verran harvoin opistolla.  </a:t>
            </a:r>
          </a:p>
          <a:p>
            <a:pPr marL="280988" indent="-280988">
              <a:spcBef>
                <a:spcPts val="600"/>
              </a:spcBef>
              <a:spcAft>
                <a:spcPts val="600"/>
              </a:spcAft>
              <a:buFont typeface="Wingdings" pitchFamily="2" charset="2"/>
              <a:buChar char="ü"/>
            </a:pPr>
            <a:endParaRPr lang="fi-FI" dirty="0"/>
          </a:p>
        </p:txBody>
      </p:sp>
    </p:spTree>
    <p:extLst>
      <p:ext uri="{BB962C8B-B14F-4D97-AF65-F5344CB8AC3E}">
        <p14:creationId xmlns:p14="http://schemas.microsoft.com/office/powerpoint/2010/main" val="27456919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a:extLst>
              <a:ext uri="{FF2B5EF4-FFF2-40B4-BE49-F238E27FC236}">
                <a16:creationId xmlns:a16="http://schemas.microsoft.com/office/drawing/2014/main" id="{68C39AC5-9A96-4964-A447-7D891D5A10FD}"/>
              </a:ext>
            </a:extLst>
          </p:cNvPr>
          <p:cNvSpPr txBox="1">
            <a:spLocks noChangeArrowheads="1"/>
          </p:cNvSpPr>
          <p:nvPr/>
        </p:nvSpPr>
        <p:spPr bwMode="auto">
          <a:xfrm>
            <a:off x="407211" y="386661"/>
            <a:ext cx="9001156" cy="538609"/>
          </a:xfrm>
          <a:prstGeom prst="rect">
            <a:avLst/>
          </a:prstGeom>
          <a:noFill/>
          <a:ln w="9525">
            <a:noFill/>
            <a:miter lim="800000"/>
            <a:headEnd/>
            <a:tailEnd/>
          </a:ln>
          <a:effectLst/>
        </p:spPr>
        <p:txBody>
          <a:bodyPr wrap="square">
            <a:spAutoFit/>
          </a:bodyPr>
          <a:lstStyle/>
          <a:p>
            <a:pPr algn="l"/>
            <a:r>
              <a:rPr lang="fi-FI" sz="2900" dirty="0">
                <a:solidFill>
                  <a:schemeClr val="tx2"/>
                </a:solidFill>
                <a:latin typeface="+mj-lt"/>
                <a:cs typeface="Calibri" panose="020F0502020204030204" pitchFamily="34" charset="0"/>
              </a:rPr>
              <a:t>Koulutus- ja kehittämistarpeiden arviointi</a:t>
            </a:r>
            <a:endParaRPr lang="en-GB" sz="2900" dirty="0">
              <a:solidFill>
                <a:schemeClr val="tx2"/>
              </a:solidFill>
              <a:latin typeface="+mj-lt"/>
              <a:cs typeface="Calibri" panose="020F0502020204030204" pitchFamily="34" charset="0"/>
            </a:endParaRPr>
          </a:p>
        </p:txBody>
      </p:sp>
      <p:graphicFrame>
        <p:nvGraphicFramePr>
          <p:cNvPr id="8" name="Chart 7">
            <a:extLst>
              <a:ext uri="{FF2B5EF4-FFF2-40B4-BE49-F238E27FC236}">
                <a16:creationId xmlns:a16="http://schemas.microsoft.com/office/drawing/2014/main" id="{25401C3F-EBF5-41F1-8A2D-32EE602108CA}"/>
              </a:ext>
            </a:extLst>
          </p:cNvPr>
          <p:cNvGraphicFramePr>
            <a:graphicFrameLocks/>
          </p:cNvGraphicFramePr>
          <p:nvPr>
            <p:extLst>
              <p:ext uri="{D42A27DB-BD31-4B8C-83A1-F6EECF244321}">
                <p14:modId xmlns:p14="http://schemas.microsoft.com/office/powerpoint/2010/main" val="752181920"/>
              </p:ext>
            </p:extLst>
          </p:nvPr>
        </p:nvGraphicFramePr>
        <p:xfrm>
          <a:off x="147298" y="1421673"/>
          <a:ext cx="5948701" cy="529263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a:extLst>
              <a:ext uri="{FF2B5EF4-FFF2-40B4-BE49-F238E27FC236}">
                <a16:creationId xmlns:a16="http://schemas.microsoft.com/office/drawing/2014/main" id="{C58A3A50-B654-43A6-A7EF-8F307042B61D}"/>
              </a:ext>
            </a:extLst>
          </p:cNvPr>
          <p:cNvGraphicFramePr>
            <a:graphicFrameLocks/>
          </p:cNvGraphicFramePr>
          <p:nvPr>
            <p:extLst>
              <p:ext uri="{D42A27DB-BD31-4B8C-83A1-F6EECF244321}">
                <p14:modId xmlns:p14="http://schemas.microsoft.com/office/powerpoint/2010/main" val="2475043144"/>
              </p:ext>
            </p:extLst>
          </p:nvPr>
        </p:nvGraphicFramePr>
        <p:xfrm>
          <a:off x="6095999" y="1421673"/>
          <a:ext cx="5860869" cy="529263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870467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6C06E-1DAF-45ED-BF08-3316F83CD4EA}"/>
              </a:ext>
            </a:extLst>
          </p:cNvPr>
          <p:cNvSpPr>
            <a:spLocks noGrp="1"/>
          </p:cNvSpPr>
          <p:nvPr>
            <p:ph type="title"/>
          </p:nvPr>
        </p:nvSpPr>
        <p:spPr/>
        <p:txBody>
          <a:bodyPr/>
          <a:lstStyle/>
          <a:p>
            <a:r>
              <a:rPr lang="en-US" b="1" dirty="0"/>
              <a:t>Jan Silvonen</a:t>
            </a:r>
            <a:br>
              <a:rPr lang="en-US" dirty="0"/>
            </a:br>
            <a:r>
              <a:rPr lang="en-US" dirty="0"/>
              <a:t>+358 40 514 7715</a:t>
            </a:r>
            <a:br>
              <a:rPr lang="en-US" dirty="0"/>
            </a:br>
            <a:r>
              <a:rPr lang="en-US" dirty="0"/>
              <a:t>jan.silvonen@mps.fi</a:t>
            </a:r>
          </a:p>
        </p:txBody>
      </p:sp>
      <p:sp>
        <p:nvSpPr>
          <p:cNvPr id="3" name="Footer Placeholder 2">
            <a:extLst>
              <a:ext uri="{FF2B5EF4-FFF2-40B4-BE49-F238E27FC236}">
                <a16:creationId xmlns:a16="http://schemas.microsoft.com/office/drawing/2014/main" id="{9C97CF2D-8244-4508-AEA5-8AE92E8A12A9}"/>
              </a:ext>
            </a:extLst>
          </p:cNvPr>
          <p:cNvSpPr>
            <a:spLocks noGrp="1"/>
          </p:cNvSpPr>
          <p:nvPr>
            <p:ph type="ftr" sz="quarter" idx="11"/>
          </p:nvPr>
        </p:nvSpPr>
        <p:spPr/>
        <p:txBody>
          <a:bodyPr/>
          <a:lstStyle/>
          <a:p>
            <a:r>
              <a:rPr lang="en-US" dirty="0"/>
              <a:t>© Copyright MPS Enterprises Ltd.</a:t>
            </a:r>
          </a:p>
        </p:txBody>
      </p:sp>
      <p:sp>
        <p:nvSpPr>
          <p:cNvPr id="4" name="Slide Number Placeholder 3">
            <a:extLst>
              <a:ext uri="{FF2B5EF4-FFF2-40B4-BE49-F238E27FC236}">
                <a16:creationId xmlns:a16="http://schemas.microsoft.com/office/drawing/2014/main" id="{4C430723-4ED3-491A-8F67-7EE673A8417C}"/>
              </a:ext>
            </a:extLst>
          </p:cNvPr>
          <p:cNvSpPr>
            <a:spLocks noGrp="1"/>
          </p:cNvSpPr>
          <p:nvPr>
            <p:ph type="sldNum" sz="quarter" idx="12"/>
          </p:nvPr>
        </p:nvSpPr>
        <p:spPr/>
        <p:txBody>
          <a:bodyPr/>
          <a:lstStyle/>
          <a:p>
            <a:fld id="{A80DE2DC-4C2B-4E48-A8C6-DE7CD8D82F9D}" type="slidenum">
              <a:rPr lang="en-US" smtClean="0"/>
              <a:pPr/>
              <a:t>21</a:t>
            </a:fld>
            <a:endParaRPr lang="en-US"/>
          </a:p>
        </p:txBody>
      </p:sp>
      <p:sp>
        <p:nvSpPr>
          <p:cNvPr id="8" name="Tekstin paikkamerkki 7">
            <a:extLst>
              <a:ext uri="{FF2B5EF4-FFF2-40B4-BE49-F238E27FC236}">
                <a16:creationId xmlns:a16="http://schemas.microsoft.com/office/drawing/2014/main" id="{F1CA5013-ABDB-4DC6-BDF2-2E0C0891743F}"/>
              </a:ext>
            </a:extLst>
          </p:cNvPr>
          <p:cNvSpPr>
            <a:spLocks noGrp="1"/>
          </p:cNvSpPr>
          <p:nvPr>
            <p:ph type="body" sz="quarter" idx="13"/>
          </p:nvPr>
        </p:nvSpPr>
        <p:spPr/>
        <p:txBody>
          <a:bodyPr/>
          <a:lstStyle/>
          <a:p>
            <a:r>
              <a:rPr lang="fi-FI" b="1"/>
              <a:t>MPS Enterprises</a:t>
            </a:r>
          </a:p>
          <a:p>
            <a:r>
              <a:rPr lang="fi-FI"/>
              <a:t>Paciuksenkatu 27</a:t>
            </a:r>
          </a:p>
          <a:p>
            <a:r>
              <a:rPr lang="fi-FI"/>
              <a:t>FI-00270 Helsinki</a:t>
            </a:r>
          </a:p>
          <a:p>
            <a:r>
              <a:rPr lang="fi-FI"/>
              <a:t>www.mpsglobe.com</a:t>
            </a:r>
            <a:endParaRPr lang="en-US"/>
          </a:p>
        </p:txBody>
      </p:sp>
    </p:spTree>
    <p:extLst>
      <p:ext uri="{BB962C8B-B14F-4D97-AF65-F5344CB8AC3E}">
        <p14:creationId xmlns:p14="http://schemas.microsoft.com/office/powerpoint/2010/main" val="31483243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407211" y="386661"/>
            <a:ext cx="9001156" cy="538609"/>
          </a:xfrm>
          <a:prstGeom prst="rect">
            <a:avLst/>
          </a:prstGeom>
          <a:noFill/>
          <a:ln w="9525">
            <a:noFill/>
            <a:miter lim="800000"/>
            <a:headEnd/>
            <a:tailEnd/>
          </a:ln>
          <a:effectLst/>
        </p:spPr>
        <p:txBody>
          <a:bodyPr wrap="square">
            <a:spAutoFit/>
          </a:bodyPr>
          <a:lstStyle/>
          <a:p>
            <a:pPr algn="l"/>
            <a:r>
              <a:rPr lang="fi-FI" sz="2900" dirty="0">
                <a:solidFill>
                  <a:schemeClr val="tx2"/>
                </a:solidFill>
                <a:latin typeface="+mj-lt"/>
                <a:cs typeface="Calibri" panose="020F0502020204030204" pitchFamily="34" charset="0"/>
              </a:rPr>
              <a:t>Taustaa</a:t>
            </a:r>
            <a:endParaRPr lang="en-GB" sz="2900" dirty="0">
              <a:solidFill>
                <a:schemeClr val="tx2"/>
              </a:solidFill>
              <a:latin typeface="+mj-lt"/>
              <a:cs typeface="Calibri" panose="020F0502020204030204" pitchFamily="34" charset="0"/>
            </a:endParaRPr>
          </a:p>
        </p:txBody>
      </p:sp>
      <p:sp>
        <p:nvSpPr>
          <p:cNvPr id="4" name="Tekstikehys 3"/>
          <p:cNvSpPr txBox="1"/>
          <p:nvPr/>
        </p:nvSpPr>
        <p:spPr>
          <a:xfrm>
            <a:off x="335903" y="1241157"/>
            <a:ext cx="6671387" cy="4278094"/>
          </a:xfrm>
          <a:prstGeom prst="rect">
            <a:avLst/>
          </a:prstGeom>
          <a:noFill/>
        </p:spPr>
        <p:txBody>
          <a:bodyPr wrap="square" rtlCol="0">
            <a:spAutoFit/>
          </a:bodyPr>
          <a:lstStyle/>
          <a:p>
            <a:pPr marL="280988" indent="-280988">
              <a:spcBef>
                <a:spcPts val="600"/>
              </a:spcBef>
              <a:spcAft>
                <a:spcPts val="600"/>
              </a:spcAft>
              <a:buFont typeface="Wingdings" pitchFamily="2" charset="2"/>
              <a:buChar char="ü"/>
            </a:pPr>
            <a:r>
              <a:rPr lang="fi-FI" dirty="0"/>
              <a:t>Hyvinkään Opiston tuntiopettajille toteutettiin työhyvinvointikartoitus sähköisenä kyselynä maaliskuussa 2022. Edellisen kerran vastaava kysely toteutettiin marraskuussa 2020. Nyt tehdyn kyselyn tuloksia on verrattu edellisen kyselyn tuloksiin. </a:t>
            </a:r>
          </a:p>
          <a:p>
            <a:pPr marL="280988" indent="-280988">
              <a:spcBef>
                <a:spcPts val="600"/>
              </a:spcBef>
              <a:spcAft>
                <a:spcPts val="600"/>
              </a:spcAft>
              <a:buFont typeface="Wingdings" pitchFamily="2" charset="2"/>
              <a:buChar char="ü"/>
            </a:pPr>
            <a:r>
              <a:rPr lang="fi-FI" dirty="0"/>
              <a:t>Kysely lähetettiin kaikkiaan 94 tuntiopettajalle ja siihen vastasi yhteensä 51 tuntiopettajaa. Vastausprosentti tässä kyselyssä oli 54 ja vuoden 2020 kyselyssä vastausprosentti oli 42, joten se parani yli 10 %. Vastausaikaa kyselyyn oli yhteensä kolme viikkoa ja muistutuksia lähetettiin kolmesti.</a:t>
            </a:r>
          </a:p>
          <a:p>
            <a:pPr marL="280988" indent="-280988">
              <a:spcBef>
                <a:spcPts val="600"/>
              </a:spcBef>
              <a:spcAft>
                <a:spcPts val="600"/>
              </a:spcAft>
              <a:buFont typeface="Wingdings" pitchFamily="2" charset="2"/>
              <a:buChar char="ü"/>
            </a:pPr>
            <a:r>
              <a:rPr lang="fi-FI" dirty="0"/>
              <a:t>Yhtenä taustakysymyksenä kysyttiin työskenteleekö vastaaja Kipinässä (opiston uusi päärakennus) vai muualla. Tuloksia on vertailtu joiltakin osin näiden ryhmien välillä, koska haluttiin tietoa siitä, eroaako pääosin uudessa päärakennuksessa työskentelevien tulokset pääasiallisesti muualla opettavien tuloksista.</a:t>
            </a:r>
          </a:p>
        </p:txBody>
      </p:sp>
      <p:graphicFrame>
        <p:nvGraphicFramePr>
          <p:cNvPr id="7" name="Chart 6">
            <a:extLst>
              <a:ext uri="{FF2B5EF4-FFF2-40B4-BE49-F238E27FC236}">
                <a16:creationId xmlns:a16="http://schemas.microsoft.com/office/drawing/2014/main" id="{39FB2AD9-4987-4E0E-B05C-6E37282362D8}"/>
              </a:ext>
            </a:extLst>
          </p:cNvPr>
          <p:cNvGraphicFramePr>
            <a:graphicFrameLocks/>
          </p:cNvGraphicFramePr>
          <p:nvPr>
            <p:extLst>
              <p:ext uri="{D42A27DB-BD31-4B8C-83A1-F6EECF244321}">
                <p14:modId xmlns:p14="http://schemas.microsoft.com/office/powerpoint/2010/main" val="3397116387"/>
              </p:ext>
            </p:extLst>
          </p:nvPr>
        </p:nvGraphicFramePr>
        <p:xfrm>
          <a:off x="7268858" y="1108545"/>
          <a:ext cx="4279018" cy="449106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15" name="Chart 14">
            <a:extLst>
              <a:ext uri="{FF2B5EF4-FFF2-40B4-BE49-F238E27FC236}">
                <a16:creationId xmlns:a16="http://schemas.microsoft.com/office/drawing/2014/main" id="{AC5F24BD-8A63-4D39-9120-973ACA13E9AC}"/>
              </a:ext>
            </a:extLst>
          </p:cNvPr>
          <p:cNvGraphicFramePr>
            <a:graphicFrameLocks/>
          </p:cNvGraphicFramePr>
          <p:nvPr>
            <p:extLst>
              <p:ext uri="{D42A27DB-BD31-4B8C-83A1-F6EECF244321}">
                <p14:modId xmlns:p14="http://schemas.microsoft.com/office/powerpoint/2010/main" val="3895079295"/>
              </p:ext>
            </p:extLst>
          </p:nvPr>
        </p:nvGraphicFramePr>
        <p:xfrm>
          <a:off x="487317" y="3746862"/>
          <a:ext cx="5706732" cy="2875221"/>
        </p:xfrm>
        <a:graphic>
          <a:graphicData uri="http://schemas.openxmlformats.org/drawingml/2006/chart">
            <c:chart xmlns:c="http://schemas.openxmlformats.org/drawingml/2006/chart" xmlns:r="http://schemas.openxmlformats.org/officeDocument/2006/relationships" r:id="rId2"/>
          </a:graphicData>
        </a:graphic>
      </p:graphicFrame>
      <p:sp>
        <p:nvSpPr>
          <p:cNvPr id="2" name="Footer Placeholder 1">
            <a:extLst>
              <a:ext uri="{FF2B5EF4-FFF2-40B4-BE49-F238E27FC236}">
                <a16:creationId xmlns:a16="http://schemas.microsoft.com/office/drawing/2014/main" id="{AD6B7472-153F-4CE7-B60E-ED614764DFDA}"/>
              </a:ext>
            </a:extLst>
          </p:cNvPr>
          <p:cNvSpPr>
            <a:spLocks noGrp="1"/>
          </p:cNvSpPr>
          <p:nvPr>
            <p:ph type="ftr" sz="quarter" idx="11"/>
          </p:nvPr>
        </p:nvSpPr>
        <p:spPr/>
        <p:txBody>
          <a:bodyPr/>
          <a:lstStyle/>
          <a:p>
            <a:r>
              <a:rPr lang="en-US" dirty="0"/>
              <a:t>© Copyright MPS Enterprises Ltd.</a:t>
            </a:r>
          </a:p>
        </p:txBody>
      </p:sp>
      <p:sp>
        <p:nvSpPr>
          <p:cNvPr id="3" name="Slide Number Placeholder 2">
            <a:extLst>
              <a:ext uri="{FF2B5EF4-FFF2-40B4-BE49-F238E27FC236}">
                <a16:creationId xmlns:a16="http://schemas.microsoft.com/office/drawing/2014/main" id="{266DF1F4-656F-4C3A-B09B-648BE4C2A4F5}"/>
              </a:ext>
            </a:extLst>
          </p:cNvPr>
          <p:cNvSpPr>
            <a:spLocks noGrp="1"/>
          </p:cNvSpPr>
          <p:nvPr>
            <p:ph type="sldNum" sz="quarter" idx="12"/>
          </p:nvPr>
        </p:nvSpPr>
        <p:spPr/>
        <p:txBody>
          <a:bodyPr/>
          <a:lstStyle/>
          <a:p>
            <a:fld id="{A80DE2DC-4C2B-4E48-A8C6-DE7CD8D82F9D}" type="slidenum">
              <a:rPr lang="en-US" smtClean="0"/>
              <a:t>4</a:t>
            </a:fld>
            <a:endParaRPr lang="en-US"/>
          </a:p>
        </p:txBody>
      </p:sp>
      <p:sp>
        <p:nvSpPr>
          <p:cNvPr id="4" name="Text Box 2">
            <a:extLst>
              <a:ext uri="{FF2B5EF4-FFF2-40B4-BE49-F238E27FC236}">
                <a16:creationId xmlns:a16="http://schemas.microsoft.com/office/drawing/2014/main" id="{1ADCEDD9-B5FE-48BF-80E1-7FE63B680941}"/>
              </a:ext>
            </a:extLst>
          </p:cNvPr>
          <p:cNvSpPr txBox="1">
            <a:spLocks noChangeArrowheads="1"/>
          </p:cNvSpPr>
          <p:nvPr/>
        </p:nvSpPr>
        <p:spPr bwMode="auto">
          <a:xfrm>
            <a:off x="407209" y="348116"/>
            <a:ext cx="3851282" cy="538609"/>
          </a:xfrm>
          <a:prstGeom prst="rect">
            <a:avLst/>
          </a:prstGeom>
          <a:noFill/>
          <a:ln w="9525">
            <a:noFill/>
            <a:miter lim="800000"/>
            <a:headEnd/>
            <a:tailEnd/>
          </a:ln>
          <a:effectLst/>
        </p:spPr>
        <p:txBody>
          <a:bodyPr wrap="square">
            <a:spAutoFit/>
          </a:bodyPr>
          <a:lstStyle/>
          <a:p>
            <a:pPr algn="l"/>
            <a:r>
              <a:rPr lang="fi-FI" sz="2900" dirty="0">
                <a:solidFill>
                  <a:schemeClr val="tx2"/>
                </a:solidFill>
                <a:latin typeface="+mj-lt"/>
                <a:cs typeface="Calibri" panose="020F0502020204030204" pitchFamily="34" charset="0"/>
              </a:rPr>
              <a:t>Taustakysymykset</a:t>
            </a:r>
            <a:endParaRPr lang="en-GB" sz="2900" dirty="0">
              <a:solidFill>
                <a:schemeClr val="tx2"/>
              </a:solidFill>
              <a:latin typeface="+mj-lt"/>
              <a:cs typeface="Calibri" panose="020F0502020204030204" pitchFamily="34" charset="0"/>
            </a:endParaRPr>
          </a:p>
        </p:txBody>
      </p:sp>
      <p:sp>
        <p:nvSpPr>
          <p:cNvPr id="14" name="Speech Bubble: Rectangle with Corners Rounded 13">
            <a:extLst>
              <a:ext uri="{FF2B5EF4-FFF2-40B4-BE49-F238E27FC236}">
                <a16:creationId xmlns:a16="http://schemas.microsoft.com/office/drawing/2014/main" id="{A3C0E7BD-C83A-41A6-AACA-A1846F62A327}"/>
              </a:ext>
            </a:extLst>
          </p:cNvPr>
          <p:cNvSpPr/>
          <p:nvPr/>
        </p:nvSpPr>
        <p:spPr>
          <a:xfrm>
            <a:off x="2395248" y="3956791"/>
            <a:ext cx="1513774" cy="426721"/>
          </a:xfrm>
          <a:prstGeom prst="wedgeRoundRectCallout">
            <a:avLst>
              <a:gd name="adj1" fmla="val -42235"/>
              <a:gd name="adj2" fmla="val 7517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050" dirty="0"/>
              <a:t>Kauanko olet toiminut tuntiopettajana?</a:t>
            </a:r>
          </a:p>
        </p:txBody>
      </p:sp>
      <p:graphicFrame>
        <p:nvGraphicFramePr>
          <p:cNvPr id="12" name="Chart 11">
            <a:extLst>
              <a:ext uri="{FF2B5EF4-FFF2-40B4-BE49-F238E27FC236}">
                <a16:creationId xmlns:a16="http://schemas.microsoft.com/office/drawing/2014/main" id="{CE256B69-F1E2-42E6-A72C-015840CE6A3E}"/>
              </a:ext>
            </a:extLst>
          </p:cNvPr>
          <p:cNvGraphicFramePr>
            <a:graphicFrameLocks/>
          </p:cNvGraphicFramePr>
          <p:nvPr>
            <p:extLst>
              <p:ext uri="{D42A27DB-BD31-4B8C-83A1-F6EECF244321}">
                <p14:modId xmlns:p14="http://schemas.microsoft.com/office/powerpoint/2010/main" val="3983114941"/>
              </p:ext>
            </p:extLst>
          </p:nvPr>
        </p:nvGraphicFramePr>
        <p:xfrm>
          <a:off x="487316" y="1093240"/>
          <a:ext cx="5706732" cy="2653623"/>
        </p:xfrm>
        <a:graphic>
          <a:graphicData uri="http://schemas.openxmlformats.org/drawingml/2006/chart">
            <c:chart xmlns:c="http://schemas.openxmlformats.org/drawingml/2006/chart" xmlns:r="http://schemas.openxmlformats.org/officeDocument/2006/relationships" r:id="rId3"/>
          </a:graphicData>
        </a:graphic>
      </p:graphicFrame>
      <p:sp>
        <p:nvSpPr>
          <p:cNvPr id="5" name="Speech Bubble: Rectangle with Corners Rounded 4">
            <a:extLst>
              <a:ext uri="{FF2B5EF4-FFF2-40B4-BE49-F238E27FC236}">
                <a16:creationId xmlns:a16="http://schemas.microsoft.com/office/drawing/2014/main" id="{DBB1013F-03C4-4DE8-B791-8D29CC57BC23}"/>
              </a:ext>
            </a:extLst>
          </p:cNvPr>
          <p:cNvSpPr/>
          <p:nvPr/>
        </p:nvSpPr>
        <p:spPr>
          <a:xfrm>
            <a:off x="2485488" y="864491"/>
            <a:ext cx="2360023" cy="618309"/>
          </a:xfrm>
          <a:prstGeom prst="wedgeRoundRectCallout">
            <a:avLst>
              <a:gd name="adj1" fmla="val -42235"/>
              <a:gd name="adj2" fmla="val 7517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050" dirty="0"/>
              <a:t>Monessako vapaan sivistystyön tai taiteen perusopetuksen oppilaitoksessa opetat kuluvana lukuvuonna?</a:t>
            </a:r>
          </a:p>
        </p:txBody>
      </p:sp>
      <p:graphicFrame>
        <p:nvGraphicFramePr>
          <p:cNvPr id="20" name="Chart 19">
            <a:extLst>
              <a:ext uri="{FF2B5EF4-FFF2-40B4-BE49-F238E27FC236}">
                <a16:creationId xmlns:a16="http://schemas.microsoft.com/office/drawing/2014/main" id="{88DDCBC4-5F5C-4935-9868-B8C87FD4A135}"/>
              </a:ext>
            </a:extLst>
          </p:cNvPr>
          <p:cNvGraphicFramePr>
            <a:graphicFrameLocks/>
          </p:cNvGraphicFramePr>
          <p:nvPr>
            <p:extLst>
              <p:ext uri="{D42A27DB-BD31-4B8C-83A1-F6EECF244321}">
                <p14:modId xmlns:p14="http://schemas.microsoft.com/office/powerpoint/2010/main" val="2190892006"/>
              </p:ext>
            </p:extLst>
          </p:nvPr>
        </p:nvGraphicFramePr>
        <p:xfrm>
          <a:off x="6194047" y="1093239"/>
          <a:ext cx="5706731" cy="5528843"/>
        </p:xfrm>
        <a:graphic>
          <a:graphicData uri="http://schemas.openxmlformats.org/drawingml/2006/chart">
            <c:chart xmlns:c="http://schemas.openxmlformats.org/drawingml/2006/chart" xmlns:r="http://schemas.openxmlformats.org/officeDocument/2006/relationships" r:id="rId4"/>
          </a:graphicData>
        </a:graphic>
      </p:graphicFrame>
      <p:sp>
        <p:nvSpPr>
          <p:cNvPr id="16" name="Speech Bubble: Rectangle with Corners Rounded 15">
            <a:extLst>
              <a:ext uri="{FF2B5EF4-FFF2-40B4-BE49-F238E27FC236}">
                <a16:creationId xmlns:a16="http://schemas.microsoft.com/office/drawing/2014/main" id="{3DBF080A-ADA7-4802-9056-6FDEF5C7FD76}"/>
              </a:ext>
            </a:extLst>
          </p:cNvPr>
          <p:cNvSpPr/>
          <p:nvPr/>
        </p:nvSpPr>
        <p:spPr>
          <a:xfrm>
            <a:off x="6901934" y="617420"/>
            <a:ext cx="1513774" cy="426721"/>
          </a:xfrm>
          <a:prstGeom prst="wedgeRoundRectCallout">
            <a:avLst>
              <a:gd name="adj1" fmla="val -42235"/>
              <a:gd name="adj2" fmla="val 7517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050" dirty="0"/>
              <a:t>Opetustuntimäärä lukuvuodessa?</a:t>
            </a:r>
          </a:p>
        </p:txBody>
      </p:sp>
    </p:spTree>
    <p:extLst>
      <p:ext uri="{BB962C8B-B14F-4D97-AF65-F5344CB8AC3E}">
        <p14:creationId xmlns:p14="http://schemas.microsoft.com/office/powerpoint/2010/main" val="21142300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Kuvan paikkamerkki 6">
            <a:extLst>
              <a:ext uri="{FF2B5EF4-FFF2-40B4-BE49-F238E27FC236}">
                <a16:creationId xmlns:a16="http://schemas.microsoft.com/office/drawing/2014/main" id="{536AAB52-B7B7-479B-A7AE-4A1E96CB14AB}"/>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a:stretch/>
        </p:blipFill>
        <p:spPr>
          <a:xfrm>
            <a:off x="6987209" y="1802287"/>
            <a:ext cx="5204792" cy="3252995"/>
          </a:xfrm>
        </p:spPr>
      </p:pic>
      <p:sp>
        <p:nvSpPr>
          <p:cNvPr id="3" name="Title 2">
            <a:extLst>
              <a:ext uri="{FF2B5EF4-FFF2-40B4-BE49-F238E27FC236}">
                <a16:creationId xmlns:a16="http://schemas.microsoft.com/office/drawing/2014/main" id="{3D901690-736F-4489-AAA7-49AAEC030DA4}"/>
              </a:ext>
            </a:extLst>
          </p:cNvPr>
          <p:cNvSpPr>
            <a:spLocks noGrp="1"/>
          </p:cNvSpPr>
          <p:nvPr>
            <p:ph type="ctrTitle"/>
          </p:nvPr>
        </p:nvSpPr>
        <p:spPr/>
        <p:txBody>
          <a:bodyPr/>
          <a:lstStyle/>
          <a:p>
            <a:r>
              <a:rPr lang="fi-FI" sz="2900" dirty="0"/>
              <a:t>Tulokset</a:t>
            </a:r>
          </a:p>
        </p:txBody>
      </p:sp>
      <p:sp>
        <p:nvSpPr>
          <p:cNvPr id="5" name="Rectangle 4">
            <a:extLst>
              <a:ext uri="{FF2B5EF4-FFF2-40B4-BE49-F238E27FC236}">
                <a16:creationId xmlns:a16="http://schemas.microsoft.com/office/drawing/2014/main" id="{F8AD705C-A8D8-4CC3-8827-5BBB056B21EA}"/>
              </a:ext>
            </a:extLst>
          </p:cNvPr>
          <p:cNvSpPr/>
          <p:nvPr/>
        </p:nvSpPr>
        <p:spPr>
          <a:xfrm>
            <a:off x="636105" y="6698975"/>
            <a:ext cx="10933043" cy="159026"/>
          </a:xfrm>
          <a:prstGeom prst="rect">
            <a:avLst/>
          </a:prstGeom>
          <a:solidFill>
            <a:srgbClr val="0023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372215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a:extLst>
              <a:ext uri="{FF2B5EF4-FFF2-40B4-BE49-F238E27FC236}">
                <a16:creationId xmlns:a16="http://schemas.microsoft.com/office/drawing/2014/main" id="{68C39AC5-9A96-4964-A447-7D891D5A10FD}"/>
              </a:ext>
            </a:extLst>
          </p:cNvPr>
          <p:cNvSpPr txBox="1">
            <a:spLocks noChangeArrowheads="1"/>
          </p:cNvSpPr>
          <p:nvPr/>
        </p:nvSpPr>
        <p:spPr bwMode="auto">
          <a:xfrm>
            <a:off x="407211" y="386661"/>
            <a:ext cx="4765680" cy="538609"/>
          </a:xfrm>
          <a:prstGeom prst="rect">
            <a:avLst/>
          </a:prstGeom>
          <a:noFill/>
          <a:ln w="9525">
            <a:noFill/>
            <a:miter lim="800000"/>
            <a:headEnd/>
            <a:tailEnd/>
          </a:ln>
          <a:effectLst/>
        </p:spPr>
        <p:txBody>
          <a:bodyPr wrap="square">
            <a:spAutoFit/>
          </a:bodyPr>
          <a:lstStyle/>
          <a:p>
            <a:pPr algn="l"/>
            <a:r>
              <a:rPr lang="fi-FI" sz="2900" dirty="0">
                <a:solidFill>
                  <a:schemeClr val="tx2"/>
                </a:solidFill>
                <a:latin typeface="+mj-lt"/>
                <a:cs typeface="Calibri" panose="020F0502020204030204" pitchFamily="34" charset="0"/>
              </a:rPr>
              <a:t>Työympäristön työolot</a:t>
            </a:r>
            <a:endParaRPr lang="en-GB" sz="2900" dirty="0">
              <a:solidFill>
                <a:schemeClr val="tx2"/>
              </a:solidFill>
              <a:latin typeface="+mj-lt"/>
              <a:cs typeface="Calibri" panose="020F0502020204030204" pitchFamily="34" charset="0"/>
            </a:endParaRPr>
          </a:p>
        </p:txBody>
      </p:sp>
      <p:graphicFrame>
        <p:nvGraphicFramePr>
          <p:cNvPr id="9" name="Chart 8">
            <a:extLst>
              <a:ext uri="{FF2B5EF4-FFF2-40B4-BE49-F238E27FC236}">
                <a16:creationId xmlns:a16="http://schemas.microsoft.com/office/drawing/2014/main" id="{2A0941D6-C9CD-463F-AF2F-1E242C0C2992}"/>
              </a:ext>
            </a:extLst>
          </p:cNvPr>
          <p:cNvGraphicFramePr>
            <a:graphicFrameLocks/>
          </p:cNvGraphicFramePr>
          <p:nvPr>
            <p:extLst>
              <p:ext uri="{D42A27DB-BD31-4B8C-83A1-F6EECF244321}">
                <p14:modId xmlns:p14="http://schemas.microsoft.com/office/powerpoint/2010/main" val="1454101172"/>
              </p:ext>
            </p:extLst>
          </p:nvPr>
        </p:nvGraphicFramePr>
        <p:xfrm>
          <a:off x="407211" y="1054359"/>
          <a:ext cx="5775875" cy="468459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a:extLst>
              <a:ext uri="{FF2B5EF4-FFF2-40B4-BE49-F238E27FC236}">
                <a16:creationId xmlns:a16="http://schemas.microsoft.com/office/drawing/2014/main" id="{0498D1EC-C0E2-4A3B-8B6C-3801E4AFE935}"/>
              </a:ext>
            </a:extLst>
          </p:cNvPr>
          <p:cNvGraphicFramePr>
            <a:graphicFrameLocks/>
          </p:cNvGraphicFramePr>
          <p:nvPr>
            <p:extLst>
              <p:ext uri="{D42A27DB-BD31-4B8C-83A1-F6EECF244321}">
                <p14:modId xmlns:p14="http://schemas.microsoft.com/office/powerpoint/2010/main" val="4141733483"/>
              </p:ext>
            </p:extLst>
          </p:nvPr>
        </p:nvGraphicFramePr>
        <p:xfrm>
          <a:off x="6183085" y="1054359"/>
          <a:ext cx="5601703" cy="468459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47657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a:extLst>
              <a:ext uri="{FF2B5EF4-FFF2-40B4-BE49-F238E27FC236}">
                <a16:creationId xmlns:a16="http://schemas.microsoft.com/office/drawing/2014/main" id="{68C39AC5-9A96-4964-A447-7D891D5A10FD}"/>
              </a:ext>
            </a:extLst>
          </p:cNvPr>
          <p:cNvSpPr txBox="1">
            <a:spLocks noChangeArrowheads="1"/>
          </p:cNvSpPr>
          <p:nvPr/>
        </p:nvSpPr>
        <p:spPr bwMode="auto">
          <a:xfrm>
            <a:off x="302708" y="421495"/>
            <a:ext cx="9001156" cy="538609"/>
          </a:xfrm>
          <a:prstGeom prst="rect">
            <a:avLst/>
          </a:prstGeom>
          <a:noFill/>
          <a:ln w="9525">
            <a:noFill/>
            <a:miter lim="800000"/>
            <a:headEnd/>
            <a:tailEnd/>
          </a:ln>
          <a:effectLst/>
        </p:spPr>
        <p:txBody>
          <a:bodyPr wrap="square">
            <a:spAutoFit/>
          </a:bodyPr>
          <a:lstStyle/>
          <a:p>
            <a:pPr algn="l"/>
            <a:r>
              <a:rPr lang="fi-FI" sz="2900" dirty="0">
                <a:solidFill>
                  <a:schemeClr val="tx2"/>
                </a:solidFill>
                <a:latin typeface="+mj-lt"/>
                <a:cs typeface="Calibri" panose="020F0502020204030204" pitchFamily="34" charset="0"/>
              </a:rPr>
              <a:t>Vahtimestarin toiminta</a:t>
            </a:r>
            <a:endParaRPr lang="en-GB" sz="2900" dirty="0">
              <a:solidFill>
                <a:schemeClr val="tx2"/>
              </a:solidFill>
              <a:latin typeface="+mj-lt"/>
              <a:cs typeface="Calibri" panose="020F0502020204030204" pitchFamily="34" charset="0"/>
            </a:endParaRPr>
          </a:p>
        </p:txBody>
      </p:sp>
      <p:graphicFrame>
        <p:nvGraphicFramePr>
          <p:cNvPr id="7" name="Chart 6">
            <a:extLst>
              <a:ext uri="{FF2B5EF4-FFF2-40B4-BE49-F238E27FC236}">
                <a16:creationId xmlns:a16="http://schemas.microsoft.com/office/drawing/2014/main" id="{EA356C04-5410-4715-BCA4-64F416A02ADE}"/>
              </a:ext>
            </a:extLst>
          </p:cNvPr>
          <p:cNvGraphicFramePr>
            <a:graphicFrameLocks/>
          </p:cNvGraphicFramePr>
          <p:nvPr>
            <p:extLst>
              <p:ext uri="{D42A27DB-BD31-4B8C-83A1-F6EECF244321}">
                <p14:modId xmlns:p14="http://schemas.microsoft.com/office/powerpoint/2010/main" val="4042582170"/>
              </p:ext>
            </p:extLst>
          </p:nvPr>
        </p:nvGraphicFramePr>
        <p:xfrm>
          <a:off x="383177" y="1358537"/>
          <a:ext cx="6226629" cy="5190309"/>
        </p:xfrm>
        <a:graphic>
          <a:graphicData uri="http://schemas.openxmlformats.org/drawingml/2006/chart">
            <c:chart xmlns:c="http://schemas.openxmlformats.org/drawingml/2006/chart" xmlns:r="http://schemas.openxmlformats.org/officeDocument/2006/relationships" r:id="rId2"/>
          </a:graphicData>
        </a:graphic>
      </p:graphicFrame>
      <p:sp>
        <p:nvSpPr>
          <p:cNvPr id="2" name="Speech Bubble: Rectangle with Corners Rounded 1">
            <a:extLst>
              <a:ext uri="{FF2B5EF4-FFF2-40B4-BE49-F238E27FC236}">
                <a16:creationId xmlns:a16="http://schemas.microsoft.com/office/drawing/2014/main" id="{A56D0375-54DE-4485-BD0B-6C74D3C04203}"/>
              </a:ext>
            </a:extLst>
          </p:cNvPr>
          <p:cNvSpPr/>
          <p:nvPr/>
        </p:nvSpPr>
        <p:spPr>
          <a:xfrm>
            <a:off x="5582195" y="290932"/>
            <a:ext cx="2542904" cy="792480"/>
          </a:xfrm>
          <a:prstGeom prst="wedgeRoundRectCallout">
            <a:avLst>
              <a:gd name="adj1" fmla="val -47203"/>
              <a:gd name="adj2" fmla="val 9876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a:t>Kokemuksesi vahtimestaripalveluista?</a:t>
            </a:r>
          </a:p>
        </p:txBody>
      </p:sp>
    </p:spTree>
    <p:extLst>
      <p:ext uri="{BB962C8B-B14F-4D97-AF65-F5344CB8AC3E}">
        <p14:creationId xmlns:p14="http://schemas.microsoft.com/office/powerpoint/2010/main" val="35722418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a:extLst>
              <a:ext uri="{FF2B5EF4-FFF2-40B4-BE49-F238E27FC236}">
                <a16:creationId xmlns:a16="http://schemas.microsoft.com/office/drawing/2014/main" id="{68C39AC5-9A96-4964-A447-7D891D5A10FD}"/>
              </a:ext>
            </a:extLst>
          </p:cNvPr>
          <p:cNvSpPr txBox="1">
            <a:spLocks noChangeArrowheads="1"/>
          </p:cNvSpPr>
          <p:nvPr/>
        </p:nvSpPr>
        <p:spPr bwMode="auto">
          <a:xfrm>
            <a:off x="407211" y="386661"/>
            <a:ext cx="2484035" cy="538609"/>
          </a:xfrm>
          <a:prstGeom prst="rect">
            <a:avLst/>
          </a:prstGeom>
          <a:noFill/>
          <a:ln w="9525">
            <a:noFill/>
            <a:miter lim="800000"/>
            <a:headEnd/>
            <a:tailEnd/>
          </a:ln>
          <a:effectLst/>
        </p:spPr>
        <p:txBody>
          <a:bodyPr wrap="square">
            <a:spAutoFit/>
          </a:bodyPr>
          <a:lstStyle/>
          <a:p>
            <a:pPr algn="l"/>
            <a:r>
              <a:rPr lang="fi-FI" sz="2900" dirty="0" err="1">
                <a:solidFill>
                  <a:schemeClr val="tx2"/>
                </a:solidFill>
                <a:latin typeface="+mj-lt"/>
                <a:cs typeface="Calibri" panose="020F0502020204030204" pitchFamily="34" charset="0"/>
              </a:rPr>
              <a:t>HelleWi</a:t>
            </a:r>
            <a:endParaRPr lang="en-GB" sz="2900" dirty="0">
              <a:solidFill>
                <a:schemeClr val="tx2"/>
              </a:solidFill>
              <a:latin typeface="+mj-lt"/>
              <a:cs typeface="Calibri" panose="020F0502020204030204" pitchFamily="34" charset="0"/>
            </a:endParaRPr>
          </a:p>
        </p:txBody>
      </p:sp>
      <p:graphicFrame>
        <p:nvGraphicFramePr>
          <p:cNvPr id="6" name="Chart 5">
            <a:extLst>
              <a:ext uri="{FF2B5EF4-FFF2-40B4-BE49-F238E27FC236}">
                <a16:creationId xmlns:a16="http://schemas.microsoft.com/office/drawing/2014/main" id="{230AE971-3B0A-09C4-6100-F8D5748AFFAD}"/>
              </a:ext>
            </a:extLst>
          </p:cNvPr>
          <p:cNvGraphicFramePr>
            <a:graphicFrameLocks/>
          </p:cNvGraphicFramePr>
          <p:nvPr>
            <p:extLst>
              <p:ext uri="{D42A27DB-BD31-4B8C-83A1-F6EECF244321}">
                <p14:modId xmlns:p14="http://schemas.microsoft.com/office/powerpoint/2010/main" val="2186086714"/>
              </p:ext>
            </p:extLst>
          </p:nvPr>
        </p:nvGraphicFramePr>
        <p:xfrm>
          <a:off x="1356446" y="1873600"/>
          <a:ext cx="9034921" cy="4597739"/>
        </p:xfrm>
        <a:graphic>
          <a:graphicData uri="http://schemas.openxmlformats.org/drawingml/2006/chart">
            <c:chart xmlns:c="http://schemas.openxmlformats.org/drawingml/2006/chart" xmlns:r="http://schemas.openxmlformats.org/officeDocument/2006/relationships" r:id="rId2"/>
          </a:graphicData>
        </a:graphic>
      </p:graphicFrame>
      <p:sp>
        <p:nvSpPr>
          <p:cNvPr id="18" name="Speech Bubble: Rectangle with Corners Rounded 17">
            <a:extLst>
              <a:ext uri="{FF2B5EF4-FFF2-40B4-BE49-F238E27FC236}">
                <a16:creationId xmlns:a16="http://schemas.microsoft.com/office/drawing/2014/main" id="{271743E6-9099-4A76-99D3-C4F726F52BBA}"/>
              </a:ext>
            </a:extLst>
          </p:cNvPr>
          <p:cNvSpPr/>
          <p:nvPr/>
        </p:nvSpPr>
        <p:spPr>
          <a:xfrm>
            <a:off x="8516984" y="386661"/>
            <a:ext cx="2629988" cy="832474"/>
          </a:xfrm>
          <a:prstGeom prst="wedgeRoundRectCallout">
            <a:avLst>
              <a:gd name="adj1" fmla="val -47203"/>
              <a:gd name="adj2" fmla="val 9876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a:t>Mitä mieltä olet kurssihallinto-ohjelma </a:t>
            </a:r>
            <a:r>
              <a:rPr lang="fi-FI" dirty="0" err="1"/>
              <a:t>HelleWistä</a:t>
            </a:r>
            <a:r>
              <a:rPr lang="fi-FI" dirty="0"/>
              <a:t>?</a:t>
            </a:r>
          </a:p>
        </p:txBody>
      </p:sp>
    </p:spTree>
    <p:extLst>
      <p:ext uri="{BB962C8B-B14F-4D97-AF65-F5344CB8AC3E}">
        <p14:creationId xmlns:p14="http://schemas.microsoft.com/office/powerpoint/2010/main" val="1170554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a:extLst>
              <a:ext uri="{FF2B5EF4-FFF2-40B4-BE49-F238E27FC236}">
                <a16:creationId xmlns:a16="http://schemas.microsoft.com/office/drawing/2014/main" id="{68C39AC5-9A96-4964-A447-7D891D5A10FD}"/>
              </a:ext>
            </a:extLst>
          </p:cNvPr>
          <p:cNvSpPr txBox="1">
            <a:spLocks noChangeArrowheads="1"/>
          </p:cNvSpPr>
          <p:nvPr/>
        </p:nvSpPr>
        <p:spPr bwMode="auto">
          <a:xfrm>
            <a:off x="407211" y="386661"/>
            <a:ext cx="9001156" cy="538609"/>
          </a:xfrm>
          <a:prstGeom prst="rect">
            <a:avLst/>
          </a:prstGeom>
          <a:noFill/>
          <a:ln w="9525">
            <a:noFill/>
            <a:miter lim="800000"/>
            <a:headEnd/>
            <a:tailEnd/>
          </a:ln>
          <a:effectLst/>
        </p:spPr>
        <p:txBody>
          <a:bodyPr wrap="square">
            <a:spAutoFit/>
          </a:bodyPr>
          <a:lstStyle/>
          <a:p>
            <a:pPr algn="l"/>
            <a:r>
              <a:rPr lang="fi-FI" sz="2900" dirty="0">
                <a:solidFill>
                  <a:schemeClr val="tx2"/>
                </a:solidFill>
                <a:latin typeface="+mj-lt"/>
                <a:cs typeface="Calibri" panose="020F0502020204030204" pitchFamily="34" charset="0"/>
              </a:rPr>
              <a:t>Opiston toiminnan arviointi</a:t>
            </a:r>
            <a:endParaRPr lang="en-GB" sz="2900" dirty="0">
              <a:solidFill>
                <a:schemeClr val="tx2"/>
              </a:solidFill>
              <a:latin typeface="+mj-lt"/>
              <a:cs typeface="Calibri" panose="020F0502020204030204" pitchFamily="34" charset="0"/>
            </a:endParaRPr>
          </a:p>
        </p:txBody>
      </p:sp>
      <p:graphicFrame>
        <p:nvGraphicFramePr>
          <p:cNvPr id="6" name="Chart 5">
            <a:extLst>
              <a:ext uri="{FF2B5EF4-FFF2-40B4-BE49-F238E27FC236}">
                <a16:creationId xmlns:a16="http://schemas.microsoft.com/office/drawing/2014/main" id="{ACE1ED68-8725-4DBB-85AA-DC0622A3961B}"/>
              </a:ext>
            </a:extLst>
          </p:cNvPr>
          <p:cNvGraphicFramePr>
            <a:graphicFrameLocks/>
          </p:cNvGraphicFramePr>
          <p:nvPr>
            <p:extLst>
              <p:ext uri="{D42A27DB-BD31-4B8C-83A1-F6EECF244321}">
                <p14:modId xmlns:p14="http://schemas.microsoft.com/office/powerpoint/2010/main" val="4225309532"/>
              </p:ext>
            </p:extLst>
          </p:nvPr>
        </p:nvGraphicFramePr>
        <p:xfrm>
          <a:off x="156754" y="1323703"/>
          <a:ext cx="6097497" cy="456329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a:extLst>
              <a:ext uri="{FF2B5EF4-FFF2-40B4-BE49-F238E27FC236}">
                <a16:creationId xmlns:a16="http://schemas.microsoft.com/office/drawing/2014/main" id="{DF120541-805F-4F36-B3F2-9D2DF455D6B1}"/>
              </a:ext>
            </a:extLst>
          </p:cNvPr>
          <p:cNvGraphicFramePr>
            <a:graphicFrameLocks/>
          </p:cNvGraphicFramePr>
          <p:nvPr>
            <p:extLst>
              <p:ext uri="{D42A27DB-BD31-4B8C-83A1-F6EECF244321}">
                <p14:modId xmlns:p14="http://schemas.microsoft.com/office/powerpoint/2010/main" val="211198903"/>
              </p:ext>
            </p:extLst>
          </p:nvPr>
        </p:nvGraphicFramePr>
        <p:xfrm>
          <a:off x="6254250" y="1323703"/>
          <a:ext cx="5606823" cy="456329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54783116"/>
      </p:ext>
    </p:extLst>
  </p:cSld>
  <p:clrMapOvr>
    <a:masterClrMapping/>
  </p:clrMapOvr>
</p:sld>
</file>

<file path=ppt/theme/theme1.xml><?xml version="1.0" encoding="utf-8"?>
<a:theme xmlns:a="http://schemas.openxmlformats.org/drawingml/2006/main" name="MPS Theme">
  <a:themeElements>
    <a:clrScheme name="MPS">
      <a:dk1>
        <a:sysClr val="windowText" lastClr="000000"/>
      </a:dk1>
      <a:lt1>
        <a:sysClr val="window" lastClr="FFFFFF"/>
      </a:lt1>
      <a:dk2>
        <a:srgbClr val="00239C"/>
      </a:dk2>
      <a:lt2>
        <a:srgbClr val="E7E6E6"/>
      </a:lt2>
      <a:accent1>
        <a:srgbClr val="00239C"/>
      </a:accent1>
      <a:accent2>
        <a:srgbClr val="87189D"/>
      </a:accent2>
      <a:accent3>
        <a:srgbClr val="DD0053"/>
      </a:accent3>
      <a:accent4>
        <a:srgbClr val="FFA300"/>
      </a:accent4>
      <a:accent5>
        <a:srgbClr val="70BB12"/>
      </a:accent5>
      <a:accent6>
        <a:srgbClr val="9EA6B4"/>
      </a:accent6>
      <a:hlink>
        <a:srgbClr val="0563C1"/>
      </a:hlink>
      <a:folHlink>
        <a:srgbClr val="954F72"/>
      </a:folHlink>
    </a:clrScheme>
    <a:fontScheme name="MPS">
      <a:majorFont>
        <a:latin typeface="Editor"/>
        <a:ea typeface=""/>
        <a:cs typeface=""/>
      </a:majorFont>
      <a:minorFont>
        <a:latin typeface="Text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ln>
          <a:solidFill>
            <a:srgbClr val="000000"/>
          </a:solidFill>
        </a:ln>
      </a:spPr>
      <a:bodyPr wrap="square" lIns="144000" tIns="108000" rIns="0" bIns="0" rtlCol="0" anchor="t" anchorCtr="0">
        <a:noAutofit/>
      </a:bodyPr>
      <a:lstStyle>
        <a:defPPr algn="l">
          <a:lnSpc>
            <a:spcPct val="100000"/>
          </a:lnSpc>
          <a:spcAft>
            <a:spcPts val="800"/>
          </a:spcAft>
          <a:defRPr sz="1300" smtClean="0"/>
        </a:defPPr>
      </a:lstStyle>
    </a:txDef>
  </a:objectDefaults>
  <a:extraClrSchemeLst/>
  <a:extLst>
    <a:ext uri="{05A4C25C-085E-4340-85A3-A5531E510DB2}">
      <thm15:themeFamily xmlns:thm15="http://schemas.microsoft.com/office/thememl/2012/main" name="MPS_presentation_template.potx" id="{D2C459B0-F88A-4B1C-8ADF-395D151091C5}" vid="{CCC86AA2-CCC5-4F7A-BA0F-A6A06DA1E80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df2fc2a8-fbd4-4697-be5d-4f9b14b38cfb" xsi:nil="true"/>
    <lcf76f155ced4ddcb4097134ff3c332f xmlns="3af6aad6-3926-4bcb-a3d8-6eae20e042d7">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Asiakirja" ma:contentTypeID="0x010100AA1AB64F8039EB4EA382FE89181EE85B" ma:contentTypeVersion="16" ma:contentTypeDescription="Luo uusi asiakirja." ma:contentTypeScope="" ma:versionID="3f06aa2a11359b374e636d27c7a0c9c0">
  <xsd:schema xmlns:xsd="http://www.w3.org/2001/XMLSchema" xmlns:xs="http://www.w3.org/2001/XMLSchema" xmlns:p="http://schemas.microsoft.com/office/2006/metadata/properties" xmlns:ns2="3af6aad6-3926-4bcb-a3d8-6eae20e042d7" xmlns:ns3="df2fc2a8-fbd4-4697-be5d-4f9b14b38cfb" targetNamespace="http://schemas.microsoft.com/office/2006/metadata/properties" ma:root="true" ma:fieldsID="62bed965cab0af6062341abcabd70991" ns2:_="" ns3:_="">
    <xsd:import namespace="3af6aad6-3926-4bcb-a3d8-6eae20e042d7"/>
    <xsd:import namespace="df2fc2a8-fbd4-4697-be5d-4f9b14b38cf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3:SharedWithUsers" minOccurs="0"/>
                <xsd:element ref="ns3:SharedWithDetail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af6aad6-3926-4bcb-a3d8-6eae20e042d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Kuvien tunnisteet" ma:readOnly="false" ma:fieldId="{5cf76f15-5ced-4ddc-b409-7134ff3c332f}" ma:taxonomyMulti="true" ma:sspId="45f4ce74-5a45-48f8-8a07-e64604a67206" ma:termSetId="09814cd3-568e-fe90-9814-8d621ff8fb84" ma:anchorId="fba54fb3-c3e1-fe81-a776-ca4b69148c4d" ma:open="true" ma:isKeyword="false">
      <xsd:complexType>
        <xsd:sequence>
          <xsd:element ref="pc:Terms" minOccurs="0" maxOccurs="1"/>
        </xsd:sequence>
      </xsd:complexType>
    </xsd:element>
    <xsd:element name="MediaLengthInSeconds" ma:index="21" nillable="true" ma:displayName="MediaLengthInSeconds" ma:hidden="true" ma:internalName="MediaLengthInSeconds" ma:readOnly="true">
      <xsd:simpleType>
        <xsd:restriction base="dms:Unknown"/>
      </xsd:simpleType>
    </xsd:element>
    <xsd:element name="MediaServiceLocation" ma:index="22"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f2fc2a8-fbd4-4697-be5d-4f9b14b38cfb" elementFormDefault="qualified">
    <xsd:import namespace="http://schemas.microsoft.com/office/2006/documentManagement/types"/>
    <xsd:import namespace="http://schemas.microsoft.com/office/infopath/2007/PartnerControls"/>
    <xsd:element name="SharedWithUsers" ma:index="13"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Jakamisen tiedot" ma:internalName="SharedWithDetails" ma:readOnly="true">
      <xsd:simpleType>
        <xsd:restriction base="dms:Note">
          <xsd:maxLength value="255"/>
        </xsd:restriction>
      </xsd:simpleType>
    </xsd:element>
    <xsd:element name="TaxCatchAll" ma:index="20" nillable="true" ma:displayName="Taxonomy Catch All Column" ma:hidden="true" ma:list="{9113a070-0b3a-4d5c-91b8-25353f98b910}" ma:internalName="TaxCatchAll" ma:showField="CatchAllData" ma:web="df2fc2a8-fbd4-4697-be5d-4f9b14b38cf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CE7000D-F860-4119-84C1-B69E4CA96D11}">
  <ds:schemaRefs>
    <ds:schemaRef ds:uri="http://purl.org/dc/elements/1.1/"/>
    <ds:schemaRef ds:uri="http://schemas.microsoft.com/office/2006/metadata/properties"/>
    <ds:schemaRef ds:uri="http://schemas.microsoft.com/office/2006/documentManagement/types"/>
    <ds:schemaRef ds:uri="df2fc2a8-fbd4-4697-be5d-4f9b14b38cfb"/>
    <ds:schemaRef ds:uri="3af6aad6-3926-4bcb-a3d8-6eae20e042d7"/>
    <ds:schemaRef ds:uri="http://purl.org/dc/terms/"/>
    <ds:schemaRef ds:uri="http://schemas.openxmlformats.org/package/2006/metadata/core-properties"/>
    <ds:schemaRef ds:uri="http://purl.org/dc/dcmitype/"/>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D986E264-1CA6-4CC1-A11F-368D070F7895}">
  <ds:schemaRefs>
    <ds:schemaRef ds:uri="http://schemas.microsoft.com/sharepoint/v3/contenttype/forms"/>
  </ds:schemaRefs>
</ds:datastoreItem>
</file>

<file path=customXml/itemProps3.xml><?xml version="1.0" encoding="utf-8"?>
<ds:datastoreItem xmlns:ds="http://schemas.openxmlformats.org/officeDocument/2006/customXml" ds:itemID="{9376ADE3-459C-4F4D-9E28-612374A89555}"/>
</file>

<file path=docProps/app.xml><?xml version="1.0" encoding="utf-8"?>
<Properties xmlns="http://schemas.openxmlformats.org/officeDocument/2006/extended-properties" xmlns:vt="http://schemas.openxmlformats.org/officeDocument/2006/docPropsVTypes">
  <Template>MPS_presentation_template</Template>
  <TotalTime>11220</TotalTime>
  <Words>567</Words>
  <Application>Microsoft Office PowerPoint</Application>
  <PresentationFormat>Laajakuva</PresentationFormat>
  <Paragraphs>60</Paragraphs>
  <Slides>21</Slides>
  <Notes>0</Notes>
  <HiddenSlides>0</HiddenSlides>
  <MMClips>0</MMClips>
  <ScaleCrop>false</ScaleCrop>
  <HeadingPairs>
    <vt:vector size="6" baseType="variant">
      <vt:variant>
        <vt:lpstr>Käytetyt fontit</vt:lpstr>
      </vt:variant>
      <vt:variant>
        <vt:i4>6</vt:i4>
      </vt:variant>
      <vt:variant>
        <vt:lpstr>Teema</vt:lpstr>
      </vt:variant>
      <vt:variant>
        <vt:i4>1</vt:i4>
      </vt:variant>
      <vt:variant>
        <vt:lpstr>Dian otsikot</vt:lpstr>
      </vt:variant>
      <vt:variant>
        <vt:i4>21</vt:i4>
      </vt:variant>
    </vt:vector>
  </HeadingPairs>
  <TitlesOfParts>
    <vt:vector size="28" baseType="lpstr">
      <vt:lpstr>Arial</vt:lpstr>
      <vt:lpstr>Calibri</vt:lpstr>
      <vt:lpstr>Corbel</vt:lpstr>
      <vt:lpstr>Editor</vt:lpstr>
      <vt:lpstr>Texta</vt:lpstr>
      <vt:lpstr>Wingdings</vt:lpstr>
      <vt:lpstr>MPS Theme</vt:lpstr>
      <vt:lpstr>Hyvinkään Opisto Tuntiopettajien työhyvinvointikartoitus 2022</vt:lpstr>
      <vt:lpstr>PowerPoint-esitys</vt:lpstr>
      <vt:lpstr>PowerPoint-esitys</vt:lpstr>
      <vt:lpstr>PowerPoint-esitys</vt:lpstr>
      <vt:lpstr>Tulokset</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Jan Silvonen +358 40 514 7715 jan.silvonen@mps.fi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Jaksatko johtaa?</dc:title>
  <dc:creator>Niilo Mäkelä</dc:creator>
  <cp:lastModifiedBy>Nukki Anu</cp:lastModifiedBy>
  <cp:revision>273</cp:revision>
  <dcterms:created xsi:type="dcterms:W3CDTF">2019-11-12T12:34:31Z</dcterms:created>
  <dcterms:modified xsi:type="dcterms:W3CDTF">2022-06-10T08:10:31Z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0x010100AA1AB64F8039EB4EA382FE89181EE85B</vt:lpwstr>
  </property>
</Properties>
</file>