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671" r:id="rId2"/>
    <p:sldMasterId id="2147483683" r:id="rId3"/>
    <p:sldMasterId id="2147483695" r:id="rId4"/>
  </p:sldMasterIdLst>
  <p:notesMasterIdLst>
    <p:notesMasterId r:id="rId24"/>
  </p:notesMasterIdLst>
  <p:sldIdLst>
    <p:sldId id="279" r:id="rId5"/>
    <p:sldId id="257" r:id="rId6"/>
    <p:sldId id="258" r:id="rId7"/>
    <p:sldId id="260" r:id="rId8"/>
    <p:sldId id="264" r:id="rId9"/>
    <p:sldId id="282" r:id="rId10"/>
    <p:sldId id="285" r:id="rId11"/>
    <p:sldId id="287" r:id="rId12"/>
    <p:sldId id="281" r:id="rId13"/>
    <p:sldId id="286" r:id="rId14"/>
    <p:sldId id="266" r:id="rId15"/>
    <p:sldId id="290" r:id="rId16"/>
    <p:sldId id="263" r:id="rId17"/>
    <p:sldId id="291" r:id="rId18"/>
    <p:sldId id="270" r:id="rId19"/>
    <p:sldId id="272" r:id="rId20"/>
    <p:sldId id="269" r:id="rId21"/>
    <p:sldId id="265" r:id="rId22"/>
    <p:sldId id="259" r:id="rId23"/>
  </p:sldIdLst>
  <p:sldSz cx="9144000" cy="6858000" type="screen4x3"/>
  <p:notesSz cx="6858000" cy="9144000"/>
  <p:defaultTextStyle>
    <a:defPPr>
      <a:defRPr lang="fi-FI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DE9CD1-D862-4A06-96B7-B43E51215263}" v="88" dt="2019-01-16T12:10:52.5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rpela Aki" userId="S::aki.korpela@edu.hyvinkaa.fi::1372ee38-ced1-4182-9960-f96ad37367b6" providerId="AD" clId="Web-{238539B5-51A9-4F5A-B2BB-EC3A84268ADD}"/>
    <pc:docChg chg="sldOrd">
      <pc:chgData name="Korpela Aki" userId="S::aki.korpela@edu.hyvinkaa.fi::1372ee38-ced1-4182-9960-f96ad37367b6" providerId="AD" clId="Web-{238539B5-51A9-4F5A-B2BB-EC3A84268ADD}" dt="2019-01-15T15:38:59.129" v="0"/>
      <pc:docMkLst>
        <pc:docMk/>
      </pc:docMkLst>
      <pc:sldChg chg="ord">
        <pc:chgData name="Korpela Aki" userId="S::aki.korpela@edu.hyvinkaa.fi::1372ee38-ced1-4182-9960-f96ad37367b6" providerId="AD" clId="Web-{238539B5-51A9-4F5A-B2BB-EC3A84268ADD}" dt="2019-01-15T15:38:59.129" v="0"/>
        <pc:sldMkLst>
          <pc:docMk/>
          <pc:sldMk cId="1224940523" sldId="263"/>
        </pc:sldMkLst>
      </pc:sldChg>
    </pc:docChg>
  </pc:docChgLst>
  <pc:docChgLst>
    <pc:chgData name="Tsutsunen Laura" userId="S::laura.tsutsunen@edu.hyvinkaa.fi::6e4624e8-ccec-47c8-ba93-cce3b9663484" providerId="AD" clId="Web-{D7DE9CD1-D862-4A06-96B7-B43E51215263}"/>
    <pc:docChg chg="modSld">
      <pc:chgData name="Tsutsunen Laura" userId="S::laura.tsutsunen@edu.hyvinkaa.fi::6e4624e8-ccec-47c8-ba93-cce3b9663484" providerId="AD" clId="Web-{D7DE9CD1-D862-4A06-96B7-B43E51215263}" dt="2019-01-16T12:10:52.545" v="87" actId="20577"/>
      <pc:docMkLst>
        <pc:docMk/>
      </pc:docMkLst>
      <pc:sldChg chg="modSp">
        <pc:chgData name="Tsutsunen Laura" userId="S::laura.tsutsunen@edu.hyvinkaa.fi::6e4624e8-ccec-47c8-ba93-cce3b9663484" providerId="AD" clId="Web-{D7DE9CD1-D862-4A06-96B7-B43E51215263}" dt="2019-01-16T12:10:52.545" v="86" actId="20577"/>
        <pc:sldMkLst>
          <pc:docMk/>
          <pc:sldMk cId="1426600911" sldId="279"/>
        </pc:sldMkLst>
        <pc:spChg chg="mod">
          <ac:chgData name="Tsutsunen Laura" userId="S::laura.tsutsunen@edu.hyvinkaa.fi::6e4624e8-ccec-47c8-ba93-cce3b9663484" providerId="AD" clId="Web-{D7DE9CD1-D862-4A06-96B7-B43E51215263}" dt="2019-01-16T12:10:52.545" v="86" actId="20577"/>
          <ac:spMkLst>
            <pc:docMk/>
            <pc:sldMk cId="1426600911" sldId="279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3DF7F-27B6-9B46-AF59-F4048EBEC1F0}" type="datetimeFigureOut">
              <a:rPr lang="fi-FI" smtClean="0"/>
              <a:t>17.1.2019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1C0F7-152C-0C4D-A66F-44E275C5E5D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0786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Dia ”varastettu” aivotutkimuksen professori Minna Huotilaisen esityksestä varhennettu kieltenopetus aivotutkijan näkökulmasta.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1C0F7-152C-0C4D-A66F-44E275C5E5D0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6940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124797" y="130629"/>
            <a:ext cx="8894406" cy="6590846"/>
          </a:xfrm>
          <a:prstGeom prst="rect">
            <a:avLst/>
          </a:prstGeom>
          <a:solidFill>
            <a:srgbClr val="00BB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3138-16D8-4682-87E6-CA04909DD1BB}" type="datetimeFigureOut">
              <a:rPr lang="fi-FI" smtClean="0"/>
              <a:t>17.1.2019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C081-C620-4350-97F8-EBB8D4BCEF21}" type="slidenum">
              <a:rPr lang="fi-FI" smtClean="0"/>
              <a:t>‹#›</a:t>
            </a:fld>
            <a:endParaRPr lang="fi-FI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2" r="4109" b="33650"/>
          <a:stretch/>
        </p:blipFill>
        <p:spPr>
          <a:xfrm>
            <a:off x="745204" y="128338"/>
            <a:ext cx="8278481" cy="6609347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96"/>
          <a:stretch/>
        </p:blipFill>
        <p:spPr>
          <a:xfrm>
            <a:off x="-599646" y="-567198"/>
            <a:ext cx="4736215" cy="52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05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124797" y="130629"/>
            <a:ext cx="8894406" cy="6590846"/>
          </a:xfrm>
          <a:prstGeom prst="rect">
            <a:avLst/>
          </a:prstGeom>
          <a:solidFill>
            <a:srgbClr val="00BB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3138-16D8-4682-87E6-CA04909DD1BB}" type="datetimeFigureOut">
              <a:rPr lang="fi-FI" smtClean="0"/>
              <a:t>17.1.2019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C081-C620-4350-97F8-EBB8D4BCEF21}" type="slidenum">
              <a:rPr lang="fi-FI" smtClean="0"/>
              <a:t>‹#›</a:t>
            </a:fld>
            <a:endParaRPr lang="fi-FI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2" r="4109" b="33650"/>
          <a:stretch/>
        </p:blipFill>
        <p:spPr>
          <a:xfrm>
            <a:off x="745204" y="128338"/>
            <a:ext cx="8278481" cy="6609347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96"/>
          <a:stretch/>
        </p:blipFill>
        <p:spPr>
          <a:xfrm>
            <a:off x="-599646" y="-567198"/>
            <a:ext cx="4736215" cy="52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30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F81EB74-136D-4B7C-9EDC-170690A33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64B3142-8357-4EDD-B4AD-1ABF548BBF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8C2DB89-E6A1-4ABE-92B1-9829AC22D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245A-709F-41CB-AB87-9460803415B7}" type="datetimeFigureOut">
              <a:rPr lang="fi-FI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17.1.2019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4EE7433-3A7A-4A08-B3C7-577A2BD13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BD5FC2-17ED-43ED-BE44-21A636326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565E-621D-43A3-B60B-121EC8019DC9}" type="slidenum">
              <a:rPr lang="fi-FI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4927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54F0BD-BD90-4249-8F36-754080883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07AC752-1ADD-4FFE-B7B0-AAFBCBED8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F64AEA6-CD87-4036-9D1B-0ACA2E60A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245A-709F-41CB-AB87-9460803415B7}" type="datetimeFigureOut">
              <a:rPr lang="fi-FI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17.1.2019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59C8618-86B3-4163-A461-E9DCFC671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352E862-9B77-49F6-980D-AFE8BE61E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565E-621D-43A3-B60B-121EC8019DC9}" type="slidenum">
              <a:rPr lang="fi-FI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2856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F4B6F2-DCAA-41F6-941C-EDA15EDF3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BB4BE61-B1A4-49BB-BA41-CFD898E6A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F8868A4-8D91-491C-B44C-A8AAF996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245A-709F-41CB-AB87-9460803415B7}" type="datetimeFigureOut">
              <a:rPr lang="fi-FI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17.1.2019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7012B95-C4FC-463B-A78F-EEDBAB009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81DD5F4-159F-410A-AE57-59ECA1B5C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565E-621D-43A3-B60B-121EC8019DC9}" type="slidenum">
              <a:rPr lang="fi-FI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5031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58CF91-517C-46EF-B7B6-FB8BBE950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1C8B1FB-0B5C-47BF-AC99-45570A77D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03A12E6-5C3E-4C5D-82C7-61DCE6DCF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A01202A-3333-4B11-9093-DDD19C064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245A-709F-41CB-AB87-9460803415B7}" type="datetimeFigureOut">
              <a:rPr lang="fi-FI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17.1.2019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35CC862-98EC-4D21-84E9-421185405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5B11C71-D045-474D-8766-E863B1E06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565E-621D-43A3-B60B-121EC8019DC9}" type="slidenum">
              <a:rPr lang="fi-FI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5749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814FB0-F2E5-430B-93D2-FBCA6D1A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29FD3AA-2724-4762-90D1-2295EB63E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D7E17EF-BC86-4494-A126-95E169FBF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3673F6C-DE11-4BEA-814B-993084FC1F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7F4A5DF-353A-4E8A-9FF3-F7006679D2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6F92B282-9B79-4A4F-8B7F-615E79948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245A-709F-41CB-AB87-9460803415B7}" type="datetimeFigureOut">
              <a:rPr lang="fi-FI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17.1.2019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C0875FDF-9C8B-4183-826B-4D73FF436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7FFB39E-CB45-49B2-A2FB-EB0FD8E3B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565E-621D-43A3-B60B-121EC8019DC9}" type="slidenum">
              <a:rPr lang="fi-FI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0900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49A1E4-A961-47D5-92B4-DB2A117FC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30BA771-E9D8-4ED1-AF69-3572D0247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245A-709F-41CB-AB87-9460803415B7}" type="datetimeFigureOut">
              <a:rPr lang="fi-FI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17.1.2019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F2E8B63-BB34-4349-9018-E3A881498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3AE5A90-8DA3-44B5-8B80-96C40F9F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565E-621D-43A3-B60B-121EC8019DC9}" type="slidenum">
              <a:rPr lang="fi-FI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2379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F3DBD365-E06E-4065-A0EE-497F35F85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245A-709F-41CB-AB87-9460803415B7}" type="datetimeFigureOut">
              <a:rPr lang="fi-FI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17.1.2019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A44E6BF-D013-404A-BB56-F83592987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A206930-A298-4F64-9D61-D2899EE6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565E-621D-43A3-B60B-121EC8019DC9}" type="slidenum">
              <a:rPr lang="fi-FI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337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0926D6D-F313-40F7-A451-26122C4C8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B561873-F9D5-4C23-9C50-9BC0E13CA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9B0A69D-1030-4C7D-879E-B88E1590A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012CF5F-32F6-4A35-AD41-A9E9BD8DE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245A-709F-41CB-AB87-9460803415B7}" type="datetimeFigureOut">
              <a:rPr lang="fi-FI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17.1.2019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7CD62B7-36F0-47BA-8E04-0BBF04A01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20931C9-4B96-45AD-AA8B-806A08585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565E-621D-43A3-B60B-121EC8019DC9}" type="slidenum">
              <a:rPr lang="fi-FI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1831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552542-0DF0-47B5-A66D-33871D446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ADDDED3-C54B-41B0-919D-DE4A8EC15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CB6523F-82F2-4A50-B6C8-BE11D8BE9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1721B4B-DFD7-4E3A-850A-D5F96540F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245A-709F-41CB-AB87-9460803415B7}" type="datetimeFigureOut">
              <a:rPr lang="fi-FI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17.1.2019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8DCDD29-FA00-4232-B4D1-DC8ACE679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BCCC853-EB92-49E9-AFCC-807721CBB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565E-621D-43A3-B60B-121EC8019DC9}" type="slidenum">
              <a:rPr lang="fi-FI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7305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569310" y="263611"/>
            <a:ext cx="7356976" cy="156712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i-FI"/>
              <a:t>KIRJOITA TEKSTIDIAN OTSIKKO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1" cy="4351338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fi-FI"/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3138-16D8-4682-87E6-CA04909DD1BB}" type="datetimeFigureOut">
              <a:rPr lang="fi-FI" smtClean="0"/>
              <a:t>17.1.2019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C081-C620-4350-97F8-EBB8D4BCEF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2319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E0B4F5-9A4C-470E-AB3F-DEE2CF81B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999D9F5-02D5-40AD-B791-389D20E42E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994BEC8-4888-4B94-A281-923FCD10C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245A-709F-41CB-AB87-9460803415B7}" type="datetimeFigureOut">
              <a:rPr lang="fi-FI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17.1.2019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5E14B38-F03A-413B-822B-01C923C7C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A50402D-F077-4A7D-8510-83885F56A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565E-621D-43A3-B60B-121EC8019DC9}" type="slidenum">
              <a:rPr lang="fi-FI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3456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5070B41C-7EF5-470A-A57A-E734BAC6D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286FC19-988B-4FC0-8324-CEE2980C9B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8E9796A-CC3F-4233-8929-287C5F14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245A-709F-41CB-AB87-9460803415B7}" type="datetimeFigureOut">
              <a:rPr lang="fi-FI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17.1.2019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E8BB751-BF07-4503-8BC0-27DDD6423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6BBB4A6-2A4C-4699-A312-6670F228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C565E-621D-43A3-B60B-121EC8019DC9}" type="slidenum">
              <a:rPr lang="fi-FI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1782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781D3-1ED2-7B42-9B65-068A4733A2E5}" type="datetimeFigureOut">
              <a:rPr lang="fi-FI"/>
              <a:pPr>
                <a:defRPr/>
              </a:pPr>
              <a:t>17.1.2019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B0730-EAD2-BB43-956B-999DD811FDC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3911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5EA25-4BC7-2649-9DCF-0CF45BEEB754}" type="datetimeFigureOut">
              <a:rPr lang="fi-FI"/>
              <a:pPr>
                <a:defRPr/>
              </a:pPr>
              <a:t>17.1.2019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CD315-F4C5-1748-B87F-632D7730654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3940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160A7-F326-504D-AD23-D74F4E116286}" type="datetimeFigureOut">
              <a:rPr lang="fi-FI"/>
              <a:pPr>
                <a:defRPr/>
              </a:pPr>
              <a:t>17.1.2019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CBBAB-8C61-8146-B48A-6E8D001921F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43907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F3EFE-1DEB-7240-9866-98E60355DC74}" type="datetimeFigureOut">
              <a:rPr lang="fi-FI"/>
              <a:pPr>
                <a:defRPr/>
              </a:pPr>
              <a:t>17.1.2019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F8367-FBA6-EB4E-90AB-136A472D3A3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26599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D7BAC-5F42-8747-9ED0-7063A48AAEBB}" type="datetimeFigureOut">
              <a:rPr lang="fi-FI"/>
              <a:pPr>
                <a:defRPr/>
              </a:pPr>
              <a:t>17.1.2019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F1DFF-3692-EC4E-8001-6C54E09AC33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34734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88581-6139-B445-A030-230628B80964}" type="datetimeFigureOut">
              <a:rPr lang="fi-FI"/>
              <a:pPr>
                <a:defRPr/>
              </a:pPr>
              <a:t>17.1.2019</a:t>
            </a:fld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1F799-FEFA-8C4F-B458-7BD4766710E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72282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0E9C6-3511-8C42-8A2F-61FC7EEDA001}" type="datetimeFigureOut">
              <a:rPr lang="fi-FI"/>
              <a:pPr>
                <a:defRPr/>
              </a:pPr>
              <a:t>17.1.2019</a:t>
            </a:fld>
            <a:endParaRPr lang="fi-FI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5BF7E-58D2-304E-9FAA-45F0E989BEA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69234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33A6A-BC5E-9646-AAC0-CF55002F9070}" type="datetimeFigureOut">
              <a:rPr lang="fi-FI"/>
              <a:pPr>
                <a:defRPr/>
              </a:pPr>
              <a:t>17.1.2019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E62C5-2A62-7F4B-9CB0-93809A6C2B4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4428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931228" y="3585029"/>
            <a:ext cx="3579359" cy="1262742"/>
          </a:xfrm>
        </p:spPr>
        <p:txBody>
          <a:bodyPr anchor="b"/>
          <a:lstStyle>
            <a:lvl1pPr>
              <a:defRPr sz="45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i-FI"/>
              <a:t>Kiitos!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 flipV="1">
            <a:off x="623888" y="5167087"/>
            <a:ext cx="7886700" cy="97245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3138-16D8-4682-87E6-CA04909DD1BB}" type="datetimeFigureOut">
              <a:rPr lang="fi-FI" smtClean="0"/>
              <a:t>17.1.2019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C081-C620-4350-97F8-EBB8D4BCEF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27622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491CF-F812-8049-922E-6875E26AFAEC}" type="datetimeFigureOut">
              <a:rPr lang="fi-FI"/>
              <a:pPr>
                <a:defRPr/>
              </a:pPr>
              <a:t>17.1.2019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D8A0A-17F4-6946-ACAD-00E3B4C349D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94077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D665F-281B-C94B-9EDC-A9423CEC7975}" type="datetimeFigureOut">
              <a:rPr lang="fi-FI"/>
              <a:pPr>
                <a:defRPr/>
              </a:pPr>
              <a:t>17.1.2019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4E921-6321-574F-A946-F628AAB5EFC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0711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9E9DF-5C23-F744-BD9A-7A651BA1000F}" type="datetimeFigureOut">
              <a:rPr lang="fi-FI"/>
              <a:pPr>
                <a:defRPr/>
              </a:pPr>
              <a:t>17.1.2019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6F9BD-BDF5-C440-A9D3-D1297A5A064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5168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E6B848D-E005-324E-8841-34C8D8B4F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CE9BD9-D5D5-2648-8F86-1A8324CFA37C}" type="datetimeFigureOut">
              <a:rPr lang="fi-FI" altLang="fi-FI"/>
              <a:pPr/>
              <a:t>17.1.2019</a:t>
            </a:fld>
            <a:endParaRPr lang="fi-FI" alt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90E1C71-B048-9141-8BB9-4BD802B4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723A514-60D8-B141-BB9E-47209603C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8CEF6-8F7D-0141-AF4A-805A1C53F955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582775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BE0A7A4-6568-5541-B768-8D8BC7FF6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0F519A-D02F-DD41-AB41-4673DCF6DDC8}" type="datetimeFigureOut">
              <a:rPr lang="fi-FI" altLang="fi-FI"/>
              <a:pPr/>
              <a:t>17.1.2019</a:t>
            </a:fld>
            <a:endParaRPr lang="fi-FI" alt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130E409-1C51-4746-A666-61210C446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DC3012B-C3D8-4740-A509-EB75DA02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23491-9E79-C040-AF34-515FAB60EB69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7260107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FDB61E-2ACA-B244-97AC-C2E47342B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23361B-71E3-A34F-9195-9727949407E0}" type="datetimeFigureOut">
              <a:rPr lang="fi-FI" altLang="fi-FI"/>
              <a:pPr/>
              <a:t>17.1.2019</a:t>
            </a:fld>
            <a:endParaRPr lang="fi-FI" alt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9995118-4BB5-7245-96CC-C3671DDAE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17A0103-F972-0F49-8272-9434107F6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1CF19-39E2-234E-ACD6-3FB2155ACC95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159219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E585151E-B890-8248-8D58-CE6E5C2C9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F22FE8-C682-5B41-B380-E8AE39C4BFDE}" type="datetimeFigureOut">
              <a:rPr lang="fi-FI" altLang="fi-FI"/>
              <a:pPr/>
              <a:t>17.1.2019</a:t>
            </a:fld>
            <a:endParaRPr lang="fi-FI" alt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F9A6040-4985-1D45-806B-50FD4E254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02915072-7BB5-114D-8114-D6131D9A5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756CD7-7A22-5D4F-A9AD-A3F14A04F7B7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0542732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40623FB1-6AB4-7449-89E7-0ACE57CD2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38C7D2-7B2B-CC43-90EB-1D1EB5E9A0C2}" type="datetimeFigureOut">
              <a:rPr lang="fi-FI" altLang="fi-FI"/>
              <a:pPr/>
              <a:t>17.1.2019</a:t>
            </a:fld>
            <a:endParaRPr lang="fi-FI" altLang="fi-FI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3FF0C387-B43B-4340-BD43-5F5A38C19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BE756F35-D1AB-3A4F-8DB2-3159D2B5F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FB87E2-62DE-AA4A-A761-9A579552AE10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1037968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C2EFA67D-80F2-E843-942F-73356436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4EAD03-6B07-454F-BF5A-FC44C76F9A10}" type="datetimeFigureOut">
              <a:rPr lang="fi-FI" altLang="fi-FI"/>
              <a:pPr/>
              <a:t>17.1.2019</a:t>
            </a:fld>
            <a:endParaRPr lang="fi-FI" alt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B2DA48D5-BF8E-DA44-8FCD-B805960E5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0CE7284C-2912-5242-BA69-59E2D627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14E26-9111-434C-A69E-6746F4AC1778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0474966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787873EC-E67C-1546-BD5B-6E00E092E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01F130-3ACC-1241-8094-FFCB906A0167}" type="datetimeFigureOut">
              <a:rPr lang="fi-FI" altLang="fi-FI"/>
              <a:pPr/>
              <a:t>17.1.2019</a:t>
            </a:fld>
            <a:endParaRPr lang="fi-FI" alt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37AC41EE-FDE6-7E44-A48B-403439173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7AA4DA09-1D8C-0841-B662-706E2C59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BD456-DA01-D24B-AB56-7E54BED8D728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679405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00BBDC"/>
                </a:solidFill>
              </a:defRPr>
            </a:lvl1pPr>
          </a:lstStyle>
          <a:p>
            <a:r>
              <a:rPr lang="fi-FI"/>
              <a:t>KIRJOITA KUVADIAN OTSIKKO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3138-16D8-4682-87E6-CA04909DD1BB}" type="datetimeFigureOut">
              <a:rPr lang="fi-FI" smtClean="0"/>
              <a:t>17.1.2019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C081-C620-4350-97F8-EBB8D4BCEF21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" y="-180976"/>
            <a:ext cx="1252091" cy="180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590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F2E2FFA6-D54F-B84D-9033-42506DFE8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289D47-D0FB-6945-BA2F-9741F9135C1E}" type="datetimeFigureOut">
              <a:rPr lang="fi-FI" altLang="fi-FI"/>
              <a:pPr/>
              <a:t>17.1.2019</a:t>
            </a:fld>
            <a:endParaRPr lang="fi-FI" alt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7949469C-77E3-AE4C-B0A6-A91ED7E18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6BDD7106-68A5-C444-BD47-479E5B785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416E37-0780-3542-8C9A-4A73A226A6A0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235491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7C06979D-59A6-5A4B-9B4F-9774275C2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CD22C8-8289-B049-A5CB-52851CE5598D}" type="datetimeFigureOut">
              <a:rPr lang="fi-FI" altLang="fi-FI"/>
              <a:pPr/>
              <a:t>17.1.2019</a:t>
            </a:fld>
            <a:endParaRPr lang="fi-FI" alt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5CC46D04-CFD2-514F-BA36-BD2C74B69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82975876-DE93-4049-835A-2EE55DFAF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CF990-588D-B94B-BE4A-C1B972D9CD69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8457766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BB6087B-3F65-DA42-BF73-B4143C57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870E16-89BD-A24D-BF04-0B65C98F6645}" type="datetimeFigureOut">
              <a:rPr lang="fi-FI" altLang="fi-FI"/>
              <a:pPr/>
              <a:t>17.1.2019</a:t>
            </a:fld>
            <a:endParaRPr lang="fi-FI" alt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5D12527-C979-FD42-BAD8-4E5BE3564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1491402-EEA4-6646-B8AE-0558974F9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F5F605-BD0F-014B-9E21-A7D645C926C1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5482756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9C0ED38-F470-944C-A549-03C7B4D31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46392A-525B-3148-BBCE-3B4027CDF505}" type="datetimeFigureOut">
              <a:rPr lang="fi-FI" altLang="fi-FI"/>
              <a:pPr/>
              <a:t>17.1.2019</a:t>
            </a:fld>
            <a:endParaRPr lang="fi-FI" alt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51DD63E-93DC-D447-A5B7-5A1F804C7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9D75068-7EAA-7A47-A7E9-FE2C463EB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31877-5AC0-8740-9D8B-95A6F295D6C7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17153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84305" y="433388"/>
            <a:ext cx="78867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3138-16D8-4682-87E6-CA04909DD1BB}" type="datetimeFigureOut">
              <a:rPr lang="fi-FI" smtClean="0"/>
              <a:t>17.1.2019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C081-C620-4350-97F8-EBB8D4BCEF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7173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3138-16D8-4682-87E6-CA04909DD1BB}" type="datetimeFigureOut">
              <a:rPr lang="fi-FI" smtClean="0"/>
              <a:t>17.1.2019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C081-C620-4350-97F8-EBB8D4BCEF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5615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3138-16D8-4682-87E6-CA04909DD1BB}" type="datetimeFigureOut">
              <a:rPr lang="fi-FI" smtClean="0"/>
              <a:t>17.1.2019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C081-C620-4350-97F8-EBB8D4BCEF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452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3138-16D8-4682-87E6-CA04909DD1BB}" type="datetimeFigureOut">
              <a:rPr lang="fi-FI" smtClean="0"/>
              <a:t>17.1.2019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C081-C620-4350-97F8-EBB8D4BCEF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3830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179576" y="457200"/>
            <a:ext cx="259918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3138-16D8-4682-87E6-CA04909DD1BB}" type="datetimeFigureOut">
              <a:rPr lang="fi-FI" smtClean="0"/>
              <a:t>17.1.2019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C081-C620-4350-97F8-EBB8D4BCEF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235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125964" y="133577"/>
            <a:ext cx="8894406" cy="6590846"/>
          </a:xfrm>
          <a:prstGeom prst="rect">
            <a:avLst/>
          </a:prstGeom>
          <a:solidFill>
            <a:srgbClr val="00BBD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569310" y="263611"/>
            <a:ext cx="7063430" cy="1567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KIRJOITA TÄHÄN DIAN OTSIKKO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80087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D3138-16D8-4682-87E6-CA04909DD1BB}" type="datetimeFigureOut">
              <a:rPr lang="fi-FI" smtClean="0"/>
              <a:t>17.1.2019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AC081-C620-4350-97F8-EBB8D4BCEF21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57" y="-42379"/>
            <a:ext cx="1141060" cy="1646238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89" b="30768"/>
          <a:stretch/>
        </p:blipFill>
        <p:spPr>
          <a:xfrm>
            <a:off x="7184700" y="4719601"/>
            <a:ext cx="1835706" cy="200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6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60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 baseline="0">
          <a:solidFill>
            <a:schemeClr val="bg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bg1"/>
        </a:buClr>
        <a:buSzPct val="110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bg1"/>
        </a:buClr>
        <a:buSzPct val="11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bg1"/>
        </a:buClr>
        <a:buSzPct val="110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B61135D-04FF-4C81-956C-00EC3AF88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DEFE0C2-1474-49C4-B882-60070421B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071AF31-71E0-4328-ACCC-71C0D16C4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87EF245A-709F-41CB-AB87-9460803415B7}" type="datetimeFigureOut">
              <a:rPr lang="fi-FI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17.1.2019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C341A5E-CBF7-4471-98A0-744D41A024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4BE460A-8E80-4F97-B0DC-5AEE748FF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E5C565E-621D-43A3-B60B-121EC8019DC9}" type="slidenum">
              <a:rPr lang="fi-FI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58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naps.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E976D23-E70B-6740-82B4-798ACF9B960C}" type="datetimeFigureOut">
              <a:rPr lang="fi-FI"/>
              <a:pPr>
                <a:defRPr/>
              </a:pPr>
              <a:t>17.1.2019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B20283D-2B35-9444-9509-0BBFBDF16AD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190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439BA14A-5963-6D4A-B5AB-37BE1EF8198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perustyylejä naps.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B635A64A-C404-E743-8CAE-1849987E6B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8197924-2FED-AE44-B3B8-907D0B2F24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8BC64AE3-2A35-3547-9FF3-249083B1DA56}" type="datetimeFigureOut">
              <a:rPr lang="fi-FI" altLang="fi-FI"/>
              <a:pPr/>
              <a:t>17.1.2019</a:t>
            </a:fld>
            <a:endParaRPr lang="fi-FI" alt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ADFEC01-6A77-BC4F-99AE-5F1D185E89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4AE7369-A1BE-124D-B250-5AF41F3CC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5BC7AE1-B203-BA49-9492-255CE85DDBBF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96383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elsinkiOppii/videos/vb.111817412313219/2141689482709767/?type=2&amp;theater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/>
        </p:nvSpPr>
        <p:spPr>
          <a:xfrm>
            <a:off x="3740727" y="4678135"/>
            <a:ext cx="5152901" cy="952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/>
          <p:cNvSpPr txBox="1"/>
          <p:nvPr/>
        </p:nvSpPr>
        <p:spPr>
          <a:xfrm>
            <a:off x="3740727" y="4776107"/>
            <a:ext cx="5152901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i-FI" sz="2100" b="1" dirty="0">
                <a:latin typeface="Arial" panose="020B0604020202020204" pitchFamily="34" charset="0"/>
                <a:cs typeface="Arial" panose="020B0604020202020204" pitchFamily="34" charset="0"/>
              </a:rPr>
              <a:t>Ensimmäisen vieraan kielen </a:t>
            </a:r>
            <a:r>
              <a:rPr lang="fi-FI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valinta</a:t>
            </a:r>
            <a:endParaRPr lang="fi-FI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60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9"/>
    </mc:Choice>
    <mc:Fallback xmlns="">
      <p:transition spd="slow" advTm="362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/>
              <a:t>Tarjolla olevat kielet</a:t>
            </a:r>
            <a:endParaRPr lang="fi-FI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isällön paikkamerkki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sz="2800" b="1"/>
              <a:t>Aseman koulu </a:t>
            </a:r>
            <a:r>
              <a:rPr lang="fi-FI" sz="2800"/>
              <a:t>englanti, saksa, </a:t>
            </a:r>
            <a:r>
              <a:rPr lang="fi-FI" sz="2800" err="1"/>
              <a:t>venäja</a:t>
            </a:r>
            <a:r>
              <a:rPr lang="fi-FI" sz="2800"/>
              <a:t>̈ </a:t>
            </a:r>
          </a:p>
          <a:p>
            <a:r>
              <a:rPr lang="fi-FI" sz="2800" b="1"/>
              <a:t>Hakalan koulu </a:t>
            </a:r>
            <a:r>
              <a:rPr lang="fi-FI" sz="2800"/>
              <a:t>englanti, ranska </a:t>
            </a:r>
          </a:p>
          <a:p>
            <a:r>
              <a:rPr lang="fi-FI" sz="2800" b="1" err="1"/>
              <a:t>Hyvinkäänkylän</a:t>
            </a:r>
            <a:r>
              <a:rPr lang="fi-FI" sz="2800" b="1"/>
              <a:t> koulu </a:t>
            </a:r>
            <a:r>
              <a:rPr lang="fi-FI" sz="2800"/>
              <a:t>englanti, ruotsi </a:t>
            </a:r>
          </a:p>
          <a:p>
            <a:r>
              <a:rPr lang="fi-FI" sz="2800" b="1" err="1"/>
              <a:t>Hämeenkadun</a:t>
            </a:r>
            <a:r>
              <a:rPr lang="fi-FI" sz="2800" b="1"/>
              <a:t> koulu </a:t>
            </a:r>
            <a:r>
              <a:rPr lang="fi-FI" sz="2800"/>
              <a:t>englanti, saksa, </a:t>
            </a:r>
            <a:r>
              <a:rPr lang="fi-FI" sz="2800" err="1"/>
              <a:t>venäja</a:t>
            </a:r>
            <a:r>
              <a:rPr lang="fi-FI" sz="2800"/>
              <a:t>̈</a:t>
            </a:r>
          </a:p>
          <a:p>
            <a:r>
              <a:rPr lang="fi-FI" sz="2800" b="1" err="1"/>
              <a:t>Härkävehmaan</a:t>
            </a:r>
            <a:r>
              <a:rPr lang="fi-FI" sz="2800" b="1"/>
              <a:t> koulu </a:t>
            </a:r>
            <a:r>
              <a:rPr lang="fi-FI" sz="2800"/>
              <a:t>englanti, ruotsi </a:t>
            </a:r>
          </a:p>
          <a:p>
            <a:r>
              <a:rPr lang="fi-FI" sz="2800" b="1"/>
              <a:t>Martin koulu </a:t>
            </a:r>
            <a:r>
              <a:rPr lang="fi-FI" sz="2800"/>
              <a:t>englanti, saksa </a:t>
            </a:r>
          </a:p>
          <a:p>
            <a:r>
              <a:rPr lang="fi-FI" sz="2800" b="1"/>
              <a:t>Paavolan koulu </a:t>
            </a:r>
            <a:r>
              <a:rPr lang="fi-FI" sz="2800"/>
              <a:t>englanti, saksa </a:t>
            </a:r>
          </a:p>
          <a:p>
            <a:r>
              <a:rPr lang="fi-FI" sz="2800" b="1"/>
              <a:t>Puolimatkan koulu </a:t>
            </a:r>
            <a:r>
              <a:rPr lang="fi-FI" sz="2800"/>
              <a:t>englanti, ranska </a:t>
            </a:r>
          </a:p>
          <a:p>
            <a:r>
              <a:rPr lang="fi-FI" sz="2800" b="1"/>
              <a:t>Tapainlinnan koulu </a:t>
            </a:r>
            <a:r>
              <a:rPr lang="fi-FI" sz="2800"/>
              <a:t>englanti, ranska </a:t>
            </a:r>
          </a:p>
          <a:p>
            <a:r>
              <a:rPr lang="fi-FI" sz="2800" b="1" err="1"/>
              <a:t>Vehkojan</a:t>
            </a:r>
            <a:r>
              <a:rPr lang="fi-FI" sz="2800" b="1"/>
              <a:t> koulu </a:t>
            </a:r>
            <a:r>
              <a:rPr lang="fi-FI" sz="2800"/>
              <a:t>englanti, saksa </a:t>
            </a:r>
          </a:p>
          <a:p>
            <a:pPr marL="0" indent="0">
              <a:buNone/>
            </a:pPr>
            <a:r>
              <a:rPr lang="fi-FI" sz="2800"/>
              <a:t>	</a:t>
            </a:r>
          </a:p>
          <a:p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97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34"/>
    </mc:Choice>
    <mc:Fallback xmlns="">
      <p:transition spd="slow" advTm="61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>
                <a:solidFill>
                  <a:prstClr val="white"/>
                </a:solidFill>
              </a:rPr>
              <a:t>Kielivalinnat</a:t>
            </a:r>
            <a:endParaRPr lang="fi-FI">
              <a:solidFill>
                <a:srgbClr val="008000"/>
              </a:solidFill>
              <a:latin typeface="Snap ITC" panose="020F0502020204030204" pitchFamily="34" charset="0"/>
              <a:ea typeface="MS PGothic" charset="0"/>
              <a:cs typeface="Snap ITC" panose="020F0502020204030204" pitchFamily="34" charset="0"/>
            </a:endParaRPr>
          </a:p>
        </p:txBody>
      </p:sp>
      <p:sp>
        <p:nvSpPr>
          <p:cNvPr id="20482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fi-FI" sz="2000" b="1">
                <a:latin typeface="Calibri" charset="0"/>
                <a:ea typeface="MS PGothic" charset="0"/>
              </a:rPr>
              <a:t>A1-kielten valinnat</a:t>
            </a:r>
            <a:endParaRPr lang="fi-FI" sz="2000">
              <a:latin typeface="Calibri" charset="0"/>
              <a:ea typeface="MS PGothic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fi-FI" sz="2000">
                <a:latin typeface="Calibri" charset="0"/>
                <a:ea typeface="MS PGothic" charset="0"/>
              </a:rPr>
              <a:t>Yleisin A1-kieli on englanti. Vuonna 2016 oppilaista lähes 89,8 prosenttia valitsi ensimmäiseksi vieraaksi kielekseen englannin.  Yhteensä 57 619 oppilasta.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fi-FI" sz="2000">
                <a:latin typeface="Calibri" charset="0"/>
                <a:ea typeface="MS PGothic" charset="0"/>
              </a:rPr>
              <a:t>Kieli (suluissa muutos vuoteen 2010 verrattuna)	%*	</a:t>
            </a:r>
          </a:p>
          <a:p>
            <a:pPr marL="0" indent="0">
              <a:lnSpc>
                <a:spcPct val="80000"/>
              </a:lnSpc>
            </a:pPr>
            <a:r>
              <a:rPr lang="fi-FI" sz="2000">
                <a:latin typeface="Calibri" charset="0"/>
                <a:ea typeface="MS PGothic" charset="0"/>
              </a:rPr>
              <a:t>Englanti 	90,5 (0,0) 		= 52 463 </a:t>
            </a:r>
            <a:r>
              <a:rPr lang="fi-FI" sz="2000" err="1">
                <a:latin typeface="Calibri" charset="0"/>
                <a:ea typeface="MS PGothic" charset="0"/>
              </a:rPr>
              <a:t>opp</a:t>
            </a:r>
            <a:endParaRPr lang="fi-FI" sz="2000">
              <a:latin typeface="Calibri" charset="0"/>
              <a:ea typeface="MS PGothic" charset="0"/>
            </a:endParaRPr>
          </a:p>
          <a:p>
            <a:pPr marL="0" indent="0">
              <a:lnSpc>
                <a:spcPct val="80000"/>
              </a:lnSpc>
            </a:pPr>
            <a:r>
              <a:rPr lang="fi-FI" sz="2000">
                <a:latin typeface="Calibri" charset="0"/>
                <a:ea typeface="MS PGothic" charset="0"/>
              </a:rPr>
              <a:t>Suomi	  5,3  (+0,1)		=    3 101 </a:t>
            </a:r>
            <a:r>
              <a:rPr lang="fi-FI" sz="2000" err="1">
                <a:latin typeface="Calibri" charset="0"/>
                <a:ea typeface="MS PGothic" charset="0"/>
              </a:rPr>
              <a:t>opp</a:t>
            </a:r>
            <a:endParaRPr lang="fi-FI" sz="2000">
              <a:latin typeface="Calibri" charset="0"/>
              <a:ea typeface="MS PGothic" charset="0"/>
            </a:endParaRPr>
          </a:p>
          <a:p>
            <a:pPr marL="0" indent="0">
              <a:lnSpc>
                <a:spcPct val="80000"/>
              </a:lnSpc>
            </a:pPr>
            <a:r>
              <a:rPr lang="fi-FI" sz="2000">
                <a:latin typeface="Calibri" charset="0"/>
                <a:ea typeface="MS PGothic" charset="0"/>
              </a:rPr>
              <a:t>Saksa	  	  1,2 (-0,1)		=       712 </a:t>
            </a:r>
            <a:r>
              <a:rPr lang="fi-FI" sz="2000" err="1">
                <a:latin typeface="Calibri" charset="0"/>
                <a:ea typeface="MS PGothic" charset="0"/>
              </a:rPr>
              <a:t>opp</a:t>
            </a:r>
            <a:r>
              <a:rPr lang="fi-FI" sz="2000">
                <a:latin typeface="Calibri" charset="0"/>
                <a:ea typeface="MS PGothic" charset="0"/>
              </a:rPr>
              <a:t>   </a:t>
            </a:r>
          </a:p>
          <a:p>
            <a:pPr marL="0" indent="0">
              <a:lnSpc>
                <a:spcPct val="80000"/>
              </a:lnSpc>
            </a:pPr>
            <a:r>
              <a:rPr lang="fi-FI" sz="2000">
                <a:latin typeface="Calibri" charset="0"/>
                <a:ea typeface="MS PGothic" charset="0"/>
              </a:rPr>
              <a:t>Ruotsi	  1,0 (0,0)		=       579 </a:t>
            </a:r>
            <a:r>
              <a:rPr lang="fi-FI" sz="2000" err="1">
                <a:latin typeface="Calibri" charset="0"/>
                <a:ea typeface="MS PGothic" charset="0"/>
              </a:rPr>
              <a:t>opp</a:t>
            </a:r>
            <a:endParaRPr lang="fi-FI" sz="2000">
              <a:latin typeface="Calibri" charset="0"/>
              <a:ea typeface="MS PGothic" charset="0"/>
            </a:endParaRPr>
          </a:p>
          <a:p>
            <a:pPr marL="0" indent="0">
              <a:lnSpc>
                <a:spcPct val="80000"/>
              </a:lnSpc>
            </a:pPr>
            <a:r>
              <a:rPr lang="fi-FI" sz="2000">
                <a:latin typeface="Calibri" charset="0"/>
                <a:ea typeface="MS PGothic" charset="0"/>
              </a:rPr>
              <a:t>Ranska	  0,9 (-0,1)		=       538 </a:t>
            </a:r>
            <a:r>
              <a:rPr lang="fi-FI" sz="2000" err="1">
                <a:latin typeface="Calibri" charset="0"/>
                <a:ea typeface="MS PGothic" charset="0"/>
              </a:rPr>
              <a:t>opp</a:t>
            </a:r>
            <a:endParaRPr lang="fi-FI" sz="2000">
              <a:latin typeface="Calibri" charset="0"/>
              <a:ea typeface="MS PGothic" charset="0"/>
            </a:endParaRPr>
          </a:p>
          <a:p>
            <a:pPr marL="0" indent="0">
              <a:lnSpc>
                <a:spcPct val="80000"/>
              </a:lnSpc>
            </a:pPr>
            <a:r>
              <a:rPr lang="fi-FI" sz="2000">
                <a:latin typeface="Calibri" charset="0"/>
                <a:ea typeface="MS PGothic" charset="0"/>
              </a:rPr>
              <a:t>Venäjä	  0,3 (+0,1)		=       184 </a:t>
            </a:r>
            <a:r>
              <a:rPr lang="fi-FI" sz="2000" err="1">
                <a:latin typeface="Calibri" charset="0"/>
                <a:ea typeface="MS PGothic" charset="0"/>
              </a:rPr>
              <a:t>opp</a:t>
            </a:r>
            <a:endParaRPr lang="fi-FI" sz="2000">
              <a:latin typeface="Calibri" charset="0"/>
              <a:ea typeface="MS PGothic" charset="0"/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endParaRPr lang="fi-FI" sz="1200">
              <a:latin typeface="Calibri" charset="0"/>
              <a:ea typeface="MS PGothic" charset="0"/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fi-FI" sz="1200">
                <a:latin typeface="Calibri" charset="0"/>
                <a:ea typeface="MS PGothic" charset="0"/>
              </a:rPr>
              <a:t>* %-osuudet laskettu 3. vuosiluokan oppilasmäärästä. 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fi-FI" sz="1200">
                <a:latin typeface="Calibri" charset="0"/>
                <a:ea typeface="MS PGothic" charset="0"/>
              </a:rPr>
              <a:t>Lähteet: SUKOL / Opetushallitus: Vipunen–tietokanta</a:t>
            </a:r>
          </a:p>
          <a:p>
            <a:pPr marL="0" indent="0" eaLnBrk="1" hangingPunct="1">
              <a:lnSpc>
                <a:spcPct val="80000"/>
              </a:lnSpc>
            </a:pPr>
            <a:endParaRPr lang="fi-FI" sz="1500">
              <a:latin typeface="Calibri" charset="0"/>
              <a:ea typeface="MS PGothic" charset="0"/>
            </a:endParaRPr>
          </a:p>
          <a:p>
            <a:pPr marL="0" indent="0" eaLnBrk="1" hangingPunct="1">
              <a:lnSpc>
                <a:spcPct val="80000"/>
              </a:lnSpc>
            </a:pPr>
            <a:endParaRPr lang="fi-FI" sz="1500">
              <a:latin typeface="Calibri" charset="0"/>
              <a:ea typeface="MS P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86"/>
    </mc:Choice>
    <mc:Fallback xmlns="">
      <p:transition spd="slow" advTm="7498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2800"/>
              <a:t>Kieltenopetus 1. ja 2.-luokilla ei ole mistään pois, vaan ylimääräinen oppitunti.</a:t>
            </a:r>
          </a:p>
          <a:p>
            <a:r>
              <a:rPr lang="fi-FI" sz="2800"/>
              <a:t>Kielen opiskelu 1.–luokalla ei edellytä luku– tai kirjoitustaitoa. </a:t>
            </a:r>
          </a:p>
          <a:p>
            <a:r>
              <a:rPr lang="fi-FI" sz="2800"/>
              <a:t>Lauluja, leikkejä, pelejä, sanastoa, kulttuuria</a:t>
            </a:r>
          </a:p>
          <a:p>
            <a:r>
              <a:rPr lang="fi-FI" sz="2800"/>
              <a:t>Paino suullisessa kielitaidossa</a:t>
            </a:r>
          </a:p>
          <a:p>
            <a:r>
              <a:rPr lang="fi-FI" sz="2800">
                <a:hlinkMouseOver r:id="rId2"/>
              </a:rPr>
              <a:t>Esimerkki Helsingistä (video)</a:t>
            </a:r>
            <a:endParaRPr lang="fi-FI" sz="2800"/>
          </a:p>
        </p:txBody>
      </p:sp>
      <p:sp>
        <p:nvSpPr>
          <p:cNvPr id="4" name="Tekstiruutu 3"/>
          <p:cNvSpPr txBox="1"/>
          <p:nvPr/>
        </p:nvSpPr>
        <p:spPr>
          <a:xfrm>
            <a:off x="1569311" y="473180"/>
            <a:ext cx="51449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Kielten alkeisopetus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288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7"/>
    </mc:Choice>
    <mc:Fallback xmlns="">
      <p:transition spd="slow" advTm="1178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i-FI">
              <a:latin typeface="Calibri" charset="0"/>
              <a:ea typeface="MS PGothic" charset="0"/>
            </a:endParaRPr>
          </a:p>
        </p:txBody>
      </p:sp>
      <p:pic>
        <p:nvPicPr>
          <p:cNvPr id="24578" name="Sisällön paikkamerkki 3" descr="Kielikalvot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55" r="-11755"/>
          <a:stretch>
            <a:fillRect/>
          </a:stretch>
        </p:blipFill>
        <p:spPr>
          <a:xfrm>
            <a:off x="-1220788" y="0"/>
            <a:ext cx="11987213" cy="6858000"/>
          </a:xfrm>
        </p:spPr>
      </p:pic>
    </p:spTree>
    <p:extLst>
      <p:ext uri="{BB962C8B-B14F-4D97-AF65-F5344CB8AC3E}">
        <p14:creationId xmlns:p14="http://schemas.microsoft.com/office/powerpoint/2010/main" val="1224940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6687"/>
          </a:xfrm>
        </p:spPr>
        <p:txBody>
          <a:bodyPr>
            <a:normAutofit fontScale="90000"/>
          </a:bodyPr>
          <a:lstStyle/>
          <a:p>
            <a:endParaRPr lang="fi-FI">
              <a:latin typeface="Calibri" charset="0"/>
              <a:ea typeface="MS PGothic" charset="0"/>
            </a:endParaRPr>
          </a:p>
        </p:txBody>
      </p:sp>
      <p:pic>
        <p:nvPicPr>
          <p:cNvPr id="23554" name="Sisällön paikkamerkki 3" descr="Englant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25" r="-14325"/>
          <a:stretch>
            <a:fillRect/>
          </a:stretch>
        </p:blipFill>
        <p:spPr>
          <a:xfrm>
            <a:off x="-1731963" y="-3175"/>
            <a:ext cx="12474576" cy="6861175"/>
          </a:xfrm>
        </p:spPr>
      </p:pic>
    </p:spTree>
    <p:extLst>
      <p:ext uri="{BB962C8B-B14F-4D97-AF65-F5344CB8AC3E}">
        <p14:creationId xmlns:p14="http://schemas.microsoft.com/office/powerpoint/2010/main" val="1920558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Otsikko 1">
            <a:extLst>
              <a:ext uri="{FF2B5EF4-FFF2-40B4-BE49-F238E27FC236}">
                <a16:creationId xmlns:a16="http://schemas.microsoft.com/office/drawing/2014/main" id="{188DF46E-CDA5-9C47-B814-63BCBF1F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4150"/>
          </a:xfrm>
        </p:spPr>
        <p:txBody>
          <a:bodyPr/>
          <a:lstStyle/>
          <a:p>
            <a:endParaRPr lang="fi-FI" altLang="fi-FI"/>
          </a:p>
        </p:txBody>
      </p:sp>
      <p:pic>
        <p:nvPicPr>
          <p:cNvPr id="25602" name="Sisällön paikkamerkki 3" descr="Ruotsi.jpg">
            <a:extLst>
              <a:ext uri="{FF2B5EF4-FFF2-40B4-BE49-F238E27FC236}">
                <a16:creationId xmlns:a16="http://schemas.microsoft.com/office/drawing/2014/main" id="{ADF0FA6B-FB34-2943-9459-128DB9B36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25" r="-14325"/>
          <a:stretch>
            <a:fillRect/>
          </a:stretch>
        </p:blipFill>
        <p:spPr>
          <a:xfrm>
            <a:off x="-1428750" y="0"/>
            <a:ext cx="12469813" cy="6858000"/>
          </a:xfrm>
        </p:spPr>
      </p:pic>
    </p:spTree>
    <p:extLst>
      <p:ext uri="{BB962C8B-B14F-4D97-AF65-F5344CB8AC3E}">
        <p14:creationId xmlns:p14="http://schemas.microsoft.com/office/powerpoint/2010/main" val="3493693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Otsikko 1">
            <a:extLst>
              <a:ext uri="{FF2B5EF4-FFF2-40B4-BE49-F238E27FC236}">
                <a16:creationId xmlns:a16="http://schemas.microsoft.com/office/drawing/2014/main" id="{DBE92ADD-7969-8042-9983-169BD80B1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pic>
        <p:nvPicPr>
          <p:cNvPr id="26626" name="Kuva 1" descr="Kielikalvot.jpg">
            <a:extLst>
              <a:ext uri="{FF2B5EF4-FFF2-40B4-BE49-F238E27FC236}">
                <a16:creationId xmlns:a16="http://schemas.microsoft.com/office/drawing/2014/main" id="{4A85C321-AFE4-F64E-BEDF-806D431A9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88900"/>
            <a:ext cx="98171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Sisällön paikkamerkki 2">
            <a:extLst>
              <a:ext uri="{FF2B5EF4-FFF2-40B4-BE49-F238E27FC236}">
                <a16:creationId xmlns:a16="http://schemas.microsoft.com/office/drawing/2014/main" id="{03ADEBF1-835A-7A4C-A991-947AE424D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6740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Otsikko 1">
            <a:extLst>
              <a:ext uri="{FF2B5EF4-FFF2-40B4-BE49-F238E27FC236}">
                <a16:creationId xmlns:a16="http://schemas.microsoft.com/office/drawing/2014/main" id="{ACF82AEA-064D-374F-B243-8B978F685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037"/>
          </a:xfrm>
        </p:spPr>
        <p:txBody>
          <a:bodyPr/>
          <a:lstStyle/>
          <a:p>
            <a:endParaRPr lang="fi-FI" altLang="fi-FI"/>
          </a:p>
        </p:txBody>
      </p:sp>
      <p:pic>
        <p:nvPicPr>
          <p:cNvPr id="27650" name="Sisällön paikkamerkki 3" descr="Venäjä.jpg">
            <a:extLst>
              <a:ext uri="{FF2B5EF4-FFF2-40B4-BE49-F238E27FC236}">
                <a16:creationId xmlns:a16="http://schemas.microsoft.com/office/drawing/2014/main" id="{C6B8877A-36B4-8C47-B361-9660E76A5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25" r="-14325"/>
          <a:stretch>
            <a:fillRect/>
          </a:stretch>
        </p:blipFill>
        <p:spPr>
          <a:xfrm>
            <a:off x="-1887538" y="-77788"/>
            <a:ext cx="12877801" cy="7081838"/>
          </a:xfrm>
        </p:spPr>
      </p:pic>
    </p:spTree>
    <p:extLst>
      <p:ext uri="{BB962C8B-B14F-4D97-AF65-F5344CB8AC3E}">
        <p14:creationId xmlns:p14="http://schemas.microsoft.com/office/powerpoint/2010/main" val="4238686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i-FI">
              <a:latin typeface="Calibri" charset="0"/>
              <a:ea typeface="MS PGothic" charset="0"/>
            </a:endParaRPr>
          </a:p>
        </p:txBody>
      </p:sp>
      <p:pic>
        <p:nvPicPr>
          <p:cNvPr id="29698" name="Sisällön paikkamerkki 3" descr="LAIVAT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59" r="-14259"/>
          <a:stretch>
            <a:fillRect/>
          </a:stretch>
        </p:blipFill>
        <p:spPr>
          <a:xfrm>
            <a:off x="112713" y="869950"/>
            <a:ext cx="9031287" cy="4965700"/>
          </a:xfrm>
        </p:spPr>
      </p:pic>
    </p:spTree>
    <p:extLst>
      <p:ext uri="{BB962C8B-B14F-4D97-AF65-F5344CB8AC3E}">
        <p14:creationId xmlns:p14="http://schemas.microsoft.com/office/powerpoint/2010/main" val="2634682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i-FI">
              <a:latin typeface="Calibri" charset="0"/>
              <a:ea typeface="MS PGothic" charset="0"/>
            </a:endParaRPr>
          </a:p>
        </p:txBody>
      </p:sp>
      <p:pic>
        <p:nvPicPr>
          <p:cNvPr id="30722" name="Kuvan paikkamerkki 4" descr="NUOTIO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r="2890"/>
          <a:stretch>
            <a:fillRect/>
          </a:stretch>
        </p:blipFill>
        <p:spPr>
          <a:xfrm>
            <a:off x="0" y="17463"/>
            <a:ext cx="9144000" cy="6858000"/>
          </a:xfrm>
        </p:spPr>
      </p:pic>
      <p:sp>
        <p:nvSpPr>
          <p:cNvPr id="30723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fi-FI"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574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Sisällön paikkamerkki 3" descr="JAATEL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66" r="-4559"/>
          <a:stretch>
            <a:fillRect/>
          </a:stretch>
        </p:blipFill>
        <p:spPr bwMode="auto">
          <a:xfrm>
            <a:off x="38100" y="496888"/>
            <a:ext cx="91059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862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i-FI">
              <a:latin typeface="Calibri" charset="0"/>
              <a:ea typeface="MS PGothic" charset="0"/>
            </a:endParaRPr>
          </a:p>
        </p:txBody>
      </p:sp>
      <p:pic>
        <p:nvPicPr>
          <p:cNvPr id="15362" name="Kuvan paikkamerkki 4" descr="JAATELO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r="2890"/>
          <a:stretch>
            <a:fillRect/>
          </a:stretch>
        </p:blipFill>
        <p:spPr>
          <a:xfrm>
            <a:off x="112713" y="-155575"/>
            <a:ext cx="8710612" cy="6532563"/>
          </a:xfrm>
        </p:spPr>
      </p:pic>
      <p:sp>
        <p:nvSpPr>
          <p:cNvPr id="15363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fi-FI"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535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i-FI">
              <a:latin typeface="Calibri" charset="0"/>
              <a:ea typeface="MS PGothic" charset="0"/>
            </a:endParaRPr>
          </a:p>
        </p:txBody>
      </p:sp>
      <p:pic>
        <p:nvPicPr>
          <p:cNvPr id="16386" name="Kuvan paikkamerkki 5" descr="!ELAKELA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r="2890"/>
          <a:stretch>
            <a:fillRect/>
          </a:stretch>
        </p:blipFill>
        <p:spPr>
          <a:xfrm>
            <a:off x="0" y="11113"/>
            <a:ext cx="9215438" cy="6911975"/>
          </a:xfrm>
        </p:spPr>
      </p:pic>
      <p:sp>
        <p:nvSpPr>
          <p:cNvPr id="16387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fi-FI"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163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i-FI">
              <a:latin typeface="Calibri" charset="0"/>
              <a:ea typeface="MS PGothic" charset="0"/>
            </a:endParaRPr>
          </a:p>
        </p:txBody>
      </p:sp>
      <p:pic>
        <p:nvPicPr>
          <p:cNvPr id="17410" name="Kuvan paikkamerkki 4" descr="Kielikalvot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r="289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7411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fi-FI"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515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>
                <a:latin typeface="Arial" panose="020B0604020202020204" pitchFamily="34" charset="0"/>
                <a:cs typeface="Arial" panose="020B0604020202020204" pitchFamily="34" charset="0"/>
              </a:rPr>
              <a:t>Kieltenopetus varhentuu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2800"/>
              <a:t>Suomen hallitus on päättänyt, että ensimmäisen vieraan kielen opetus alkaa jo 1. luokalla 1.1.2020 alkaen</a:t>
            </a:r>
          </a:p>
          <a:p>
            <a:r>
              <a:rPr lang="fi-FI" sz="2800"/>
              <a:t>Hyvinkäällä on valittavana monia eri vaihtoehtoja A1-kieleksi</a:t>
            </a:r>
          </a:p>
          <a:p>
            <a:r>
              <a:rPr lang="fi-FI" sz="2800"/>
              <a:t>Valinta tapahtuu jo nyt tammikuussa (kouluun ilmoittautumisen yhteydessä), jotta 1.-luokkalaisten koulupaikat ja luokat saadaan muodostetuiksi</a:t>
            </a:r>
          </a:p>
        </p:txBody>
      </p:sp>
    </p:spTree>
    <p:extLst>
      <p:ext uri="{BB962C8B-B14F-4D97-AF65-F5344CB8AC3E}">
        <p14:creationId xmlns:p14="http://schemas.microsoft.com/office/powerpoint/2010/main" val="398323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7"/>
    </mc:Choice>
    <mc:Fallback xmlns="">
      <p:transition spd="slow" advTm="11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691C738-4504-48D1-B668-EB3D752C13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17550" r="32262" b="5588"/>
          <a:stretch/>
        </p:blipFill>
        <p:spPr>
          <a:xfrm>
            <a:off x="914401" y="64043"/>
            <a:ext cx="6626191" cy="661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18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!KOULUKI.PDF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" r="2895"/>
          <a:stretch>
            <a:fillRect/>
          </a:stretch>
        </p:blipFill>
        <p:spPr>
          <a:xfrm>
            <a:off x="42731" y="-352291"/>
            <a:ext cx="9274439" cy="6956644"/>
          </a:xfrm>
        </p:spPr>
      </p:pic>
      <p:sp>
        <p:nvSpPr>
          <p:cNvPr id="7" name="Tekstiruutu 6"/>
          <p:cNvSpPr txBox="1">
            <a:spLocks noChangeArrowheads="1"/>
          </p:cNvSpPr>
          <p:nvPr/>
        </p:nvSpPr>
        <p:spPr bwMode="auto">
          <a:xfrm>
            <a:off x="0" y="36515"/>
            <a:ext cx="2674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i-FI" sz="2800" b="1">
                <a:solidFill>
                  <a:srgbClr val="FF0000"/>
                </a:solidFill>
              </a:rPr>
              <a:t>HYVINKÄÄLLÄ</a:t>
            </a:r>
          </a:p>
        </p:txBody>
      </p:sp>
      <p:sp>
        <p:nvSpPr>
          <p:cNvPr id="8" name="Tekstiruutu 7"/>
          <p:cNvSpPr txBox="1">
            <a:spLocks noChangeArrowheads="1"/>
          </p:cNvSpPr>
          <p:nvPr/>
        </p:nvSpPr>
        <p:spPr bwMode="auto">
          <a:xfrm>
            <a:off x="1500189" y="6153152"/>
            <a:ext cx="23510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i-FI" sz="1800">
                <a:solidFill>
                  <a:srgbClr val="FF0000"/>
                </a:solidFill>
              </a:rPr>
              <a:t>englanti, ranska, saksa</a:t>
            </a:r>
            <a:r>
              <a:rPr lang="fi-FI" sz="1800"/>
              <a:t>, </a:t>
            </a:r>
            <a:r>
              <a:rPr lang="fi-FI" sz="1800">
                <a:solidFill>
                  <a:srgbClr val="FF0000"/>
                </a:solidFill>
              </a:rPr>
              <a:t>venäjä, ruotsi</a:t>
            </a:r>
          </a:p>
        </p:txBody>
      </p:sp>
      <p:sp>
        <p:nvSpPr>
          <p:cNvPr id="9" name="Tekstiruutu 8"/>
          <p:cNvSpPr txBox="1">
            <a:spLocks noChangeArrowheads="1"/>
          </p:cNvSpPr>
          <p:nvPr/>
        </p:nvSpPr>
        <p:spPr bwMode="auto">
          <a:xfrm>
            <a:off x="2671764" y="5392738"/>
            <a:ext cx="570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i-FI" sz="1800">
                <a:solidFill>
                  <a:srgbClr val="FF0000"/>
                </a:solidFill>
              </a:rPr>
              <a:t>1. </a:t>
            </a:r>
            <a:r>
              <a:rPr lang="fi-FI" sz="1800" err="1">
                <a:solidFill>
                  <a:srgbClr val="FF0000"/>
                </a:solidFill>
              </a:rPr>
              <a:t>lk</a:t>
            </a:r>
            <a:endParaRPr lang="fi-FI" sz="1800">
              <a:solidFill>
                <a:srgbClr val="FF0000"/>
              </a:solidFill>
            </a:endParaRPr>
          </a:p>
        </p:txBody>
      </p:sp>
      <p:sp>
        <p:nvSpPr>
          <p:cNvPr id="11" name="Tekstiruutu 10"/>
          <p:cNvSpPr txBox="1">
            <a:spLocks noChangeArrowheads="1"/>
          </p:cNvSpPr>
          <p:nvPr/>
        </p:nvSpPr>
        <p:spPr bwMode="auto">
          <a:xfrm>
            <a:off x="4679951" y="6145215"/>
            <a:ext cx="27749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i-FI" sz="1800">
                <a:solidFill>
                  <a:srgbClr val="FF0000"/>
                </a:solidFill>
              </a:rPr>
              <a:t>3. </a:t>
            </a:r>
            <a:r>
              <a:rPr lang="fi-FI" sz="1800" err="1">
                <a:solidFill>
                  <a:srgbClr val="FF0000"/>
                </a:solidFill>
              </a:rPr>
              <a:t>lk</a:t>
            </a:r>
            <a:r>
              <a:rPr lang="fi-FI" sz="1800">
                <a:solidFill>
                  <a:srgbClr val="FF0000"/>
                </a:solidFill>
              </a:rPr>
              <a:t>, </a:t>
            </a:r>
            <a:br>
              <a:rPr lang="fi-FI" sz="1800">
                <a:solidFill>
                  <a:srgbClr val="FF0000"/>
                </a:solidFill>
              </a:rPr>
            </a:br>
            <a:r>
              <a:rPr lang="fi-FI" sz="1800">
                <a:solidFill>
                  <a:srgbClr val="FF0000"/>
                </a:solidFill>
              </a:rPr>
              <a:t>pääsääntöisesti englanti</a:t>
            </a:r>
          </a:p>
        </p:txBody>
      </p:sp>
      <p:sp>
        <p:nvSpPr>
          <p:cNvPr id="12" name="Tekstiruutu 11"/>
          <p:cNvSpPr txBox="1">
            <a:spLocks noChangeArrowheads="1"/>
          </p:cNvSpPr>
          <p:nvPr/>
        </p:nvSpPr>
        <p:spPr bwMode="auto">
          <a:xfrm>
            <a:off x="6589713" y="4056065"/>
            <a:ext cx="1730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i-FI" sz="1800">
                <a:solidFill>
                  <a:srgbClr val="FF0000"/>
                </a:solidFill>
              </a:rPr>
              <a:t>6</a:t>
            </a:r>
            <a:r>
              <a:rPr lang="fi-FI" sz="1800"/>
              <a:t> </a:t>
            </a:r>
            <a:r>
              <a:rPr lang="fi-FI" sz="1800" err="1">
                <a:solidFill>
                  <a:srgbClr val="FF0000"/>
                </a:solidFill>
              </a:rPr>
              <a:t>lk</a:t>
            </a:r>
            <a:r>
              <a:rPr lang="fi-FI" sz="1800"/>
              <a:t> </a:t>
            </a:r>
            <a:r>
              <a:rPr lang="fi-FI" sz="1800">
                <a:solidFill>
                  <a:srgbClr val="FF0000"/>
                </a:solidFill>
              </a:rPr>
              <a:t>ruotsi</a:t>
            </a:r>
          </a:p>
        </p:txBody>
      </p:sp>
      <p:sp>
        <p:nvSpPr>
          <p:cNvPr id="13" name="Tekstiruutu 12"/>
          <p:cNvSpPr txBox="1">
            <a:spLocks noChangeArrowheads="1"/>
          </p:cNvSpPr>
          <p:nvPr/>
        </p:nvSpPr>
        <p:spPr bwMode="auto">
          <a:xfrm>
            <a:off x="179389" y="3409952"/>
            <a:ext cx="3209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i-FI" sz="1800">
                <a:solidFill>
                  <a:srgbClr val="FF0000"/>
                </a:solidFill>
              </a:rPr>
              <a:t>8 lk: </a:t>
            </a:r>
            <a:br>
              <a:rPr lang="fi-FI" sz="1800">
                <a:solidFill>
                  <a:srgbClr val="FF0000"/>
                </a:solidFill>
              </a:rPr>
            </a:br>
            <a:r>
              <a:rPr lang="fi-FI" sz="1800">
                <a:solidFill>
                  <a:srgbClr val="FF0000"/>
                </a:solidFill>
              </a:rPr>
              <a:t>espanja/ranska/saksa/venäjä</a:t>
            </a:r>
          </a:p>
        </p:txBody>
      </p:sp>
      <p:sp>
        <p:nvSpPr>
          <p:cNvPr id="14" name="Tekstiruutu 13"/>
          <p:cNvSpPr txBox="1">
            <a:spLocks noChangeArrowheads="1"/>
          </p:cNvSpPr>
          <p:nvPr/>
        </p:nvSpPr>
        <p:spPr bwMode="auto">
          <a:xfrm>
            <a:off x="4679951" y="938213"/>
            <a:ext cx="2774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i-FI" sz="1800">
                <a:solidFill>
                  <a:srgbClr val="FF0000"/>
                </a:solidFill>
              </a:rPr>
              <a:t>ranska/saksa/venäjä/espanja/latina/viro	</a:t>
            </a:r>
          </a:p>
        </p:txBody>
      </p:sp>
      <p:sp>
        <p:nvSpPr>
          <p:cNvPr id="15" name="Tekstiruutu 14"/>
          <p:cNvSpPr txBox="1">
            <a:spLocks noChangeArrowheads="1"/>
          </p:cNvSpPr>
          <p:nvPr/>
        </p:nvSpPr>
        <p:spPr bwMode="auto">
          <a:xfrm>
            <a:off x="1297119" y="4878904"/>
            <a:ext cx="23324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i-FI" sz="1800"/>
              <a:t>0,5 + 1,5 + 2 + 2 + 3 + 2 </a:t>
            </a:r>
          </a:p>
        </p:txBody>
      </p:sp>
      <p:sp>
        <p:nvSpPr>
          <p:cNvPr id="16" name="Tekstiruutu 15"/>
          <p:cNvSpPr txBox="1">
            <a:spLocks noChangeArrowheads="1"/>
          </p:cNvSpPr>
          <p:nvPr/>
        </p:nvSpPr>
        <p:spPr bwMode="auto">
          <a:xfrm>
            <a:off x="4581465" y="4990859"/>
            <a:ext cx="2166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i-FI" sz="1800"/>
              <a:t>1 + 1 + 2 + 2</a:t>
            </a:r>
          </a:p>
        </p:txBody>
      </p:sp>
      <p:sp>
        <p:nvSpPr>
          <p:cNvPr id="17" name="Tekstiruutu 16"/>
          <p:cNvSpPr txBox="1">
            <a:spLocks noChangeArrowheads="1"/>
          </p:cNvSpPr>
          <p:nvPr/>
        </p:nvSpPr>
        <p:spPr bwMode="auto">
          <a:xfrm>
            <a:off x="5453064" y="3010696"/>
            <a:ext cx="22907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i-FI" sz="1800"/>
              <a:t>A1: 2 + 2 + 3 = 18</a:t>
            </a:r>
            <a:br>
              <a:rPr lang="fi-FI" sz="1800"/>
            </a:br>
            <a:r>
              <a:rPr lang="fi-FI" sz="1800"/>
              <a:t>A2: 2 + 2 + 2 = 12</a:t>
            </a:r>
          </a:p>
        </p:txBody>
      </p:sp>
      <p:sp>
        <p:nvSpPr>
          <p:cNvPr id="18" name="Tekstiruutu 17"/>
          <p:cNvSpPr txBox="1">
            <a:spLocks noChangeArrowheads="1"/>
          </p:cNvSpPr>
          <p:nvPr/>
        </p:nvSpPr>
        <p:spPr bwMode="auto">
          <a:xfrm>
            <a:off x="2843214" y="3409950"/>
            <a:ext cx="1160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i-FI" sz="1800"/>
              <a:t>2 + 2 = 4</a:t>
            </a:r>
          </a:p>
        </p:txBody>
      </p:sp>
      <p:sp>
        <p:nvSpPr>
          <p:cNvPr id="2" name="Tekstiruutu 1"/>
          <p:cNvSpPr txBox="1">
            <a:spLocks noChangeArrowheads="1"/>
          </p:cNvSpPr>
          <p:nvPr/>
        </p:nvSpPr>
        <p:spPr bwMode="auto">
          <a:xfrm>
            <a:off x="6264334" y="4344746"/>
            <a:ext cx="1973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i-FI" sz="1800"/>
              <a:t>2 + 1,5 + 1,5 + 1</a:t>
            </a:r>
            <a:endParaRPr lang="fi-FI" sz="1800">
              <a:solidFill>
                <a:srgbClr val="FF0000"/>
              </a:solidFill>
            </a:endParaRPr>
          </a:p>
          <a:p>
            <a:pPr eaLnBrk="1" hangingPunct="1"/>
            <a:endParaRPr lang="fi-FI" sz="1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800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977"/>
    </mc:Choice>
    <mc:Fallback xmlns="">
      <p:transition spd="slow" advTm="165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/>
              <a:t>Muutama huomio</a:t>
            </a:r>
            <a:endParaRPr lang="fi-FI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isällön paikkamerkk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/>
              <a:t>Kieliryhmän muodostumiseen tarvitaan 12 oppilasta</a:t>
            </a:r>
          </a:p>
          <a:p>
            <a:r>
              <a:rPr lang="fi-FI" sz="2800"/>
              <a:t>Jos valinta on A1–ruotsi, ei 6.-luokalla tule B1-kieltä</a:t>
            </a:r>
          </a:p>
          <a:p>
            <a:r>
              <a:rPr lang="fi-FI" sz="2800"/>
              <a:t>Kielivalinnan myötä voi myös vaihtaa koulua</a:t>
            </a:r>
          </a:p>
          <a:p>
            <a:r>
              <a:rPr lang="fi-FI" sz="2800"/>
              <a:t>Muun A1-kielen valinneille tulee englanti A2-kielenä 3. luokalta. Perusopetuksen päättyessä englanti on oppilaan vahvin vieras kieli</a:t>
            </a:r>
          </a:p>
          <a:p>
            <a:r>
              <a:rPr lang="fi-FI" sz="2800"/>
              <a:t>Valinnat Wilmassa nyt tammikuussa	</a:t>
            </a:r>
          </a:p>
          <a:p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43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34"/>
    </mc:Choice>
    <mc:Fallback xmlns="">
      <p:transition spd="slow" advTm="61834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7|31.1|3.6|11.9|16|13|13.9|9.2|15.5|6.1|25.8|11.6"/>
</p:tagLst>
</file>

<file path=ppt/theme/theme1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328</Words>
  <Application>Microsoft Office PowerPoint</Application>
  <PresentationFormat>Näytössä katseltava diaesitys (4:3)</PresentationFormat>
  <Paragraphs>57</Paragraphs>
  <Slides>19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19</vt:i4>
      </vt:variant>
    </vt:vector>
  </HeadingPairs>
  <TitlesOfParts>
    <vt:vector size="31" baseType="lpstr">
      <vt:lpstr>ＭＳ Ｐゴシック</vt:lpstr>
      <vt:lpstr>ＭＳ Ｐゴシック</vt:lpstr>
      <vt:lpstr>Arial</vt:lpstr>
      <vt:lpstr>Calibri</vt:lpstr>
      <vt:lpstr>Calibri Light</vt:lpstr>
      <vt:lpstr>Open Sans</vt:lpstr>
      <vt:lpstr>Open Sans SemiBold</vt:lpstr>
      <vt:lpstr>Snap ITC</vt:lpstr>
      <vt:lpstr>1_Office-teema</vt:lpstr>
      <vt:lpstr>2_Office-teema</vt:lpstr>
      <vt:lpstr>Office-teema</vt:lpstr>
      <vt:lpstr>3_Office-teema</vt:lpstr>
      <vt:lpstr>PowerPoint-esitys</vt:lpstr>
      <vt:lpstr>PowerPoint-esitys</vt:lpstr>
      <vt:lpstr>PowerPoint-esitys</vt:lpstr>
      <vt:lpstr>PowerPoint-esitys</vt:lpstr>
      <vt:lpstr>PowerPoint-esitys</vt:lpstr>
      <vt:lpstr>Kieltenopetus varhentuu </vt:lpstr>
      <vt:lpstr>PowerPoint-esitys</vt:lpstr>
      <vt:lpstr>PowerPoint-esitys</vt:lpstr>
      <vt:lpstr>Muutama huomio</vt:lpstr>
      <vt:lpstr>Tarjolla olevat kielet</vt:lpstr>
      <vt:lpstr>Kielivalinnat</vt:lpstr>
      <vt:lpstr>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Kielivalinnat</dc:title>
  <dc:creator>Aki Korpela</dc:creator>
  <cp:lastModifiedBy>Toivonen Veera</cp:lastModifiedBy>
  <cp:revision>2</cp:revision>
  <dcterms:created xsi:type="dcterms:W3CDTF">2012-09-11T17:57:07Z</dcterms:created>
  <dcterms:modified xsi:type="dcterms:W3CDTF">2019-01-17T12:39:05Z</dcterms:modified>
</cp:coreProperties>
</file>