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9" r:id="rId4"/>
    <p:sldId id="258" r:id="rId5"/>
    <p:sldId id="260" r:id="rId6"/>
    <p:sldId id="261" r:id="rId7"/>
    <p:sldId id="262" r:id="rId8"/>
    <p:sldId id="263" r:id="rId9"/>
    <p:sldId id="264" r:id="rId10"/>
    <p:sldId id="265" r:id="rId11"/>
    <p:sldId id="266" r:id="rId12"/>
    <p:sldId id="267" r:id="rId13"/>
    <p:sldId id="268"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Normaali tyyli 2 - Korostu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81" autoAdjust="0"/>
    <p:restoredTop sz="94660"/>
  </p:normalViewPr>
  <p:slideViewPr>
    <p:cSldViewPr snapToGrid="0">
      <p:cViewPr varScale="1">
        <p:scale>
          <a:sx n="103" d="100"/>
          <a:sy n="103" d="100"/>
        </p:scale>
        <p:origin x="150" y="31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Otsikkodia">
    <p:bg>
      <p:bgPr>
        <a:solidFill>
          <a:schemeClr val="accent1"/>
        </a:solidFill>
        <a:effectLst/>
      </p:bgPr>
    </p:bg>
    <p:spTree>
      <p:nvGrpSpPr>
        <p:cNvPr id="1" name=""/>
        <p:cNvGrpSpPr/>
        <p:nvPr/>
      </p:nvGrpSpPr>
      <p:grpSpPr>
        <a:xfrm>
          <a:off x="0" y="0"/>
          <a:ext cx="0" cy="0"/>
          <a:chOff x="0" y="0"/>
          <a:chExt cx="0" cy="0"/>
        </a:xfrm>
      </p:grpSpPr>
      <p:sp>
        <p:nvSpPr>
          <p:cNvPr id="11" name="Freeform 6" title="scalloped circle"/>
          <p:cNvSpPr/>
          <p:nvPr/>
        </p:nvSpPr>
        <p:spPr bwMode="auto">
          <a:xfrm>
            <a:off x="3557016" y="63093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2" name="Title 1"/>
          <p:cNvSpPr>
            <a:spLocks noGrp="1"/>
          </p:cNvSpPr>
          <p:nvPr>
            <p:ph type="ctrTitle"/>
          </p:nvPr>
        </p:nvSpPr>
        <p:spPr>
          <a:xfrm>
            <a:off x="1078523" y="1098388"/>
            <a:ext cx="10318418" cy="4394988"/>
          </a:xfrm>
        </p:spPr>
        <p:txBody>
          <a:bodyPr anchor="ctr">
            <a:noAutofit/>
          </a:bodyPr>
          <a:lstStyle>
            <a:lvl1pPr algn="ctr">
              <a:defRPr sz="10000" spc="800" baseline="0"/>
            </a:lvl1pPr>
          </a:lstStyle>
          <a:p>
            <a:r>
              <a:rPr lang="fi-FI" smtClean="0"/>
              <a:t>Muokkaa perustyyl. napsautt.</a:t>
            </a:r>
            <a:endParaRPr lang="en-US" dirty="0"/>
          </a:p>
        </p:txBody>
      </p:sp>
      <p:sp>
        <p:nvSpPr>
          <p:cNvPr id="3" name="Subtitle 2"/>
          <p:cNvSpPr>
            <a:spLocks noGrp="1"/>
          </p:cNvSpPr>
          <p:nvPr>
            <p:ph type="subTitle" idx="1"/>
          </p:nvPr>
        </p:nvSpPr>
        <p:spPr>
          <a:xfrm>
            <a:off x="2215045" y="5979196"/>
            <a:ext cx="8045373" cy="742279"/>
          </a:xfrm>
        </p:spPr>
        <p:txBody>
          <a:bodyPr anchor="t">
            <a:normAutofit/>
          </a:bodyPr>
          <a:lstStyle>
            <a:lvl1pPr marL="0" indent="0" algn="ctr">
              <a:lnSpc>
                <a:spcPct val="100000"/>
              </a:lnSpc>
              <a:buNone/>
              <a:defRPr sz="2000" b="1" i="0" cap="all" spc="400"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smtClean="0"/>
              <a:t>Muokkaa alaotsikon perustyyliä napsautt.</a:t>
            </a:r>
            <a:endParaRPr lang="en-US" dirty="0"/>
          </a:p>
        </p:txBody>
      </p:sp>
      <p:sp>
        <p:nvSpPr>
          <p:cNvPr id="4" name="Date Placeholder 3"/>
          <p:cNvSpPr>
            <a:spLocks noGrp="1"/>
          </p:cNvSpPr>
          <p:nvPr>
            <p:ph type="dt" sz="half" idx="10"/>
          </p:nvPr>
        </p:nvSpPr>
        <p:spPr>
          <a:xfrm>
            <a:off x="1078523" y="6375679"/>
            <a:ext cx="2329722" cy="348462"/>
          </a:xfrm>
        </p:spPr>
        <p:txBody>
          <a:bodyPr/>
          <a:lstStyle>
            <a:lvl1pPr>
              <a:defRPr baseline="0">
                <a:solidFill>
                  <a:schemeClr val="accent1">
                    <a:lumMod val="50000"/>
                  </a:schemeClr>
                </a:solidFill>
              </a:defRPr>
            </a:lvl1pPr>
          </a:lstStyle>
          <a:p>
            <a:fld id="{9334D819-9F07-4261-B09B-9E467E5D9002}" type="datetimeFigureOut">
              <a:rPr lang="en-US" dirty="0"/>
              <a:pPr/>
              <a:t>11/24/2021</a:t>
            </a:fld>
            <a:endParaRPr lang="en-US" dirty="0"/>
          </a:p>
        </p:txBody>
      </p:sp>
      <p:sp>
        <p:nvSpPr>
          <p:cNvPr id="5" name="Footer Placeholder 4"/>
          <p:cNvSpPr>
            <a:spLocks noGrp="1"/>
          </p:cNvSpPr>
          <p:nvPr>
            <p:ph type="ftr" sz="quarter" idx="11"/>
          </p:nvPr>
        </p:nvSpPr>
        <p:spPr>
          <a:xfrm>
            <a:off x="4180332" y="6375679"/>
            <a:ext cx="4114800" cy="345796"/>
          </a:xfrm>
        </p:spPr>
        <p:txBody>
          <a:bodyPr/>
          <a:lstStyle>
            <a:lvl1pPr>
              <a:defRPr baseline="0">
                <a:solidFill>
                  <a:schemeClr val="accent1">
                    <a:lumMod val="50000"/>
                  </a:schemeClr>
                </a:solidFill>
              </a:defRPr>
            </a:lvl1pPr>
          </a:lstStyle>
          <a:p>
            <a:endParaRPr lang="en-US" dirty="0"/>
          </a:p>
        </p:txBody>
      </p:sp>
      <p:sp>
        <p:nvSpPr>
          <p:cNvPr id="6" name="Slide Number Placeholder 5"/>
          <p:cNvSpPr>
            <a:spLocks noGrp="1"/>
          </p:cNvSpPr>
          <p:nvPr>
            <p:ph type="sldNum" sz="quarter" idx="12"/>
          </p:nvPr>
        </p:nvSpPr>
        <p:spPr>
          <a:xfrm>
            <a:off x="9067218" y="6375679"/>
            <a:ext cx="2329723" cy="345796"/>
          </a:xfrm>
        </p:spPr>
        <p:txBody>
          <a:bodyPr/>
          <a:lstStyle>
            <a:lvl1pPr>
              <a:defRPr baseline="0">
                <a:solidFill>
                  <a:schemeClr val="accent1">
                    <a:lumMod val="50000"/>
                  </a:schemeClr>
                </a:solidFill>
              </a:defRPr>
            </a:lvl1pPr>
          </a:lstStyle>
          <a:p>
            <a:fld id="{71766878-3199-4EAB-94E7-2D6D11070E14}" type="slidenum">
              <a:rPr lang="en-US" dirty="0"/>
              <a:pPr/>
              <a:t>‹#›</a:t>
            </a:fld>
            <a:endParaRPr lang="en-US" dirty="0"/>
          </a:p>
        </p:txBody>
      </p:sp>
      <p:sp>
        <p:nvSpPr>
          <p:cNvPr id="13" name="Rectangle 12" title="left edge border"/>
          <p:cNvSpPr/>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Otsikko ja pystysuora teks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smtClean="0"/>
              <a:t>Muokkaa perustyyl. napsautt.</a:t>
            </a:r>
            <a:endParaRPr lang="en-US" dirty="0"/>
          </a:p>
        </p:txBody>
      </p:sp>
      <p:sp>
        <p:nvSpPr>
          <p:cNvPr id="3" name="Vertical Text Placeholder 2"/>
          <p:cNvSpPr>
            <a:spLocks noGrp="1"/>
          </p:cNvSpPr>
          <p:nvPr>
            <p:ph type="body" orient="vert" idx="1"/>
          </p:nvPr>
        </p:nvSpPr>
        <p:spPr/>
        <p:txBody>
          <a:bodyPr vert="eaVert"/>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dirty="0"/>
              <a:t>11/24/2021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Pystysuora otsikko ja teksti">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66321" y="382386"/>
            <a:ext cx="1492132" cy="5600404"/>
          </a:xfrm>
        </p:spPr>
        <p:txBody>
          <a:bodyPr vert="eaVert"/>
          <a:lstStyle/>
          <a:p>
            <a:r>
              <a:rPr lang="fi-FI" smtClean="0"/>
              <a:t>Muokkaa perustyyl. napsautt.</a:t>
            </a:r>
            <a:endParaRPr lang="en-US" dirty="0"/>
          </a:p>
        </p:txBody>
      </p:sp>
      <p:sp>
        <p:nvSpPr>
          <p:cNvPr id="3" name="Vertical Text Placeholder 2"/>
          <p:cNvSpPr>
            <a:spLocks noGrp="1"/>
          </p:cNvSpPr>
          <p:nvPr>
            <p:ph type="body" orient="vert" idx="1"/>
          </p:nvPr>
        </p:nvSpPr>
        <p:spPr>
          <a:xfrm>
            <a:off x="1257300" y="382385"/>
            <a:ext cx="8392585" cy="5600405"/>
          </a:xfrm>
        </p:spPr>
        <p:txBody>
          <a:bodyPr vert="eaVert"/>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dirty="0"/>
              <a:t>11/24/2021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smtClean="0"/>
              <a:t>Muokkaa perustyyl. napsautt.</a:t>
            </a:r>
            <a:endParaRPr lang="en-US" dirty="0"/>
          </a:p>
        </p:txBody>
      </p:sp>
      <p:sp>
        <p:nvSpPr>
          <p:cNvPr id="3" name="Content Placeholder 2"/>
          <p:cNvSpPr>
            <a:spLocks noGrp="1"/>
          </p:cNvSpPr>
          <p:nvPr>
            <p:ph idx="1"/>
          </p:nvPr>
        </p:nvSpPr>
        <p:spPr/>
        <p:txBody>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dirty="0"/>
              <a:t>11/24/2021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Osan ylätunnist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242929" y="1073888"/>
            <a:ext cx="8187071" cy="4064627"/>
          </a:xfrm>
        </p:spPr>
        <p:txBody>
          <a:bodyPr anchor="b">
            <a:normAutofit/>
          </a:bodyPr>
          <a:lstStyle>
            <a:lvl1pPr>
              <a:defRPr sz="8400" spc="800" baseline="0">
                <a:solidFill>
                  <a:schemeClr val="tx2"/>
                </a:solidFill>
              </a:defRPr>
            </a:lvl1pPr>
          </a:lstStyle>
          <a:p>
            <a:r>
              <a:rPr lang="fi-FI" smtClean="0"/>
              <a:t>Muokkaa perustyyl. napsautt.</a:t>
            </a:r>
            <a:endParaRPr lang="en-US" dirty="0"/>
          </a:p>
        </p:txBody>
      </p:sp>
      <p:sp>
        <p:nvSpPr>
          <p:cNvPr id="3" name="Text Placeholder 2"/>
          <p:cNvSpPr>
            <a:spLocks noGrp="1"/>
          </p:cNvSpPr>
          <p:nvPr>
            <p:ph type="body" idx="1"/>
          </p:nvPr>
        </p:nvSpPr>
        <p:spPr>
          <a:xfrm>
            <a:off x="3242930" y="5159781"/>
            <a:ext cx="7017488" cy="951135"/>
          </a:xfrm>
        </p:spPr>
        <p:txBody>
          <a:bodyPr>
            <a:normAutofit/>
          </a:bodyPr>
          <a:lstStyle>
            <a:lvl1pPr marL="0" indent="0">
              <a:lnSpc>
                <a:spcPct val="100000"/>
              </a:lnSpc>
              <a:buNone/>
              <a:defRPr sz="2000" b="1" i="0" cap="all" spc="400" baseline="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i-FI" smtClean="0"/>
              <a:t>Muokkaa tekstin perustyylejä napsauttamalla</a:t>
            </a:r>
          </a:p>
        </p:txBody>
      </p:sp>
      <p:sp>
        <p:nvSpPr>
          <p:cNvPr id="4" name="Date Placeholder 3"/>
          <p:cNvSpPr>
            <a:spLocks noGrp="1"/>
          </p:cNvSpPr>
          <p:nvPr>
            <p:ph type="dt" sz="half" idx="10"/>
          </p:nvPr>
        </p:nvSpPr>
        <p:spPr>
          <a:xfrm>
            <a:off x="3236546" y="6375679"/>
            <a:ext cx="1493947" cy="348462"/>
          </a:xfrm>
        </p:spPr>
        <p:txBody>
          <a:bodyPr/>
          <a:lstStyle>
            <a:lvl1pPr>
              <a:defRPr baseline="0">
                <a:solidFill>
                  <a:schemeClr val="tx2"/>
                </a:solidFill>
              </a:defRPr>
            </a:lvl1pPr>
          </a:lstStyle>
          <a:p>
            <a:fld id="{9334D819-9F07-4261-B09B-9E467E5D9002}" type="datetimeFigureOut">
              <a:rPr lang="en-US" dirty="0"/>
              <a:pPr/>
              <a:t>11/24/2021</a:t>
            </a:fld>
            <a:endParaRPr lang="en-US" dirty="0"/>
          </a:p>
        </p:txBody>
      </p:sp>
      <p:sp>
        <p:nvSpPr>
          <p:cNvPr id="5" name="Footer Placeholder 4"/>
          <p:cNvSpPr>
            <a:spLocks noGrp="1"/>
          </p:cNvSpPr>
          <p:nvPr>
            <p:ph type="ftr" sz="quarter" idx="11"/>
          </p:nvPr>
        </p:nvSpPr>
        <p:spPr>
          <a:xfrm>
            <a:off x="5279064" y="6375679"/>
            <a:ext cx="4114800" cy="345796"/>
          </a:xfrm>
        </p:spPr>
        <p:txBody>
          <a:bodyPr/>
          <a:lstStyle>
            <a:lvl1pP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942434" y="6375679"/>
            <a:ext cx="1487566" cy="345796"/>
          </a:xfrm>
        </p:spPr>
        <p:txBody>
          <a:bodyPr/>
          <a:lstStyle>
            <a:lvl1pPr>
              <a:defRPr baseline="0">
                <a:solidFill>
                  <a:schemeClr val="tx2"/>
                </a:solidFill>
              </a:defRPr>
            </a:lvl1pPr>
          </a:lstStyle>
          <a:p>
            <a:fld id="{71766878-3199-4EAB-94E7-2D6D11070E14}" type="slidenum">
              <a:rPr lang="en-US" dirty="0"/>
              <a:pPr/>
              <a:t>‹#›</a:t>
            </a:fld>
            <a:endParaRPr lang="en-US" dirty="0"/>
          </a:p>
        </p:txBody>
      </p:sp>
      <p:grpSp>
        <p:nvGrpSpPr>
          <p:cNvPr id="7" name="Group 6" title="left scallop shape"/>
          <p:cNvGrpSpPr/>
          <p:nvPr/>
        </p:nvGrpSpPr>
        <p:grpSpPr>
          <a:xfrm>
            <a:off x="0" y="0"/>
            <a:ext cx="2814638" cy="6858000"/>
            <a:chOff x="0" y="0"/>
            <a:chExt cx="2814638" cy="6858000"/>
          </a:xfrm>
        </p:grpSpPr>
        <p:sp>
          <p:nvSpPr>
            <p:cNvPr id="11" name="Freeform 6" title="left scallop shape"/>
            <p:cNvSpPr/>
            <p:nvPr/>
          </p:nvSpPr>
          <p:spPr bwMode="auto">
            <a:xfrm>
              <a:off x="0" y="0"/>
              <a:ext cx="2814638"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headEnd/>
              <a:tailEnd/>
            </a:ln>
          </p:spPr>
        </p:sp>
        <p:sp>
          <p:nvSpPr>
            <p:cNvPr id="16" name="Freeform 11" title="left scallop inline"/>
            <p:cNvSpPr/>
            <p:nvPr/>
          </p:nvSpPr>
          <p:spPr bwMode="auto">
            <a:xfrm>
              <a:off x="874382" y="0"/>
              <a:ext cx="1646238"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Kaksi sisältökohdett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smtClean="0"/>
              <a:t>Muokkaa perustyyl. napsautt.</a:t>
            </a:r>
            <a:endParaRPr lang="en-US" dirty="0"/>
          </a:p>
        </p:txBody>
      </p:sp>
      <p:sp>
        <p:nvSpPr>
          <p:cNvPr id="3" name="Content Placeholder 2"/>
          <p:cNvSpPr>
            <a:spLocks noGrp="1"/>
          </p:cNvSpPr>
          <p:nvPr>
            <p:ph sz="half" idx="1"/>
          </p:nvPr>
        </p:nvSpPr>
        <p:spPr>
          <a:xfrm>
            <a:off x="1257300" y="2286000"/>
            <a:ext cx="4800600" cy="3619500"/>
          </a:xfrm>
        </p:spPr>
        <p:txBody>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en-US" dirty="0"/>
          </a:p>
        </p:txBody>
      </p:sp>
      <p:sp>
        <p:nvSpPr>
          <p:cNvPr id="4" name="Content Placeholder 3"/>
          <p:cNvSpPr>
            <a:spLocks noGrp="1"/>
          </p:cNvSpPr>
          <p:nvPr>
            <p:ph sz="half" idx="2"/>
          </p:nvPr>
        </p:nvSpPr>
        <p:spPr>
          <a:xfrm>
            <a:off x="6647796" y="2286000"/>
            <a:ext cx="4800600" cy="3619500"/>
          </a:xfrm>
        </p:spPr>
        <p:txBody>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en-US" dirty="0"/>
          </a:p>
        </p:txBody>
      </p:sp>
      <p:sp>
        <p:nvSpPr>
          <p:cNvPr id="5" name="Date Placeholder 4"/>
          <p:cNvSpPr>
            <a:spLocks noGrp="1"/>
          </p:cNvSpPr>
          <p:nvPr>
            <p:ph type="dt" sz="half" idx="10"/>
          </p:nvPr>
        </p:nvSpPr>
        <p:spPr/>
        <p:txBody>
          <a:bodyPr/>
          <a:lstStyle/>
          <a:p>
            <a:fld id="{9334D819-9F07-4261-B09B-9E467E5D9002}" type="datetimeFigureOut">
              <a:rPr lang="en-US" dirty="0"/>
              <a:t>11/24/2021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extLst mod="1">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tailu">
    <p:spTree>
      <p:nvGrpSpPr>
        <p:cNvPr id="1" name=""/>
        <p:cNvGrpSpPr/>
        <p:nvPr/>
      </p:nvGrpSpPr>
      <p:grpSpPr>
        <a:xfrm>
          <a:off x="0" y="0"/>
          <a:ext cx="0" cy="0"/>
          <a:chOff x="0" y="0"/>
          <a:chExt cx="0" cy="0"/>
        </a:xfrm>
      </p:grpSpPr>
      <p:sp>
        <p:nvSpPr>
          <p:cNvPr id="2" name="Title 1"/>
          <p:cNvSpPr>
            <a:spLocks noGrp="1"/>
          </p:cNvSpPr>
          <p:nvPr>
            <p:ph type="title"/>
          </p:nvPr>
        </p:nvSpPr>
        <p:spPr>
          <a:xfrm>
            <a:off x="1252728" y="381000"/>
            <a:ext cx="10172700" cy="1493517"/>
          </a:xfrm>
        </p:spPr>
        <p:txBody>
          <a:bodyPr/>
          <a:lstStyle/>
          <a:p>
            <a:r>
              <a:rPr lang="fi-FI" smtClean="0"/>
              <a:t>Muokkaa perustyyl. napsautt.</a:t>
            </a:r>
            <a:endParaRPr lang="en-US" dirty="0"/>
          </a:p>
        </p:txBody>
      </p:sp>
      <p:sp>
        <p:nvSpPr>
          <p:cNvPr id="3" name="Text Placeholder 2"/>
          <p:cNvSpPr>
            <a:spLocks noGrp="1"/>
          </p:cNvSpPr>
          <p:nvPr>
            <p:ph type="body" idx="1"/>
          </p:nvPr>
        </p:nvSpPr>
        <p:spPr>
          <a:xfrm>
            <a:off x="1251678"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smtClean="0"/>
              <a:t>Muokkaa tekstin perustyylejä napsauttamalla</a:t>
            </a:r>
          </a:p>
        </p:txBody>
      </p:sp>
      <p:sp>
        <p:nvSpPr>
          <p:cNvPr id="4" name="Content Placeholder 3"/>
          <p:cNvSpPr>
            <a:spLocks noGrp="1"/>
          </p:cNvSpPr>
          <p:nvPr>
            <p:ph sz="half" idx="2"/>
          </p:nvPr>
        </p:nvSpPr>
        <p:spPr>
          <a:xfrm>
            <a:off x="1257300" y="2909102"/>
            <a:ext cx="4800600" cy="2996398"/>
          </a:xfrm>
        </p:spPr>
        <p:txBody>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en-US" dirty="0"/>
          </a:p>
        </p:txBody>
      </p:sp>
      <p:sp>
        <p:nvSpPr>
          <p:cNvPr id="5" name="Text Placeholder 4"/>
          <p:cNvSpPr>
            <a:spLocks noGrp="1"/>
          </p:cNvSpPr>
          <p:nvPr>
            <p:ph type="body" sz="quarter" idx="3"/>
          </p:nvPr>
        </p:nvSpPr>
        <p:spPr>
          <a:xfrm>
            <a:off x="6633864"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smtClean="0"/>
              <a:t>Muokkaa tekstin perustyylejä napsauttamalla</a:t>
            </a:r>
          </a:p>
        </p:txBody>
      </p:sp>
      <p:sp>
        <p:nvSpPr>
          <p:cNvPr id="6" name="Content Placeholder 5"/>
          <p:cNvSpPr>
            <a:spLocks noGrp="1"/>
          </p:cNvSpPr>
          <p:nvPr>
            <p:ph sz="quarter" idx="4"/>
          </p:nvPr>
        </p:nvSpPr>
        <p:spPr>
          <a:xfrm>
            <a:off x="6633864" y="2909102"/>
            <a:ext cx="4800600" cy="2996398"/>
          </a:xfrm>
        </p:spPr>
        <p:txBody>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en-US" dirty="0"/>
          </a:p>
        </p:txBody>
      </p:sp>
      <p:sp>
        <p:nvSpPr>
          <p:cNvPr id="7" name="Date Placeholder 6"/>
          <p:cNvSpPr>
            <a:spLocks noGrp="1"/>
          </p:cNvSpPr>
          <p:nvPr>
            <p:ph type="dt" sz="half" idx="10"/>
          </p:nvPr>
        </p:nvSpPr>
        <p:spPr/>
        <p:txBody>
          <a:bodyPr/>
          <a:lstStyle/>
          <a:p>
            <a:fld id="{9334D819-9F07-4261-B09B-9E467E5D9002}" type="datetimeFigureOut">
              <a:rPr lang="en-US" dirty="0"/>
              <a:t>11/24/2021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extLst mod="1">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smtClean="0"/>
              <a:t>Muokkaa perustyyl. napsautt.</a:t>
            </a:r>
            <a:endParaRPr lang="en-US" dirty="0"/>
          </a:p>
        </p:txBody>
      </p:sp>
      <p:sp>
        <p:nvSpPr>
          <p:cNvPr id="3" name="Date Placeholder 2"/>
          <p:cNvSpPr>
            <a:spLocks noGrp="1"/>
          </p:cNvSpPr>
          <p:nvPr>
            <p:ph type="dt" sz="half" idx="10"/>
          </p:nvPr>
        </p:nvSpPr>
        <p:spPr/>
        <p:txBody>
          <a:bodyPr/>
          <a:lstStyle/>
          <a:p>
            <a:fld id="{9334D819-9F07-4261-B09B-9E467E5D9002}" type="datetimeFigureOut">
              <a:rPr lang="en-US" dirty="0"/>
              <a:t>11/24/2021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334D819-9F07-4261-B09B-9E467E5D9002}" type="datetimeFigureOut">
              <a:rPr lang="en-US" dirty="0"/>
              <a:t>11/24/2021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Otsikollinen sisältö">
    <p:spTree>
      <p:nvGrpSpPr>
        <p:cNvPr id="1" name=""/>
        <p:cNvGrpSpPr/>
        <p:nvPr/>
      </p:nvGrpSpPr>
      <p:grpSpPr>
        <a:xfrm>
          <a:off x="0" y="0"/>
          <a:ext cx="0" cy="0"/>
          <a:chOff x="0" y="0"/>
          <a:chExt cx="0" cy="0"/>
        </a:xfrm>
      </p:grpSpPr>
      <p:sp>
        <p:nvSpPr>
          <p:cNvPr id="17"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2" name="Title 1"/>
          <p:cNvSpPr>
            <a:spLocks noGrp="1"/>
          </p:cNvSpPr>
          <p:nvPr>
            <p:ph type="title"/>
          </p:nvPr>
        </p:nvSpPr>
        <p:spPr>
          <a:xfrm>
            <a:off x="8337884" y="457199"/>
            <a:ext cx="3092115" cy="1196671"/>
          </a:xfrm>
        </p:spPr>
        <p:txBody>
          <a:bodyPr anchor="b">
            <a:normAutofit/>
          </a:bodyPr>
          <a:lstStyle>
            <a:lvl1pPr>
              <a:lnSpc>
                <a:spcPct val="100000"/>
              </a:lnSpc>
              <a:defRPr sz="1900" b="1" i="0" cap="all" spc="300" baseline="0">
                <a:solidFill>
                  <a:schemeClr val="accent1"/>
                </a:solidFill>
                <a:latin typeface="+mn-lt"/>
              </a:defRPr>
            </a:lvl1pPr>
          </a:lstStyle>
          <a:p>
            <a:r>
              <a:rPr lang="fi-FI" smtClean="0"/>
              <a:t>Muokkaa perustyyl. napsautt.</a:t>
            </a:r>
            <a:endParaRPr lang="en-US" dirty="0"/>
          </a:p>
        </p:txBody>
      </p:sp>
      <p:sp>
        <p:nvSpPr>
          <p:cNvPr id="3" name="Content Placeholder 2"/>
          <p:cNvSpPr>
            <a:spLocks noGrp="1"/>
          </p:cNvSpPr>
          <p:nvPr>
            <p:ph idx="1"/>
          </p:nvPr>
        </p:nvSpPr>
        <p:spPr>
          <a:xfrm>
            <a:off x="765051" y="920377"/>
            <a:ext cx="6158418" cy="49851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en-US" dirty="0"/>
          </a:p>
        </p:txBody>
      </p:sp>
      <p:sp>
        <p:nvSpPr>
          <p:cNvPr id="4" name="Text Placeholder 3"/>
          <p:cNvSpPr>
            <a:spLocks noGrp="1"/>
          </p:cNvSpPr>
          <p:nvPr>
            <p:ph type="body" sz="half" idx="2"/>
          </p:nvPr>
        </p:nvSpPr>
        <p:spPr>
          <a:xfrm>
            <a:off x="8337885" y="1741336"/>
            <a:ext cx="3092115"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i-FI" smtClean="0"/>
              <a:t>Muokkaa tekstin perustyylejä napsauttamalla</a:t>
            </a:r>
          </a:p>
        </p:txBody>
      </p:sp>
      <p:sp>
        <p:nvSpPr>
          <p:cNvPr id="5" name="Date Placeholder 4"/>
          <p:cNvSpPr>
            <a:spLocks noGrp="1"/>
          </p:cNvSpPr>
          <p:nvPr>
            <p:ph type="dt" sz="half" idx="10"/>
          </p:nvPr>
        </p:nvSpPr>
        <p:spPr>
          <a:xfrm>
            <a:off x="765051" y="6375679"/>
            <a:ext cx="1233355" cy="348462"/>
          </a:xfrm>
        </p:spPr>
        <p:txBody>
          <a:bodyPr/>
          <a:lstStyle/>
          <a:p>
            <a:fld id="{9334D819-9F07-4261-B09B-9E467E5D9002}" type="datetimeFigureOut">
              <a:rPr lang="en-US" dirty="0"/>
              <a:t>11/24/2021</a:t>
            </a:fld>
            <a:endParaRPr lang="en-US" dirty="0"/>
          </a:p>
        </p:txBody>
      </p:sp>
      <p:sp>
        <p:nvSpPr>
          <p:cNvPr id="6" name="Footer Placeholder 5"/>
          <p:cNvSpPr>
            <a:spLocks noGrp="1"/>
          </p:cNvSpPr>
          <p:nvPr>
            <p:ph type="ftr" sz="quarter" idx="11"/>
          </p:nvPr>
        </p:nvSpPr>
        <p:spPr>
          <a:xfrm>
            <a:off x="2103620" y="6375679"/>
            <a:ext cx="3482179" cy="345796"/>
          </a:xfrm>
        </p:spPr>
        <p:txBody>
          <a:bodyPr/>
          <a:lstStyle/>
          <a:p>
            <a:endParaRPr lang="en-US" dirty="0"/>
          </a:p>
        </p:txBody>
      </p:sp>
      <p:sp>
        <p:nvSpPr>
          <p:cNvPr id="7" name="Slide Number Placeholder 6"/>
          <p:cNvSpPr>
            <a:spLocks noGrp="1"/>
          </p:cNvSpPr>
          <p:nvPr>
            <p:ph type="sldNum" sz="quarter" idx="12"/>
          </p:nvPr>
        </p:nvSpPr>
        <p:spPr>
          <a:xfrm>
            <a:off x="5691014" y="6375679"/>
            <a:ext cx="1232456" cy="345796"/>
          </a:xfrm>
        </p:spPr>
        <p:txBody>
          <a:bodyPr/>
          <a:lstStyle/>
          <a:p>
            <a:fld id="{71766878-3199-4EAB-94E7-2D6D11070E14}" type="slidenum">
              <a:rPr lang="en-US" dirty="0"/>
              <a:t>‹#›</a:t>
            </a:fld>
            <a:endParaRPr lang="en-US" dirty="0"/>
          </a:p>
        </p:txBody>
      </p:sp>
      <p:sp>
        <p:nvSpPr>
          <p:cNvPr id="8" name="Rectangle 7"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extLst mod="1">
    <p:ext uri="{DCECCB84-F9BA-43D5-87BE-67443E8EF086}">
      <p15:sldGuideLst xmlns:p15="http://schemas.microsoft.com/office/powerpoint/2012/main">
        <p15:guide id="1" orient="horz" pos="69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tsikollinen kuva">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83464" y="0"/>
            <a:ext cx="7355585"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i-FI" smtClean="0"/>
              <a:t>Lisää kuva napsauttamalla kuvaketta</a:t>
            </a:r>
            <a:endParaRPr lang="en-US" dirty="0"/>
          </a:p>
        </p:txBody>
      </p:sp>
      <p:sp>
        <p:nvSpPr>
          <p:cNvPr id="11"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12" name="Rectangle 11"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7883" y="457200"/>
            <a:ext cx="3092117" cy="1196670"/>
          </a:xfrm>
        </p:spPr>
        <p:txBody>
          <a:bodyPr anchor="b">
            <a:normAutofit/>
          </a:bodyPr>
          <a:lstStyle>
            <a:lvl1pPr>
              <a:lnSpc>
                <a:spcPct val="100000"/>
              </a:lnSpc>
              <a:defRPr sz="1900" b="1" i="0" spc="300" baseline="0">
                <a:solidFill>
                  <a:schemeClr val="accent1"/>
                </a:solidFill>
                <a:latin typeface="+mn-lt"/>
              </a:defRPr>
            </a:lvl1pPr>
          </a:lstStyle>
          <a:p>
            <a:r>
              <a:rPr lang="fi-FI" smtClean="0"/>
              <a:t>Muokkaa perustyyl. napsautt.</a:t>
            </a:r>
            <a:endParaRPr lang="en-US" dirty="0"/>
          </a:p>
        </p:txBody>
      </p:sp>
      <p:sp>
        <p:nvSpPr>
          <p:cNvPr id="4" name="Text Placeholder 3"/>
          <p:cNvSpPr>
            <a:spLocks noGrp="1"/>
          </p:cNvSpPr>
          <p:nvPr>
            <p:ph type="body" sz="half" idx="2"/>
          </p:nvPr>
        </p:nvSpPr>
        <p:spPr>
          <a:xfrm>
            <a:off x="8337883" y="1741336"/>
            <a:ext cx="3092117"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i-FI" smtClean="0"/>
              <a:t>Muokkaa tekstin perustyylejä napsauttamalla</a:t>
            </a:r>
          </a:p>
        </p:txBody>
      </p:sp>
      <p:sp>
        <p:nvSpPr>
          <p:cNvPr id="5" name="Date Placeholder 4"/>
          <p:cNvSpPr>
            <a:spLocks noGrp="1"/>
          </p:cNvSpPr>
          <p:nvPr>
            <p:ph type="dt" sz="half" idx="10"/>
          </p:nvPr>
        </p:nvSpPr>
        <p:spPr>
          <a:xfrm>
            <a:off x="765950" y="6375679"/>
            <a:ext cx="1232456" cy="348462"/>
          </a:xfrm>
        </p:spPr>
        <p:txBody>
          <a:bodyPr/>
          <a:lstStyle/>
          <a:p>
            <a:fld id="{9334D819-9F07-4261-B09B-9E467E5D9002}" type="datetimeFigureOut">
              <a:rPr lang="en-US" dirty="0"/>
              <a:t>11/24/2021</a:t>
            </a:fld>
            <a:endParaRPr lang="en-US" dirty="0"/>
          </a:p>
        </p:txBody>
      </p:sp>
      <p:sp>
        <p:nvSpPr>
          <p:cNvPr id="6" name="Footer Placeholder 5"/>
          <p:cNvSpPr>
            <a:spLocks noGrp="1"/>
          </p:cNvSpPr>
          <p:nvPr>
            <p:ph type="ftr" sz="quarter" idx="11"/>
          </p:nvPr>
        </p:nvSpPr>
        <p:spPr>
          <a:xfrm>
            <a:off x="2103621" y="6375679"/>
            <a:ext cx="3482178" cy="345796"/>
          </a:xfrm>
        </p:spPr>
        <p:txBody>
          <a:bodyPr/>
          <a:lstStyle/>
          <a:p>
            <a:endParaRPr lang="en-US" dirty="0"/>
          </a:p>
        </p:txBody>
      </p:sp>
      <p:sp>
        <p:nvSpPr>
          <p:cNvPr id="7" name="Slide Number Placeholder 6"/>
          <p:cNvSpPr>
            <a:spLocks noGrp="1"/>
          </p:cNvSpPr>
          <p:nvPr>
            <p:ph type="sldNum" sz="quarter" idx="12"/>
          </p:nvPr>
        </p:nvSpPr>
        <p:spPr>
          <a:xfrm>
            <a:off x="5687568" y="6375679"/>
            <a:ext cx="1234440" cy="345796"/>
          </a:xfrm>
        </p:spPr>
        <p:txBody>
          <a:bodyPr/>
          <a:lstStyle/>
          <a:p>
            <a:fld id="{71766878-3199-4EAB-94E7-2D6D11070E14}"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51678" y="382385"/>
            <a:ext cx="10178322" cy="1492132"/>
          </a:xfrm>
          <a:prstGeom prst="rect">
            <a:avLst/>
          </a:prstGeom>
        </p:spPr>
        <p:txBody>
          <a:bodyPr vert="horz" lIns="91440" tIns="45720" rIns="91440" bIns="45720" rtlCol="0" anchor="t">
            <a:normAutofit/>
          </a:bodyPr>
          <a:lstStyle/>
          <a:p>
            <a:r>
              <a:rPr lang="fi-FI" smtClean="0"/>
              <a:t>Muokkaa perustyyl. napsautt.</a:t>
            </a:r>
            <a:endParaRPr lang="en-US" dirty="0"/>
          </a:p>
        </p:txBody>
      </p:sp>
      <p:sp>
        <p:nvSpPr>
          <p:cNvPr id="3" name="Text Placeholder 2"/>
          <p:cNvSpPr>
            <a:spLocks noGrp="1"/>
          </p:cNvSpPr>
          <p:nvPr>
            <p:ph type="body" idx="1"/>
          </p:nvPr>
        </p:nvSpPr>
        <p:spPr>
          <a:xfrm>
            <a:off x="1251678" y="2286001"/>
            <a:ext cx="10178322" cy="3593591"/>
          </a:xfrm>
          <a:prstGeom prst="rect">
            <a:avLst/>
          </a:prstGeom>
        </p:spPr>
        <p:txBody>
          <a:bodyPr vert="horz" lIns="91440" tIns="45720" rIns="91440" bIns="45720" rtlCol="0">
            <a:normAutofit/>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en-US" dirty="0"/>
          </a:p>
        </p:txBody>
      </p:sp>
      <p:sp>
        <p:nvSpPr>
          <p:cNvPr id="4" name="Date Placeholder 3"/>
          <p:cNvSpPr>
            <a:spLocks noGrp="1"/>
          </p:cNvSpPr>
          <p:nvPr>
            <p:ph type="dt" sz="half" idx="2"/>
          </p:nvPr>
        </p:nvSpPr>
        <p:spPr>
          <a:xfrm>
            <a:off x="1251678" y="6375679"/>
            <a:ext cx="2329722" cy="348462"/>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fld id="{9334D819-9F07-4261-B09B-9E467E5D9002}" type="datetimeFigureOut">
              <a:rPr lang="en-US" dirty="0"/>
              <a:pPr/>
              <a:t>11/24/2021</a:t>
            </a:fld>
            <a:endParaRPr lang="en-US" dirty="0"/>
          </a:p>
        </p:txBody>
      </p:sp>
      <p:sp>
        <p:nvSpPr>
          <p:cNvPr id="5" name="Footer Placeholder 4"/>
          <p:cNvSpPr>
            <a:spLocks noGrp="1"/>
          </p:cNvSpPr>
          <p:nvPr>
            <p:ph type="ftr" sz="quarter" idx="3"/>
          </p:nvPr>
        </p:nvSpPr>
        <p:spPr>
          <a:xfrm>
            <a:off x="4038600" y="6375679"/>
            <a:ext cx="4114800" cy="345796"/>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endParaRPr lang="en-US" dirty="0"/>
          </a:p>
        </p:txBody>
      </p:sp>
      <p:sp>
        <p:nvSpPr>
          <p:cNvPr id="6" name="Slide Number Placeholder 5"/>
          <p:cNvSpPr>
            <a:spLocks noGrp="1"/>
          </p:cNvSpPr>
          <p:nvPr>
            <p:ph type="sldNum" sz="quarter" idx="4"/>
          </p:nvPr>
        </p:nvSpPr>
        <p:spPr>
          <a:xfrm>
            <a:off x="8610601" y="6375679"/>
            <a:ext cx="2819399" cy="345796"/>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71766878-3199-4EAB-94E7-2D6D11070E14}" type="slidenum">
              <a:rPr lang="en-US" dirty="0"/>
              <a:pPr/>
              <a:t>‹#›</a:t>
            </a:fld>
            <a:endParaRPr lang="en-US" dirty="0"/>
          </a:p>
        </p:txBody>
      </p:sp>
      <p:sp>
        <p:nvSpPr>
          <p:cNvPr id="11" name="Freeform 6" title="Left scallop edge"/>
          <p:cNvSpPr/>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2"/>
          </a:solidFill>
          <a:ln w="0">
            <a:noFill/>
            <a:prstDash val="solid"/>
            <a:round/>
            <a:headEnd/>
            <a:tailEnd/>
          </a:ln>
        </p:spPr>
      </p:sp>
      <p:sp>
        <p:nvSpPr>
          <p:cNvPr id="12" name="Rectangle 11" title="right edge border"/>
          <p:cNvSpPr/>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5100" kern="1200" cap="all" spc="200" baseline="0">
          <a:solidFill>
            <a:schemeClr val="tx2"/>
          </a:solidFill>
          <a:latin typeface="+mj-lt"/>
          <a:ea typeface="+mj-ea"/>
          <a:cs typeface="+mj-cs"/>
        </a:defRPr>
      </a:lvl1pPr>
    </p:titleStyle>
    <p:bodyStyle>
      <a:lvl1pPr marL="228600" indent="-228600" algn="l" defTabSz="9144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792">
          <p15:clr>
            <a:srgbClr val="F26B43"/>
          </p15:clr>
        </p15:guide>
        <p15:guide id="2" pos="7200">
          <p15:clr>
            <a:srgbClr val="F26B43"/>
          </p15:clr>
        </p15:guide>
        <p15:guide id="3" orient="horz" pos="4008">
          <p15:clr>
            <a:srgbClr val="F26B43"/>
          </p15:clr>
        </p15:guide>
        <p15:guide id="4" orient="horz" pos="1440">
          <p15:clr>
            <a:srgbClr val="F26B43"/>
          </p15:clr>
        </p15:guide>
        <p15:guide id="5" orient="horz" pos="3720">
          <p15:clr>
            <a:srgbClr val="F26B43"/>
          </p15:clr>
        </p15:guide>
        <p15:guide id="6" orient="horz" pos="2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ctrTitle"/>
          </p:nvPr>
        </p:nvSpPr>
        <p:spPr/>
        <p:txBody>
          <a:bodyPr/>
          <a:lstStyle/>
          <a:p>
            <a:r>
              <a:rPr lang="fi-FI" sz="6600" dirty="0" smtClean="0"/>
              <a:t>Varhaiskasvatuksen asiakastyytyväisyys-kysely</a:t>
            </a:r>
            <a:endParaRPr lang="fi-FI" sz="6600" dirty="0"/>
          </a:p>
        </p:txBody>
      </p:sp>
      <p:sp>
        <p:nvSpPr>
          <p:cNvPr id="3" name="Alaotsikko 2"/>
          <p:cNvSpPr>
            <a:spLocks noGrp="1"/>
          </p:cNvSpPr>
          <p:nvPr>
            <p:ph type="subTitle" idx="1"/>
          </p:nvPr>
        </p:nvSpPr>
        <p:spPr/>
        <p:txBody>
          <a:bodyPr/>
          <a:lstStyle/>
          <a:p>
            <a:r>
              <a:rPr lang="fi-FI" dirty="0" smtClean="0"/>
              <a:t>Marraskuu 2021</a:t>
            </a:r>
            <a:endParaRPr lang="fi-FI" dirty="0"/>
          </a:p>
        </p:txBody>
      </p:sp>
    </p:spTree>
    <p:extLst>
      <p:ext uri="{BB962C8B-B14F-4D97-AF65-F5344CB8AC3E}">
        <p14:creationId xmlns:p14="http://schemas.microsoft.com/office/powerpoint/2010/main" val="39918549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isällön paikkamerkki 2"/>
          <p:cNvSpPr>
            <a:spLocks noGrp="1"/>
          </p:cNvSpPr>
          <p:nvPr>
            <p:ph idx="1"/>
          </p:nvPr>
        </p:nvSpPr>
        <p:spPr>
          <a:xfrm>
            <a:off x="1251678" y="643813"/>
            <a:ext cx="10178322" cy="5235780"/>
          </a:xfrm>
        </p:spPr>
        <p:txBody>
          <a:bodyPr/>
          <a:lstStyle/>
          <a:p>
            <a:pPr lvl="0"/>
            <a:r>
              <a:rPr lang="fi-FI" dirty="0"/>
              <a:t>Lisää kuvia peda.net-sivuille, josko siellä tulisi sitten useammin käytyä</a:t>
            </a:r>
          </a:p>
          <a:p>
            <a:pPr lvl="0"/>
            <a:r>
              <a:rPr lang="fi-FI" dirty="0"/>
              <a:t>Toivoisin, että retket ym. poikkeavuudet ilmoitettaisiin ajoissa, jotta osa-aikaiset voisi ottaa ne huomioon kun hoitopäiviä ilmoitetaan. </a:t>
            </a:r>
          </a:p>
          <a:p>
            <a:pPr lvl="0"/>
            <a:r>
              <a:rPr lang="fi-FI" dirty="0"/>
              <a:t>Seuraisin </a:t>
            </a:r>
            <a:r>
              <a:rPr lang="fi-FI" dirty="0" err="1"/>
              <a:t>peda.nettiä</a:t>
            </a:r>
            <a:r>
              <a:rPr lang="fi-FI" dirty="0"/>
              <a:t>, mutta ei ole tunnuksia</a:t>
            </a:r>
          </a:p>
          <a:p>
            <a:pPr lvl="0"/>
            <a:r>
              <a:rPr lang="fi-FI" dirty="0"/>
              <a:t>Nettisivuja ja </a:t>
            </a:r>
            <a:r>
              <a:rPr lang="fi-FI" dirty="0" err="1"/>
              <a:t>peda.nettiä</a:t>
            </a:r>
            <a:r>
              <a:rPr lang="fi-FI" dirty="0"/>
              <a:t> tulee vain käytettyä paljon vähemmän kuin muita viestintäkeinoja</a:t>
            </a:r>
          </a:p>
          <a:p>
            <a:pPr lvl="0"/>
            <a:r>
              <a:rPr lang="fi-FI" dirty="0"/>
              <a:t>Viestit suoraan puhelimeen toimii erittäin hyvin. Wilma-viesteistä ei aina tule ilmoitusta, joten pitää erikseen muistaa käydä katsomassa. </a:t>
            </a:r>
            <a:r>
              <a:rPr lang="fi-FI" dirty="0" err="1"/>
              <a:t>Whatsapp</a:t>
            </a:r>
            <a:r>
              <a:rPr lang="fi-FI" dirty="0"/>
              <a:t> toimii hyvin. Valitettavasti </a:t>
            </a:r>
            <a:r>
              <a:rPr lang="fi-FI" dirty="0" err="1"/>
              <a:t>peda.nettiä</a:t>
            </a:r>
            <a:r>
              <a:rPr lang="fi-FI" dirty="0"/>
              <a:t> ei tule käytettyä. </a:t>
            </a:r>
          </a:p>
        </p:txBody>
      </p:sp>
    </p:spTree>
    <p:extLst>
      <p:ext uri="{BB962C8B-B14F-4D97-AF65-F5344CB8AC3E}">
        <p14:creationId xmlns:p14="http://schemas.microsoft.com/office/powerpoint/2010/main" val="25716175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normAutofit/>
          </a:bodyPr>
          <a:lstStyle/>
          <a:p>
            <a:r>
              <a:rPr lang="fi-FI" sz="4000" dirty="0" smtClean="0"/>
              <a:t>yleisarvio</a:t>
            </a:r>
            <a:endParaRPr lang="fi-FI" sz="4000" dirty="0"/>
          </a:p>
        </p:txBody>
      </p:sp>
      <p:graphicFrame>
        <p:nvGraphicFramePr>
          <p:cNvPr id="4" name="Sisällön paikkamerkki 3"/>
          <p:cNvGraphicFramePr>
            <a:graphicFrameLocks noGrp="1"/>
          </p:cNvGraphicFramePr>
          <p:nvPr>
            <p:ph idx="1"/>
            <p:extLst>
              <p:ext uri="{D42A27DB-BD31-4B8C-83A1-F6EECF244321}">
                <p14:modId xmlns:p14="http://schemas.microsoft.com/office/powerpoint/2010/main" val="3743044673"/>
              </p:ext>
            </p:extLst>
          </p:nvPr>
        </p:nvGraphicFramePr>
        <p:xfrm>
          <a:off x="2071396" y="1679511"/>
          <a:ext cx="7598067" cy="2733870"/>
        </p:xfrm>
        <a:graphic>
          <a:graphicData uri="http://schemas.openxmlformats.org/drawingml/2006/table">
            <a:tbl>
              <a:tblPr firstRow="1" firstCol="1" bandRow="1">
                <a:tableStyleId>{5C22544A-7EE6-4342-B048-85BDC9FD1C3A}</a:tableStyleId>
              </a:tblPr>
              <a:tblGrid>
                <a:gridCol w="6981381"/>
                <a:gridCol w="616686"/>
              </a:tblGrid>
              <a:tr h="1424975">
                <a:tc>
                  <a:txBody>
                    <a:bodyPr/>
                    <a:lstStyle/>
                    <a:p>
                      <a:pPr algn="just">
                        <a:lnSpc>
                          <a:spcPct val="107000"/>
                        </a:lnSpc>
                        <a:spcAft>
                          <a:spcPts val="0"/>
                        </a:spcAft>
                      </a:pPr>
                      <a:r>
                        <a:rPr lang="fi-FI" sz="1600" dirty="0">
                          <a:effectLst/>
                        </a:rPr>
                        <a:t>Miten päiväkodissa tai perhepäivähoidossa on mielestänne onnistuttu varhaiskasvatuksen tai esiopetuksen tavoitteiden saavuttamisessa</a:t>
                      </a:r>
                      <a:endParaRPr lang="fi-FI"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fi-FI" sz="1200">
                          <a:effectLst/>
                        </a:rPr>
                        <a:t>4,4</a:t>
                      </a:r>
                      <a:endParaRPr lang="fi-FI"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1308895">
                <a:tc>
                  <a:txBody>
                    <a:bodyPr/>
                    <a:lstStyle/>
                    <a:p>
                      <a:pPr algn="just">
                        <a:lnSpc>
                          <a:spcPct val="107000"/>
                        </a:lnSpc>
                        <a:spcAft>
                          <a:spcPts val="0"/>
                        </a:spcAft>
                      </a:pPr>
                      <a:r>
                        <a:rPr lang="fi-FI" sz="1600" dirty="0">
                          <a:effectLst/>
                        </a:rPr>
                        <a:t>Yleisarvosana varhaiskasvatuksen/esiopetuksen toimivuudesta</a:t>
                      </a:r>
                    </a:p>
                    <a:p>
                      <a:pPr algn="just">
                        <a:lnSpc>
                          <a:spcPct val="107000"/>
                        </a:lnSpc>
                        <a:spcAft>
                          <a:spcPts val="0"/>
                        </a:spcAft>
                      </a:pPr>
                      <a:r>
                        <a:rPr lang="fi-FI" sz="1600" dirty="0">
                          <a:effectLst/>
                        </a:rPr>
                        <a:t> </a:t>
                      </a:r>
                      <a:endParaRPr lang="fi-FI"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fi-FI" sz="1200" dirty="0">
                          <a:effectLst/>
                        </a:rPr>
                        <a:t>4,32</a:t>
                      </a:r>
                      <a:endParaRPr lang="fi-FI"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val="15589400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isällön paikkamerkki 2"/>
          <p:cNvSpPr>
            <a:spLocks noGrp="1"/>
          </p:cNvSpPr>
          <p:nvPr>
            <p:ph idx="1"/>
          </p:nvPr>
        </p:nvSpPr>
        <p:spPr>
          <a:xfrm>
            <a:off x="1251678" y="438539"/>
            <a:ext cx="10178322" cy="5441053"/>
          </a:xfrm>
        </p:spPr>
        <p:txBody>
          <a:bodyPr>
            <a:normAutofit fontScale="92500"/>
          </a:bodyPr>
          <a:lstStyle/>
          <a:p>
            <a:pPr lvl="0"/>
            <a:r>
              <a:rPr lang="fi-FI" dirty="0"/>
              <a:t>Avoimet ovet </a:t>
            </a:r>
            <a:r>
              <a:rPr lang="fi-FI" dirty="0" err="1"/>
              <a:t>olis</a:t>
            </a:r>
            <a:r>
              <a:rPr lang="fi-FI" dirty="0"/>
              <a:t> kiva, jos koronatilanne sallii. En ole käynyt sisällä kuin eteisessä ja kerran palaverissa. Pääasiassa kuitenkin </a:t>
            </a:r>
            <a:r>
              <a:rPr lang="fi-FI" dirty="0" err="1"/>
              <a:t>oon</a:t>
            </a:r>
            <a:r>
              <a:rPr lang="fi-FI" dirty="0"/>
              <a:t> tosi tyytyväinen, lapsi viihtyy ja se on tärkeintä. </a:t>
            </a:r>
          </a:p>
          <a:p>
            <a:pPr lvl="0"/>
            <a:r>
              <a:rPr lang="fi-FI" dirty="0"/>
              <a:t>Toivomme, että huomaatte pienetkin kiusaamistilanteet ja tarkistatte asian. </a:t>
            </a:r>
          </a:p>
          <a:p>
            <a:pPr lvl="0"/>
            <a:r>
              <a:rPr lang="fi-FI" dirty="0"/>
              <a:t>Lapsi viihtyy oikein hyvin hoidossa ja se kertoo kaiken oleellisen. Toivon, että jaksatte työssänne</a:t>
            </a:r>
            <a:r>
              <a:rPr lang="fi-FI" dirty="0">
                <a:sym typeface="Symbol" panose="05050102010706020507" pitchFamily="18" charset="2"/>
              </a:rPr>
              <a:t></a:t>
            </a:r>
            <a:endParaRPr lang="fi-FI" dirty="0"/>
          </a:p>
          <a:p>
            <a:pPr lvl="0"/>
            <a:r>
              <a:rPr lang="fi-FI" dirty="0"/>
              <a:t>Olisi kiva, jos päiväkodilla järjestettäisiin enemmän erilaisia teemapäiviä, esim. väripäiviä, jolloin voi pukeutua päivän väriin, naamiaisia, lempilelupäiviä tms. Kummityttöni päiväkodilla oli järjestetty talvella ”rantalomaviikko”; eteisessä oli silloin aurinkovarjoa, pieni uima-allas, rantaleluja, auringonottopyyhkeitä, se esim. oli kovin tykätty. Mutta kaiken kaikkiaan ollaan oltu todella tyytyväisiä Päivänpaisteeseen, kivaa puuhaa, ihanat hoitajat, lapsi tykkää kovasti </a:t>
            </a:r>
            <a:r>
              <a:rPr lang="fi-FI" dirty="0">
                <a:sym typeface="Symbol" panose="05050102010706020507" pitchFamily="18" charset="2"/>
              </a:rPr>
              <a:t></a:t>
            </a:r>
            <a:endParaRPr lang="fi-FI" dirty="0"/>
          </a:p>
          <a:p>
            <a:pPr lvl="0"/>
            <a:r>
              <a:rPr lang="fi-FI" dirty="0"/>
              <a:t>Tällä hetkellä positiivinen kuva! Hyvä että retkiä tehdään ja metsässä oloa on, koska päiväkodin pihassa ei tähän mahdollisuutta.</a:t>
            </a:r>
          </a:p>
          <a:p>
            <a:pPr lvl="0"/>
            <a:r>
              <a:rPr lang="fi-FI" dirty="0"/>
              <a:t>Mahdollisista uusista työntekijöistä olisi kiva saada tietoa (esim. lapsi ei aina osaa kertoa, ketä oli saattamassa)</a:t>
            </a:r>
          </a:p>
          <a:p>
            <a:pPr lvl="0"/>
            <a:r>
              <a:rPr lang="fi-FI" dirty="0"/>
              <a:t>Käyntejä ikäihmisten luokse enemmän mm. pihalla. Yhteistyöverkostojen lisääminen ja hyödyntäminen toiminnassa.</a:t>
            </a:r>
          </a:p>
          <a:p>
            <a:endParaRPr lang="fi-FI" dirty="0"/>
          </a:p>
        </p:txBody>
      </p:sp>
    </p:spTree>
    <p:extLst>
      <p:ext uri="{BB962C8B-B14F-4D97-AF65-F5344CB8AC3E}">
        <p14:creationId xmlns:p14="http://schemas.microsoft.com/office/powerpoint/2010/main" val="11243326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isällön paikkamerkki 2"/>
          <p:cNvSpPr>
            <a:spLocks noGrp="1"/>
          </p:cNvSpPr>
          <p:nvPr>
            <p:ph idx="1"/>
          </p:nvPr>
        </p:nvSpPr>
        <p:spPr>
          <a:xfrm>
            <a:off x="1251678" y="298580"/>
            <a:ext cx="10178322" cy="6344815"/>
          </a:xfrm>
        </p:spPr>
        <p:txBody>
          <a:bodyPr>
            <a:normAutofit fontScale="92500" lnSpcReduction="10000"/>
          </a:bodyPr>
          <a:lstStyle/>
          <a:p>
            <a:pPr lvl="0"/>
            <a:r>
              <a:rPr lang="fi-FI" dirty="0"/>
              <a:t>Olen todella tyytyväinen, lapsi oppii uutta ja tykkää tulla hoitoon/eskariin. Erityiskiitos viittomakielen opetuksesta!! Lapsi opettaa meille kotona viittomia. Teette hyvää työtä! ps. torstain retki on kiva, en vaan millään meinaa muistaa/jaksaa/ehtiä niitä eväitä….jatkakaa kuitenkin!</a:t>
            </a:r>
          </a:p>
          <a:p>
            <a:pPr lvl="0"/>
            <a:r>
              <a:rPr lang="fi-FI" dirty="0"/>
              <a:t>Olemme kokeneet erittäin tärkeänä sen, että saisimme </a:t>
            </a:r>
            <a:r>
              <a:rPr lang="fi-FI" dirty="0" err="1"/>
              <a:t>viikottain</a:t>
            </a:r>
            <a:r>
              <a:rPr lang="fi-FI" dirty="0"/>
              <a:t> tiedon, mitä on tehty ja mitä lapsemme on siellä tehnyt, koska näemme vain harvoin työntekijöitä. Kuvien näkeminen on todella mukavaa ja kaikki retket niin lähelle kuin kauemmaksikin. </a:t>
            </a:r>
          </a:p>
          <a:p>
            <a:pPr lvl="0"/>
            <a:r>
              <a:rPr lang="fi-FI" dirty="0"/>
              <a:t>Kotiin pitäisi jotenkin välittyä lapsen osallisuudesta ja toiminnasta. </a:t>
            </a:r>
            <a:r>
              <a:rPr lang="fi-FI" dirty="0" err="1"/>
              <a:t>Peda</a:t>
            </a:r>
            <a:r>
              <a:rPr lang="fi-FI" dirty="0"/>
              <a:t> hyvä, jos kuvia ja muistaa katsoa. </a:t>
            </a:r>
          </a:p>
          <a:p>
            <a:pPr lvl="0"/>
            <a:r>
              <a:rPr lang="fi-FI" dirty="0"/>
              <a:t>Olemme olleet erittäin tyytyväisiä ja ennen kaikkea lapsemme viihtyy hyvin. Kiitos kaikille ☺</a:t>
            </a:r>
          </a:p>
          <a:p>
            <a:pPr lvl="0"/>
            <a:r>
              <a:rPr lang="fi-FI" dirty="0"/>
              <a:t>Ihania, iloisia työhön sitoutuneita ja motivoituneita työntekijöitä. Kiitos!!</a:t>
            </a:r>
          </a:p>
          <a:p>
            <a:pPr lvl="0"/>
            <a:r>
              <a:rPr lang="fi-FI" dirty="0"/>
              <a:t>Mitä kautta ilmoitetaan mahdollisista ryhmien hoitajamuutoksista? Monesti on pihalla esim. lapsen haettaessa aivan uusia aikuisia/hoitajia pihalla.</a:t>
            </a:r>
          </a:p>
          <a:p>
            <a:pPr lvl="0"/>
            <a:r>
              <a:rPr lang="fi-FI" dirty="0"/>
              <a:t>Kaikki toimii hienosti ja muuttuneet perheolosuhteet on osattu ottaa hyvin huomioon. Kiitos!</a:t>
            </a:r>
          </a:p>
          <a:p>
            <a:pPr lvl="0"/>
            <a:r>
              <a:rPr lang="fi-FI" dirty="0"/>
              <a:t>Retket ovat todella hieno asia ja toivon, että niitä järjestetään jatkossakin. Toivoisin kuitenkin, että bussilla/muulla ajoneuvolla kuljettaessa kiinnitettäisiin enemmän huomiota matkustusturvallisuuteen. Esim. laki velvoittaa että lapsen on käytettävä turvalaitetta autossa, kunnes on 135cm pitkä.</a:t>
            </a:r>
          </a:p>
          <a:p>
            <a:pPr lvl="0"/>
            <a:r>
              <a:rPr lang="fi-FI" dirty="0"/>
              <a:t>Kiitos kaikille varhaiskasvatuksen ja esiopetuksen työntekijöille. Olette ammattitaitoisia, työhön sitoutuneita ja moniosaajia. Perheemme lapset ovat aina hoidossa viihtyneet. Teette työtä, jonka arvoa on vaikea sanoittaa </a:t>
            </a:r>
            <a:r>
              <a:rPr lang="fi-FI" dirty="0">
                <a:sym typeface="Symbol" panose="05050102010706020507" pitchFamily="18" charset="2"/>
              </a:rPr>
              <a:t></a:t>
            </a:r>
            <a:endParaRPr lang="fi-FI" dirty="0"/>
          </a:p>
          <a:p>
            <a:endParaRPr lang="fi-FI" dirty="0"/>
          </a:p>
        </p:txBody>
      </p:sp>
    </p:spTree>
    <p:extLst>
      <p:ext uri="{BB962C8B-B14F-4D97-AF65-F5344CB8AC3E}">
        <p14:creationId xmlns:p14="http://schemas.microsoft.com/office/powerpoint/2010/main" val="33515600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1251678" y="382385"/>
            <a:ext cx="10178322" cy="1203819"/>
          </a:xfrm>
        </p:spPr>
        <p:txBody>
          <a:bodyPr>
            <a:normAutofit/>
          </a:bodyPr>
          <a:lstStyle/>
          <a:p>
            <a:r>
              <a:rPr lang="fi-FI" sz="4000" dirty="0" smtClean="0"/>
              <a:t>Lapsen kasvatus ja huomioiminen yksilönä</a:t>
            </a:r>
            <a:endParaRPr lang="fi-FI" sz="4000" dirty="0"/>
          </a:p>
        </p:txBody>
      </p:sp>
      <p:graphicFrame>
        <p:nvGraphicFramePr>
          <p:cNvPr id="4" name="Sisällön paikkamerkki 3"/>
          <p:cNvGraphicFramePr>
            <a:graphicFrameLocks noGrp="1"/>
          </p:cNvGraphicFramePr>
          <p:nvPr>
            <p:ph idx="1"/>
            <p:extLst>
              <p:ext uri="{D42A27DB-BD31-4B8C-83A1-F6EECF244321}">
                <p14:modId xmlns:p14="http://schemas.microsoft.com/office/powerpoint/2010/main" val="748002503"/>
              </p:ext>
            </p:extLst>
          </p:nvPr>
        </p:nvGraphicFramePr>
        <p:xfrm>
          <a:off x="2164702" y="1586205"/>
          <a:ext cx="8164285" cy="4036512"/>
        </p:xfrm>
        <a:graphic>
          <a:graphicData uri="http://schemas.openxmlformats.org/drawingml/2006/table">
            <a:tbl>
              <a:tblPr firstRow="1" firstCol="1" bandRow="1">
                <a:tableStyleId>{5C22544A-7EE6-4342-B048-85BDC9FD1C3A}</a:tableStyleId>
              </a:tblPr>
              <a:tblGrid>
                <a:gridCol w="7391851"/>
                <a:gridCol w="772434"/>
              </a:tblGrid>
              <a:tr h="438139">
                <a:tc>
                  <a:txBody>
                    <a:bodyPr/>
                    <a:lstStyle/>
                    <a:p>
                      <a:pPr algn="just">
                        <a:lnSpc>
                          <a:spcPct val="107000"/>
                        </a:lnSpc>
                        <a:spcAft>
                          <a:spcPts val="0"/>
                        </a:spcAft>
                      </a:pPr>
                      <a:r>
                        <a:rPr lang="fi-FI" sz="1600" dirty="0">
                          <a:effectLst/>
                        </a:rPr>
                        <a:t>Henkilökunnan ja lasten välinen vuorovaikutus</a:t>
                      </a:r>
                      <a:endParaRPr lang="fi-FI"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fi-FI" sz="1200">
                          <a:effectLst/>
                        </a:rPr>
                        <a:t>4,41</a:t>
                      </a:r>
                      <a:endParaRPr lang="fi-FI"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438139">
                <a:tc>
                  <a:txBody>
                    <a:bodyPr/>
                    <a:lstStyle/>
                    <a:p>
                      <a:pPr algn="just">
                        <a:lnSpc>
                          <a:spcPct val="107000"/>
                        </a:lnSpc>
                        <a:spcAft>
                          <a:spcPts val="0"/>
                        </a:spcAft>
                      </a:pPr>
                      <a:r>
                        <a:rPr lang="fi-FI" sz="1600" dirty="0">
                          <a:effectLst/>
                        </a:rPr>
                        <a:t>Lapsen turvallisuudesta ja hyvinvoinnista huolehtiminen</a:t>
                      </a:r>
                      <a:endParaRPr lang="fi-FI"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fi-FI" sz="1200">
                          <a:effectLst/>
                        </a:rPr>
                        <a:t>4,49</a:t>
                      </a:r>
                      <a:endParaRPr lang="fi-FI"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438139">
                <a:tc>
                  <a:txBody>
                    <a:bodyPr/>
                    <a:lstStyle/>
                    <a:p>
                      <a:pPr algn="just">
                        <a:lnSpc>
                          <a:spcPct val="107000"/>
                        </a:lnSpc>
                        <a:spcAft>
                          <a:spcPts val="0"/>
                        </a:spcAft>
                      </a:pPr>
                      <a:r>
                        <a:rPr lang="fi-FI" sz="1600" dirty="0">
                          <a:effectLst/>
                        </a:rPr>
                        <a:t>Lapsen tiedonhalun ja oppimisen tukeminen</a:t>
                      </a:r>
                      <a:endParaRPr lang="fi-FI"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fi-FI" sz="1200">
                          <a:effectLst/>
                        </a:rPr>
                        <a:t>4,39</a:t>
                      </a:r>
                      <a:endParaRPr lang="fi-FI"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898535">
                <a:tc>
                  <a:txBody>
                    <a:bodyPr/>
                    <a:lstStyle/>
                    <a:p>
                      <a:pPr>
                        <a:lnSpc>
                          <a:spcPct val="107000"/>
                        </a:lnSpc>
                        <a:spcAft>
                          <a:spcPts val="0"/>
                        </a:spcAft>
                      </a:pPr>
                      <a:r>
                        <a:rPr lang="fi-FI" sz="1600" dirty="0">
                          <a:effectLst/>
                        </a:rPr>
                        <a:t>Lapsen varhaiskasvatus- tai esiopetuksen oppimissuunnitelmassa sovittujen asioiden toteutuminen</a:t>
                      </a:r>
                      <a:endParaRPr lang="fi-FI"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fi-FI" sz="1200">
                          <a:effectLst/>
                        </a:rPr>
                        <a:t>4,48</a:t>
                      </a:r>
                      <a:endParaRPr lang="fi-FI"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438139">
                <a:tc>
                  <a:txBody>
                    <a:bodyPr/>
                    <a:lstStyle/>
                    <a:p>
                      <a:pPr algn="just">
                        <a:lnSpc>
                          <a:spcPct val="107000"/>
                        </a:lnSpc>
                        <a:spcAft>
                          <a:spcPts val="0"/>
                        </a:spcAft>
                      </a:pPr>
                      <a:r>
                        <a:rPr lang="fi-FI" sz="1600" dirty="0">
                          <a:effectLst/>
                        </a:rPr>
                        <a:t>Lapsen mahdollisuudet vaikuttaa toimintaan</a:t>
                      </a:r>
                      <a:endParaRPr lang="fi-FI"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fi-FI" sz="1200">
                          <a:effectLst/>
                        </a:rPr>
                        <a:t>4,14</a:t>
                      </a:r>
                      <a:endParaRPr lang="fi-FI"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438139">
                <a:tc>
                  <a:txBody>
                    <a:bodyPr/>
                    <a:lstStyle/>
                    <a:p>
                      <a:pPr algn="just">
                        <a:lnSpc>
                          <a:spcPct val="107000"/>
                        </a:lnSpc>
                        <a:spcAft>
                          <a:spcPts val="0"/>
                        </a:spcAft>
                      </a:pPr>
                      <a:r>
                        <a:rPr lang="fi-FI" sz="1600" dirty="0">
                          <a:effectLst/>
                        </a:rPr>
                        <a:t>Lapsen tasa-arvoisuus ja yhdenvertaisuus lapsiryhmässä</a:t>
                      </a:r>
                      <a:endParaRPr lang="fi-FI"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fi-FI" sz="1200">
                          <a:effectLst/>
                        </a:rPr>
                        <a:t>4,29</a:t>
                      </a:r>
                      <a:endParaRPr lang="fi-FI"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438139">
                <a:tc>
                  <a:txBody>
                    <a:bodyPr/>
                    <a:lstStyle/>
                    <a:p>
                      <a:pPr algn="just">
                        <a:lnSpc>
                          <a:spcPct val="107000"/>
                        </a:lnSpc>
                        <a:spcAft>
                          <a:spcPts val="0"/>
                        </a:spcAft>
                      </a:pPr>
                      <a:r>
                        <a:rPr lang="fi-FI" sz="1600" dirty="0">
                          <a:effectLst/>
                        </a:rPr>
                        <a:t>Lapsen tuen tarpeet tunnistetaan ja niihin vastataan päivittäisessä toiminnassa</a:t>
                      </a:r>
                      <a:endParaRPr lang="fi-FI"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fi-FI" sz="1200">
                          <a:effectLst/>
                        </a:rPr>
                        <a:t>4,24</a:t>
                      </a:r>
                      <a:endParaRPr lang="fi-FI"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438139">
                <a:tc>
                  <a:txBody>
                    <a:bodyPr/>
                    <a:lstStyle/>
                    <a:p>
                      <a:pPr algn="just">
                        <a:lnSpc>
                          <a:spcPct val="107000"/>
                        </a:lnSpc>
                        <a:spcAft>
                          <a:spcPts val="0"/>
                        </a:spcAft>
                      </a:pPr>
                      <a:r>
                        <a:rPr lang="fi-FI" sz="1600" dirty="0">
                          <a:effectLst/>
                        </a:rPr>
                        <a:t>Lapsen viihtyminen varhaiskasvatuksessa tai esiopetuksessa</a:t>
                      </a:r>
                      <a:endParaRPr lang="fi-FI"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fi-FI" sz="1200" dirty="0">
                          <a:effectLst/>
                        </a:rPr>
                        <a:t>4,64</a:t>
                      </a:r>
                      <a:endParaRPr lang="fi-FI"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val="3461079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1251678" y="382385"/>
            <a:ext cx="10178322" cy="149460"/>
          </a:xfrm>
        </p:spPr>
        <p:txBody>
          <a:bodyPr>
            <a:normAutofit fontScale="90000"/>
          </a:bodyPr>
          <a:lstStyle/>
          <a:p>
            <a:endParaRPr lang="fi-FI" sz="4000" dirty="0"/>
          </a:p>
        </p:txBody>
      </p:sp>
      <p:sp>
        <p:nvSpPr>
          <p:cNvPr id="3" name="Sisällön paikkamerkki 2"/>
          <p:cNvSpPr>
            <a:spLocks noGrp="1"/>
          </p:cNvSpPr>
          <p:nvPr>
            <p:ph idx="1"/>
          </p:nvPr>
        </p:nvSpPr>
        <p:spPr>
          <a:xfrm>
            <a:off x="1251678" y="1017037"/>
            <a:ext cx="10178322" cy="4862555"/>
          </a:xfrm>
        </p:spPr>
        <p:txBody>
          <a:bodyPr>
            <a:normAutofit/>
          </a:bodyPr>
          <a:lstStyle/>
          <a:p>
            <a:pPr lvl="0"/>
            <a:r>
              <a:rPr lang="fi-FI" sz="2400" dirty="0"/>
              <a:t>Kun on kuulemma vilkas ryhmä, olen miettinyt, tuleeko hiljaisemmat nähdyiksi/kuulluiksi vai meneekö energia vaativimpiin lapsiin (Tämä on vain mutu-pohdintaa, ei syytös ☺)</a:t>
            </a:r>
          </a:p>
          <a:p>
            <a:pPr lvl="0"/>
            <a:r>
              <a:rPr lang="fi-FI" sz="2400" dirty="0"/>
              <a:t>Vasua ei ole tänä syksynä vielä tehty</a:t>
            </a:r>
          </a:p>
          <a:p>
            <a:pPr lvl="0"/>
            <a:r>
              <a:rPr lang="fi-FI" sz="2400" dirty="0"/>
              <a:t>En oikein ymmärrä miksi jo ruokailun jälkeen yhden lähtijät laitetaan pihalle, eivätkä pääse osalliseksi lepohetkestä?</a:t>
            </a:r>
          </a:p>
          <a:p>
            <a:pPr lvl="0"/>
            <a:r>
              <a:rPr lang="fi-FI" sz="2400" dirty="0"/>
              <a:t>Jäänyt epäselväksi, vastataanko tuen tarpeisiin toiminnassa</a:t>
            </a:r>
          </a:p>
          <a:p>
            <a:r>
              <a:rPr lang="fi-FI" sz="2400" dirty="0"/>
              <a:t>Ei ole ikinä ollut puhetta, onko kaikkein pienimmilläkin mahdollisuus ”vaikuttaa” toimintaan</a:t>
            </a:r>
            <a:endParaRPr lang="fi-FI" sz="2400" dirty="0"/>
          </a:p>
        </p:txBody>
      </p:sp>
    </p:spTree>
    <p:extLst>
      <p:ext uri="{BB962C8B-B14F-4D97-AF65-F5344CB8AC3E}">
        <p14:creationId xmlns:p14="http://schemas.microsoft.com/office/powerpoint/2010/main" val="24311333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1251678" y="382385"/>
            <a:ext cx="10178322" cy="802603"/>
          </a:xfrm>
        </p:spPr>
        <p:txBody>
          <a:bodyPr>
            <a:normAutofit/>
          </a:bodyPr>
          <a:lstStyle/>
          <a:p>
            <a:r>
              <a:rPr lang="fi-FI" sz="4000" dirty="0" smtClean="0"/>
              <a:t>Varhaiskasvatuksen arjen toiminnot</a:t>
            </a:r>
            <a:endParaRPr lang="fi-FI" sz="4000" dirty="0"/>
          </a:p>
        </p:txBody>
      </p:sp>
      <p:graphicFrame>
        <p:nvGraphicFramePr>
          <p:cNvPr id="4" name="Sisällön paikkamerkki 3"/>
          <p:cNvGraphicFramePr>
            <a:graphicFrameLocks noGrp="1"/>
          </p:cNvGraphicFramePr>
          <p:nvPr>
            <p:ph idx="1"/>
            <p:extLst>
              <p:ext uri="{D42A27DB-BD31-4B8C-83A1-F6EECF244321}">
                <p14:modId xmlns:p14="http://schemas.microsoft.com/office/powerpoint/2010/main" val="179799181"/>
              </p:ext>
            </p:extLst>
          </p:nvPr>
        </p:nvGraphicFramePr>
        <p:xfrm>
          <a:off x="1987421" y="1520889"/>
          <a:ext cx="7682042" cy="4402553"/>
        </p:xfrm>
        <a:graphic>
          <a:graphicData uri="http://schemas.openxmlformats.org/drawingml/2006/table">
            <a:tbl>
              <a:tblPr firstRow="1" firstCol="1" bandRow="1">
                <a:tableStyleId>{5C22544A-7EE6-4342-B048-85BDC9FD1C3A}</a:tableStyleId>
              </a:tblPr>
              <a:tblGrid>
                <a:gridCol w="6955233"/>
                <a:gridCol w="726809"/>
              </a:tblGrid>
              <a:tr h="389341">
                <a:tc>
                  <a:txBody>
                    <a:bodyPr/>
                    <a:lstStyle/>
                    <a:p>
                      <a:pPr algn="just">
                        <a:lnSpc>
                          <a:spcPct val="107000"/>
                        </a:lnSpc>
                        <a:spcAft>
                          <a:spcPts val="0"/>
                        </a:spcAft>
                      </a:pPr>
                      <a:r>
                        <a:rPr lang="fi-FI" sz="1600" dirty="0">
                          <a:effectLst/>
                        </a:rPr>
                        <a:t>Varhaiskasvatuksen piha-alue </a:t>
                      </a:r>
                      <a:endParaRPr lang="fi-FI"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fi-FI" sz="1200">
                          <a:effectLst/>
                        </a:rPr>
                        <a:t> 4,4</a:t>
                      </a:r>
                      <a:endParaRPr lang="fi-FI"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389341">
                <a:tc>
                  <a:txBody>
                    <a:bodyPr/>
                    <a:lstStyle/>
                    <a:p>
                      <a:pPr algn="just">
                        <a:lnSpc>
                          <a:spcPct val="107000"/>
                        </a:lnSpc>
                        <a:spcAft>
                          <a:spcPts val="0"/>
                        </a:spcAft>
                      </a:pPr>
                      <a:r>
                        <a:rPr lang="fi-FI" sz="1600" dirty="0">
                          <a:effectLst/>
                        </a:rPr>
                        <a:t>Ulkoilun määrä</a:t>
                      </a:r>
                      <a:endParaRPr lang="fi-FI"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fi-FI" sz="1200">
                          <a:effectLst/>
                        </a:rPr>
                        <a:t>4,66</a:t>
                      </a:r>
                      <a:endParaRPr lang="fi-FI"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389341">
                <a:tc>
                  <a:txBody>
                    <a:bodyPr/>
                    <a:lstStyle/>
                    <a:p>
                      <a:pPr algn="just">
                        <a:lnSpc>
                          <a:spcPct val="107000"/>
                        </a:lnSpc>
                        <a:spcAft>
                          <a:spcPts val="0"/>
                        </a:spcAft>
                      </a:pPr>
                      <a:r>
                        <a:rPr lang="fi-FI" sz="1600" dirty="0">
                          <a:effectLst/>
                        </a:rPr>
                        <a:t>Lähiympäristön hyödyntäminen toiminnassa</a:t>
                      </a:r>
                      <a:endParaRPr lang="fi-FI"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fi-FI" sz="1200">
                          <a:effectLst/>
                        </a:rPr>
                        <a:t>4,63</a:t>
                      </a:r>
                      <a:endParaRPr lang="fi-FI"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389341">
                <a:tc>
                  <a:txBody>
                    <a:bodyPr/>
                    <a:lstStyle/>
                    <a:p>
                      <a:pPr algn="just">
                        <a:lnSpc>
                          <a:spcPct val="107000"/>
                        </a:lnSpc>
                        <a:spcAft>
                          <a:spcPts val="0"/>
                        </a:spcAft>
                      </a:pPr>
                      <a:r>
                        <a:rPr lang="fi-FI" sz="1600" dirty="0">
                          <a:effectLst/>
                        </a:rPr>
                        <a:t>Varhaiskasvatuksessa tehtävät retket</a:t>
                      </a:r>
                      <a:endParaRPr lang="fi-FI"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fi-FI" sz="1200">
                          <a:effectLst/>
                        </a:rPr>
                        <a:t>4,7</a:t>
                      </a:r>
                      <a:endParaRPr lang="fi-FI"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389341">
                <a:tc>
                  <a:txBody>
                    <a:bodyPr/>
                    <a:lstStyle/>
                    <a:p>
                      <a:pPr algn="just">
                        <a:lnSpc>
                          <a:spcPct val="107000"/>
                        </a:lnSpc>
                        <a:spcAft>
                          <a:spcPts val="0"/>
                        </a:spcAft>
                      </a:pPr>
                      <a:r>
                        <a:rPr lang="fi-FI" sz="1600" dirty="0">
                          <a:effectLst/>
                        </a:rPr>
                        <a:t>Varhaiskasvatuksen sisätilat oppimisympäristönä</a:t>
                      </a:r>
                      <a:endParaRPr lang="fi-FI"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fi-FI" sz="1200">
                          <a:effectLst/>
                        </a:rPr>
                        <a:t>4,09</a:t>
                      </a:r>
                      <a:endParaRPr lang="fi-FI"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389341">
                <a:tc>
                  <a:txBody>
                    <a:bodyPr/>
                    <a:lstStyle/>
                    <a:p>
                      <a:pPr algn="just">
                        <a:lnSpc>
                          <a:spcPct val="107000"/>
                        </a:lnSpc>
                        <a:spcAft>
                          <a:spcPts val="0"/>
                        </a:spcAft>
                      </a:pPr>
                      <a:r>
                        <a:rPr lang="fi-FI" sz="1600" dirty="0">
                          <a:effectLst/>
                        </a:rPr>
                        <a:t>Varhaiskasvatuspaikan päivälepokäytännöt toimivat</a:t>
                      </a:r>
                      <a:endParaRPr lang="fi-FI"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fi-FI" sz="1200">
                          <a:effectLst/>
                        </a:rPr>
                        <a:t>4,07</a:t>
                      </a:r>
                      <a:endParaRPr lang="fi-FI"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389341">
                <a:tc>
                  <a:txBody>
                    <a:bodyPr/>
                    <a:lstStyle/>
                    <a:p>
                      <a:pPr algn="just">
                        <a:lnSpc>
                          <a:spcPct val="107000"/>
                        </a:lnSpc>
                        <a:spcAft>
                          <a:spcPts val="0"/>
                        </a:spcAft>
                      </a:pPr>
                      <a:r>
                        <a:rPr lang="fi-FI" sz="1600" dirty="0">
                          <a:effectLst/>
                        </a:rPr>
                        <a:t>Lapseni suhtautuminen varhaiskasvatuksessa tarjottuun ruokaan</a:t>
                      </a:r>
                      <a:endParaRPr lang="fi-FI"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fi-FI" sz="1200">
                          <a:effectLst/>
                        </a:rPr>
                        <a:t>4,11</a:t>
                      </a:r>
                      <a:endParaRPr lang="fi-FI"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389341">
                <a:tc>
                  <a:txBody>
                    <a:bodyPr/>
                    <a:lstStyle/>
                    <a:p>
                      <a:pPr algn="just">
                        <a:lnSpc>
                          <a:spcPct val="107000"/>
                        </a:lnSpc>
                        <a:spcAft>
                          <a:spcPts val="0"/>
                        </a:spcAft>
                      </a:pPr>
                      <a:r>
                        <a:rPr lang="fi-FI" sz="1600" dirty="0">
                          <a:effectLst/>
                        </a:rPr>
                        <a:t>Lapsemme saa leikkiä riittävästi varhaiskasvatuksessa</a:t>
                      </a:r>
                      <a:endParaRPr lang="fi-FI"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fi-FI" sz="1200">
                          <a:effectLst/>
                        </a:rPr>
                        <a:t>4,7</a:t>
                      </a:r>
                      <a:endParaRPr lang="fi-FI"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389341">
                <a:tc>
                  <a:txBody>
                    <a:bodyPr/>
                    <a:lstStyle/>
                    <a:p>
                      <a:pPr algn="just">
                        <a:lnSpc>
                          <a:spcPct val="107000"/>
                        </a:lnSpc>
                        <a:spcAft>
                          <a:spcPts val="0"/>
                        </a:spcAft>
                      </a:pPr>
                      <a:r>
                        <a:rPr lang="fi-FI" sz="1600" dirty="0">
                          <a:effectLst/>
                        </a:rPr>
                        <a:t>Toiminta- ja leikkimahdollisuuksien monipuolisuus</a:t>
                      </a:r>
                      <a:endParaRPr lang="fi-FI"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fi-FI" sz="1200">
                          <a:effectLst/>
                        </a:rPr>
                        <a:t>4,53</a:t>
                      </a:r>
                      <a:endParaRPr lang="fi-FI"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389341">
                <a:tc>
                  <a:txBody>
                    <a:bodyPr/>
                    <a:lstStyle/>
                    <a:p>
                      <a:pPr algn="just">
                        <a:lnSpc>
                          <a:spcPct val="107000"/>
                        </a:lnSpc>
                        <a:spcAft>
                          <a:spcPts val="0"/>
                        </a:spcAft>
                      </a:pPr>
                      <a:r>
                        <a:rPr lang="fi-FI" sz="1600" dirty="0">
                          <a:effectLst/>
                        </a:rPr>
                        <a:t>Varhaiskasvatuksen käytössä olevat välineet ja materiaalit huoltajan näkökulmasta</a:t>
                      </a:r>
                      <a:endParaRPr lang="fi-FI"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fi-FI" sz="1200">
                          <a:effectLst/>
                        </a:rPr>
                        <a:t>4,56</a:t>
                      </a:r>
                      <a:endParaRPr lang="fi-FI"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389341">
                <a:tc>
                  <a:txBody>
                    <a:bodyPr/>
                    <a:lstStyle/>
                    <a:p>
                      <a:pPr algn="just">
                        <a:lnSpc>
                          <a:spcPct val="107000"/>
                        </a:lnSpc>
                        <a:spcAft>
                          <a:spcPts val="0"/>
                        </a:spcAft>
                      </a:pPr>
                      <a:r>
                        <a:rPr lang="fi-FI" sz="1600" dirty="0">
                          <a:effectLst/>
                        </a:rPr>
                        <a:t>Lapsemme kertoo varhaiskasvatuksen asioista myönteisesti</a:t>
                      </a:r>
                      <a:endParaRPr lang="fi-FI"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fi-FI" sz="1200" dirty="0">
                          <a:effectLst/>
                        </a:rPr>
                        <a:t>4,54</a:t>
                      </a:r>
                      <a:endParaRPr lang="fi-FI"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val="33808074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isällön paikkamerkki 2"/>
          <p:cNvSpPr>
            <a:spLocks noGrp="1"/>
          </p:cNvSpPr>
          <p:nvPr>
            <p:ph idx="1"/>
          </p:nvPr>
        </p:nvSpPr>
        <p:spPr>
          <a:xfrm>
            <a:off x="1251678" y="877078"/>
            <a:ext cx="10178322" cy="5486399"/>
          </a:xfrm>
        </p:spPr>
        <p:txBody>
          <a:bodyPr>
            <a:normAutofit fontScale="92500" lnSpcReduction="20000"/>
          </a:bodyPr>
          <a:lstStyle/>
          <a:p>
            <a:pPr lvl="0"/>
            <a:r>
              <a:rPr lang="fi-FI" dirty="0"/>
              <a:t>Ulkoilua ei ainakaan liian vähän. Sisätiloja vaikea arvioida, koska en ole käynyt sisällä. </a:t>
            </a:r>
          </a:p>
          <a:p>
            <a:pPr lvl="0"/>
            <a:r>
              <a:rPr lang="fi-FI" dirty="0"/>
              <a:t>Viikareiden lepotila hyvin heikko. Sisätilat </a:t>
            </a:r>
            <a:r>
              <a:rPr lang="fi-FI" dirty="0" err="1"/>
              <a:t>suht</a:t>
            </a:r>
            <a:r>
              <a:rPr lang="fi-FI" dirty="0"/>
              <a:t>. pienet. Tehty päiväkoti, mikä jäi heti pieneksi. </a:t>
            </a:r>
          </a:p>
          <a:p>
            <a:pPr lvl="0"/>
            <a:r>
              <a:rPr lang="fi-FI" dirty="0"/>
              <a:t>Ulkoiluun ja leikkiin olemme todella tyytyväisiä. Ruuasta lapsi ei paljon tykkää. Jotkut ruuat tosi hyviä Aina kuitenkin maistaa.</a:t>
            </a:r>
          </a:p>
          <a:p>
            <a:pPr lvl="0"/>
            <a:r>
              <a:rPr lang="fi-FI" dirty="0"/>
              <a:t>Onko ryhmän päivästä 9-10 vain sisällä ja muuten ulkona? (paitsi ruoka). Jotenkin odotin enemmän ohjattua, yhtä hyvin voisi hakea heti ruuan jälkeen, jos vain laitetaan pihalle odottamaan hakua.</a:t>
            </a:r>
          </a:p>
          <a:p>
            <a:pPr lvl="0"/>
            <a:r>
              <a:rPr lang="fi-FI" dirty="0"/>
              <a:t>Lepoaika tuntuu pitkältä, 30min olisi riittävä niille, jotka eivät nuku. </a:t>
            </a:r>
          </a:p>
          <a:p>
            <a:pPr lvl="0"/>
            <a:r>
              <a:rPr lang="fi-FI" dirty="0"/>
              <a:t>Sisätilojen oppimisympäristö jäänyt vieraaksi korona-aikana. </a:t>
            </a:r>
          </a:p>
          <a:p>
            <a:pPr lvl="0"/>
            <a:r>
              <a:rPr lang="fi-FI" dirty="0"/>
              <a:t>Voisiko hyödyntää enemmän koko talon tiloja, kun niitä vapaana</a:t>
            </a:r>
          </a:p>
          <a:p>
            <a:pPr lvl="0"/>
            <a:r>
              <a:rPr lang="fi-FI" dirty="0"/>
              <a:t>En oikeastaan tiedä, mitä välineitä </a:t>
            </a:r>
            <a:r>
              <a:rPr lang="fi-FI" dirty="0" err="1"/>
              <a:t>jne</a:t>
            </a:r>
            <a:r>
              <a:rPr lang="fi-FI" dirty="0"/>
              <a:t> ryhmässä on/niiden monipuolisuudesta tms. </a:t>
            </a:r>
          </a:p>
          <a:p>
            <a:pPr lvl="0"/>
            <a:r>
              <a:rPr lang="fi-FI" dirty="0"/>
              <a:t>Muutamia pimeitä kohtia pihalla, minne pihavalot ei valaise</a:t>
            </a:r>
          </a:p>
          <a:p>
            <a:pPr lvl="0"/>
            <a:r>
              <a:rPr lang="fi-FI" dirty="0"/>
              <a:t>Piha-alue on kesällä hirmu kuuma/paahteinen/varjoton. Muutoin ihana.</a:t>
            </a:r>
          </a:p>
          <a:p>
            <a:pPr lvl="0"/>
            <a:r>
              <a:rPr lang="fi-FI" dirty="0"/>
              <a:t>Puuroa saisi lapsen mielestä olla enemmän lounaalla ☺</a:t>
            </a:r>
          </a:p>
          <a:p>
            <a:pPr lvl="0"/>
            <a:r>
              <a:rPr lang="fi-FI" dirty="0"/>
              <a:t>Tiloihin liittyvä tyytymättömyys johtuu huoleen tilojen ahtaudesta, joka varmasti arjen toimiinne vaikuttaa. Lapsi ei ole asiaa esille tuonut, en ole sitä kysynytkään, ettei ala asiaa sitten liiaksi pohtimaan. Pihalla varjon puute on kurjaa kesällä. </a:t>
            </a:r>
          </a:p>
          <a:p>
            <a:endParaRPr lang="fi-FI" dirty="0"/>
          </a:p>
        </p:txBody>
      </p:sp>
    </p:spTree>
    <p:extLst>
      <p:ext uri="{BB962C8B-B14F-4D97-AF65-F5344CB8AC3E}">
        <p14:creationId xmlns:p14="http://schemas.microsoft.com/office/powerpoint/2010/main" val="23536317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1251678" y="382385"/>
            <a:ext cx="10178322" cy="681305"/>
          </a:xfrm>
        </p:spPr>
        <p:txBody>
          <a:bodyPr>
            <a:normAutofit/>
          </a:bodyPr>
          <a:lstStyle/>
          <a:p>
            <a:r>
              <a:rPr lang="fi-FI" sz="4000" dirty="0" smtClean="0"/>
              <a:t>Vanhempien osallisuus</a:t>
            </a:r>
            <a:endParaRPr lang="fi-FI" sz="4000" dirty="0"/>
          </a:p>
        </p:txBody>
      </p:sp>
      <p:graphicFrame>
        <p:nvGraphicFramePr>
          <p:cNvPr id="4" name="Sisällön paikkamerkki 3"/>
          <p:cNvGraphicFramePr>
            <a:graphicFrameLocks noGrp="1"/>
          </p:cNvGraphicFramePr>
          <p:nvPr>
            <p:ph idx="1"/>
            <p:extLst>
              <p:ext uri="{D42A27DB-BD31-4B8C-83A1-F6EECF244321}">
                <p14:modId xmlns:p14="http://schemas.microsoft.com/office/powerpoint/2010/main" val="1459716177"/>
              </p:ext>
            </p:extLst>
          </p:nvPr>
        </p:nvGraphicFramePr>
        <p:xfrm>
          <a:off x="1931437" y="1259631"/>
          <a:ext cx="7738026" cy="4049489"/>
        </p:xfrm>
        <a:graphic>
          <a:graphicData uri="http://schemas.openxmlformats.org/drawingml/2006/table">
            <a:tbl>
              <a:tblPr firstRow="1" firstCol="1" bandRow="1">
                <a:tableStyleId>{5C22544A-7EE6-4342-B048-85BDC9FD1C3A}</a:tableStyleId>
              </a:tblPr>
              <a:tblGrid>
                <a:gridCol w="7005920"/>
                <a:gridCol w="732106"/>
              </a:tblGrid>
              <a:tr h="669249">
                <a:tc>
                  <a:txBody>
                    <a:bodyPr/>
                    <a:lstStyle/>
                    <a:p>
                      <a:pPr algn="just">
                        <a:lnSpc>
                          <a:spcPct val="107000"/>
                        </a:lnSpc>
                        <a:spcAft>
                          <a:spcPts val="0"/>
                        </a:spcAft>
                      </a:pPr>
                      <a:r>
                        <a:rPr lang="fi-FI" sz="1600" dirty="0">
                          <a:effectLst/>
                        </a:rPr>
                        <a:t>Vanhempien ja henkilökunnan välisiin keskusteluihin on riittävästi mahdollisuuksia</a:t>
                      </a:r>
                      <a:endParaRPr lang="fi-FI"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fi-FI" sz="1200">
                          <a:effectLst/>
                        </a:rPr>
                        <a:t>4,06</a:t>
                      </a:r>
                      <a:endParaRPr lang="fi-FI"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669249">
                <a:tc>
                  <a:txBody>
                    <a:bodyPr/>
                    <a:lstStyle/>
                    <a:p>
                      <a:pPr algn="just">
                        <a:lnSpc>
                          <a:spcPct val="107000"/>
                        </a:lnSpc>
                        <a:spcAft>
                          <a:spcPts val="0"/>
                        </a:spcAft>
                      </a:pPr>
                      <a:r>
                        <a:rPr lang="fi-FI" sz="1600" dirty="0">
                          <a:effectLst/>
                        </a:rPr>
                        <a:t>Saamme riittävästi tietoa lapsen päivän kulusta ja tapahtumista</a:t>
                      </a:r>
                      <a:endParaRPr lang="fi-FI"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fi-FI" sz="1200">
                          <a:effectLst/>
                        </a:rPr>
                        <a:t>3,95</a:t>
                      </a:r>
                      <a:endParaRPr lang="fi-FI"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1372493">
                <a:tc>
                  <a:txBody>
                    <a:bodyPr/>
                    <a:lstStyle/>
                    <a:p>
                      <a:pPr algn="just">
                        <a:lnSpc>
                          <a:spcPct val="107000"/>
                        </a:lnSpc>
                        <a:spcAft>
                          <a:spcPts val="0"/>
                        </a:spcAft>
                      </a:pPr>
                      <a:r>
                        <a:rPr lang="fi-FI" sz="1600" dirty="0">
                          <a:effectLst/>
                        </a:rPr>
                        <a:t>Henkilökunnan taito kuunnella perhettä ja keskustella vanhempien/huoltajien kanssa</a:t>
                      </a:r>
                      <a:endParaRPr lang="fi-FI"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fi-FI" sz="1200">
                          <a:effectLst/>
                        </a:rPr>
                        <a:t>4,49</a:t>
                      </a:r>
                      <a:endParaRPr lang="fi-FI"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669249">
                <a:tc>
                  <a:txBody>
                    <a:bodyPr/>
                    <a:lstStyle/>
                    <a:p>
                      <a:pPr algn="just">
                        <a:lnSpc>
                          <a:spcPct val="107000"/>
                        </a:lnSpc>
                        <a:spcAft>
                          <a:spcPts val="0"/>
                        </a:spcAft>
                      </a:pPr>
                      <a:r>
                        <a:rPr lang="fi-FI" sz="1600" dirty="0">
                          <a:effectLst/>
                        </a:rPr>
                        <a:t>Vuorovaikutuksen avoimuus ja luottamuksellisuus</a:t>
                      </a:r>
                      <a:endParaRPr lang="fi-FI"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fi-FI" sz="1200">
                          <a:effectLst/>
                        </a:rPr>
                        <a:t>4,39</a:t>
                      </a:r>
                      <a:endParaRPr lang="fi-FI"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669249">
                <a:tc>
                  <a:txBody>
                    <a:bodyPr/>
                    <a:lstStyle/>
                    <a:p>
                      <a:pPr algn="just">
                        <a:lnSpc>
                          <a:spcPct val="107000"/>
                        </a:lnSpc>
                        <a:spcAft>
                          <a:spcPts val="0"/>
                        </a:spcAft>
                      </a:pPr>
                      <a:r>
                        <a:rPr lang="fi-FI" sz="1600" dirty="0">
                          <a:effectLst/>
                        </a:rPr>
                        <a:t>Mahdollisuus osallistua varhaiskasvatuksen toimintaan</a:t>
                      </a:r>
                      <a:endParaRPr lang="fi-FI"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fi-FI" sz="1200" dirty="0">
                          <a:effectLst/>
                        </a:rPr>
                        <a:t>3,84</a:t>
                      </a:r>
                      <a:endParaRPr lang="fi-FI"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val="24070370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isällön paikkamerkki 2"/>
          <p:cNvSpPr>
            <a:spLocks noGrp="1"/>
          </p:cNvSpPr>
          <p:nvPr>
            <p:ph idx="1"/>
          </p:nvPr>
        </p:nvSpPr>
        <p:spPr>
          <a:xfrm>
            <a:off x="1251678" y="886409"/>
            <a:ext cx="10178322" cy="4993184"/>
          </a:xfrm>
        </p:spPr>
        <p:txBody>
          <a:bodyPr/>
          <a:lstStyle/>
          <a:p>
            <a:pPr lvl="0"/>
            <a:r>
              <a:rPr lang="fi-FI" dirty="0"/>
              <a:t>Toisinaan ei ole mitään infoa päivän kulusta, ”ihan ok” ei paljon kerro. Ymmärrän, että muiden ryhmien aikuiset eivät osaa sanoa, mutta joskus oman ryhmän aikuinen on paikalla mutta ei ota kontaktia. </a:t>
            </a:r>
          </a:p>
          <a:p>
            <a:pPr lvl="0"/>
            <a:r>
              <a:rPr lang="fi-FI" dirty="0"/>
              <a:t>Ei ole käsitystä, miten vanhemmat voivat osallistua toimintaan. </a:t>
            </a:r>
          </a:p>
          <a:p>
            <a:pPr lvl="0"/>
            <a:r>
              <a:rPr lang="fi-FI" dirty="0"/>
              <a:t>Lasta hakiessa yleensä kuulee vain: ”nukkui ja söi hyvin”. Tämä ei oikein kerro mitään, enemmän kiinnostaa esim. mitä tehty ja kuinka lapsella leikit sujuneet muiden kanssa. </a:t>
            </a:r>
          </a:p>
          <a:p>
            <a:pPr lvl="0"/>
            <a:r>
              <a:rPr lang="fi-FI" dirty="0"/>
              <a:t>Ei ole ilmennyt ongelmia</a:t>
            </a:r>
          </a:p>
          <a:p>
            <a:pPr lvl="0"/>
            <a:r>
              <a:rPr lang="fi-FI" dirty="0"/>
              <a:t>Hakutilanteet edelleen kummallisia, jos ei ole lapsen omia aikuisia paikalla, kukaan ei tiedä, mitä on tehty, kukaan ei tunnu haluavan kohdata vanhempia</a:t>
            </a:r>
          </a:p>
          <a:p>
            <a:pPr lvl="0"/>
            <a:r>
              <a:rPr lang="fi-FI" dirty="0"/>
              <a:t>En osaa sanoa, miten voisi osallistua enemmän</a:t>
            </a:r>
          </a:p>
          <a:p>
            <a:pPr lvl="0"/>
            <a:r>
              <a:rPr lang="fi-FI" dirty="0"/>
              <a:t>Olisi hienoa saada tietoa, millaisissa asioissa voisi olla vaikuttamassa varhaiskasvatuksen toimintaan vanhemman roolissa. </a:t>
            </a:r>
          </a:p>
        </p:txBody>
      </p:sp>
    </p:spTree>
    <p:extLst>
      <p:ext uri="{BB962C8B-B14F-4D97-AF65-F5344CB8AC3E}">
        <p14:creationId xmlns:p14="http://schemas.microsoft.com/office/powerpoint/2010/main" val="29179688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1251678" y="382385"/>
            <a:ext cx="10178322" cy="690635"/>
          </a:xfrm>
        </p:spPr>
        <p:txBody>
          <a:bodyPr>
            <a:normAutofit/>
          </a:bodyPr>
          <a:lstStyle/>
          <a:p>
            <a:r>
              <a:rPr lang="fi-FI" sz="4000" dirty="0" smtClean="0"/>
              <a:t>viestintä</a:t>
            </a:r>
            <a:endParaRPr lang="fi-FI" sz="4000" dirty="0"/>
          </a:p>
        </p:txBody>
      </p:sp>
      <p:graphicFrame>
        <p:nvGraphicFramePr>
          <p:cNvPr id="4" name="Sisällön paikkamerkki 3"/>
          <p:cNvGraphicFramePr>
            <a:graphicFrameLocks noGrp="1"/>
          </p:cNvGraphicFramePr>
          <p:nvPr>
            <p:ph idx="1"/>
            <p:extLst>
              <p:ext uri="{D42A27DB-BD31-4B8C-83A1-F6EECF244321}">
                <p14:modId xmlns:p14="http://schemas.microsoft.com/office/powerpoint/2010/main" val="4141758402"/>
              </p:ext>
            </p:extLst>
          </p:nvPr>
        </p:nvGraphicFramePr>
        <p:xfrm>
          <a:off x="2192695" y="1502227"/>
          <a:ext cx="7476768" cy="3722915"/>
        </p:xfrm>
        <a:graphic>
          <a:graphicData uri="http://schemas.openxmlformats.org/drawingml/2006/table">
            <a:tbl>
              <a:tblPr firstRow="1" firstCol="1" bandRow="1">
                <a:tableStyleId>{5C22544A-7EE6-4342-B048-85BDC9FD1C3A}</a:tableStyleId>
              </a:tblPr>
              <a:tblGrid>
                <a:gridCol w="6869927"/>
                <a:gridCol w="606841"/>
              </a:tblGrid>
              <a:tr h="744583">
                <a:tc>
                  <a:txBody>
                    <a:bodyPr/>
                    <a:lstStyle/>
                    <a:p>
                      <a:pPr algn="just">
                        <a:lnSpc>
                          <a:spcPct val="107000"/>
                        </a:lnSpc>
                        <a:spcAft>
                          <a:spcPts val="0"/>
                        </a:spcAft>
                      </a:pPr>
                      <a:r>
                        <a:rPr lang="fi-FI" sz="1600" dirty="0">
                          <a:effectLst/>
                        </a:rPr>
                        <a:t>Varhaiskasvatuspaikan toimintaa koskevan tiedonsaannin riittävyys</a:t>
                      </a:r>
                      <a:endParaRPr lang="fi-FI"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fi-FI" sz="1200">
                          <a:effectLst/>
                        </a:rPr>
                        <a:t>4,16</a:t>
                      </a:r>
                      <a:endParaRPr lang="fi-FI"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744583">
                <a:tc>
                  <a:txBody>
                    <a:bodyPr/>
                    <a:lstStyle/>
                    <a:p>
                      <a:pPr algn="just">
                        <a:lnSpc>
                          <a:spcPct val="107000"/>
                        </a:lnSpc>
                        <a:spcAft>
                          <a:spcPts val="0"/>
                        </a:spcAft>
                      </a:pPr>
                      <a:r>
                        <a:rPr lang="fi-FI" sz="1600" dirty="0">
                          <a:effectLst/>
                        </a:rPr>
                        <a:t>Internet-sivujen hyödyllisyys tiedon saannissa</a:t>
                      </a:r>
                      <a:endParaRPr lang="fi-FI"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fi-FI" sz="1200">
                          <a:effectLst/>
                        </a:rPr>
                        <a:t>3,19</a:t>
                      </a:r>
                      <a:endParaRPr lang="fi-FI"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744583">
                <a:tc>
                  <a:txBody>
                    <a:bodyPr/>
                    <a:lstStyle/>
                    <a:p>
                      <a:pPr algn="just">
                        <a:lnSpc>
                          <a:spcPct val="107000"/>
                        </a:lnSpc>
                        <a:spcAft>
                          <a:spcPts val="0"/>
                        </a:spcAft>
                      </a:pPr>
                      <a:r>
                        <a:rPr lang="fi-FI" sz="1600" dirty="0">
                          <a:effectLst/>
                        </a:rPr>
                        <a:t>Peda.net sivujen hyödyllisyys tiedon saannissa</a:t>
                      </a:r>
                      <a:endParaRPr lang="fi-FI"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fi-FI" sz="1200">
                          <a:effectLst/>
                        </a:rPr>
                        <a:t>3,53</a:t>
                      </a:r>
                      <a:endParaRPr lang="fi-FI"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744583">
                <a:tc>
                  <a:txBody>
                    <a:bodyPr/>
                    <a:lstStyle/>
                    <a:p>
                      <a:pPr algn="just">
                        <a:lnSpc>
                          <a:spcPct val="107000"/>
                        </a:lnSpc>
                        <a:spcAft>
                          <a:spcPts val="0"/>
                        </a:spcAft>
                      </a:pPr>
                      <a:r>
                        <a:rPr lang="fi-FI" sz="1600" dirty="0" err="1">
                          <a:effectLst/>
                        </a:rPr>
                        <a:t>Whatsapp</a:t>
                      </a:r>
                      <a:r>
                        <a:rPr lang="fi-FI" sz="1600" dirty="0">
                          <a:effectLst/>
                        </a:rPr>
                        <a:t>-viestien hyödyllisyys tiedon saannissa</a:t>
                      </a:r>
                      <a:endParaRPr lang="fi-FI"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fi-FI" sz="1200">
                          <a:effectLst/>
                        </a:rPr>
                        <a:t>4,35</a:t>
                      </a:r>
                      <a:endParaRPr lang="fi-FI"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744583">
                <a:tc>
                  <a:txBody>
                    <a:bodyPr/>
                    <a:lstStyle/>
                    <a:p>
                      <a:pPr algn="just">
                        <a:lnSpc>
                          <a:spcPct val="107000"/>
                        </a:lnSpc>
                        <a:spcAft>
                          <a:spcPts val="0"/>
                        </a:spcAft>
                      </a:pPr>
                      <a:r>
                        <a:rPr lang="fi-FI" sz="1600" dirty="0">
                          <a:effectLst/>
                        </a:rPr>
                        <a:t>Wilman hyödyllisyys tiedon saannissa</a:t>
                      </a:r>
                      <a:endParaRPr lang="fi-FI"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fi-FI" sz="1200" dirty="0">
                          <a:effectLst/>
                        </a:rPr>
                        <a:t>4,53</a:t>
                      </a:r>
                      <a:endParaRPr lang="fi-FI"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val="23207785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isällön paikkamerkki 2"/>
          <p:cNvSpPr>
            <a:spLocks noGrp="1"/>
          </p:cNvSpPr>
          <p:nvPr>
            <p:ph idx="1"/>
          </p:nvPr>
        </p:nvSpPr>
        <p:spPr>
          <a:xfrm>
            <a:off x="1251678" y="363895"/>
            <a:ext cx="10178322" cy="5515698"/>
          </a:xfrm>
        </p:spPr>
        <p:txBody>
          <a:bodyPr/>
          <a:lstStyle/>
          <a:p>
            <a:r>
              <a:rPr lang="fi-FI" dirty="0" err="1" smtClean="0"/>
              <a:t>Whatsapp</a:t>
            </a:r>
            <a:r>
              <a:rPr lang="fi-FI" dirty="0" smtClean="0"/>
              <a:t> x 9, </a:t>
            </a:r>
            <a:r>
              <a:rPr lang="fi-FI" dirty="0" err="1" smtClean="0"/>
              <a:t>wilma</a:t>
            </a:r>
            <a:r>
              <a:rPr lang="fi-FI" dirty="0" smtClean="0"/>
              <a:t> x 18 (suosituimmat siis)</a:t>
            </a:r>
          </a:p>
          <a:p>
            <a:r>
              <a:rPr lang="fi-FI" dirty="0" err="1" smtClean="0"/>
              <a:t>Whatsapp</a:t>
            </a:r>
            <a:r>
              <a:rPr lang="fi-FI" dirty="0" smtClean="0"/>
              <a:t>, </a:t>
            </a:r>
            <a:r>
              <a:rPr lang="fi-FI" dirty="0" err="1" smtClean="0"/>
              <a:t>wilma</a:t>
            </a:r>
            <a:r>
              <a:rPr lang="fi-FI" dirty="0" smtClean="0"/>
              <a:t>, </a:t>
            </a:r>
            <a:r>
              <a:rPr lang="fi-FI" dirty="0" err="1" smtClean="0"/>
              <a:t>peda</a:t>
            </a:r>
            <a:r>
              <a:rPr lang="fi-FI" dirty="0" smtClean="0"/>
              <a:t> ja juttelu</a:t>
            </a:r>
          </a:p>
          <a:p>
            <a:r>
              <a:rPr lang="fi-FI" dirty="0" smtClean="0"/>
              <a:t>Ollaan tykätty käyttää </a:t>
            </a:r>
            <a:r>
              <a:rPr lang="fi-FI" dirty="0" err="1" smtClean="0"/>
              <a:t>wilmaa</a:t>
            </a:r>
            <a:r>
              <a:rPr lang="fi-FI" dirty="0" smtClean="0"/>
              <a:t>. </a:t>
            </a:r>
            <a:r>
              <a:rPr lang="fi-FI" dirty="0" err="1" smtClean="0"/>
              <a:t>Whatsapp</a:t>
            </a:r>
            <a:r>
              <a:rPr lang="fi-FI" dirty="0" smtClean="0"/>
              <a:t> myös hyvä, nopea reitti viestittää.</a:t>
            </a:r>
          </a:p>
          <a:p>
            <a:r>
              <a:rPr lang="fi-FI" dirty="0" smtClean="0"/>
              <a:t>Tiedonsaanti mielestäni parantunut viimeisen vuoden aikana.</a:t>
            </a:r>
          </a:p>
          <a:p>
            <a:r>
              <a:rPr lang="fi-FI" dirty="0" err="1" smtClean="0"/>
              <a:t>Peda.netin</a:t>
            </a:r>
            <a:r>
              <a:rPr lang="fi-FI" dirty="0" smtClean="0"/>
              <a:t> kuvat lapsista ja ryhmästä mahtava juttu!! Wilma on käytännöllinen, toimii. </a:t>
            </a:r>
          </a:p>
          <a:p>
            <a:r>
              <a:rPr lang="fi-FI" dirty="0" smtClean="0"/>
              <a:t>Nyt ok. Tiedotus on parempaa mitä edellisellä kaudella.</a:t>
            </a:r>
          </a:p>
          <a:p>
            <a:r>
              <a:rPr lang="fi-FI" dirty="0" smtClean="0"/>
              <a:t>Peda.net on unohtunut, voisi tulla vaikka </a:t>
            </a:r>
            <a:r>
              <a:rPr lang="fi-FI" dirty="0" err="1" smtClean="0"/>
              <a:t>wilma</a:t>
            </a:r>
            <a:r>
              <a:rPr lang="fi-FI" dirty="0" smtClean="0"/>
              <a:t>-viesti muistutuksena, että </a:t>
            </a:r>
            <a:r>
              <a:rPr lang="fi-FI" dirty="0" err="1" smtClean="0"/>
              <a:t>pedassa</a:t>
            </a:r>
            <a:r>
              <a:rPr lang="fi-FI" dirty="0" smtClean="0"/>
              <a:t> sisältöä. Wilmaa vaan enemmän tutuksi kaikille. </a:t>
            </a:r>
          </a:p>
          <a:p>
            <a:r>
              <a:rPr lang="fi-FI" dirty="0" smtClean="0"/>
              <a:t>Wilma, repussa kulkevat tiedotteet ( sähköposti, </a:t>
            </a:r>
            <a:r>
              <a:rPr lang="fi-FI" dirty="0" err="1" smtClean="0"/>
              <a:t>whatsapp</a:t>
            </a:r>
            <a:r>
              <a:rPr lang="fi-FI" dirty="0" smtClean="0"/>
              <a:t>)</a:t>
            </a:r>
          </a:p>
          <a:p>
            <a:r>
              <a:rPr lang="fi-FI" dirty="0" smtClean="0"/>
              <a:t>Wilman ja </a:t>
            </a:r>
            <a:r>
              <a:rPr lang="fi-FI" dirty="0" err="1" smtClean="0"/>
              <a:t>whatsappin</a:t>
            </a:r>
            <a:r>
              <a:rPr lang="fi-FI" dirty="0" smtClean="0"/>
              <a:t> välityksellä. Kuvia </a:t>
            </a:r>
            <a:r>
              <a:rPr lang="fi-FI" dirty="0" err="1" smtClean="0"/>
              <a:t>peda.nettiin</a:t>
            </a:r>
            <a:r>
              <a:rPr lang="fi-FI" dirty="0" smtClean="0"/>
              <a:t>.</a:t>
            </a:r>
          </a:p>
          <a:p>
            <a:r>
              <a:rPr lang="fi-FI" dirty="0" smtClean="0"/>
              <a:t>Wilma on todella toimiva tapa ollut viestiä.</a:t>
            </a:r>
          </a:p>
          <a:p>
            <a:r>
              <a:rPr lang="fi-FI" dirty="0" smtClean="0"/>
              <a:t>Hyödynnän säännöllisesti </a:t>
            </a:r>
            <a:r>
              <a:rPr lang="fi-FI" dirty="0" err="1" smtClean="0"/>
              <a:t>wilmaa</a:t>
            </a:r>
            <a:r>
              <a:rPr lang="fi-FI" dirty="0" smtClean="0"/>
              <a:t> ja </a:t>
            </a:r>
            <a:r>
              <a:rPr lang="fi-FI" dirty="0" err="1" smtClean="0"/>
              <a:t>whatsappia</a:t>
            </a:r>
            <a:r>
              <a:rPr lang="fi-FI" dirty="0" smtClean="0"/>
              <a:t>. </a:t>
            </a:r>
            <a:r>
              <a:rPr lang="fi-FI" dirty="0" err="1" smtClean="0"/>
              <a:t>Peda.netin</a:t>
            </a:r>
            <a:r>
              <a:rPr lang="fi-FI" dirty="0" smtClean="0"/>
              <a:t> kuvat ovat ihania, niitä tulee vain katsottua liian harvoin. Jos peda.net poistuu, voiko kuvia jakaa perheille jotenkin muuten?</a:t>
            </a:r>
          </a:p>
          <a:p>
            <a:endParaRPr lang="fi-FI" dirty="0"/>
          </a:p>
        </p:txBody>
      </p:sp>
    </p:spTree>
    <p:extLst>
      <p:ext uri="{BB962C8B-B14F-4D97-AF65-F5344CB8AC3E}">
        <p14:creationId xmlns:p14="http://schemas.microsoft.com/office/powerpoint/2010/main" val="3223204945"/>
      </p:ext>
    </p:extLst>
  </p:cSld>
  <p:clrMapOvr>
    <a:masterClrMapping/>
  </p:clrMapOvr>
</p:sld>
</file>

<file path=ppt/theme/theme1.xml><?xml version="1.0" encoding="utf-8"?>
<a:theme xmlns:a="http://schemas.openxmlformats.org/drawingml/2006/main" name="Badge">
  <a:themeElements>
    <a:clrScheme name="Badge">
      <a:dk1>
        <a:sysClr val="windowText" lastClr="000000"/>
      </a:dk1>
      <a:lt1>
        <a:sysClr val="window" lastClr="FFFFFF"/>
      </a:lt1>
      <a:dk2>
        <a:srgbClr val="2A1A00"/>
      </a:dk2>
      <a:lt2>
        <a:srgbClr val="F3F3F2"/>
      </a:lt2>
      <a:accent1>
        <a:srgbClr val="F8B323"/>
      </a:accent1>
      <a:accent2>
        <a:srgbClr val="656A59"/>
      </a:accent2>
      <a:accent3>
        <a:srgbClr val="46B2B5"/>
      </a:accent3>
      <a:accent4>
        <a:srgbClr val="8CAA7E"/>
      </a:accent4>
      <a:accent5>
        <a:srgbClr val="D36F68"/>
      </a:accent5>
      <a:accent6>
        <a:srgbClr val="826276"/>
      </a:accent6>
      <a:hlink>
        <a:srgbClr val="46B2B5"/>
      </a:hlink>
      <a:folHlink>
        <a:srgbClr val="A46694"/>
      </a:folHlink>
    </a:clrScheme>
    <a:fontScheme name="Badge">
      <a:majorFont>
        <a:latin typeface="Impact" panose="020B080603090205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panose="020B0502020104020203"/>
        <a:ea typeface=""/>
        <a:cs typeface=""/>
        <a:font script="Grek" typeface="Corbel"/>
        <a:font script="Cyrl" typeface="Corbel"/>
        <a:font script="Jpan" typeface="メイリオ"/>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adg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adge" id="{71A07785-5930-41D4-9A83-E23602B48E98}" vid="{771EA782-DFA6-45B1-AEA3-661F1715B310}"/>
    </a:ext>
  </a:extLst>
</a:theme>
</file>

<file path=docProps/app.xml><?xml version="1.0" encoding="utf-8"?>
<Properties xmlns="http://schemas.openxmlformats.org/officeDocument/2006/extended-properties" xmlns:vt="http://schemas.openxmlformats.org/officeDocument/2006/docPropsVTypes">
  <Template>TM10001106[[fn=Merkki]]</Template>
  <TotalTime>88</TotalTime>
  <Words>1239</Words>
  <Application>Microsoft Office PowerPoint</Application>
  <PresentationFormat>Laajakuva</PresentationFormat>
  <Paragraphs>126</Paragraphs>
  <Slides>13</Slides>
  <Notes>0</Notes>
  <HiddenSlides>0</HiddenSlides>
  <MMClips>0</MMClips>
  <ScaleCrop>false</ScaleCrop>
  <HeadingPairs>
    <vt:vector size="6" baseType="variant">
      <vt:variant>
        <vt:lpstr>Käytetyt fontit</vt:lpstr>
      </vt:variant>
      <vt:variant>
        <vt:i4>6</vt:i4>
      </vt:variant>
      <vt:variant>
        <vt:lpstr>Teema</vt:lpstr>
      </vt:variant>
      <vt:variant>
        <vt:i4>1</vt:i4>
      </vt:variant>
      <vt:variant>
        <vt:lpstr>Dian otsikot</vt:lpstr>
      </vt:variant>
      <vt:variant>
        <vt:i4>13</vt:i4>
      </vt:variant>
    </vt:vector>
  </HeadingPairs>
  <TitlesOfParts>
    <vt:vector size="20" baseType="lpstr">
      <vt:lpstr>Arial</vt:lpstr>
      <vt:lpstr>Calibri</vt:lpstr>
      <vt:lpstr>Gill Sans MT</vt:lpstr>
      <vt:lpstr>Impact</vt:lpstr>
      <vt:lpstr>Symbol</vt:lpstr>
      <vt:lpstr>Times New Roman</vt:lpstr>
      <vt:lpstr>Badge</vt:lpstr>
      <vt:lpstr>Varhaiskasvatuksen asiakastyytyväisyys-kysely</vt:lpstr>
      <vt:lpstr>Lapsen kasvatus ja huomioiminen yksilönä</vt:lpstr>
      <vt:lpstr>PowerPoint-esitys</vt:lpstr>
      <vt:lpstr>Varhaiskasvatuksen arjen toiminnot</vt:lpstr>
      <vt:lpstr>PowerPoint-esitys</vt:lpstr>
      <vt:lpstr>Vanhempien osallisuus</vt:lpstr>
      <vt:lpstr>PowerPoint-esitys</vt:lpstr>
      <vt:lpstr>viestintä</vt:lpstr>
      <vt:lpstr>PowerPoint-esitys</vt:lpstr>
      <vt:lpstr>PowerPoint-esitys</vt:lpstr>
      <vt:lpstr>yleisarvio</vt:lpstr>
      <vt:lpstr>PowerPoint-esitys</vt:lpstr>
      <vt:lpstr>PowerPoint-esitys</vt:lpstr>
    </vt:vector>
  </TitlesOfParts>
  <Company>HP Inc.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Varhaiskasvatuksen asiakastyytyväisyys-kysely</dc:title>
  <dc:creator>Katja Ojala</dc:creator>
  <cp:lastModifiedBy>Katja Ojala</cp:lastModifiedBy>
  <cp:revision>6</cp:revision>
  <dcterms:created xsi:type="dcterms:W3CDTF">2021-11-24T12:29:34Z</dcterms:created>
  <dcterms:modified xsi:type="dcterms:W3CDTF">2021-11-24T13:57:42Z</dcterms:modified>
</cp:coreProperties>
</file>