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i-FI" smtClean="0"/>
              <a:t>Muokkaa perustyyl. napsautt.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57300"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633864"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i-FI" smtClean="0"/>
              <a:t>Muokkaa perustyyl. napsautt.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i-FI" smtClean="0"/>
              <a:t>Muokkaa perustyyl. napsautt.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4800" dirty="0" smtClean="0"/>
              <a:t>ASIAKASTYYTYVÄISYYSKYSELYPERHEPÄIVÄHOITO</a:t>
            </a:r>
            <a:endParaRPr lang="fi-FI" sz="4800" dirty="0"/>
          </a:p>
        </p:txBody>
      </p:sp>
      <p:sp>
        <p:nvSpPr>
          <p:cNvPr id="3" name="Alaotsikko 2"/>
          <p:cNvSpPr>
            <a:spLocks noGrp="1"/>
          </p:cNvSpPr>
          <p:nvPr>
            <p:ph type="subTitle" idx="1"/>
          </p:nvPr>
        </p:nvSpPr>
        <p:spPr/>
        <p:txBody>
          <a:bodyPr/>
          <a:lstStyle/>
          <a:p>
            <a:r>
              <a:rPr lang="fi-FI" dirty="0" smtClean="0"/>
              <a:t>SYKSY 2021</a:t>
            </a:r>
            <a:endParaRPr lang="fi-FI" dirty="0"/>
          </a:p>
        </p:txBody>
      </p:sp>
    </p:spTree>
    <p:extLst>
      <p:ext uri="{BB962C8B-B14F-4D97-AF65-F5344CB8AC3E}">
        <p14:creationId xmlns:p14="http://schemas.microsoft.com/office/powerpoint/2010/main" val="378234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55576" y="382385"/>
            <a:ext cx="9694506" cy="532015"/>
          </a:xfrm>
        </p:spPr>
        <p:txBody>
          <a:bodyPr>
            <a:normAutofit/>
          </a:bodyPr>
          <a:lstStyle/>
          <a:p>
            <a:r>
              <a:rPr lang="fi-FI" sz="2800" dirty="0" smtClean="0"/>
              <a:t>LAPSEN KASVATUS JA HUOMIOIMINEN YKSILÖNÄ</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955327578"/>
              </p:ext>
            </p:extLst>
          </p:nvPr>
        </p:nvGraphicFramePr>
        <p:xfrm>
          <a:off x="1828801" y="1800808"/>
          <a:ext cx="7840662" cy="3087237"/>
        </p:xfrm>
        <a:graphic>
          <a:graphicData uri="http://schemas.openxmlformats.org/drawingml/2006/table">
            <a:tbl>
              <a:tblPr firstRow="1" firstCol="1" bandRow="1">
                <a:tableStyleId>{5C22544A-7EE6-4342-B048-85BDC9FD1C3A}</a:tableStyleId>
              </a:tblPr>
              <a:tblGrid>
                <a:gridCol w="7098847"/>
                <a:gridCol w="741815"/>
              </a:tblGrid>
              <a:tr h="341101">
                <a:tc>
                  <a:txBody>
                    <a:bodyPr/>
                    <a:lstStyle/>
                    <a:p>
                      <a:pPr algn="just">
                        <a:lnSpc>
                          <a:spcPct val="107000"/>
                        </a:lnSpc>
                        <a:spcAft>
                          <a:spcPts val="0"/>
                        </a:spcAft>
                      </a:pPr>
                      <a:r>
                        <a:rPr lang="fi-FI" sz="1200">
                          <a:effectLst/>
                        </a:rPr>
                        <a:t>Henkilökunnan ja lasten välinen vuorovaikutus</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 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turvallisuudesta ja hyvinvoinnista huolehtiminen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tiedonhalun ja oppimisen tukeminen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9530">
                <a:tc>
                  <a:txBody>
                    <a:bodyPr/>
                    <a:lstStyle/>
                    <a:p>
                      <a:pPr>
                        <a:lnSpc>
                          <a:spcPct val="107000"/>
                        </a:lnSpc>
                        <a:spcAft>
                          <a:spcPts val="0"/>
                        </a:spcAft>
                      </a:pPr>
                      <a:r>
                        <a:rPr lang="fi-FI" sz="1200">
                          <a:effectLst/>
                        </a:rPr>
                        <a:t>Lapsen varhaiskasvatus- tai esiopetuksen oppimissuunnitelmassa sovittujen asioiden toteutuminen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mahdollisuudet vaikuttaa toimintaan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tasa-arvoisuus ja yhdenvertaisuus lapsiryhmässä</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tuen tarpeet tunnistetaan ja niihin vastataan päivittäisessä toiminnassa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1101">
                <a:tc>
                  <a:txBody>
                    <a:bodyPr/>
                    <a:lstStyle/>
                    <a:p>
                      <a:pPr algn="just">
                        <a:lnSpc>
                          <a:spcPct val="107000"/>
                        </a:lnSpc>
                        <a:spcAft>
                          <a:spcPts val="0"/>
                        </a:spcAft>
                      </a:pPr>
                      <a:r>
                        <a:rPr lang="fi-FI" sz="1200">
                          <a:effectLst/>
                        </a:rPr>
                        <a:t>Lapsen viihtyminen varhaiskasvatuksessa tai esiopetuksessa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5</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kstiruutu 4"/>
          <p:cNvSpPr txBox="1"/>
          <p:nvPr/>
        </p:nvSpPr>
        <p:spPr>
          <a:xfrm>
            <a:off x="2090057" y="5010539"/>
            <a:ext cx="7203233" cy="1200329"/>
          </a:xfrm>
          <a:prstGeom prst="rect">
            <a:avLst/>
          </a:prstGeom>
          <a:noFill/>
        </p:spPr>
        <p:txBody>
          <a:bodyPr wrap="square" rtlCol="0">
            <a:spAutoFit/>
          </a:bodyPr>
          <a:lstStyle/>
          <a:p>
            <a:pPr marL="285750" indent="-285750">
              <a:buFont typeface="Arial" panose="020B0604020202020204" pitchFamily="34" charset="0"/>
              <a:buChar char="•"/>
            </a:pPr>
            <a:r>
              <a:rPr lang="fi-FI" dirty="0" smtClean="0"/>
              <a:t>Onko taksissa/pikkubussissa turvaistuin? Käsittääksemme ei ole pienelle lapselle (reilu 1v.) istuinta, mikä tulisi olla lyhyelläkin matkalla. Kunnan tulisi huolehtia tämä asia kuntoon. </a:t>
            </a:r>
          </a:p>
          <a:p>
            <a:pPr marL="285750" indent="-285750">
              <a:buFont typeface="Arial" panose="020B0604020202020204" pitchFamily="34" charset="0"/>
              <a:buChar char="•"/>
            </a:pPr>
            <a:r>
              <a:rPr lang="fi-FI" dirty="0" smtClean="0"/>
              <a:t>Varhaiskasvatussuunnitelmaa ei ole vielä laadittu. </a:t>
            </a:r>
            <a:endParaRPr lang="fi-FI" dirty="0"/>
          </a:p>
        </p:txBody>
      </p:sp>
    </p:spTree>
    <p:extLst>
      <p:ext uri="{BB962C8B-B14F-4D97-AF65-F5344CB8AC3E}">
        <p14:creationId xmlns:p14="http://schemas.microsoft.com/office/powerpoint/2010/main" val="27314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25321"/>
          </a:xfrm>
        </p:spPr>
        <p:txBody>
          <a:bodyPr>
            <a:normAutofit/>
          </a:bodyPr>
          <a:lstStyle/>
          <a:p>
            <a:r>
              <a:rPr lang="fi-FI" sz="2800" dirty="0" smtClean="0"/>
              <a:t>Varhaiskasvatuksen arjen toiminnot</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955665675"/>
              </p:ext>
            </p:extLst>
          </p:nvPr>
        </p:nvGraphicFramePr>
        <p:xfrm>
          <a:off x="1847462" y="933062"/>
          <a:ext cx="7831331" cy="3492216"/>
        </p:xfrm>
        <a:graphic>
          <a:graphicData uri="http://schemas.openxmlformats.org/drawingml/2006/table">
            <a:tbl>
              <a:tblPr firstRow="1" firstCol="1" bandRow="1">
                <a:tableStyleId>{5C22544A-7EE6-4342-B048-85BDC9FD1C3A}</a:tableStyleId>
              </a:tblPr>
              <a:tblGrid>
                <a:gridCol w="7090398"/>
                <a:gridCol w="740933"/>
              </a:tblGrid>
              <a:tr h="351406">
                <a:tc>
                  <a:txBody>
                    <a:bodyPr/>
                    <a:lstStyle/>
                    <a:p>
                      <a:pPr algn="just">
                        <a:lnSpc>
                          <a:spcPct val="107000"/>
                        </a:lnSpc>
                        <a:spcAft>
                          <a:spcPts val="0"/>
                        </a:spcAft>
                      </a:pPr>
                      <a:r>
                        <a:rPr lang="fi-FI" sz="1200" dirty="0">
                          <a:effectLst/>
                        </a:rPr>
                        <a:t>Varhaiskasvatuksen piha-alue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Ulkoilun määrä</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Lähiympäristön hyödyntäminen toiminnassa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Varhaiskasvatuksessa tehtävät retket</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Varhaiskasvatuksen sisätilat oppimisympäristönä</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Varhaiskasvatuspaikan päivälepokäytännöt toimivat</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dirty="0">
                          <a:effectLst/>
                        </a:rPr>
                        <a:t>Lapseni suhtautuminen varhaiskasvatuksessa tarjottuun ruokaan</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Lapsemme saa leikkiä riittävästi varhaiskasvatuksessa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Toiminta- ja leikkimahdollisuuksien monipuolisuus</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Varhaiskasvatuksen käytössä olevat välineet ja materiaalit huoltajan näkökulmasta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81">
                <a:tc>
                  <a:txBody>
                    <a:bodyPr/>
                    <a:lstStyle/>
                    <a:p>
                      <a:pPr algn="just">
                        <a:lnSpc>
                          <a:spcPct val="107000"/>
                        </a:lnSpc>
                        <a:spcAft>
                          <a:spcPts val="0"/>
                        </a:spcAft>
                      </a:pPr>
                      <a:r>
                        <a:rPr lang="fi-FI" sz="1200">
                          <a:effectLst/>
                        </a:rPr>
                        <a:t>Lapsemme kertoo varhaiskasvatuksen asioista myönteisesti</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4,6</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kstiruutu 4"/>
          <p:cNvSpPr txBox="1"/>
          <p:nvPr/>
        </p:nvSpPr>
        <p:spPr>
          <a:xfrm>
            <a:off x="1847462" y="4425278"/>
            <a:ext cx="8397550" cy="1477328"/>
          </a:xfrm>
          <a:prstGeom prst="rect">
            <a:avLst/>
          </a:prstGeom>
          <a:noFill/>
        </p:spPr>
        <p:txBody>
          <a:bodyPr wrap="square" rtlCol="0">
            <a:spAutoFit/>
          </a:bodyPr>
          <a:lstStyle/>
          <a:p>
            <a:pPr marL="285750" indent="-285750">
              <a:buFont typeface="Arial" panose="020B0604020202020204" pitchFamily="34" charset="0"/>
              <a:buChar char="•"/>
            </a:pPr>
            <a:r>
              <a:rPr lang="fi-FI" dirty="0" smtClean="0"/>
              <a:t>Retkiin vaikuttanut koronatilanne</a:t>
            </a:r>
          </a:p>
          <a:p>
            <a:pPr marL="285750" indent="-285750">
              <a:buFont typeface="Arial" panose="020B0604020202020204" pitchFamily="34" charset="0"/>
              <a:buChar char="•"/>
            </a:pPr>
            <a:r>
              <a:rPr lang="fi-FI" dirty="0" smtClean="0"/>
              <a:t>Lapsella on iloinen olemus aina</a:t>
            </a:r>
          </a:p>
          <a:p>
            <a:pPr marL="285750" indent="-285750">
              <a:buFont typeface="Arial" panose="020B0604020202020204" pitchFamily="34" charset="0"/>
              <a:buChar char="•"/>
            </a:pPr>
            <a:r>
              <a:rPr lang="fi-FI" dirty="0" smtClean="0"/>
              <a:t>Perhepäivähoidossa ei ole porttia pihatielle eikä aitaa. Autotie kulkee tosi lähellä ja toivomme, että isomman tien lähettyville ei päästettäisi kävelemään oppinutta. Varsinkin jatkossa, kun juoksuvauhti kehittyy. </a:t>
            </a:r>
            <a:endParaRPr lang="fi-FI" dirty="0"/>
          </a:p>
        </p:txBody>
      </p:sp>
    </p:spTree>
    <p:extLst>
      <p:ext uri="{BB962C8B-B14F-4D97-AF65-F5344CB8AC3E}">
        <p14:creationId xmlns:p14="http://schemas.microsoft.com/office/powerpoint/2010/main" val="77033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06660"/>
          </a:xfrm>
        </p:spPr>
        <p:txBody>
          <a:bodyPr>
            <a:normAutofit/>
          </a:bodyPr>
          <a:lstStyle/>
          <a:p>
            <a:r>
              <a:rPr lang="fi-FI" sz="2800" dirty="0" smtClean="0"/>
              <a:t>Vanhempien osallisuus</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710295411"/>
              </p:ext>
            </p:extLst>
          </p:nvPr>
        </p:nvGraphicFramePr>
        <p:xfrm>
          <a:off x="1800808" y="1167888"/>
          <a:ext cx="7094214" cy="1911213"/>
        </p:xfrm>
        <a:graphic>
          <a:graphicData uri="http://schemas.openxmlformats.org/drawingml/2006/table">
            <a:tbl>
              <a:tblPr firstRow="1" firstCol="1" bandRow="1">
                <a:tableStyleId>{5C22544A-7EE6-4342-B048-85BDC9FD1C3A}</a:tableStyleId>
              </a:tblPr>
              <a:tblGrid>
                <a:gridCol w="6423021"/>
                <a:gridCol w="671193"/>
              </a:tblGrid>
              <a:tr h="315861">
                <a:tc>
                  <a:txBody>
                    <a:bodyPr/>
                    <a:lstStyle/>
                    <a:p>
                      <a:pPr algn="just">
                        <a:lnSpc>
                          <a:spcPct val="107000"/>
                        </a:lnSpc>
                        <a:spcAft>
                          <a:spcPts val="0"/>
                        </a:spcAft>
                      </a:pPr>
                      <a:r>
                        <a:rPr lang="fi-FI" sz="1200">
                          <a:effectLst/>
                        </a:rPr>
                        <a:t>Vanhempien ja henkilökunnan välisiin keskusteluihin on riittävästi mahdollisuuksia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861">
                <a:tc>
                  <a:txBody>
                    <a:bodyPr/>
                    <a:lstStyle/>
                    <a:p>
                      <a:pPr algn="just">
                        <a:lnSpc>
                          <a:spcPct val="107000"/>
                        </a:lnSpc>
                        <a:spcAft>
                          <a:spcPts val="0"/>
                        </a:spcAft>
                      </a:pPr>
                      <a:r>
                        <a:rPr lang="fi-FI" sz="1200">
                          <a:effectLst/>
                        </a:rPr>
                        <a:t>Saamme riittävästi tietoa lapsen päivän kulusta ja tapahtumista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7769">
                <a:tc>
                  <a:txBody>
                    <a:bodyPr/>
                    <a:lstStyle/>
                    <a:p>
                      <a:pPr algn="just">
                        <a:lnSpc>
                          <a:spcPct val="107000"/>
                        </a:lnSpc>
                        <a:spcAft>
                          <a:spcPts val="0"/>
                        </a:spcAft>
                      </a:pPr>
                      <a:r>
                        <a:rPr lang="fi-FI" sz="1200">
                          <a:effectLst/>
                        </a:rPr>
                        <a:t>Henkilökunnan taito kuunnella perhettä ja keskustella vanhempien/huoltajien kanssa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861">
                <a:tc>
                  <a:txBody>
                    <a:bodyPr/>
                    <a:lstStyle/>
                    <a:p>
                      <a:pPr algn="just">
                        <a:lnSpc>
                          <a:spcPct val="107000"/>
                        </a:lnSpc>
                        <a:spcAft>
                          <a:spcPts val="0"/>
                        </a:spcAft>
                      </a:pPr>
                      <a:r>
                        <a:rPr lang="fi-FI" sz="1200">
                          <a:effectLst/>
                        </a:rPr>
                        <a:t>Vuorovaikutuksen avoimuus ja luottamuksellisuus</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5861">
                <a:tc>
                  <a:txBody>
                    <a:bodyPr/>
                    <a:lstStyle/>
                    <a:p>
                      <a:pPr algn="just">
                        <a:lnSpc>
                          <a:spcPct val="107000"/>
                        </a:lnSpc>
                        <a:spcAft>
                          <a:spcPts val="0"/>
                        </a:spcAft>
                      </a:pPr>
                      <a:r>
                        <a:rPr lang="fi-FI" sz="1200">
                          <a:effectLst/>
                        </a:rPr>
                        <a:t>Mahdollisuus osallistua varhaiskasvatuksen toimintaan</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4,8</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kstiruutu 4"/>
          <p:cNvSpPr txBox="1"/>
          <p:nvPr/>
        </p:nvSpPr>
        <p:spPr>
          <a:xfrm>
            <a:off x="2015412" y="3415004"/>
            <a:ext cx="7137918" cy="923330"/>
          </a:xfrm>
          <a:prstGeom prst="rect">
            <a:avLst/>
          </a:prstGeom>
          <a:noFill/>
        </p:spPr>
        <p:txBody>
          <a:bodyPr wrap="square" rtlCol="0">
            <a:spAutoFit/>
          </a:bodyPr>
          <a:lstStyle/>
          <a:p>
            <a:pPr marL="285750" indent="-285750">
              <a:buFont typeface="Arial" panose="020B0604020202020204" pitchFamily="34" charset="0"/>
              <a:buChar char="•"/>
            </a:pPr>
            <a:r>
              <a:rPr lang="fi-FI" dirty="0" smtClean="0"/>
              <a:t>Perhepäivähoidon päivittäisistä ruokailuista olisi kiva kuulla/saada ruokalista, jotta osaisi suunnitella samalle päivälle eri tyyppistä ruokaa kuin perhepäivähoidossa</a:t>
            </a:r>
            <a:endParaRPr lang="fi-FI" dirty="0"/>
          </a:p>
        </p:txBody>
      </p:sp>
    </p:spTree>
    <p:extLst>
      <p:ext uri="{BB962C8B-B14F-4D97-AF65-F5344CB8AC3E}">
        <p14:creationId xmlns:p14="http://schemas.microsoft.com/office/powerpoint/2010/main" val="325501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597329"/>
          </a:xfrm>
        </p:spPr>
        <p:txBody>
          <a:bodyPr>
            <a:normAutofit/>
          </a:bodyPr>
          <a:lstStyle/>
          <a:p>
            <a:r>
              <a:rPr lang="fi-FI" sz="2800" dirty="0" smtClean="0"/>
              <a:t>viestintä</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830827188"/>
              </p:ext>
            </p:extLst>
          </p:nvPr>
        </p:nvGraphicFramePr>
        <p:xfrm>
          <a:off x="2155372" y="979714"/>
          <a:ext cx="6918499" cy="1716355"/>
        </p:xfrm>
        <a:graphic>
          <a:graphicData uri="http://schemas.openxmlformats.org/drawingml/2006/table">
            <a:tbl>
              <a:tblPr firstRow="1" firstCol="1" bandRow="1">
                <a:tableStyleId>{5C22544A-7EE6-4342-B048-85BDC9FD1C3A}</a:tableStyleId>
              </a:tblPr>
              <a:tblGrid>
                <a:gridCol w="6349929"/>
                <a:gridCol w="568570"/>
              </a:tblGrid>
              <a:tr h="343271">
                <a:tc>
                  <a:txBody>
                    <a:bodyPr/>
                    <a:lstStyle/>
                    <a:p>
                      <a:pPr algn="just">
                        <a:lnSpc>
                          <a:spcPct val="107000"/>
                        </a:lnSpc>
                        <a:spcAft>
                          <a:spcPts val="0"/>
                        </a:spcAft>
                      </a:pPr>
                      <a:r>
                        <a:rPr lang="fi-FI" sz="1200">
                          <a:effectLst/>
                        </a:rPr>
                        <a:t>Varhaiskasvatuspaikan toimintaa koskevan tiedonsaannin riittävyys</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3271">
                <a:tc>
                  <a:txBody>
                    <a:bodyPr/>
                    <a:lstStyle/>
                    <a:p>
                      <a:pPr algn="just">
                        <a:lnSpc>
                          <a:spcPct val="107000"/>
                        </a:lnSpc>
                        <a:spcAft>
                          <a:spcPts val="0"/>
                        </a:spcAft>
                      </a:pPr>
                      <a:r>
                        <a:rPr lang="fi-FI" sz="1200">
                          <a:effectLst/>
                        </a:rPr>
                        <a:t>Internet-sivujen hyödyllisyys tiedon saannissa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2</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3271">
                <a:tc>
                  <a:txBody>
                    <a:bodyPr/>
                    <a:lstStyle/>
                    <a:p>
                      <a:pPr algn="just">
                        <a:lnSpc>
                          <a:spcPct val="107000"/>
                        </a:lnSpc>
                        <a:spcAft>
                          <a:spcPts val="0"/>
                        </a:spcAft>
                      </a:pPr>
                      <a:r>
                        <a:rPr lang="fi-FI" sz="1200">
                          <a:effectLst/>
                        </a:rPr>
                        <a:t>Peda.net sivujen hyödyllisyys tiedon saannissa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2</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3271">
                <a:tc>
                  <a:txBody>
                    <a:bodyPr/>
                    <a:lstStyle/>
                    <a:p>
                      <a:pPr algn="just">
                        <a:lnSpc>
                          <a:spcPct val="107000"/>
                        </a:lnSpc>
                        <a:spcAft>
                          <a:spcPts val="0"/>
                        </a:spcAft>
                      </a:pPr>
                      <a:r>
                        <a:rPr lang="fi-FI" sz="1200">
                          <a:effectLst/>
                        </a:rPr>
                        <a:t>Whatsapp-viestien hyödyllisyys tiedon saannissa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3,8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3271">
                <a:tc>
                  <a:txBody>
                    <a:bodyPr/>
                    <a:lstStyle/>
                    <a:p>
                      <a:pPr algn="just">
                        <a:lnSpc>
                          <a:spcPct val="107000"/>
                        </a:lnSpc>
                        <a:spcAft>
                          <a:spcPts val="0"/>
                        </a:spcAft>
                      </a:pPr>
                      <a:r>
                        <a:rPr lang="fi-FI" sz="1200">
                          <a:effectLst/>
                        </a:rPr>
                        <a:t>Wilman hyödyllisyys tiedon saannissa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2,8</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kstiruutu 4"/>
          <p:cNvSpPr txBox="1"/>
          <p:nvPr/>
        </p:nvSpPr>
        <p:spPr>
          <a:xfrm>
            <a:off x="1791478" y="2995127"/>
            <a:ext cx="8696130" cy="1477328"/>
          </a:xfrm>
          <a:prstGeom prst="rect">
            <a:avLst/>
          </a:prstGeom>
          <a:noFill/>
        </p:spPr>
        <p:txBody>
          <a:bodyPr wrap="square" rtlCol="0">
            <a:spAutoFit/>
          </a:bodyPr>
          <a:lstStyle/>
          <a:p>
            <a:pPr marL="285750" indent="-285750">
              <a:buFont typeface="Arial" panose="020B0604020202020204" pitchFamily="34" charset="0"/>
              <a:buChar char="•"/>
            </a:pPr>
            <a:r>
              <a:rPr lang="fi-FI" dirty="0" smtClean="0"/>
              <a:t>Toivomme tietoa kirjallisessa muodossa perinteisesti niin, että palveluja ei liikaa digitalisoida. Humppilan kunnan sivuilla olisi hyvä olla tietoa ajankohtaisista tapahtumista ym. Ja niin, että tietoa päivitetään. </a:t>
            </a:r>
          </a:p>
          <a:p>
            <a:pPr marL="285750" indent="-285750">
              <a:buFont typeface="Arial" panose="020B0604020202020204" pitchFamily="34" charset="0"/>
              <a:buChar char="•"/>
            </a:pPr>
            <a:r>
              <a:rPr lang="fi-FI" dirty="0" smtClean="0"/>
              <a:t>Mikä on peda.net-sivusto?-&gt;vieras asia. Humppilan kunnan sivuille enemmän palautteen anto-kohtia ja yhteydenottopyyntömahdollisuus.</a:t>
            </a:r>
            <a:endParaRPr lang="fi-FI" dirty="0"/>
          </a:p>
        </p:txBody>
      </p:sp>
    </p:spTree>
    <p:extLst>
      <p:ext uri="{BB962C8B-B14F-4D97-AF65-F5344CB8AC3E}">
        <p14:creationId xmlns:p14="http://schemas.microsoft.com/office/powerpoint/2010/main" val="414625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877248"/>
          </a:xfrm>
        </p:spPr>
        <p:txBody>
          <a:bodyPr/>
          <a:lstStyle/>
          <a:p>
            <a:r>
              <a:rPr lang="fi-FI" dirty="0" smtClean="0"/>
              <a:t>yleisarvio</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948722147"/>
              </p:ext>
            </p:extLst>
          </p:nvPr>
        </p:nvGraphicFramePr>
        <p:xfrm>
          <a:off x="2183365" y="1464907"/>
          <a:ext cx="6750548" cy="1636654"/>
        </p:xfrm>
        <a:graphic>
          <a:graphicData uri="http://schemas.openxmlformats.org/drawingml/2006/table">
            <a:tbl>
              <a:tblPr firstRow="1" firstCol="1" bandRow="1">
                <a:tableStyleId>{5C22544A-7EE6-4342-B048-85BDC9FD1C3A}</a:tableStyleId>
              </a:tblPr>
              <a:tblGrid>
                <a:gridCol w="6195780"/>
                <a:gridCol w="554768"/>
              </a:tblGrid>
              <a:tr h="853074">
                <a:tc>
                  <a:txBody>
                    <a:bodyPr/>
                    <a:lstStyle/>
                    <a:p>
                      <a:pPr algn="just">
                        <a:lnSpc>
                          <a:spcPct val="107000"/>
                        </a:lnSpc>
                        <a:spcAft>
                          <a:spcPts val="0"/>
                        </a:spcAft>
                      </a:pPr>
                      <a:r>
                        <a:rPr lang="fi-FI" sz="1200">
                          <a:effectLst/>
                        </a:rPr>
                        <a:t>Miten päiväkodissa tai perhepäivähoidossa on mielestänne onnistuttu varhaiskasvatuksen tai esiopetuksen tavoitteiden saavuttamisessa</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3580">
                <a:tc>
                  <a:txBody>
                    <a:bodyPr/>
                    <a:lstStyle/>
                    <a:p>
                      <a:pPr algn="just">
                        <a:lnSpc>
                          <a:spcPct val="107000"/>
                        </a:lnSpc>
                        <a:spcAft>
                          <a:spcPts val="0"/>
                        </a:spcAft>
                      </a:pPr>
                      <a:r>
                        <a:rPr lang="fi-FI" sz="1200">
                          <a:effectLst/>
                        </a:rPr>
                        <a:t>Yleisarvosana varhaiskasvatuksen/esiopetuksen toimivuudesta</a:t>
                      </a:r>
                      <a:endParaRPr lang="fi-FI" sz="1100">
                        <a:effectLst/>
                      </a:endParaRPr>
                    </a:p>
                    <a:p>
                      <a:pPr algn="just">
                        <a:lnSpc>
                          <a:spcPct val="107000"/>
                        </a:lnSpc>
                        <a:spcAft>
                          <a:spcPts val="0"/>
                        </a:spcAft>
                      </a:pPr>
                      <a:r>
                        <a:rPr lang="fi-FI" sz="1000">
                          <a:effectLst/>
                        </a:rPr>
                        <a:t> </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5</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kstiruutu 4"/>
          <p:cNvSpPr txBox="1"/>
          <p:nvPr/>
        </p:nvSpPr>
        <p:spPr>
          <a:xfrm>
            <a:off x="1903445" y="3303037"/>
            <a:ext cx="7604449" cy="2862322"/>
          </a:xfrm>
          <a:prstGeom prst="rect">
            <a:avLst/>
          </a:prstGeom>
          <a:noFill/>
        </p:spPr>
        <p:txBody>
          <a:bodyPr wrap="square" rtlCol="0">
            <a:spAutoFit/>
          </a:bodyPr>
          <a:lstStyle/>
          <a:p>
            <a:pPr marL="285750" indent="-285750">
              <a:buFont typeface="Arial" panose="020B0604020202020204" pitchFamily="34" charset="0"/>
              <a:buChar char="•"/>
            </a:pPr>
            <a:r>
              <a:rPr lang="fi-FI" dirty="0" smtClean="0"/>
              <a:t>Lasten hoitajaan olen erittäin tyytyväinen. Varhaiskasvatuksen johdon toiminnassa olisi kuitenkin asiakaspalvelun osalta parannettavaa. Informaation kulun toimivuuteen voisi myös kiinnittää huomiota, jotta perhepäivähoidon piirissä olevat lapset saisivat myös tiedon ajallaan.</a:t>
            </a:r>
          </a:p>
          <a:p>
            <a:pPr marL="285750" indent="-285750">
              <a:buFont typeface="Arial" panose="020B0604020202020204" pitchFamily="34" charset="0"/>
              <a:buChar char="•"/>
            </a:pPr>
            <a:r>
              <a:rPr lang="fi-FI" dirty="0" smtClean="0"/>
              <a:t>Perhepäivähoitoon ollut aina erittäin tyytyväinen, homma toimii</a:t>
            </a:r>
          </a:p>
          <a:p>
            <a:pPr marL="285750" indent="-285750">
              <a:buFont typeface="Arial" panose="020B0604020202020204" pitchFamily="34" charset="0"/>
              <a:buChar char="•"/>
            </a:pPr>
            <a:r>
              <a:rPr lang="fi-FI" dirty="0" smtClean="0"/>
              <a:t>Perhepäivähoidossa on muodostunut hyvä yhteishenki ja se on ollut lapsellemme hänen kehitystään tukeva ratkaisu varhaiskasvatuksessa. Olemme olleet iloisia siitä, että lapsemme on iloinen päivän päätteeksi. Hän on saanut kehittää taitojaan monipuolisesti.</a:t>
            </a:r>
          </a:p>
          <a:p>
            <a:pPr marL="285750" indent="-285750">
              <a:buFont typeface="Arial" panose="020B0604020202020204" pitchFamily="34" charset="0"/>
              <a:buChar char="•"/>
            </a:pPr>
            <a:r>
              <a:rPr lang="fi-FI" dirty="0" smtClean="0"/>
              <a:t>Turvaistuin </a:t>
            </a:r>
            <a:r>
              <a:rPr lang="fi-FI" smtClean="0"/>
              <a:t>tulisi olla!</a:t>
            </a:r>
            <a:endParaRPr lang="fi-FI"/>
          </a:p>
        </p:txBody>
      </p:sp>
    </p:spTree>
    <p:extLst>
      <p:ext uri="{BB962C8B-B14F-4D97-AF65-F5344CB8AC3E}">
        <p14:creationId xmlns:p14="http://schemas.microsoft.com/office/powerpoint/2010/main" val="169059274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TM10001106[[fn=Merkki]]</Template>
  <TotalTime>14</TotalTime>
  <Words>423</Words>
  <Application>Microsoft Office PowerPoint</Application>
  <PresentationFormat>Laajakuva</PresentationFormat>
  <Paragraphs>82</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Arial</vt:lpstr>
      <vt:lpstr>Calibri</vt:lpstr>
      <vt:lpstr>Gill Sans MT</vt:lpstr>
      <vt:lpstr>Impact</vt:lpstr>
      <vt:lpstr>Times New Roman</vt:lpstr>
      <vt:lpstr>Badge</vt:lpstr>
      <vt:lpstr>ASIAKASTYYTYVÄISYYSKYSELYPERHEPÄIVÄHOITO</vt:lpstr>
      <vt:lpstr>LAPSEN KASVATUS JA HUOMIOIMINEN YKSILÖNÄ</vt:lpstr>
      <vt:lpstr>Varhaiskasvatuksen arjen toiminnot</vt:lpstr>
      <vt:lpstr>Vanhempien osallisuus</vt:lpstr>
      <vt:lpstr>viestintä</vt:lpstr>
      <vt:lpstr>yleisarvio</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ASIAKASTYYTYVÄISYYSKYSELYPERHEPÄIVÄHOITO</dc:title>
  <dc:creator>Katja Ojala</dc:creator>
  <cp:lastModifiedBy>Katja Ojala</cp:lastModifiedBy>
  <cp:revision>2</cp:revision>
  <dcterms:created xsi:type="dcterms:W3CDTF">2021-12-01T13:33:11Z</dcterms:created>
  <dcterms:modified xsi:type="dcterms:W3CDTF">2021-12-01T13:47:16Z</dcterms:modified>
</cp:coreProperties>
</file>