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9" r:id="rId4"/>
    <p:sldId id="258" r:id="rId5"/>
    <p:sldId id="267" r:id="rId6"/>
    <p:sldId id="259" r:id="rId7"/>
    <p:sldId id="257" r:id="rId8"/>
    <p:sldId id="265" r:id="rId9"/>
    <p:sldId id="262" r:id="rId10"/>
    <p:sldId id="263" r:id="rId11"/>
    <p:sldId id="260" r:id="rId12"/>
    <p:sldId id="261" r:id="rId13"/>
    <p:sldId id="266" r:id="rId14"/>
  </p:sldIdLst>
  <p:sldSz cx="9144000" cy="6858000" type="screen4x3"/>
  <p:notesSz cx="6797675"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67FF53-01B7-7E66-6697-3370F7F5B8AE}" v="120" dt="2025-08-11T07:15:59.4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8" d="100"/>
          <a:sy n="38" d="100"/>
        </p:scale>
        <p:origin x="1284" y="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780F8EF-592E-485F-B88D-6F520AC58D5E}" type="datetimeFigureOut">
              <a:rPr lang="fi-FI" smtClean="0"/>
              <a:t>11.8.2025</a:t>
            </a:fld>
            <a:endParaRPr lang="fi-FI"/>
          </a:p>
        </p:txBody>
      </p:sp>
      <p:sp>
        <p:nvSpPr>
          <p:cNvPr id="5" name="Footer Placeholder 4"/>
          <p:cNvSpPr>
            <a:spLocks noGrp="1"/>
          </p:cNvSpPr>
          <p:nvPr>
            <p:ph type="ftr" sz="quarter" idx="11"/>
          </p:nvPr>
        </p:nvSpPr>
        <p:spPr/>
        <p:txBody>
          <a:bodyPr/>
          <a:lstStyle/>
          <a:p>
            <a:endParaRPr lang="fi-FI"/>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7061CE30-1E51-4062-8340-83D0CE3EB197}" type="slidenum">
              <a:rPr lang="fi-FI" smtClean="0"/>
              <a:t>‹#›</a:t>
            </a:fld>
            <a:endParaRPr lang="fi-FI"/>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fi-FI"/>
              <a:t>Muokkaa perustyyl. napsautt.</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5780F8EF-592E-485F-B88D-6F520AC58D5E}" type="datetimeFigureOut">
              <a:rPr lang="fi-FI" smtClean="0"/>
              <a:t>11.8.2025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061CE30-1E51-4062-8340-83D0CE3EB197}"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5780F8EF-592E-485F-B88D-6F520AC58D5E}" type="datetimeFigureOut">
              <a:rPr lang="fi-FI" smtClean="0"/>
              <a:t>11.8.2025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061CE30-1E51-4062-8340-83D0CE3EB197}" type="slidenum">
              <a:rPr lang="fi-FI" smtClean="0"/>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10"/>
          </p:nvPr>
        </p:nvSpPr>
        <p:spPr/>
        <p:txBody>
          <a:bodyPr/>
          <a:lstStyle/>
          <a:p>
            <a:fld id="{5780F8EF-592E-485F-B88D-6F520AC58D5E}" type="datetimeFigureOut">
              <a:rPr lang="fi-FI" smtClean="0"/>
              <a:t>11.8.2025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061CE30-1E51-4062-8340-83D0CE3EB197}" type="slidenum">
              <a:rPr lang="fi-FI" smtClean="0"/>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780F8EF-592E-485F-B88D-6F520AC58D5E}" type="datetimeFigureOut">
              <a:rPr lang="fi-FI" smtClean="0"/>
              <a:t>11.8.2025</a:t>
            </a:fld>
            <a:endParaRPr lang="fi-FI"/>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061CE30-1E51-4062-8340-83D0CE3EB197}" type="slidenum">
              <a:rPr lang="fi-FI" smtClean="0"/>
              <a:t>‹#›</a:t>
            </a:fld>
            <a:endParaRPr lang="fi-FI"/>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fi-FI"/>
              <a:t>Muokkaa perustyyl. napsautt.</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fi-FI"/>
              <a:t>Muokkaa perustyyl. napsautt.</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5780F8EF-592E-485F-B88D-6F520AC58D5E}" type="datetimeFigureOut">
              <a:rPr lang="fi-FI" smtClean="0"/>
              <a:t>11.8.2025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061CE30-1E51-4062-8340-83D0CE3EB197}" type="slidenum">
              <a:rPr lang="fi-FI" smtClean="0"/>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fi-FI"/>
              <a:t>Muokkaa perustyyl. napsautt.</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5780F8EF-592E-485F-B88D-6F520AC58D5E}" type="datetimeFigureOut">
              <a:rPr lang="fi-FI" smtClean="0"/>
              <a:t>11.8.2025</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7061CE30-1E51-4062-8340-83D0CE3EB197}" type="slidenum">
              <a:rPr lang="fi-FI" smtClean="0"/>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a:p>
        </p:txBody>
      </p:sp>
      <p:sp>
        <p:nvSpPr>
          <p:cNvPr id="3" name="Date Placeholder 2"/>
          <p:cNvSpPr>
            <a:spLocks noGrp="1"/>
          </p:cNvSpPr>
          <p:nvPr>
            <p:ph type="dt" sz="half" idx="10"/>
          </p:nvPr>
        </p:nvSpPr>
        <p:spPr/>
        <p:txBody>
          <a:bodyPr/>
          <a:lstStyle/>
          <a:p>
            <a:fld id="{5780F8EF-592E-485F-B88D-6F520AC58D5E}" type="datetimeFigureOut">
              <a:rPr lang="fi-FI" smtClean="0"/>
              <a:t>11.8.2025</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7061CE30-1E51-4062-8340-83D0CE3EB197}"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5780F8EF-592E-485F-B88D-6F520AC58D5E}" type="datetimeFigureOut">
              <a:rPr lang="fi-FI" smtClean="0"/>
              <a:t>11.8.2025</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7061CE30-1E51-4062-8340-83D0CE3EB197}"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5780F8EF-592E-485F-B88D-6F520AC58D5E}" type="datetimeFigureOut">
              <a:rPr lang="fi-FI" smtClean="0"/>
              <a:t>11.8.2025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061CE30-1E51-4062-8340-83D0CE3EB197}" type="slidenum">
              <a:rPr lang="fi-FI" smtClean="0"/>
              <a:t>‹#›</a:t>
            </a:fld>
            <a:endParaRPr lang="fi-FI"/>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fi-FI"/>
              <a:t>Muokkaa perustyyl. napsautt.</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5" name="Date Placeholder 4"/>
          <p:cNvSpPr>
            <a:spLocks noGrp="1"/>
          </p:cNvSpPr>
          <p:nvPr>
            <p:ph type="dt" sz="half" idx="10"/>
          </p:nvPr>
        </p:nvSpPr>
        <p:spPr/>
        <p:txBody>
          <a:bodyPr/>
          <a:lstStyle/>
          <a:p>
            <a:fld id="{5780F8EF-592E-485F-B88D-6F520AC58D5E}" type="datetimeFigureOut">
              <a:rPr lang="fi-FI" smtClean="0"/>
              <a:t>11.8.2025</a:t>
            </a:fld>
            <a:endParaRPr lang="fi-FI"/>
          </a:p>
        </p:txBody>
      </p:sp>
      <p:sp>
        <p:nvSpPr>
          <p:cNvPr id="7" name="Slide Number Placeholder 6"/>
          <p:cNvSpPr>
            <a:spLocks noGrp="1"/>
          </p:cNvSpPr>
          <p:nvPr>
            <p:ph type="sldNum" sz="quarter" idx="12"/>
          </p:nvPr>
        </p:nvSpPr>
        <p:spPr/>
        <p:txBody>
          <a:bodyPr/>
          <a:lstStyle/>
          <a:p>
            <a:fld id="{7061CE30-1E51-4062-8340-83D0CE3EB197}" type="slidenum">
              <a:rPr lang="fi-FI" smtClean="0"/>
              <a:t>‹#›</a:t>
            </a:fld>
            <a:endParaRPr lang="fi-FI"/>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fi-FI"/>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fi-FI"/>
              <a:t>Muokkaa perustyyl. napsautt.</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5780F8EF-592E-485F-B88D-6F520AC58D5E}" type="datetimeFigureOut">
              <a:rPr lang="fi-FI" smtClean="0"/>
              <a:t>11.8.2025</a:t>
            </a:fld>
            <a:endParaRPr lang="fi-FI"/>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fi-FI"/>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7061CE30-1E51-4062-8340-83D0CE3EB197}" type="slidenum">
              <a:rPr lang="fi-FI" smtClean="0"/>
              <a:t>‹#›</a:t>
            </a:fld>
            <a:endParaRPr lang="fi-FI"/>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fi-FI"/>
              <a:t>Muokkaa perustyyl. napsautt.</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aotsikko 2"/>
          <p:cNvSpPr>
            <a:spLocks noGrp="1"/>
          </p:cNvSpPr>
          <p:nvPr>
            <p:ph type="subTitle" idx="1"/>
          </p:nvPr>
        </p:nvSpPr>
        <p:spPr/>
        <p:txBody>
          <a:bodyPr/>
          <a:lstStyle/>
          <a:p>
            <a:r>
              <a:rPr lang="fi-FI" dirty="0"/>
              <a:t>SAMMUN koulu</a:t>
            </a:r>
          </a:p>
        </p:txBody>
      </p:sp>
      <p:sp>
        <p:nvSpPr>
          <p:cNvPr id="2" name="Otsikko 1"/>
          <p:cNvSpPr>
            <a:spLocks noGrp="1"/>
          </p:cNvSpPr>
          <p:nvPr>
            <p:ph type="ctrTitle"/>
          </p:nvPr>
        </p:nvSpPr>
        <p:spPr/>
        <p:txBody>
          <a:bodyPr/>
          <a:lstStyle/>
          <a:p>
            <a:r>
              <a:rPr lang="fi-FI" dirty="0"/>
              <a:t>PUUTTUMISEN KÄYTÄNTÖJÄ</a:t>
            </a:r>
          </a:p>
        </p:txBody>
      </p:sp>
    </p:spTree>
    <p:extLst>
      <p:ext uri="{BB962C8B-B14F-4D97-AF65-F5344CB8AC3E}">
        <p14:creationId xmlns:p14="http://schemas.microsoft.com/office/powerpoint/2010/main" val="3229078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…Riitoihin ja kiusaamiseen puuttuminen 2/2</a:t>
            </a:r>
          </a:p>
        </p:txBody>
      </p:sp>
      <p:sp>
        <p:nvSpPr>
          <p:cNvPr id="3" name="Sisällön paikkamerkki 2"/>
          <p:cNvSpPr>
            <a:spLocks noGrp="1"/>
          </p:cNvSpPr>
          <p:nvPr>
            <p:ph idx="1"/>
          </p:nvPr>
        </p:nvSpPr>
        <p:spPr/>
        <p:txBody>
          <a:bodyPr>
            <a:normAutofit fontScale="70000" lnSpcReduction="20000"/>
          </a:bodyPr>
          <a:lstStyle/>
          <a:p>
            <a:pPr marL="114300" indent="0">
              <a:buNone/>
            </a:pPr>
            <a:r>
              <a:rPr lang="fi-FI" dirty="0"/>
              <a:t>KOULUKURAATTORI</a:t>
            </a:r>
          </a:p>
          <a:p>
            <a:pPr marL="114300" indent="0">
              <a:buNone/>
            </a:pPr>
            <a:r>
              <a:rPr lang="fi-FI" dirty="0"/>
              <a:t>Tarvittaessa oppilas tai oppilaat voidaan lähettää selvittelemään yksittäistä tai toistuvaa riitatilannetta kuraattorille. Keskustelun avulla pyritään tilanteessa ratkaisuun ja sopimuksiin. Joskus voidaan myös todeta tarve säännöllisemmälle koulukuraattorin tuelle.</a:t>
            </a:r>
          </a:p>
          <a:p>
            <a:pPr marL="114300" indent="0">
              <a:buNone/>
            </a:pPr>
            <a:endParaRPr lang="fi-FI" dirty="0"/>
          </a:p>
          <a:p>
            <a:pPr marL="114300" indent="0">
              <a:buNone/>
            </a:pPr>
            <a:r>
              <a:rPr lang="fi-FI" dirty="0"/>
              <a:t>OPPILASHUOLTO APUUN</a:t>
            </a:r>
          </a:p>
          <a:p>
            <a:pPr marL="114300" indent="0">
              <a:buNone/>
            </a:pPr>
            <a:r>
              <a:rPr lang="fi-FI" dirty="0"/>
              <a:t>Mikäli kiusaaminen edelleen jatkuu, kutsutaan koolle oppilashuoltoryhmä, johon kuuluu </a:t>
            </a:r>
            <a:r>
              <a:rPr lang="fi-FI" dirty="0" err="1"/>
              <a:t>moniammatillinen</a:t>
            </a:r>
            <a:r>
              <a:rPr lang="fi-FI" dirty="0"/>
              <a:t> edustus. Ryhmä voi kokoontua yksilön asian äärelle tai se voidaan pitää yhteisöllisenä, esim. luokkaa koskevana. Mukana ovat ne oppilaat ja huoltajat, joita asia koskee.</a:t>
            </a:r>
          </a:p>
          <a:p>
            <a:pPr marL="114300" indent="0">
              <a:buNone/>
            </a:pPr>
            <a:r>
              <a:rPr lang="fi-FI" dirty="0" err="1"/>
              <a:t>Moniammatilliset</a:t>
            </a:r>
            <a:r>
              <a:rPr lang="fi-FI" dirty="0"/>
              <a:t> edustajat voivat olla esim. terveydenhoitaja, koulun sosiaalityöntekijä, koulupsykologi, koululääkäri, poliisi, erityisopettaja, rehtori tai muu taho, joka voisi tilanteeseen vaikuttaa.</a:t>
            </a:r>
          </a:p>
          <a:p>
            <a:pPr marL="114300" indent="0">
              <a:buNone/>
            </a:pPr>
            <a:r>
              <a:rPr lang="fi-FI" dirty="0"/>
              <a:t>Yksilöllisessä oppilashuollossa voidaan käsitellä myös monia muita asioita, kuten vaikka oppilaan terveydentilaan liittyviä asioita (esim. väsymystä tai pelkoja, jotka vaikuttavat koulutyöhön) tai väkivaltaista käytöstä. </a:t>
            </a:r>
          </a:p>
          <a:p>
            <a:pPr marL="114300" indent="0">
              <a:buNone/>
            </a:pPr>
            <a:endParaRPr lang="fi-FI" dirty="0"/>
          </a:p>
        </p:txBody>
      </p:sp>
    </p:spTree>
    <p:extLst>
      <p:ext uri="{BB962C8B-B14F-4D97-AF65-F5344CB8AC3E}">
        <p14:creationId xmlns:p14="http://schemas.microsoft.com/office/powerpoint/2010/main" val="1656731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Väkivaltaiseen käytökseen puuttuminen</a:t>
            </a:r>
          </a:p>
        </p:txBody>
      </p:sp>
      <p:sp>
        <p:nvSpPr>
          <p:cNvPr id="3" name="Sisällön paikkamerkki 2"/>
          <p:cNvSpPr>
            <a:spLocks noGrp="1"/>
          </p:cNvSpPr>
          <p:nvPr>
            <p:ph idx="1"/>
          </p:nvPr>
        </p:nvSpPr>
        <p:spPr>
          <a:xfrm>
            <a:off x="457200" y="1700808"/>
            <a:ext cx="8229600" cy="4896544"/>
          </a:xfrm>
        </p:spPr>
        <p:txBody>
          <a:bodyPr>
            <a:normAutofit fontScale="85000" lnSpcReduction="10000"/>
          </a:bodyPr>
          <a:lstStyle/>
          <a:p>
            <a:pPr marL="114300" indent="0">
              <a:buNone/>
            </a:pPr>
            <a:r>
              <a:rPr lang="fi-FI" dirty="0"/>
              <a:t>Jos oppilas kohtelee toista väkivaltaisesti (esim. lyö tai potkaisee), oppilaalle määrätään rangaistuksena jälki-istunto. Jos tilanne toistuu, tulee keskustella asiasta kuraattorin ja/tai rehtorin kanssa.</a:t>
            </a:r>
          </a:p>
          <a:p>
            <a:pPr marL="114300" indent="0">
              <a:buNone/>
            </a:pPr>
            <a:r>
              <a:rPr lang="fi-FI" dirty="0"/>
              <a:t>Mikäli väkivaltainen käytös toistuu useamman kerran (tapauksien laatu huomioiden), kutsutaan koolle yksilöllinen oppilashuoltoryhmä. Ryhmään osallistuvat huoltajat, ja esim. koulukuraattori, terveydenhoitaja, luokan opettaja, rehtori sekä tarvittaessa muita oppilashuollon työntekijöitä. </a:t>
            </a:r>
          </a:p>
          <a:p>
            <a:pPr marL="114300" indent="0">
              <a:buNone/>
            </a:pPr>
            <a:r>
              <a:rPr lang="fi-FI" b="1" dirty="0"/>
              <a:t>Väkivaltaisen tilanteen vakavuuden arviointi:</a:t>
            </a:r>
          </a:p>
          <a:p>
            <a:pPr marL="114300" indent="0">
              <a:buNone/>
            </a:pPr>
            <a:r>
              <a:rPr lang="fi-FI" dirty="0"/>
              <a:t>Opettajan tehtävänä on arvioida väkivaltaisen käytöksen vakavuus. Tarvittaessa em. toimintatapaa ei noudateta, vaan vakavan tilanteen sattuessa tiedotetaan huoltajia, langetetaan koulun rangaistuskäytännön mukainen rangaistus Ja kutsutaan välittömästi yksilöllinen oppilashuolto koolle. Harkinnan mukaan asiasta tehdään rikosilmoitus.</a:t>
            </a:r>
          </a:p>
          <a:p>
            <a:pPr marL="114300" indent="0">
              <a:buNone/>
            </a:pPr>
            <a:endParaRPr lang="fi-FI" dirty="0"/>
          </a:p>
        </p:txBody>
      </p:sp>
    </p:spTree>
    <p:extLst>
      <p:ext uri="{BB962C8B-B14F-4D97-AF65-F5344CB8AC3E}">
        <p14:creationId xmlns:p14="http://schemas.microsoft.com/office/powerpoint/2010/main" val="1222417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Koulukuraattori auttaa,</a:t>
            </a:r>
            <a:br>
              <a:rPr lang="fi-FI" dirty="0"/>
            </a:br>
            <a:r>
              <a:rPr lang="fi-FI" dirty="0"/>
              <a:t>Poliisin apua kouluilla</a:t>
            </a:r>
          </a:p>
        </p:txBody>
      </p:sp>
      <p:sp>
        <p:nvSpPr>
          <p:cNvPr id="3" name="Sisällön paikkamerkki 2"/>
          <p:cNvSpPr>
            <a:spLocks noGrp="1"/>
          </p:cNvSpPr>
          <p:nvPr>
            <p:ph idx="1"/>
          </p:nvPr>
        </p:nvSpPr>
        <p:spPr/>
        <p:txBody>
          <a:bodyPr vert="horz" lIns="91440" tIns="45720" rIns="91440" bIns="45720" rtlCol="0" anchor="t">
            <a:normAutofit fontScale="92500" lnSpcReduction="10000"/>
          </a:bodyPr>
          <a:lstStyle/>
          <a:p>
            <a:pPr marL="114300" indent="0">
              <a:buNone/>
            </a:pPr>
            <a:r>
              <a:rPr lang="fi-FI" dirty="0"/>
              <a:t>Koulukuraattori Toni Orpana on koululla torstaisin. Hän tarttuu nopeasti erilaisiin oppilaiden haasteisiin ja lähtee yhdessä opettajan kanssa selvittämään tukitoimia. </a:t>
            </a:r>
          </a:p>
          <a:p>
            <a:pPr marL="114300" indent="0">
              <a:buNone/>
            </a:pPr>
            <a:endParaRPr lang="fi-FI" dirty="0"/>
          </a:p>
          <a:p>
            <a:pPr marL="114300" indent="0">
              <a:buNone/>
            </a:pPr>
            <a:r>
              <a:rPr lang="fi-FI" dirty="0"/>
              <a:t>Poliisista on kerrottu, että he ovat saaneet valtakunnallisesti ohjeistusta koulukiusaamiseen puuttumisesta. Poliisi näkyy Sammun koululla mm. Ankkuritiimin kautta. Koulun henkilökunta voi kysyä heiltä konsultaatiota/ neuvoa/toimintaohjetta/ varmistaa, että koulun toimenpiteet ovat sopivat/riittävät.</a:t>
            </a:r>
          </a:p>
          <a:p>
            <a:pPr marL="114300" indent="0">
              <a:buNone/>
            </a:pPr>
            <a:endParaRPr lang="fi-FI" dirty="0"/>
          </a:p>
          <a:p>
            <a:pPr marL="114300" indent="0">
              <a:buNone/>
            </a:pPr>
            <a:r>
              <a:rPr lang="fi-FI" dirty="0"/>
              <a:t>Koulun henkilökunta ja/tai poliisi tekevät lastensuojelu-ilmoituksen, mikäli huoli lapsen hyvinvoinnista herää.</a:t>
            </a:r>
          </a:p>
          <a:p>
            <a:pPr marL="114300" indent="0">
              <a:buNone/>
            </a:pPr>
            <a:endParaRPr lang="fi-FI" dirty="0"/>
          </a:p>
          <a:p>
            <a:pPr marL="114300" indent="0">
              <a:buNone/>
            </a:pPr>
            <a:endParaRPr lang="fi-FI" dirty="0"/>
          </a:p>
        </p:txBody>
      </p:sp>
    </p:spTree>
    <p:extLst>
      <p:ext uri="{BB962C8B-B14F-4D97-AF65-F5344CB8AC3E}">
        <p14:creationId xmlns:p14="http://schemas.microsoft.com/office/powerpoint/2010/main" val="2337397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YHDESSÄ SELVIÄMME, </a:t>
            </a:r>
            <a:br>
              <a:rPr lang="fi-FI" dirty="0"/>
            </a:br>
            <a:r>
              <a:rPr lang="fi-FI" dirty="0"/>
              <a:t>Yksin ei kukaan pärjää</a:t>
            </a:r>
          </a:p>
        </p:txBody>
      </p:sp>
      <p:sp>
        <p:nvSpPr>
          <p:cNvPr id="3" name="Sisällön paikkamerkki 2"/>
          <p:cNvSpPr>
            <a:spLocks noGrp="1"/>
          </p:cNvSpPr>
          <p:nvPr>
            <p:ph idx="1"/>
          </p:nvPr>
        </p:nvSpPr>
        <p:spPr>
          <a:xfrm>
            <a:off x="429877" y="1716170"/>
            <a:ext cx="8256923" cy="5038415"/>
          </a:xfrm>
        </p:spPr>
        <p:txBody>
          <a:bodyPr vert="horz" lIns="91440" tIns="45720" rIns="91440" bIns="45720" rtlCol="0" anchor="t">
            <a:normAutofit/>
          </a:bodyPr>
          <a:lstStyle/>
          <a:p>
            <a:pPr marL="114300" indent="0">
              <a:buNone/>
            </a:pPr>
            <a:r>
              <a:rPr lang="fi-FI" sz="2000" dirty="0"/>
              <a:t>Olethan myös opettajaan yhteydessä ajoissa. Asiat kannattaa ottaa esille esimerkiksi puhelimitse/vanhempainvarteissa, sillä kasvokkain keskustelu on aina parasta. Jos se ei ole mahdollista, ota yhteyttä soittamalla tai </a:t>
            </a:r>
            <a:r>
              <a:rPr lang="fi-FI" sz="2000" dirty="0" err="1"/>
              <a:t>wilman</a:t>
            </a:r>
            <a:r>
              <a:rPr lang="fi-FI" sz="2000" dirty="0"/>
              <a:t> kautta. </a:t>
            </a:r>
          </a:p>
          <a:p>
            <a:pPr marL="114300" indent="0">
              <a:buNone/>
            </a:pPr>
            <a:endParaRPr lang="fi-FI" sz="2000" dirty="0"/>
          </a:p>
          <a:p>
            <a:pPr marL="114300" indent="0">
              <a:buNone/>
            </a:pPr>
            <a:r>
              <a:rPr lang="fi-FI" sz="2000" dirty="0"/>
              <a:t>Huoltajien tuki ja apu kiusaamisen estämiseksi on ensiarvoisen tärkeää. Se, miten kotona opetetaan käytöstapoja ja suhtautumista kiusaamiseen, näkyy usein koulussa. </a:t>
            </a:r>
          </a:p>
          <a:p>
            <a:pPr marL="114300" indent="0">
              <a:buNone/>
            </a:pPr>
            <a:r>
              <a:rPr lang="fi-FI" sz="1400" dirty="0"/>
              <a:t>Ethän sano lapsellesi, että </a:t>
            </a:r>
            <a:endParaRPr lang="fi-FI"/>
          </a:p>
          <a:p>
            <a:pPr marL="114300" indent="0">
              <a:buNone/>
            </a:pPr>
            <a:r>
              <a:rPr lang="fi-FI" sz="1400" dirty="0"/>
              <a:t>”Anna samalla mitalla takaisin.”</a:t>
            </a:r>
          </a:p>
          <a:p>
            <a:pPr marL="114300" indent="0">
              <a:buNone/>
            </a:pPr>
            <a:r>
              <a:rPr lang="fi-FI" sz="1400" dirty="0"/>
              <a:t>”Älä välitä, unohda koko juttu”. </a:t>
            </a:r>
            <a:endParaRPr lang="fi-FI"/>
          </a:p>
          <a:p>
            <a:pPr marL="114300" indent="0">
              <a:buNone/>
            </a:pPr>
            <a:r>
              <a:rPr lang="fi-FI" sz="1400" dirty="0"/>
              <a:t>Sen sijaan sano esimerkiksi, että:</a:t>
            </a:r>
            <a:r>
              <a:rPr lang="fi-FI" dirty="0"/>
              <a:t> </a:t>
            </a:r>
          </a:p>
          <a:p>
            <a:pPr marL="114300" indent="0">
              <a:buNone/>
            </a:pPr>
            <a:r>
              <a:rPr lang="fi-FI" sz="1400" dirty="0"/>
              <a:t>”Kuulostaa ikävältä. Kerrotko, mitä tilanteessa muut tekivät ja mitä itse teit?"</a:t>
            </a:r>
            <a:endParaRPr lang="fi-FI" dirty="0"/>
          </a:p>
          <a:p>
            <a:pPr marL="114300" indent="0">
              <a:buNone/>
            </a:pPr>
            <a:r>
              <a:rPr lang="fi-FI" sz="1400" dirty="0"/>
              <a:t> "Emme hyväksy sinulta vastaavaa käyttäytymistä vaikka joku muu noin toimiikin.", ”Kerrotaan asiasta koulussa aikuiselle.”</a:t>
            </a:r>
            <a:endParaRPr lang="fi-FI" dirty="0"/>
          </a:p>
          <a:p>
            <a:pPr marL="114300" indent="0">
              <a:buNone/>
            </a:pPr>
            <a:r>
              <a:rPr lang="fi-FI" sz="1400" dirty="0"/>
              <a:t>”Minä autan sinua, selvitetään tämä asia.”</a:t>
            </a:r>
            <a:endParaRPr lang="fi-FI" dirty="0"/>
          </a:p>
          <a:p>
            <a:pPr marL="114300" indent="0">
              <a:buNone/>
            </a:pPr>
            <a:endParaRPr lang="fi-FI" dirty="0"/>
          </a:p>
        </p:txBody>
      </p:sp>
    </p:spTree>
    <p:extLst>
      <p:ext uri="{BB962C8B-B14F-4D97-AF65-F5344CB8AC3E}">
        <p14:creationId xmlns:p14="http://schemas.microsoft.com/office/powerpoint/2010/main" val="2185751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Läksy- ja tarvikeunohdukset</a:t>
            </a:r>
          </a:p>
        </p:txBody>
      </p:sp>
      <p:sp>
        <p:nvSpPr>
          <p:cNvPr id="3" name="Sisällön paikkamerkki 2"/>
          <p:cNvSpPr>
            <a:spLocks noGrp="1"/>
          </p:cNvSpPr>
          <p:nvPr>
            <p:ph idx="1"/>
          </p:nvPr>
        </p:nvSpPr>
        <p:spPr>
          <a:xfrm>
            <a:off x="457200" y="1752600"/>
            <a:ext cx="8229600" cy="4697028"/>
          </a:xfrm>
        </p:spPr>
        <p:txBody>
          <a:bodyPr vert="horz" lIns="91440" tIns="45720" rIns="91440" bIns="45720" rtlCol="0" anchor="t">
            <a:normAutofit fontScale="55000" lnSpcReduction="20000"/>
          </a:bodyPr>
          <a:lstStyle/>
          <a:p>
            <a:pPr marL="114300" indent="0">
              <a:buNone/>
            </a:pPr>
            <a:r>
              <a:rPr lang="fi-FI" sz="2200" dirty="0">
                <a:solidFill>
                  <a:srgbClr val="252627"/>
                </a:solidFill>
                <a:ea typeface="+mn-lt"/>
                <a:cs typeface="+mn-lt"/>
              </a:rPr>
              <a:t>Perusopetuslaki 35: Oppilaan on suoritettava tehtävänsä tunnollisesti ja käyttäydyttävä asiallisesti.</a:t>
            </a:r>
            <a:r>
              <a:rPr lang="fi-FI" sz="2200" dirty="0">
                <a:solidFill>
                  <a:srgbClr val="252627"/>
                </a:solidFill>
              </a:rPr>
              <a:t> </a:t>
            </a:r>
            <a:r>
              <a:rPr lang="fi-FI" dirty="0"/>
              <a:t>Huoltaja on vastuussa oppilaan koulunkäynnistä ja koulutehtävien hoitamisesta. </a:t>
            </a:r>
          </a:p>
          <a:p>
            <a:pPr marL="114300" indent="0">
              <a:buNone/>
            </a:pPr>
            <a:r>
              <a:rPr lang="fi-FI" b="1" dirty="0"/>
              <a:t>Suurin osa oppilaista on hoitanut tätä mallikkaasti!</a:t>
            </a:r>
            <a:r>
              <a:rPr lang="fi-FI" dirty="0"/>
              <a:t> Läksyparkki on ruuhkautunut ja siksi muutamme käytäntöä:</a:t>
            </a:r>
          </a:p>
          <a:p>
            <a:pPr marL="114300" indent="0">
              <a:buNone/>
            </a:pPr>
            <a:endParaRPr lang="fi-FI" dirty="0"/>
          </a:p>
          <a:p>
            <a:pPr marL="114300" indent="0">
              <a:buNone/>
            </a:pPr>
            <a:r>
              <a:rPr lang="fi-FI" dirty="0"/>
              <a:t>1.-2. luokan oppilaat:</a:t>
            </a:r>
          </a:p>
          <a:p>
            <a:pPr marL="114300" indent="0">
              <a:buNone/>
            </a:pPr>
            <a:r>
              <a:rPr lang="fi-FI" dirty="0"/>
              <a:t>Alkuopetuksen oppilaat harjoittelevat koululaisen taitoja. Unohduksesta seuraa tehtävän hoitaminen välitunnilla/koulun päätyttyä/seuraavaksi päiväksi ja keskustelu opettajan kanssa. Mikäli unohtelu jatkuu, otetaan yhteyttä kotiin. Tarvittaessa kutsutaan huoltajat koululle miettimään, miten jatkuviin unohduksiin puututaan ja miten ne estetään. </a:t>
            </a:r>
          </a:p>
          <a:p>
            <a:pPr marL="114300" indent="0">
              <a:buNone/>
            </a:pPr>
            <a:endParaRPr lang="fi-FI" dirty="0"/>
          </a:p>
          <a:p>
            <a:pPr marL="114300" indent="0">
              <a:buNone/>
            </a:pPr>
            <a:r>
              <a:rPr lang="fi-FI" dirty="0"/>
              <a:t>3.-6. luokan oppilaat: </a:t>
            </a:r>
          </a:p>
          <a:p>
            <a:pPr marL="114300" indent="0">
              <a:buNone/>
            </a:pPr>
            <a:r>
              <a:rPr lang="fi-FI" dirty="0"/>
              <a:t>Oppilaat tekevät unohtuneet läksyt joko koulun jälkeen, välitunnilla tai seuraavaksi päiväksi (luokanopettaja päättää oman luokan käytännön) ja vanhemmat tarkistavat ne ja kuittaavat allekirjoituksella. Mikäli unohduksia tulee 5/ lukukausi oppilas jää jälki-istuntoon. Näistä tiedotetaan kotiin (perusopetuslaki). Myös oppikirja-, vihko- ja tietokoneunohdukset huomioidaan tässä viidessä.</a:t>
            </a:r>
          </a:p>
          <a:p>
            <a:pPr marL="114300" indent="0">
              <a:buNone/>
            </a:pPr>
            <a:endParaRPr lang="fi-FI"/>
          </a:p>
          <a:p>
            <a:pPr marL="114300" indent="0">
              <a:buNone/>
            </a:pPr>
            <a:r>
              <a:rPr lang="fi-FI" dirty="0"/>
              <a:t>Mikäli oppilas saa enemmän kuin kolme jälki-istuntoa unohtuneista tehtävistä tai tarvikkeista ja niistä huolimatta edelleen jatkuvasti unohtaa / jättää tehtävät tekemättä, opettaja kutsuu koolle oppilashuoltoryhmän.</a:t>
            </a:r>
          </a:p>
          <a:p>
            <a:pPr marL="114300" indent="0">
              <a:buNone/>
            </a:pPr>
            <a:r>
              <a:rPr lang="fi-FI" dirty="0"/>
              <a:t> </a:t>
            </a:r>
          </a:p>
          <a:p>
            <a:pPr marL="114300" indent="0">
              <a:buNone/>
            </a:pPr>
            <a:r>
              <a:rPr lang="fi-FI" dirty="0"/>
              <a:t>Oppilashuoltopalaverissa sovitaan toimenpiteistä ja tukimuodoista. Tarvittaessa voidaan sopia tukimuodoksi esimerkiksi säännöllinen läksyparkki. Läksyparkissa ei tehdä ainoastaan unohtuneita tehtäviä vaan opettaja voi ohjata oppilaan parkkiin tekemään myös muita tarpeelliseksi katsomiaan tehtäviä. </a:t>
            </a:r>
          </a:p>
          <a:p>
            <a:pPr marL="114300" indent="0">
              <a:buNone/>
            </a:pPr>
            <a:endParaRPr lang="fi-FI" dirty="0"/>
          </a:p>
        </p:txBody>
      </p:sp>
    </p:spTree>
    <p:extLst>
      <p:ext uri="{BB962C8B-B14F-4D97-AF65-F5344CB8AC3E}">
        <p14:creationId xmlns:p14="http://schemas.microsoft.com/office/powerpoint/2010/main" val="3387565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54AE0E2-4F3A-4934-A720-38CF97D8A756}"/>
              </a:ext>
            </a:extLst>
          </p:cNvPr>
          <p:cNvSpPr>
            <a:spLocks noGrp="1"/>
          </p:cNvSpPr>
          <p:nvPr>
            <p:ph type="title"/>
          </p:nvPr>
        </p:nvSpPr>
        <p:spPr>
          <a:xfrm>
            <a:off x="426128" y="408372"/>
            <a:ext cx="8260672" cy="1039427"/>
          </a:xfrm>
        </p:spPr>
        <p:txBody>
          <a:bodyPr/>
          <a:lstStyle/>
          <a:p>
            <a:r>
              <a:rPr lang="fi-FI" dirty="0"/>
              <a:t>POISSAOLOT</a:t>
            </a:r>
          </a:p>
        </p:txBody>
      </p:sp>
      <p:pic>
        <p:nvPicPr>
          <p:cNvPr id="4" name="Sisällön paikkamerkki 3">
            <a:extLst>
              <a:ext uri="{FF2B5EF4-FFF2-40B4-BE49-F238E27FC236}">
                <a16:creationId xmlns:a16="http://schemas.microsoft.com/office/drawing/2014/main" id="{11F0DAB5-6142-4589-8EA2-2CAED3F6373E}"/>
              </a:ext>
            </a:extLst>
          </p:cNvPr>
          <p:cNvPicPr>
            <a:picLocks noGrp="1" noChangeAspect="1"/>
          </p:cNvPicPr>
          <p:nvPr>
            <p:ph idx="1"/>
          </p:nvPr>
        </p:nvPicPr>
        <p:blipFill>
          <a:blip r:embed="rId2"/>
          <a:stretch>
            <a:fillRect/>
          </a:stretch>
        </p:blipFill>
        <p:spPr>
          <a:xfrm>
            <a:off x="323528" y="1752600"/>
            <a:ext cx="8136903" cy="4955970"/>
          </a:xfrm>
          <a:prstGeom prst="rect">
            <a:avLst/>
          </a:prstGeom>
        </p:spPr>
      </p:pic>
    </p:spTree>
    <p:extLst>
      <p:ext uri="{BB962C8B-B14F-4D97-AF65-F5344CB8AC3E}">
        <p14:creationId xmlns:p14="http://schemas.microsoft.com/office/powerpoint/2010/main" val="3196668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kasvatuskeskustelu</a:t>
            </a:r>
          </a:p>
        </p:txBody>
      </p:sp>
      <p:sp>
        <p:nvSpPr>
          <p:cNvPr id="3" name="Sisällön paikkamerkki 2"/>
          <p:cNvSpPr>
            <a:spLocks noGrp="1"/>
          </p:cNvSpPr>
          <p:nvPr>
            <p:ph idx="1"/>
          </p:nvPr>
        </p:nvSpPr>
        <p:spPr/>
        <p:txBody>
          <a:bodyPr vert="horz" lIns="91440" tIns="45720" rIns="91440" bIns="45720" rtlCol="0" anchor="t">
            <a:normAutofit fontScale="62500" lnSpcReduction="20000"/>
          </a:bodyPr>
          <a:lstStyle/>
          <a:p>
            <a:pPr marL="114300" indent="0">
              <a:buNone/>
            </a:pPr>
            <a:r>
              <a:rPr lang="fi-FI" dirty="0"/>
              <a:t>Oppilaan epäasialliseen käyttäytymiseen puuttuu</a:t>
            </a:r>
          </a:p>
          <a:p>
            <a:pPr marL="114300" indent="0">
              <a:buNone/>
            </a:pPr>
            <a:r>
              <a:rPr lang="fi-FI" dirty="0"/>
              <a:t>	•luokanopettaja/aineenopettaja/koulunkäynnin ohjaaja/tilanteessa läsnä 	     ollut aikuinen</a:t>
            </a:r>
          </a:p>
          <a:p>
            <a:pPr marL="114300" indent="0">
              <a:buNone/>
            </a:pPr>
            <a:r>
              <a:rPr lang="fi-FI" dirty="0"/>
              <a:t>	•luokanopettaja/luokanohjaaja</a:t>
            </a:r>
          </a:p>
          <a:p>
            <a:pPr marL="114300" indent="0">
              <a:buNone/>
            </a:pPr>
            <a:r>
              <a:rPr lang="fi-FI" dirty="0"/>
              <a:t>	•koulunjohtaja</a:t>
            </a:r>
          </a:p>
          <a:p>
            <a:pPr marL="114300" indent="0">
              <a:buNone/>
            </a:pPr>
            <a:r>
              <a:rPr lang="fi-FI" dirty="0"/>
              <a:t>Opettaja tai rehtori voi määrätä oppilaan enintään kaksi tuntia kestävään kasvatuskeskusteluun, jos oppilas </a:t>
            </a:r>
          </a:p>
          <a:p>
            <a:pPr marL="114300" indent="0">
              <a:buNone/>
            </a:pPr>
            <a:r>
              <a:rPr lang="fi-FI" dirty="0"/>
              <a:t>	•häiritsee opetusta</a:t>
            </a:r>
          </a:p>
          <a:p>
            <a:pPr marL="114300" indent="0">
              <a:buNone/>
            </a:pPr>
            <a:r>
              <a:rPr lang="fi-FI" dirty="0"/>
              <a:t>	•rikkoo koulun järjestyssääntöjä</a:t>
            </a:r>
          </a:p>
          <a:p>
            <a:pPr marL="114300" indent="0">
              <a:buNone/>
            </a:pPr>
            <a:r>
              <a:rPr lang="fi-FI" dirty="0"/>
              <a:t>	•menettelee vilpillisesti</a:t>
            </a:r>
          </a:p>
          <a:p>
            <a:pPr marL="114300" indent="0">
              <a:buNone/>
            </a:pPr>
            <a:r>
              <a:rPr lang="fi-FI" dirty="0"/>
              <a:t>	•kohtelee muita epäkunnioittavasti tai loukkaavasti</a:t>
            </a:r>
          </a:p>
          <a:p>
            <a:pPr marL="114300" indent="0">
              <a:buNone/>
            </a:pPr>
            <a:endParaRPr lang="fi-FI" dirty="0"/>
          </a:p>
          <a:p>
            <a:pPr marL="114300" indent="0">
              <a:buNone/>
            </a:pPr>
            <a:r>
              <a:rPr lang="fi-FI" dirty="0"/>
              <a:t>Kasvatuskeskustelu voidaan järjestää kerralla tai useammassa osassa koulupäivän aikana tai sen ulkopuolella.  Kasvatuskeskustelut kirjataan ja niistä ilmoitetaan kotiin. Tarvittaessa kasvatuskeskustelu voidaan pitää kaksiosaisena, mikäli huoltaja haluaa osallistua siihen. Kasvatuskeskustelun kirjaaminen tehdään Wilman kurinpidollisella lomakkeella tuki-kohdan alapuolelle. Kun kasvatuskeskustelu ei tuota toivottua muutosta </a:t>
            </a:r>
            <a:r>
              <a:rPr lang="fi-FI" dirty="0" err="1"/>
              <a:t>ko</a:t>
            </a:r>
            <a:r>
              <a:rPr lang="fi-FI" dirty="0"/>
              <a:t> käyttäytymiseen, voidaan kurinpidollisena toimena antaa jälki-istunto, opetuksen epääminen, kirjallinen varoitus ja määräaikainen erottaminen.</a:t>
            </a:r>
          </a:p>
          <a:p>
            <a:pPr marL="114300" indent="0">
              <a:buNone/>
            </a:pPr>
            <a:endParaRPr lang="fi-FI" dirty="0"/>
          </a:p>
        </p:txBody>
      </p:sp>
    </p:spTree>
    <p:extLst>
      <p:ext uri="{BB962C8B-B14F-4D97-AF65-F5344CB8AC3E}">
        <p14:creationId xmlns:p14="http://schemas.microsoft.com/office/powerpoint/2010/main" val="3212103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Jälki-istunto</a:t>
            </a:r>
          </a:p>
        </p:txBody>
      </p:sp>
      <p:sp>
        <p:nvSpPr>
          <p:cNvPr id="3" name="Sisällön paikkamerkki 2"/>
          <p:cNvSpPr>
            <a:spLocks noGrp="1"/>
          </p:cNvSpPr>
          <p:nvPr>
            <p:ph idx="1"/>
          </p:nvPr>
        </p:nvSpPr>
        <p:spPr/>
        <p:txBody>
          <a:bodyPr vert="horz" lIns="91440" tIns="45720" rIns="91440" bIns="45720" rtlCol="0" anchor="t">
            <a:normAutofit fontScale="55000" lnSpcReduction="20000"/>
          </a:bodyPr>
          <a:lstStyle/>
          <a:p>
            <a:r>
              <a:rPr lang="fi-FI" dirty="0"/>
              <a:t>Oppilaan opettaja voi määrätä jälki-istuntoon enintään kahdeksi tunniksi oppilaan, joka häiritsee opetusta tai muuten rikkoo koulun järjestystä taikka menettelee vilpillisesti. Ennen oppilaan määräämistä jälki-istuntoon, on yksilöitävä toimenpiteeseen johtava teko tai laiminlyönti, kuultava oppilasta ja hankittava muu tarpeellinen selvitys.</a:t>
            </a:r>
          </a:p>
          <a:p>
            <a:pPr marL="114300" indent="0">
              <a:buNone/>
            </a:pPr>
            <a:endParaRPr lang="fi-FI" dirty="0"/>
          </a:p>
          <a:p>
            <a:r>
              <a:rPr lang="fi-FI" dirty="0"/>
              <a:t>Mikäli oppilas on toistuvasti rikkonut koulunsääntöjä välitunneilla (5 merkintää välituntivihossa), luokanopettaja määrää jälki-istunnon.</a:t>
            </a:r>
          </a:p>
          <a:p>
            <a:endParaRPr lang="fi-FI" dirty="0"/>
          </a:p>
          <a:p>
            <a:r>
              <a:rPr lang="fi-FI" dirty="0"/>
              <a:t>Jälki-istunnossa voi teettää kirjallisia tai suullisia tehtäviä ja harjoituksia, joiden tulee olla kasvatusta, opetusta ja kehitystä tukevia, oikeassa suhteessa oppilaan tekoon ja laiminlyöntiin sekä ikä ja kehitystaso huomioon ottaen oppilaalle sopivia. Oppilas voidaan myös velvoittaa istumaan hiljaa jälki-istunnon ajan. Jälki-istunto voi koostua myös eri toimien yhdistelmästä. Jälki-istuntoa ei voi suorittaa työrangaistuksena. </a:t>
            </a:r>
          </a:p>
          <a:p>
            <a:endParaRPr lang="fi-FI" dirty="0"/>
          </a:p>
          <a:p>
            <a:r>
              <a:rPr lang="fi-FI" dirty="0"/>
              <a:t>Oppilas voidaan määrätä osallistumaan sellaisiin tehtäviin, jotka tukevat hänen jälki-istuntonsa aiheuttaneen toiminnan toistumisen tai jatkumisen estämiseksi tarkoitettuja kasvatuksellisia tavoitteita. Tällainen toiminta voi olla esimerkiksi avustamista yhteisen toiminnan järjestämisessä.</a:t>
            </a:r>
          </a:p>
          <a:p>
            <a:endParaRPr lang="fi-FI" dirty="0"/>
          </a:p>
          <a:p>
            <a:r>
              <a:rPr lang="fi-FI" dirty="0"/>
              <a:t>Jälki-istunto järjestetään koulupäivän ulkopuolella: ei voi järjestää siten, että oppilas joutuisi sen seurauksena jäämään pois opetussuunnitelman tai muun koulun toimintaa koskevan suunnitelman mukaisesta opetuksesta. </a:t>
            </a:r>
          </a:p>
        </p:txBody>
      </p:sp>
    </p:spTree>
    <p:extLst>
      <p:ext uri="{BB962C8B-B14F-4D97-AF65-F5344CB8AC3E}">
        <p14:creationId xmlns:p14="http://schemas.microsoft.com/office/powerpoint/2010/main" val="1497469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Kiroiluun puuttuminen</a:t>
            </a:r>
          </a:p>
        </p:txBody>
      </p:sp>
      <p:sp>
        <p:nvSpPr>
          <p:cNvPr id="3" name="Sisällön paikkamerkki 2"/>
          <p:cNvSpPr>
            <a:spLocks noGrp="1"/>
          </p:cNvSpPr>
          <p:nvPr>
            <p:ph idx="1"/>
          </p:nvPr>
        </p:nvSpPr>
        <p:spPr/>
        <p:txBody>
          <a:bodyPr vert="horz" lIns="91440" tIns="45720" rIns="91440" bIns="45720" rtlCol="0" anchor="t">
            <a:normAutofit/>
          </a:bodyPr>
          <a:lstStyle/>
          <a:p>
            <a:pPr marL="114300" indent="0">
              <a:buNone/>
            </a:pPr>
            <a:r>
              <a:rPr lang="fi-FI" dirty="0"/>
              <a:t>Mikäli aikuinen kuulee oppilaan kiroilevan, hän puuttuu siihen AINA. Kiroilemisesta laitetaan vihkomerkintä.   </a:t>
            </a:r>
          </a:p>
          <a:p>
            <a:pPr marL="114300" indent="0">
              <a:buNone/>
            </a:pPr>
            <a:endParaRPr lang="fi-FI" dirty="0"/>
          </a:p>
          <a:p>
            <a:pPr marL="114300" indent="0">
              <a:buNone/>
            </a:pPr>
            <a:r>
              <a:rPr lang="fi-FI" dirty="0"/>
              <a:t>1.-2. luokan oppilaat harjoittelevat koululaisen taitoja. Heille kiroilusta on seuraamuksena kasvatuskeskustelu.</a:t>
            </a:r>
          </a:p>
          <a:p>
            <a:pPr marL="114300" indent="0">
              <a:buNone/>
            </a:pPr>
            <a:endParaRPr lang="fi-FI" dirty="0"/>
          </a:p>
          <a:p>
            <a:pPr marL="114300" indent="0">
              <a:buNone/>
            </a:pPr>
            <a:r>
              <a:rPr lang="fi-FI" dirty="0"/>
              <a:t>3.-6. luokan oppilaille tulee toistuvasta kiroilusta kasvatuskeskustelu. Jos tilanne toistuu, seuraa jälki-istunto (30 min.). </a:t>
            </a:r>
          </a:p>
          <a:p>
            <a:pPr marL="114300" indent="0">
              <a:buNone/>
            </a:pPr>
            <a:endParaRPr lang="fi-FI" dirty="0"/>
          </a:p>
        </p:txBody>
      </p:sp>
    </p:spTree>
    <p:extLst>
      <p:ext uri="{BB962C8B-B14F-4D97-AF65-F5344CB8AC3E}">
        <p14:creationId xmlns:p14="http://schemas.microsoft.com/office/powerpoint/2010/main" val="2649211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877" y="207289"/>
            <a:ext cx="8228923" cy="1494510"/>
          </a:xfrm>
        </p:spPr>
        <p:txBody>
          <a:bodyPr>
            <a:normAutofit fontScale="90000"/>
          </a:bodyPr>
          <a:lstStyle/>
          <a:p>
            <a:r>
              <a:rPr lang="fi-FI" dirty="0"/>
              <a:t>Jokainen on mukana rakentamassa Turvallista Koulupäivää</a:t>
            </a:r>
          </a:p>
        </p:txBody>
      </p:sp>
      <p:sp>
        <p:nvSpPr>
          <p:cNvPr id="3" name="Sisällön paikkamerkki 2"/>
          <p:cNvSpPr>
            <a:spLocks noGrp="1"/>
          </p:cNvSpPr>
          <p:nvPr>
            <p:ph idx="1"/>
          </p:nvPr>
        </p:nvSpPr>
        <p:spPr>
          <a:xfrm>
            <a:off x="457200" y="1707063"/>
            <a:ext cx="8229600" cy="4701434"/>
          </a:xfrm>
        </p:spPr>
        <p:txBody>
          <a:bodyPr vert="horz" lIns="91440" tIns="45720" rIns="91440" bIns="45720" rtlCol="0" anchor="t">
            <a:normAutofit fontScale="92500"/>
          </a:bodyPr>
          <a:lstStyle/>
          <a:p>
            <a:pPr marL="114300" indent="0">
              <a:buNone/>
            </a:pPr>
            <a:endParaRPr lang="fi-FI" b="1" dirty="0"/>
          </a:p>
          <a:p>
            <a:pPr marL="114300" indent="0">
              <a:buNone/>
            </a:pPr>
            <a:r>
              <a:rPr lang="fi-FI" b="1" dirty="0"/>
              <a:t>Jokainen henkilökunnan jäsen </a:t>
            </a:r>
            <a:r>
              <a:rPr lang="fi-FI" dirty="0"/>
              <a:t>on velvollinen puuttumaan erilaisiin koulutyön sujumista estäviin asioihin. Välittömästi on puututtava ja huoltajia tiedotettava, mikäli näkee tai kuulee kiusantekoa. Yksin aikuiset eivät tätä kuitenkaan voi estää, vaan </a:t>
            </a:r>
            <a:r>
              <a:rPr lang="fi-FI" b="1" dirty="0"/>
              <a:t>myös oppilaiden </a:t>
            </a:r>
            <a:r>
              <a:rPr lang="fi-FI" dirty="0"/>
              <a:t>on haluttava toimia siten, että koulussa ei ketään kiusata. </a:t>
            </a:r>
            <a:endParaRPr lang="fi-FI"/>
          </a:p>
          <a:p>
            <a:pPr marL="114300" indent="0">
              <a:buNone/>
            </a:pPr>
            <a:endParaRPr lang="fi-FI" dirty="0"/>
          </a:p>
          <a:p>
            <a:pPr marL="114300" indent="0">
              <a:buNone/>
            </a:pPr>
            <a:r>
              <a:rPr lang="fi-FI" dirty="0"/>
              <a:t>Käytöstapojen opettaminen on </a:t>
            </a:r>
            <a:r>
              <a:rPr lang="fi-FI" b="1" dirty="0"/>
              <a:t>huoltajien tehtävä</a:t>
            </a:r>
            <a:r>
              <a:rPr lang="fi-FI" dirty="0"/>
              <a:t>, jota koulu tukee. Huoltajien tulee vaatia omalta lapseltaan hyvää käytöstä ja opettaa kädestä pitäen kaveritaitoja. Kasvatusvastuu on vanhemmilla. Huoltajan esimerkki on monessa asiassa kullanarvoinen!</a:t>
            </a:r>
          </a:p>
        </p:txBody>
      </p:sp>
    </p:spTree>
    <p:extLst>
      <p:ext uri="{BB962C8B-B14F-4D97-AF65-F5344CB8AC3E}">
        <p14:creationId xmlns:p14="http://schemas.microsoft.com/office/powerpoint/2010/main" val="657889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Koulukiusaamista vai riita? </a:t>
            </a:r>
          </a:p>
        </p:txBody>
      </p:sp>
      <p:sp>
        <p:nvSpPr>
          <p:cNvPr id="3" name="Sisällön paikkamerkki 2"/>
          <p:cNvSpPr>
            <a:spLocks noGrp="1"/>
          </p:cNvSpPr>
          <p:nvPr>
            <p:ph idx="1"/>
          </p:nvPr>
        </p:nvSpPr>
        <p:spPr>
          <a:xfrm>
            <a:off x="457200" y="1752600"/>
            <a:ext cx="8229600" cy="4916760"/>
          </a:xfrm>
        </p:spPr>
        <p:txBody>
          <a:bodyPr>
            <a:normAutofit fontScale="77500" lnSpcReduction="20000"/>
          </a:bodyPr>
          <a:lstStyle/>
          <a:p>
            <a:pPr marL="114300" indent="0">
              <a:buNone/>
            </a:pPr>
            <a:r>
              <a:rPr lang="fi-FI" dirty="0"/>
              <a:t>Lapset harjoittelevat kaveritaitoja ja yhdessä olemista. Varsinkin pienemmillä oppilailla on usein riitoja, jotka eivät ole kiusaamista. Riidat selvitetään, sovitaan ja pyydetään anteeksi. Kiusaamisen tunnusmerkkejä ovat mm. vahvempi-heikompi –asetelma, ulkopuolelle toistuvasti sulkeminen sekä fyysisen tai psyykkisen kiusaamisen toistuminen/jatkuminen.  </a:t>
            </a:r>
          </a:p>
          <a:p>
            <a:pPr marL="114300" indent="0">
              <a:buNone/>
            </a:pPr>
            <a:endParaRPr lang="fi-FI" dirty="0"/>
          </a:p>
          <a:p>
            <a:pPr marL="114300" indent="0">
              <a:buNone/>
            </a:pPr>
            <a:r>
              <a:rPr lang="fi-FI" dirty="0"/>
              <a:t>Huonoihin käytöstapoihin ja kiusaamiseen puututaan Sammun koulussa aina, kun tällaista huomataan tai koulun aikuiset saavat tästä tietää. </a:t>
            </a:r>
            <a:r>
              <a:rPr lang="fi-FI" b="1" dirty="0"/>
              <a:t>Siksi huoltajien ja oppilaiden tuoma tieto on ensiarvoisen tärkeää vaikka se ei kohdistuisi omaan lapseen.</a:t>
            </a:r>
          </a:p>
          <a:p>
            <a:pPr marL="114300" indent="0">
              <a:buNone/>
            </a:pPr>
            <a:endParaRPr lang="fi-FI" dirty="0"/>
          </a:p>
          <a:p>
            <a:pPr marL="114300" indent="0">
              <a:buNone/>
            </a:pPr>
            <a:r>
              <a:rPr lang="fi-FI" dirty="0"/>
              <a:t>Tavoitteena on oppia koulussa hyviä vuorovaikutustaitoja:</a:t>
            </a:r>
          </a:p>
          <a:p>
            <a:r>
              <a:rPr lang="fi-FI" dirty="0"/>
              <a:t>Jokainen pystyy selvittämään ristiriitatilanteet puhumalla</a:t>
            </a:r>
          </a:p>
          <a:p>
            <a:r>
              <a:rPr lang="fi-FI" dirty="0"/>
              <a:t>Jokainen pystyy toimimaan yksin ja ryhmässä</a:t>
            </a:r>
          </a:p>
          <a:p>
            <a:r>
              <a:rPr lang="fi-FI" dirty="0"/>
              <a:t>Jokainen nostaa esille kaverin hyviä puolia, kannustaa ja iloitsee kaverin kanssa. </a:t>
            </a:r>
          </a:p>
          <a:p>
            <a:r>
              <a:rPr lang="fi-FI" dirty="0"/>
              <a:t>Jokaisella on kauniit käytöstavat.</a:t>
            </a:r>
          </a:p>
        </p:txBody>
      </p:sp>
    </p:spTree>
    <p:extLst>
      <p:ext uri="{BB962C8B-B14F-4D97-AF65-F5344CB8AC3E}">
        <p14:creationId xmlns:p14="http://schemas.microsoft.com/office/powerpoint/2010/main" val="3155851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Riitoihin ja kiusaamiseen puuttuminen 1/2</a:t>
            </a:r>
          </a:p>
        </p:txBody>
      </p:sp>
      <p:sp>
        <p:nvSpPr>
          <p:cNvPr id="3" name="Sisällön paikkamerkki 2"/>
          <p:cNvSpPr>
            <a:spLocks noGrp="1"/>
          </p:cNvSpPr>
          <p:nvPr>
            <p:ph idx="1"/>
          </p:nvPr>
        </p:nvSpPr>
        <p:spPr/>
        <p:txBody>
          <a:bodyPr vert="horz" lIns="91440" tIns="45720" rIns="91440" bIns="45720" rtlCol="0" anchor="t">
            <a:normAutofit fontScale="70000" lnSpcReduction="20000"/>
          </a:bodyPr>
          <a:lstStyle/>
          <a:p>
            <a:pPr marL="114300" indent="0">
              <a:buNone/>
            </a:pPr>
            <a:r>
              <a:rPr lang="fi-FI" dirty="0"/>
              <a:t>RIITOIHIN PUUTTUMINEN</a:t>
            </a:r>
          </a:p>
          <a:p>
            <a:pPr marL="114300" indent="0">
              <a:buNone/>
            </a:pPr>
            <a:r>
              <a:rPr lang="fi-FI" dirty="0"/>
              <a:t>Riitatilanteet ja erimielisyydet pyritään selvittämään välittömästi, koska lapsen muisti on lyhyt. Opettaja tai tilanteeseen tullut aikuinen keskustelee osapuolten kanssa tai pyytää oppilaita kirjoittamaan tapahtuneesta (oma osuus ja toisten osuus) ja selvittää tapahtumien kulun. Riitatilanteita voi tulla viikon aikana useampiakin, eri asioista. Se ei vielä ole kiusaamista. Yleensä näistä tilanteista selvitään keskustelulla ja anteeksipyynnöillä, mutta…</a:t>
            </a:r>
          </a:p>
          <a:p>
            <a:pPr marL="114300" indent="0">
              <a:buNone/>
            </a:pPr>
            <a:endParaRPr lang="fi-FI" dirty="0"/>
          </a:p>
          <a:p>
            <a:pPr marL="114300" indent="0">
              <a:buNone/>
            </a:pPr>
            <a:r>
              <a:rPr lang="fi-FI" dirty="0"/>
              <a:t>JOS TILANNE JATKUU…</a:t>
            </a:r>
          </a:p>
          <a:p>
            <a:pPr marL="114300" indent="0">
              <a:buNone/>
            </a:pPr>
            <a:r>
              <a:rPr lang="fi-FI" dirty="0"/>
              <a:t>Opettaja käy oppilaan kanssa virallisen kasvatuskeskustelun, joka merkitään Wilmaan. Tämä on tärkeää myös tilanteen seurannan kannalta. Lisäksi koululla on käytössä ”dokumentoidut tapaukset”, johon tallennetaan mm. tiedot tilanteen selvittämisestä sekä oppilaiden kuvaukset tilanteesta. Opettajat ovat aina aktiivisesti yhteydessä kotiin sattuneista tilanteista.</a:t>
            </a:r>
          </a:p>
          <a:p>
            <a:pPr marL="114300" indent="0">
              <a:buNone/>
            </a:pPr>
            <a:endParaRPr lang="fi-FI" dirty="0"/>
          </a:p>
          <a:p>
            <a:pPr marL="114300" indent="0">
              <a:buNone/>
            </a:pPr>
            <a:r>
              <a:rPr lang="fi-FI" dirty="0"/>
              <a:t>Jos tilanne toistuu tai on esim. vaarallinen, seuraavan keskustelun käy rehtori tai koulukuraattori. Tässä kohtaa voi harkita, kumpi ensin. Tilanteen toistuttua tai ollessa vakava oppilas voi saada myös muun rangaistuksen, joka voi olla esim. välitunnin vietto sisällä tai jälki-istunto. </a:t>
            </a:r>
          </a:p>
          <a:p>
            <a:pPr marL="114300" indent="0">
              <a:buNone/>
            </a:pPr>
            <a:endParaRPr lang="fi-FI" dirty="0"/>
          </a:p>
        </p:txBody>
      </p:sp>
    </p:spTree>
    <p:extLst>
      <p:ext uri="{BB962C8B-B14F-4D97-AF65-F5344CB8AC3E}">
        <p14:creationId xmlns:p14="http://schemas.microsoft.com/office/powerpoint/2010/main" val="30894804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teekki">
  <a:themeElements>
    <a:clrScheme name="Apteekki">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teekki">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teekki">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8699</TotalTime>
  <Words>1441</Words>
  <Application>Microsoft Office PowerPoint</Application>
  <PresentationFormat>Näytössä katseltava diaesitys (4:3)</PresentationFormat>
  <Paragraphs>97</Paragraphs>
  <Slides>13</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13</vt:i4>
      </vt:variant>
    </vt:vector>
  </HeadingPairs>
  <TitlesOfParts>
    <vt:vector size="17" baseType="lpstr">
      <vt:lpstr>Arial</vt:lpstr>
      <vt:lpstr>Book Antiqua</vt:lpstr>
      <vt:lpstr>Century Gothic</vt:lpstr>
      <vt:lpstr>Apteekki</vt:lpstr>
      <vt:lpstr>PUUTTUMISEN KÄYTÄNTÖJÄ</vt:lpstr>
      <vt:lpstr>Läksy- ja tarvikeunohdukset</vt:lpstr>
      <vt:lpstr>POISSAOLOT</vt:lpstr>
      <vt:lpstr>kasvatuskeskustelu</vt:lpstr>
      <vt:lpstr>Jälki-istunto</vt:lpstr>
      <vt:lpstr>Kiroiluun puuttuminen</vt:lpstr>
      <vt:lpstr>Jokainen on mukana rakentamassa Turvallista Koulupäivää</vt:lpstr>
      <vt:lpstr>Koulukiusaamista vai riita? </vt:lpstr>
      <vt:lpstr>Riitoihin ja kiusaamiseen puuttuminen 1/2</vt:lpstr>
      <vt:lpstr>…Riitoihin ja kiusaamiseen puuttuminen 2/2</vt:lpstr>
      <vt:lpstr>Väkivaltaiseen käytökseen puuttuminen</vt:lpstr>
      <vt:lpstr>Koulukuraattori auttaa, Poliisin apua kouluilla</vt:lpstr>
      <vt:lpstr>YHDESSÄ SELVIÄMME,  Yksin ei kukaan pärjää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Maarit Malmberg</dc:creator>
  <cp:lastModifiedBy>Kirsi Heino</cp:lastModifiedBy>
  <cp:revision>208</cp:revision>
  <cp:lastPrinted>2021-03-16T13:50:04Z</cp:lastPrinted>
  <dcterms:created xsi:type="dcterms:W3CDTF">2019-09-18T09:14:38Z</dcterms:created>
  <dcterms:modified xsi:type="dcterms:W3CDTF">2025-08-11T07:18:15Z</dcterms:modified>
</cp:coreProperties>
</file>