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sldIdLst>
    <p:sldId id="256" r:id="rId5"/>
    <p:sldId id="260" r:id="rId6"/>
    <p:sldId id="259" r:id="rId7"/>
    <p:sldId id="261" r:id="rId8"/>
    <p:sldId id="262" r:id="rId9"/>
    <p:sldId id="267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56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36BC92-79FB-4A99-A349-26747969B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E1DC98-5B48-4F5F-B183-DF4A4CEFF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2FB8DB-498B-4E91-A6F9-41054E15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23BE43-1635-4991-A62C-FF94C7B6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2D9472-F389-4014-98F6-8D6331B7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6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D9E33-E6AF-4225-A523-B852C6C4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B63169-2B75-4CA0-A3DA-0C7303150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68D6DA-83AA-4335-9DC4-EAA438A9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2F87AC-B1EF-4E60-939E-4C81AB15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D316BD-7864-4231-B9F1-DAFF4EF4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41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33C188-ED36-4A6E-AE6E-98E2060CB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4C986C2-E880-4D6F-B122-2C02CBA4F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1AEAC-553E-4267-A394-92B7F1FA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605470-4316-404A-8C74-EA6D1E07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66906-87ED-4642-AC44-1DA43A47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1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53D5A-2CE6-42A3-90E5-0C345314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30BB2E-BB6B-4DE2-A422-5A460EAD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D7FBAD-D509-4FBB-8730-BA793AD3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A18C56-CDBA-4E0B-82F6-0AC7C40C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E86176-960F-46F5-A952-DD5782EE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35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A9BBD8-0263-43AD-BD5B-A8BD5F6D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B49348-8434-4CD1-AFEA-6DD65031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852098-F421-420D-86EB-88F46D79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9845EB-2FAF-4258-892D-929FB120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28D027-EDE9-4BC7-9555-B8AAEEB1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31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156100-9EE7-4670-B089-07B8AC77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283075-3067-4691-A33A-5AC4535DA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595000-E53A-4659-B61F-F17E2D16A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6CA6C7-E5BB-4B60-963A-1E1CB1A8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3919E2-FB4C-451F-AB84-598E1AC2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7EAE40-AE0B-4EC0-AFD7-442AEE88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32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0FF79E-706F-4179-99F9-96875643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8088DE-12B4-41B9-870B-426BC7B24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F692BD-0DF3-4A32-B4E7-8F2EB19E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38ACBF-E278-4D13-8672-90A54CC78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B2143C-493A-4D56-A00F-231D06E98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9124ED4-C9BC-4775-AA61-48363CC8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B837BCC-ACE5-4B9A-B792-1DD4C4F1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0437055-76FB-40B6-9E0A-E49C1C0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7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30429-F5A1-4E23-AAE8-FB8EF94B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3E2E69-8FB4-4108-B77B-B717C363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F9E127-79F4-4A9D-B602-7B6426F7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C04C29-181B-4068-BC7F-11F3CBFC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96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FB2CE1D-2233-43B2-A994-2B61EAD2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C896666-0991-468B-A1CA-C60903E3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879339-C567-4059-8582-45D1EBAA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69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1EFE4-A1CA-4ED6-9523-798A80A6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D49F4-3EAE-46C2-8CFC-831A55D3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3953F5-60A6-4A67-8BEA-F276EFB7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B2F8BF-3EF6-4B46-B9BE-32EF8FF1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FA766-9F36-4BF8-B8A7-5E65F6A6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DE485B-F620-426F-89B5-3E352A2A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47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93E401-7433-4917-B744-4168717D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34A631-61EC-4547-9461-CD7C10A96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C516AB-4F21-4852-87FD-3AB42A68B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DCBB52-8EC9-47FC-B4A7-7C4190D0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D649B1-8FFA-44AE-A1A2-F3186356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569202-13B5-4EFA-BF80-1C317CC9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69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1B2306F-A4E0-4772-8560-FED76DE4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AC0C3D-DAC0-48BC-93EB-789CD3D7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5464C7-38A7-4804-82A7-5ADEAF99B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9A7C-8AD5-406D-A7DB-B151D7C29D05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120948-3B27-45E3-989A-AF8DE42DD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114A3B-FDD1-4021-9AF6-991534BB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C9D2-F146-4EB1-8288-8082A19804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8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koulutus-ja-tutkinnot/perusopetuksen-tuen-mallilomakkeet-ja-prosessikuvaukse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e/svzmrMDRZH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ADE7AB-D162-4EE3-9675-DD4E81B6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826" y="1122362"/>
            <a:ext cx="7573617" cy="3324501"/>
          </a:xfrm>
        </p:spPr>
        <p:txBody>
          <a:bodyPr anchor="ctr" anchorCtr="0"/>
          <a:lstStyle/>
          <a:p>
            <a:r>
              <a:rPr lang="fi-FI" b="1" dirty="0">
                <a:solidFill>
                  <a:srgbClr val="169899"/>
                </a:solidFill>
              </a:rPr>
              <a:t>Oppimisen tuen uudistus 1.8.2025-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FA744C-95B2-4781-AF80-714ACBCCC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826" y="4446864"/>
            <a:ext cx="7573617" cy="1655762"/>
          </a:xfrm>
        </p:spPr>
        <p:txBody>
          <a:bodyPr anchor="ctr" anchorCtr="0"/>
          <a:lstStyle/>
          <a:p>
            <a:r>
              <a:rPr lang="fi-FI" dirty="0"/>
              <a:t>Huittisten perusopetus/Sammun koulu</a:t>
            </a:r>
          </a:p>
        </p:txBody>
      </p:sp>
    </p:spTree>
    <p:extLst>
      <p:ext uri="{BB962C8B-B14F-4D97-AF65-F5344CB8AC3E}">
        <p14:creationId xmlns:p14="http://schemas.microsoft.com/office/powerpoint/2010/main" val="14542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A78D4-DAA0-C956-45AB-D19E72B8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59AE1-0587-ADE8-7F98-4320C02B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Miksi oppimisen tuen uudistus tehdään?</a:t>
            </a:r>
            <a:b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46E487-ECEA-F684-2EA1-AA8DD238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26" y="1357461"/>
            <a:ext cx="11114202" cy="5241302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Uudistus painottaa varhaista ja joustavaa </a:t>
            </a:r>
            <a:r>
              <a:rPr lang="fi-FI" b="1" i="0" dirty="0">
                <a:solidFill>
                  <a:srgbClr val="424242"/>
                </a:solidFill>
                <a:effectLst/>
                <a:latin typeface="Segoe Sans"/>
              </a:rPr>
              <a:t>ryhmäkohtaista</a:t>
            </a: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 tukea, jota annetaan omassa luokassa kaikille oppilaille ryhmän tarpeiden mukaan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Oppilaiden oikeudet tukeen kirjataan tarkemmin lakiin.</a:t>
            </a:r>
          </a:p>
          <a:p>
            <a:pPr>
              <a:spcBef>
                <a:spcPts val="450"/>
              </a:spcBef>
              <a:spcAft>
                <a:spcPts val="750"/>
              </a:spcAft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Uusi laki astuu voimaan 1.8.2025. Siirtymäaika jatkuu 31.8.2026 asti</a:t>
            </a:r>
            <a:r>
              <a:rPr lang="fi-FI" dirty="0">
                <a:solidFill>
                  <a:srgbClr val="424242"/>
                </a:solidFill>
                <a:latin typeface="Segoe Sans"/>
              </a:rPr>
              <a:t>.</a:t>
            </a:r>
            <a:endParaRPr lang="fi-FI" b="0" i="0" dirty="0">
              <a:solidFill>
                <a:srgbClr val="424242"/>
              </a:solidFill>
              <a:effectLst/>
              <a:latin typeface="Segoe Sans"/>
            </a:endParaRPr>
          </a:p>
          <a:p>
            <a:pPr>
              <a:spcBef>
                <a:spcPts val="450"/>
              </a:spcBef>
              <a:spcAft>
                <a:spcPts val="750"/>
              </a:spcAft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Termistö muuttuu suurelta osin:</a:t>
            </a:r>
          </a:p>
          <a:p>
            <a:pPr marL="0" indent="0">
              <a:spcBef>
                <a:spcPts val="450"/>
              </a:spcBef>
              <a:spcAft>
                <a:spcPts val="750"/>
              </a:spcAft>
              <a:buNone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	*</a:t>
            </a:r>
            <a:r>
              <a:rPr lang="fi-FI" sz="2400" dirty="0">
                <a:solidFill>
                  <a:srgbClr val="424242"/>
                </a:solidFill>
                <a:latin typeface="Segoe Sans"/>
              </a:rPr>
              <a:t>Kolmiportaisen tuen tilalle tulee </a:t>
            </a:r>
            <a:r>
              <a:rPr lang="fi-FI" sz="2400" b="1" dirty="0">
                <a:solidFill>
                  <a:srgbClr val="424242"/>
                </a:solidFill>
                <a:latin typeface="Segoe Sans"/>
              </a:rPr>
              <a:t>ryhmäkohtainen tuki ja oppilaskohtainen 	tuki. </a:t>
            </a:r>
          </a:p>
          <a:p>
            <a:pPr marL="0" indent="0">
              <a:spcBef>
                <a:spcPts val="450"/>
              </a:spcBef>
              <a:spcAft>
                <a:spcPts val="750"/>
              </a:spcAft>
              <a:buNone/>
            </a:pPr>
            <a:r>
              <a:rPr lang="fi-FI" sz="2400" dirty="0">
                <a:solidFill>
                  <a:srgbClr val="424242"/>
                </a:solidFill>
                <a:latin typeface="Segoe Sans"/>
              </a:rPr>
              <a:t>	*Pedagoginen arvio, selvitys, oppimissuunnitelma ja </a:t>
            </a:r>
            <a:r>
              <a:rPr lang="fi-FI" sz="2400" dirty="0" err="1">
                <a:solidFill>
                  <a:srgbClr val="424242"/>
                </a:solidFill>
                <a:latin typeface="Segoe Sans"/>
              </a:rPr>
              <a:t>hojks</a:t>
            </a:r>
            <a:r>
              <a:rPr lang="fi-FI" sz="2400" dirty="0">
                <a:solidFill>
                  <a:srgbClr val="424242"/>
                </a:solidFill>
                <a:latin typeface="Segoe Sans"/>
              </a:rPr>
              <a:t> vaihtuvat </a:t>
            </a:r>
          </a:p>
          <a:p>
            <a:pPr marL="0" indent="0">
              <a:spcBef>
                <a:spcPts val="450"/>
              </a:spcBef>
              <a:spcAft>
                <a:spcPts val="750"/>
              </a:spcAft>
              <a:buNone/>
            </a:pPr>
            <a:r>
              <a:rPr lang="fi-FI" sz="2400" dirty="0">
                <a:solidFill>
                  <a:srgbClr val="424242"/>
                </a:solidFill>
                <a:latin typeface="Segoe Sans"/>
              </a:rPr>
              <a:t>	yhteen </a:t>
            </a:r>
            <a:r>
              <a:rPr lang="fi-FI" sz="2400" b="1" dirty="0">
                <a:solidFill>
                  <a:srgbClr val="424242"/>
                </a:solidFill>
                <a:latin typeface="Segoe Sans"/>
              </a:rPr>
              <a:t>	oppimisen tuen suunnitelmaan</a:t>
            </a:r>
            <a:r>
              <a:rPr lang="fi-FI" sz="2400" dirty="0">
                <a:solidFill>
                  <a:srgbClr val="424242"/>
                </a:solidFill>
                <a:latin typeface="Segoe Sans"/>
              </a:rPr>
              <a:t>.</a:t>
            </a:r>
          </a:p>
          <a:p>
            <a:pPr marL="0" indent="0">
              <a:spcBef>
                <a:spcPts val="450"/>
              </a:spcBef>
              <a:spcAft>
                <a:spcPts val="750"/>
              </a:spcAft>
              <a:buNone/>
            </a:pPr>
            <a:r>
              <a:rPr lang="fi-FI" sz="2400" dirty="0">
                <a:solidFill>
                  <a:srgbClr val="424242"/>
                </a:solidFill>
                <a:latin typeface="Segoe Sans"/>
              </a:rPr>
              <a:t>	*Pidennetty oppivelvollisuus on jatkossa varhennettu oppivelvollisuus.</a:t>
            </a:r>
          </a:p>
          <a:p>
            <a:pPr marL="0" indent="0">
              <a:spcBef>
                <a:spcPts val="450"/>
              </a:spcBef>
              <a:spcAft>
                <a:spcPts val="750"/>
              </a:spcAft>
              <a:buNone/>
            </a:pPr>
            <a:r>
              <a:rPr lang="fi-FI" sz="2400" dirty="0">
                <a:solidFill>
                  <a:srgbClr val="424242"/>
                </a:solidFill>
                <a:latin typeface="Segoe Sans"/>
              </a:rPr>
              <a:t>	*Oppiaineen yksilöllistäminen on jatkossa oppiaineen rajaaminen.</a:t>
            </a:r>
          </a:p>
          <a:p>
            <a:pPr marL="0" indent="0">
              <a:spcBef>
                <a:spcPts val="450"/>
              </a:spcBef>
              <a:spcAft>
                <a:spcPts val="750"/>
              </a:spcAft>
              <a:buNone/>
            </a:pPr>
            <a:r>
              <a:rPr lang="fi-FI" sz="2400" dirty="0">
                <a:solidFill>
                  <a:srgbClr val="424242"/>
                </a:solidFill>
                <a:latin typeface="Segoe Sans"/>
              </a:rPr>
              <a:t>	*Vuosiluokkiin sitomaton opetus on jatkossa tavoitekokonaisuuksittain opiskelu. </a:t>
            </a:r>
          </a:p>
          <a:p>
            <a:pPr marL="0" indent="0" algn="l">
              <a:spcBef>
                <a:spcPts val="450"/>
              </a:spcBef>
              <a:spcAft>
                <a:spcPts val="750"/>
              </a:spcAft>
              <a:buNone/>
            </a:pPr>
            <a:endParaRPr lang="fi-FI" b="0" i="0" dirty="0">
              <a:solidFill>
                <a:srgbClr val="424242"/>
              </a:solidFill>
              <a:effectLst/>
              <a:latin typeface="Segoe San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28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9D443B-0EF9-4B4F-862D-29C50E1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Varhainen ja ennaltaehkäisevä tuki, oppimisen edellytyksiä tukevat opetusjärjestelyt</a:t>
            </a:r>
            <a:b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BA4F79-1750-4061-B3D6-8CB13105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288"/>
            <a:ext cx="10515600" cy="5137441"/>
          </a:xfrm>
        </p:spPr>
        <p:txBody>
          <a:bodyPr>
            <a:normAutofit fontScale="62500" lnSpcReduction="20000"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Tuki aloitetaan mahdollisimman varhain oppilaan omassa opetusryhmässä. Jatkossa opetusryhmässä voi työskennellä useampia aikuisia ja opetusryhmiä voidaan ryhmitellä eri oppitunneilla joustavasti. 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Tuen painopiste on ennakoivassa ja joustavassa toimintaan. Oppilaiden tukemisessa käytetään luokkakohtaisia pedagogisia </a:t>
            </a:r>
            <a:r>
              <a:rPr lang="fi-FI" dirty="0">
                <a:solidFill>
                  <a:srgbClr val="424242"/>
                </a:solidFill>
                <a:latin typeface="Segoe Sans"/>
              </a:rPr>
              <a:t>ratkaisuja. </a:t>
            </a: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Koulunkäynnin ohjaajia hyödynnetään oppilaiden koulunkäynnin ja opetukseen osallistumisen tukena.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Oppimisen edellytyksiä tukevat opetusjärjestelyt </a:t>
            </a:r>
            <a:r>
              <a:rPr lang="fi-FI" dirty="0" err="1">
                <a:solidFill>
                  <a:srgbClr val="424242"/>
                </a:solidFill>
                <a:latin typeface="Segoe Sans"/>
              </a:rPr>
              <a:t>resurssoidaan</a:t>
            </a:r>
            <a:r>
              <a:rPr lang="fi-FI" dirty="0">
                <a:solidFill>
                  <a:srgbClr val="424242"/>
                </a:solidFill>
                <a:latin typeface="Segoe Sans"/>
              </a:rPr>
              <a:t> ja suunnitellaan lukuvuosittain. 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Tukea suunnitellaan ja tarkastellaan pedagogisessa tiimissä kuten ennenkin. Vuosittain tehdään luokkakohtaiset tuen tarpeen kartoitukset.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Tukiopetus on yksi merkittävin tuen muoto: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	Yleinen tukiopetus on opittaviin asioihin tutustumista etukäteen tai opitun 	vahvistamista ja kertaamista.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Opetuskielen tukiopetus: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	Opetuskielen tukiopetus kohdistuu ensisijaisesti opetuskielen taidon ja eri	tiedonalojen tekstitaitojen vahvistamiseen. Sitä annetaan oppilaille, joilla ei ole        	riittävää opetuskielen taitoa perusopetuksen oppimäärän suorittamiseksi.</a:t>
            </a:r>
            <a:endParaRPr lang="fi-FI" b="0" i="0" dirty="0">
              <a:solidFill>
                <a:srgbClr val="424242"/>
              </a:solidFill>
              <a:effectLst/>
              <a:latin typeface="Segoe San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30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96222-45DB-FF30-8A6B-B15AE6471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12CD7B-1853-9FA2-E99C-7D1CA704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Ryhmäkohtainen tuki</a:t>
            </a:r>
            <a:b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E6165-CB1B-18E8-5B5B-86C0C073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329"/>
            <a:ext cx="10515600" cy="5017634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424242"/>
                </a:solidFill>
                <a:effectLst/>
                <a:latin typeface="Segoe Sans"/>
              </a:rPr>
              <a:t>Yleinen tukiopetus, opetuskielen tukiopetus ja erityisopettajan/erityisluokanopettajan antama opetus.</a:t>
            </a:r>
          </a:p>
          <a:p>
            <a:pPr>
              <a:spcAft>
                <a:spcPts val="600"/>
              </a:spcAft>
            </a:pPr>
            <a:r>
              <a:rPr lang="fi-FI" sz="2200" dirty="0">
                <a:latin typeface="Segoe Sans"/>
              </a:rPr>
              <a:t>Ryhmäkohtaisia tukimuotoja annetaan koulussa joko yleisopetuksen opetusryhmissä muun opetuksen yhteydessä tai joustavasti muodostetuissa pienemmissä ryhmissä. </a:t>
            </a:r>
          </a:p>
          <a:p>
            <a:pPr>
              <a:spcAft>
                <a:spcPts val="600"/>
              </a:spcAft>
            </a:pPr>
            <a:r>
              <a:rPr lang="fi-FI" sz="2200" dirty="0">
                <a:latin typeface="Segoe Sans"/>
              </a:rPr>
              <a:t>Tuki voi olla erityisopettajan antamaa opetusta, jota annetaan yhteis- tai samanaikaisopetuksena esiopetuksen-, luokan- tai aineenopettajan kanssa pääsääntöisesti luokkatasoisesti, koko opetusryhmän tarpeet huomioiden.</a:t>
            </a:r>
            <a:endParaRPr lang="fi-FI" sz="2200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424242"/>
                </a:solidFill>
                <a:effectLst/>
                <a:latin typeface="Segoe Sans"/>
              </a:rPr>
              <a:t>Erityisopettaja tai erityisluokanopettaja voi antaa jatkossa joustavasti muodostetussa pienemmässä </a:t>
            </a:r>
            <a:r>
              <a:rPr lang="fi-FI" sz="2200" dirty="0">
                <a:solidFill>
                  <a:srgbClr val="424242"/>
                </a:solidFill>
                <a:latin typeface="Segoe Sans"/>
              </a:rPr>
              <a:t>ryhmässä </a:t>
            </a:r>
            <a:r>
              <a:rPr lang="fi-FI" sz="2200" b="1" i="0" dirty="0">
                <a:solidFill>
                  <a:srgbClr val="424242"/>
                </a:solidFill>
                <a:effectLst/>
                <a:latin typeface="Segoe Sans"/>
              </a:rPr>
              <a:t>tilapäistä</a:t>
            </a:r>
            <a:r>
              <a:rPr lang="fi-FI" sz="2200" b="0" i="0" dirty="0">
                <a:solidFill>
                  <a:srgbClr val="424242"/>
                </a:solidFill>
                <a:effectLst/>
                <a:latin typeface="Segoe Sans"/>
              </a:rPr>
              <a:t> opetusta  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424242"/>
                </a:solidFill>
                <a:effectLst/>
                <a:latin typeface="Segoe Sans"/>
              </a:rPr>
              <a:t>Annetaan ilman hallintopäätöksiä, joustavasti ja suunnitelmallisesti.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424242"/>
                </a:solidFill>
                <a:effectLst/>
                <a:latin typeface="Segoe Sans"/>
              </a:rPr>
              <a:t>Tavoitteena keventää hallinnollista kuormaa ja lisätä tuen saatavuutta.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424242"/>
                </a:solidFill>
                <a:latin typeface="Segoe Sans"/>
              </a:rPr>
              <a:t>Ryhmäkohtaiseen tukeen tulee olla käytettävissä vähintään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fi-FI" sz="2200" dirty="0">
                <a:solidFill>
                  <a:srgbClr val="424242"/>
                </a:solidFill>
                <a:latin typeface="Segoe Sans"/>
              </a:rPr>
              <a:t>   0,122 h/oppilas. </a:t>
            </a:r>
            <a:endParaRPr lang="fi-FI" sz="2200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45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4D65-8692-2D70-C0DE-0F248ED0D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9FC8B-C645-E742-F632-30613B4B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Oppilaskohtainen tuki</a:t>
            </a:r>
            <a:b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A01255-8B52-9F95-DB4F-2D0063B4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485"/>
            <a:ext cx="9191920" cy="5354424"/>
          </a:xfrm>
        </p:spPr>
        <p:txBody>
          <a:bodyPr>
            <a:normAutofit fontScale="55000" lnSpcReduction="20000"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Jos ryhmäkohtainen tuki ei riitä, tarjotaan </a:t>
            </a:r>
            <a:r>
              <a:rPr lang="fi-FI" dirty="0">
                <a:solidFill>
                  <a:srgbClr val="424242"/>
                </a:solidFill>
                <a:latin typeface="Segoe Sans"/>
              </a:rPr>
              <a:t>oppilaskohtaista</a:t>
            </a: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 tukea:</a:t>
            </a:r>
            <a:endParaRPr lang="fi-FI" dirty="0">
              <a:solidFill>
                <a:srgbClr val="424242"/>
              </a:solidFill>
              <a:latin typeface="Segoe Sans"/>
            </a:endParaRPr>
          </a:p>
          <a:p>
            <a:pPr marL="7429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1. Erityisopettajan antama opetus osittain pienryhmässä</a:t>
            </a: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  tai muun opetuksen yhteydessä</a:t>
            </a:r>
          </a:p>
          <a:p>
            <a:pPr marL="7429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2. Erityisopettajan tai erityisluokanopettajan antama opetus osittain tai kokonaan pienryhmässä (yli puolet oppiaineen tunneista tai kokonaan)</a:t>
            </a:r>
          </a:p>
          <a:p>
            <a:pPr marL="7429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3. erityisluokanopettajan opetus  erityisluokassa (mahdollisuus osallistua joissakin oppiaineissa </a:t>
            </a:r>
            <a:r>
              <a:rPr lang="fi-FI" b="0" i="0">
                <a:solidFill>
                  <a:srgbClr val="424242"/>
                </a:solidFill>
                <a:effectLst/>
                <a:latin typeface="Segoe Sans"/>
              </a:rPr>
              <a:t>yleisopetuksen tunneille)</a:t>
            </a:r>
            <a:endParaRPr lang="fi-FI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7429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24242"/>
                </a:solidFill>
                <a:effectLst/>
                <a:latin typeface="Segoe Sans"/>
              </a:rPr>
              <a:t>4. </a:t>
            </a:r>
            <a:r>
              <a:rPr lang="fi-FI" dirty="0">
                <a:solidFill>
                  <a:srgbClr val="424242"/>
                </a:solidFill>
                <a:latin typeface="Segoe Sans"/>
              </a:rPr>
              <a:t>Avustamis- ja tulkitsemispalvelut sekä apuvälineet (316)</a:t>
            </a:r>
          </a:p>
          <a:p>
            <a:pPr marL="7429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Oppilaskohtaisesta tuesta tehdään arvio ja suunnitelma sekä hallinnollinen päätös. </a:t>
            </a:r>
            <a:r>
              <a:rPr lang="fi-FI" dirty="0">
                <a:solidFill>
                  <a:srgbClr val="424242"/>
                </a:solidFill>
                <a:latin typeface="Segoe Sans"/>
                <a:hlinkClick r:id="rId2"/>
              </a:rPr>
              <a:t>https://www.oph.fi/fi/koulutus-ja-tutkinnot/perusopetuksen-tuen-mallilomakkeet-ja-prosessikuvaukset</a:t>
            </a:r>
            <a:r>
              <a:rPr lang="fi-FI" dirty="0">
                <a:solidFill>
                  <a:srgbClr val="424242"/>
                </a:solidFill>
                <a:latin typeface="Segoe Sans"/>
              </a:rPr>
              <a:t> 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Oppilaskohtaista tukea saavia oppilaita (koskee kohtien 2. ja 3. oppilaskohtaista tukea) voi yhden opettajan ryhmässä olla enintään viisi. 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Opetusryhmäkoot määrittyvät em. viiden oppilaan rajan sekä erityisluokkiin määriteltyjen oppilasmäärärajojen mukaan: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	Tilapäinen pienryhmä enintään 8 oppilasta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	Erityisluokat isojen luokkien yhteydessä 10 oppilasta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fi-FI" dirty="0">
                <a:solidFill>
                  <a:srgbClr val="424242"/>
                </a:solidFill>
                <a:latin typeface="Segoe Sans"/>
              </a:rPr>
              <a:t>	Varhennetun oppivelvollisuuden erityisluokat 8 tai 6 oppilasta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424242"/>
              </a:solidFill>
              <a:effectLst/>
              <a:latin typeface="Segoe San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35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BA3217-936A-4C21-99BC-F7554AF7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Oppiaineen rajaaminen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B4B70D-2478-46C7-8AFF-A22EDA0A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Oppiaineen rajaamista kutsuttiin aikaisemmin oppiaineen yksilöllistämiseksi.</a:t>
            </a:r>
          </a:p>
          <a:p>
            <a:r>
              <a:rPr lang="fi-FI" dirty="0"/>
              <a:t>Oppiaine voidaan rajata vasta, kun oppilaalle on annettu tukiopetusta ja hän on saanut kyseisen oppiaineen opetusta erityisopettajan tai erityisluokanopettajan pienryhmäopetusta.</a:t>
            </a:r>
          </a:p>
          <a:p>
            <a:r>
              <a:rPr lang="fi-FI" dirty="0"/>
              <a:t>Luokan kertaaminen on edelleen mahdollista.</a:t>
            </a:r>
          </a:p>
          <a:p>
            <a:r>
              <a:rPr lang="fi-FI" dirty="0"/>
              <a:t>Oppiaineen rajaaminen on viimesijainen keino.</a:t>
            </a:r>
          </a:p>
          <a:p>
            <a:r>
              <a:rPr lang="fi-FI" dirty="0"/>
              <a:t>Mikäli oppiaine rajataan, se arvioidaan sanallisesti. 9.luokan päättöarvioinnissa arvosanaksi tulee automaattisesti 5*.</a:t>
            </a:r>
          </a:p>
        </p:txBody>
      </p:sp>
    </p:spTree>
    <p:extLst>
      <p:ext uri="{BB962C8B-B14F-4D97-AF65-F5344CB8AC3E}">
        <p14:creationId xmlns:p14="http://schemas.microsoft.com/office/powerpoint/2010/main" val="102521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5C99B-8DD4-F7CF-36BB-EA0F9ADE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br>
              <a:rPr lang="fi-FI" b="0" i="0" dirty="0">
                <a:effectLst/>
              </a:rPr>
            </a:br>
            <a:br>
              <a:rPr lang="fi-FI" b="0" i="0" dirty="0">
                <a:effectLst/>
              </a:rPr>
            </a:br>
            <a:r>
              <a:rPr lang="fi-FI" b="0" i="0" dirty="0">
                <a:effectLst/>
              </a:rPr>
              <a:t>Voit antaa palautetta tai kysyä tuen uudistamisesta!</a:t>
            </a:r>
            <a:br>
              <a:rPr lang="fi-FI" b="0" i="0" dirty="0">
                <a:effectLst/>
              </a:rPr>
            </a:br>
            <a:br>
              <a:rPr lang="fi-FI" b="0" i="0" dirty="0">
                <a:effectLst/>
              </a:rPr>
            </a:br>
            <a:br>
              <a:rPr lang="fi-FI" b="0" i="0" dirty="0">
                <a:effectLst/>
              </a:rPr>
            </a:br>
            <a:r>
              <a:rPr lang="fi-FI" sz="1600" dirty="0">
                <a:hlinkClick r:id="rId2"/>
              </a:rPr>
              <a:t>https://forms.office.com/e/svzmrMDRZH</a:t>
            </a:r>
            <a:endParaRPr lang="fi-FI" sz="16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1B836-6CE7-43F2-91F5-F3B584686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627" y="2366128"/>
            <a:ext cx="4960824" cy="44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5634"/>
      </p:ext>
    </p:extLst>
  </p:cSld>
  <p:clrMapOvr>
    <a:masterClrMapping/>
  </p:clrMapOvr>
</p:sld>
</file>

<file path=ppt/theme/theme1.xml><?xml version="1.0" encoding="utf-8"?>
<a:theme xmlns:a="http://schemas.openxmlformats.org/drawingml/2006/main" name="Huittinen_PPT_värikäs">
  <a:themeElements>
    <a:clrScheme name="Huittinen mallivär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BD2A"/>
      </a:accent1>
      <a:accent2>
        <a:srgbClr val="FFEC5E"/>
      </a:accent2>
      <a:accent3>
        <a:srgbClr val="169899"/>
      </a:accent3>
      <a:accent4>
        <a:srgbClr val="514B48"/>
      </a:accent4>
      <a:accent5>
        <a:srgbClr val="587A2E"/>
      </a:accent5>
      <a:accent6>
        <a:srgbClr val="DEF191"/>
      </a:accent6>
      <a:hlink>
        <a:srgbClr val="113B56"/>
      </a:hlink>
      <a:folHlink>
        <a:srgbClr val="1698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ttinen_PPT_värikäs" id="{552A3B49-D823-4004-82FC-11A0F1728D76}" vid="{A817AA4A-412B-49F7-82A5-D9C45BB244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849e2-5aef-47a2-b7fb-c9edc66b7c53">
      <Terms xmlns="http://schemas.microsoft.com/office/infopath/2007/PartnerControls"/>
    </lcf76f155ced4ddcb4097134ff3c332f>
    <TaxCatchAll xmlns="9dff77c7-25da-4a12-91af-33a9876ba7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EA5F7D124546E4EAA9B30C36192DC35" ma:contentTypeVersion="12" ma:contentTypeDescription="Luo uusi asiakirja." ma:contentTypeScope="" ma:versionID="d4e093aff7c9784f612ed29740b94c4f">
  <xsd:schema xmlns:xsd="http://www.w3.org/2001/XMLSchema" xmlns:xs="http://www.w3.org/2001/XMLSchema" xmlns:p="http://schemas.microsoft.com/office/2006/metadata/properties" xmlns:ns2="f20849e2-5aef-47a2-b7fb-c9edc66b7c53" xmlns:ns3="9dff77c7-25da-4a12-91af-33a9876ba7ef" targetNamespace="http://schemas.microsoft.com/office/2006/metadata/properties" ma:root="true" ma:fieldsID="7dab9d9465d5adb6efa6d2db2607d8e4" ns2:_="" ns3:_="">
    <xsd:import namespace="f20849e2-5aef-47a2-b7fb-c9edc66b7c53"/>
    <xsd:import namespace="9dff77c7-25da-4a12-91af-33a9876ba7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849e2-5aef-47a2-b7fb-c9edc66b7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60aeaf4e-e4eb-46cb-8e27-06030e657c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f77c7-25da-4a12-91af-33a9876ba7e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4efb7de-fa9e-4aa6-9cd5-e555d887b146}" ma:internalName="TaxCatchAll" ma:showField="CatchAllData" ma:web="9dff77c7-25da-4a12-91af-33a9876ba7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1D208-0C81-48E2-9401-55145021DB1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dff77c7-25da-4a12-91af-33a9876ba7ef"/>
    <ds:schemaRef ds:uri="f20849e2-5aef-47a2-b7fb-c9edc66b7c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3BE0B2-5AB9-4456-82E1-113AF4590E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4D271C-10AA-45CB-A89B-6F43D7C9B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849e2-5aef-47a2-b7fb-c9edc66b7c53"/>
    <ds:schemaRef ds:uri="9dff77c7-25da-4a12-91af-33a9876ba7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Huittinen_PPT_värikäs</Template>
  <TotalTime>1308</TotalTime>
  <Words>582</Words>
  <Application>Microsoft Office PowerPoint</Application>
  <PresentationFormat>Laajakuva</PresentationFormat>
  <Paragraphs>52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Sans</vt:lpstr>
      <vt:lpstr>Huittinen_PPT_värikäs</vt:lpstr>
      <vt:lpstr>Oppimisen tuen uudistus 1.8.2025-</vt:lpstr>
      <vt:lpstr>Miksi oppimisen tuen uudistus tehdään? </vt:lpstr>
      <vt:lpstr>Varhainen ja ennaltaehkäisevä tuki, oppimisen edellytyksiä tukevat opetusjärjestelyt </vt:lpstr>
      <vt:lpstr>Ryhmäkohtainen tuki </vt:lpstr>
      <vt:lpstr>Oppilaskohtainen tuki </vt:lpstr>
      <vt:lpstr>Oppiaineen rajaaminen</vt:lpstr>
      <vt:lpstr>  Voit antaa palautetta tai kysyä tuen uudistamisesta!   https://forms.office.com/e/svzmrMDRZH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Huittinen PPT värikäs esitysaloitus</dc:title>
  <dc:creator>Helena Kaitanen</dc:creator>
  <cp:lastModifiedBy>Kirsi Heino</cp:lastModifiedBy>
  <cp:revision>22</cp:revision>
  <dcterms:created xsi:type="dcterms:W3CDTF">2025-02-16T14:05:43Z</dcterms:created>
  <dcterms:modified xsi:type="dcterms:W3CDTF">2025-08-14T07:37:12Z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0x0101002EA5F7D124546E4EAA9B30C36192DC35</vt:lpwstr>
  </property>
  <property fmtid="{D5CDD505-2E9C-101B-9397-08002B2CF9AE}" pid="3" name="MediaServiceImageTags">
    <vt:lpwstr/>
  </property>
</Properties>
</file>