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60" r:id="rId4"/>
    <p:sldId id="261" r:id="rId5"/>
    <p:sldId id="258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844666-E67B-4D05-81B2-3007B4AA6956}" v="155" dt="2023-03-11T07:39:06.635"/>
    <p1510:client id="{9CE03FC4-AD93-509A-7553-F57A2C8D7188}" v="762" dt="2023-03-03T15:13:47.564"/>
    <p1510:client id="{A3B50C06-0D69-E35C-C8C1-F88E4D6558CF}" v="1081" dt="2023-03-03T08:59:24.837"/>
    <p1510:client id="{A7994E9A-EAD5-46F8-B9B4-788B64374F66}" v="5038" dt="2023-03-03T08:24:40.328"/>
    <p1510:client id="{C4C26C20-6EB3-B1FC-226E-51C2FB83A5A3}" v="34" dt="2023-03-13T18:21:01.640"/>
    <p1510:client id="{C5BBBE4D-6354-5D3D-4E66-C033159DF2D8}" v="372" dt="2023-03-03T12:03:27.562"/>
    <p1510:client id="{CDF7AEBD-5B72-1229-AE07-418137D73E84}" v="466" dt="2023-03-17T16:34:21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err="1">
                <a:cs typeface="Calibri Light"/>
              </a:rPr>
              <a:t>Aivot</a:t>
            </a:r>
            <a:r>
              <a:rPr lang="en-US" sz="5400">
                <a:cs typeface="Calibri Light"/>
              </a:rPr>
              <a:t> ja </a:t>
            </a:r>
            <a:r>
              <a:rPr lang="en-US" sz="5400" err="1">
                <a:cs typeface="Calibri Light"/>
              </a:rPr>
              <a:t>oppiminen</a:t>
            </a:r>
            <a:endParaRPr lang="en-US" sz="540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6194" y="5421908"/>
            <a:ext cx="4087305" cy="1147863"/>
          </a:xfrm>
        </p:spPr>
        <p:txBody>
          <a:bodyPr anchor="t">
            <a:normAutofit fontScale="92500"/>
          </a:bodyPr>
          <a:lstStyle/>
          <a:p>
            <a:pPr algn="l"/>
            <a:r>
              <a:rPr lang="en-US" sz="2000" err="1">
                <a:cs typeface="Calibri"/>
              </a:rPr>
              <a:t>Diojen</a:t>
            </a:r>
            <a:r>
              <a:rPr lang="en-US" sz="2000">
                <a:cs typeface="Calibri"/>
              </a:rPr>
              <a:t> </a:t>
            </a:r>
            <a:r>
              <a:rPr lang="en-US" sz="2000" err="1">
                <a:cs typeface="Calibri"/>
              </a:rPr>
              <a:t>lähde</a:t>
            </a:r>
            <a:r>
              <a:rPr lang="en-US" sz="2000">
                <a:cs typeface="Calibri"/>
              </a:rPr>
              <a:t>:</a:t>
            </a:r>
          </a:p>
          <a:p>
            <a:pPr algn="l"/>
            <a:r>
              <a:rPr lang="en-US" sz="2000">
                <a:cs typeface="Calibri"/>
              </a:rPr>
              <a:t>Isomäki, Heli (2023). NMI: Aivo-</a:t>
            </a:r>
            <a:r>
              <a:rPr lang="en-US" sz="2000" err="1">
                <a:cs typeface="Calibri"/>
              </a:rPr>
              <a:t>osaamista</a:t>
            </a:r>
            <a:r>
              <a:rPr lang="en-US" sz="2000">
                <a:cs typeface="Calibri"/>
              </a:rPr>
              <a:t> </a:t>
            </a:r>
            <a:r>
              <a:rPr lang="en-US" sz="2000" err="1">
                <a:cs typeface="Calibri"/>
              </a:rPr>
              <a:t>opettajille</a:t>
            </a:r>
            <a:r>
              <a:rPr lang="en-US" sz="2000">
                <a:cs typeface="Calibri"/>
              </a:rPr>
              <a:t>. </a:t>
            </a:r>
            <a:r>
              <a:rPr lang="en-US" sz="2000" err="1">
                <a:cs typeface="Calibri"/>
              </a:rPr>
              <a:t>Koulutusluennot</a:t>
            </a:r>
            <a:r>
              <a:rPr lang="en-US" sz="2000">
                <a:cs typeface="Calibri"/>
              </a:rPr>
              <a:t>.</a:t>
            </a:r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12" r="-1" b="1520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3193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8140EC-1E63-B5DD-4A74-B1737D06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b="1">
                <a:solidFill>
                  <a:srgbClr val="FFFFFF"/>
                </a:solidFill>
                <a:cs typeface="Calibri Light"/>
              </a:rPr>
              <a:t>KESKITTYMISEN PULMAT LUOKASSA</a:t>
            </a:r>
            <a:endParaRPr lang="en-US" sz="1800" b="1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198EB-8753-DFE3-188A-C2B89D58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462" y="256133"/>
            <a:ext cx="8033949" cy="6455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b="1" dirty="0" err="1">
                <a:cs typeface="Calibri" panose="020F0502020204030204"/>
              </a:rPr>
              <a:t>Keskittymisen</a:t>
            </a:r>
            <a:r>
              <a:rPr lang="en-US" sz="3200" b="1" dirty="0">
                <a:cs typeface="Calibri" panose="020F0502020204030204"/>
              </a:rPr>
              <a:t> </a:t>
            </a:r>
            <a:r>
              <a:rPr lang="en-US" sz="3200" b="1" dirty="0" err="1">
                <a:cs typeface="Calibri" panose="020F0502020204030204"/>
              </a:rPr>
              <a:t>erilaisia</a:t>
            </a:r>
            <a:r>
              <a:rPr lang="en-US" sz="3200" b="1" dirty="0">
                <a:cs typeface="Calibri" panose="020F0502020204030204"/>
              </a:rPr>
              <a:t> </a:t>
            </a:r>
            <a:r>
              <a:rPr lang="en-US" sz="3200" b="1" dirty="0" err="1">
                <a:cs typeface="Calibri" panose="020F0502020204030204"/>
              </a:rPr>
              <a:t>pulmia</a:t>
            </a:r>
            <a:endParaRPr lang="en-US" sz="3200" b="1" dirty="0">
              <a:cs typeface="Calibri" panose="020F0502020204030204"/>
            </a:endParaRP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 err="1">
                <a:cs typeface="Calibri" panose="020F0502020204030204"/>
              </a:rPr>
              <a:t>Etuotsalohkoon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liittyvät</a:t>
            </a:r>
            <a:r>
              <a:rPr lang="en-US" sz="2000" dirty="0">
                <a:cs typeface="Calibri"/>
              </a:rPr>
              <a:t>:</a:t>
            </a:r>
            <a:endParaRPr lang="en-US" dirty="0"/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>
                <a:cs typeface="Calibri" panose="020F0502020204030204"/>
              </a:rPr>
              <a:t>*ADHD -</a:t>
            </a:r>
            <a:r>
              <a:rPr lang="en-US" sz="2000" dirty="0" err="1">
                <a:cs typeface="Calibri" panose="020F0502020204030204"/>
              </a:rPr>
              <a:t>aivojen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alivirittyneisyys</a:t>
            </a:r>
            <a:r>
              <a:rPr lang="en-US" sz="2000" dirty="0">
                <a:cs typeface="Calibri" panose="020F0502020204030204"/>
              </a:rPr>
              <a:t> </a:t>
            </a:r>
          </a:p>
          <a:p>
            <a:pPr>
              <a:buNone/>
            </a:pPr>
            <a:r>
              <a:rPr lang="en-US" sz="2000" dirty="0">
                <a:cs typeface="Calibri" panose="020F0502020204030204"/>
              </a:rPr>
              <a:t>*ADD –</a:t>
            </a:r>
            <a:r>
              <a:rPr lang="en-US" sz="2000" dirty="0" err="1">
                <a:cs typeface="Calibri" panose="020F0502020204030204"/>
              </a:rPr>
              <a:t>aivojen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alivirittyneisyys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ilman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levottomuutta</a:t>
            </a:r>
            <a:endParaRPr lang="en-US" sz="2000" dirty="0">
              <a:ea typeface="+mn-lt"/>
              <a:cs typeface="+mn-lt"/>
            </a:endParaRP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*ADT </a:t>
            </a:r>
            <a:r>
              <a:rPr lang="en-US" sz="2000" dirty="0" err="1">
                <a:ea typeface="+mn-lt"/>
                <a:cs typeface="+mn-lt"/>
              </a:rPr>
              <a:t>aivojen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ylivirittyneisyydestä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johtuva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keskittymisvaje</a:t>
            </a:r>
            <a:r>
              <a:rPr lang="en-US" sz="2000" dirty="0">
                <a:ea typeface="+mn-lt"/>
                <a:cs typeface="+mn-lt"/>
              </a:rPr>
              <a:t>, </a:t>
            </a:r>
            <a:r>
              <a:rPr lang="en-US" sz="2000" dirty="0" err="1">
                <a:ea typeface="+mn-lt"/>
                <a:cs typeface="+mn-lt"/>
              </a:rPr>
              <a:t>joka</a:t>
            </a:r>
            <a:r>
              <a:rPr lang="en-US" sz="2000" dirty="0">
                <a:ea typeface="+mn-lt"/>
                <a:cs typeface="+mn-lt"/>
              </a:rPr>
              <a:t>  on </a:t>
            </a:r>
            <a:r>
              <a:rPr lang="en-US" sz="2000" dirty="0" err="1">
                <a:ea typeface="+mn-lt"/>
                <a:cs typeface="+mn-lt"/>
              </a:rPr>
              <a:t>itse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aiheu</a:t>
            </a:r>
            <a:r>
              <a:rPr lang="en-US" sz="2000" dirty="0">
                <a:ea typeface="+mn-lt"/>
                <a:cs typeface="+mn-lt"/>
              </a:rPr>
              <a:t>-</a:t>
            </a:r>
          </a:p>
          <a:p>
            <a:pPr>
              <a:buNone/>
            </a:pPr>
            <a:r>
              <a:rPr lang="en-US" sz="2000" dirty="0">
                <a:ea typeface="+mn-lt"/>
                <a:cs typeface="+mn-lt"/>
              </a:rPr>
              <a:t>    </a:t>
            </a:r>
            <a:r>
              <a:rPr lang="en-US" sz="2000" dirty="0" err="1">
                <a:ea typeface="+mn-lt"/>
                <a:cs typeface="+mn-lt"/>
              </a:rPr>
              <a:t>tettu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omalla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käyttäytymisellä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romahduttaa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keskittymis</a:t>
            </a:r>
            <a:r>
              <a:rPr lang="en-US" sz="2000" dirty="0">
                <a:ea typeface="+mn-lt"/>
                <a:cs typeface="+mn-lt"/>
              </a:rPr>
              <a:t>- ja </a:t>
            </a:r>
            <a:r>
              <a:rPr lang="en-US" sz="2000" dirty="0" err="1">
                <a:ea typeface="+mn-lt"/>
                <a:cs typeface="+mn-lt"/>
              </a:rPr>
              <a:t>suorituskyvyn</a:t>
            </a:r>
            <a:endParaRPr lang="en-US" sz="2000"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 err="1">
                <a:cs typeface="Calibri" panose="020F0502020204030204"/>
              </a:rPr>
              <a:t>Päälaenlohko</a:t>
            </a:r>
            <a:r>
              <a:rPr lang="en-US" sz="2000" dirty="0">
                <a:cs typeface="Calibri" panose="020F0502020204030204"/>
              </a:rPr>
              <a:t> ja </a:t>
            </a:r>
            <a:r>
              <a:rPr lang="en-US" sz="2000" dirty="0" err="1">
                <a:cs typeface="Calibri" panose="020F0502020204030204"/>
              </a:rPr>
              <a:t>tunnejärjestelmä</a:t>
            </a:r>
            <a:r>
              <a:rPr lang="en-US" sz="2000" dirty="0">
                <a:cs typeface="Calibri" panose="020F0502020204030204"/>
              </a:rPr>
              <a:t> (</a:t>
            </a:r>
            <a:r>
              <a:rPr lang="en-US" sz="2000" dirty="0" err="1">
                <a:cs typeface="Calibri" panose="020F0502020204030204"/>
              </a:rPr>
              <a:t>limbinen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järjestelmä</a:t>
            </a:r>
            <a:r>
              <a:rPr lang="en-US" sz="2000" dirty="0">
                <a:cs typeface="Calibri" panose="020F0502020204030204"/>
              </a:rPr>
              <a:t>):</a:t>
            </a:r>
          </a:p>
          <a:p>
            <a:pPr marL="0" indent="0">
              <a:buNone/>
            </a:pP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>
                <a:cs typeface="Calibri" panose="020F0502020204030204"/>
              </a:rPr>
              <a:t>*Shared attention – </a:t>
            </a:r>
            <a:r>
              <a:rPr lang="en-US" sz="2000" dirty="0" err="1">
                <a:cs typeface="Calibri" panose="020F0502020204030204"/>
              </a:rPr>
              <a:t>peilisolut</a:t>
            </a:r>
            <a:r>
              <a:rPr lang="en-US" sz="2000" dirty="0">
                <a:cs typeface="Calibri" panose="020F0502020204030204"/>
              </a:rPr>
              <a:t>: </a:t>
            </a:r>
            <a:r>
              <a:rPr lang="en-US" sz="2000" dirty="0" err="1">
                <a:cs typeface="Calibri" panose="020F0502020204030204"/>
              </a:rPr>
              <a:t>toisen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sanomaan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keskittyminen</a:t>
            </a:r>
            <a:r>
              <a:rPr lang="en-US" sz="2000" dirty="0">
                <a:cs typeface="Calibri" panose="020F0502020204030204"/>
              </a:rPr>
              <a:t>, </a:t>
            </a:r>
            <a:endParaRPr lang="en-US" sz="20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 err="1">
                <a:cs typeface="Calibri" panose="020F0502020204030204"/>
              </a:rPr>
              <a:t>yhdessä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jaettu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todellisuus</a:t>
            </a:r>
            <a:r>
              <a:rPr lang="en-US" sz="2000" dirty="0">
                <a:cs typeface="Calibri" panose="020F0502020204030204"/>
              </a:rPr>
              <a:t>, </a:t>
            </a:r>
            <a:r>
              <a:rPr lang="en-US" sz="2000" dirty="0" err="1">
                <a:cs typeface="Calibri" panose="020F0502020204030204"/>
              </a:rPr>
              <a:t>sosiaaliset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taidot</a:t>
            </a:r>
            <a:endParaRPr lang="en-US" sz="2000" dirty="0">
              <a:cs typeface="Calibri" panose="020F0502020204030204"/>
            </a:endParaRP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36708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537" y="199065"/>
            <a:ext cx="5727109" cy="561213"/>
          </a:xfrm>
        </p:spPr>
        <p:txBody>
          <a:bodyPr>
            <a:normAutofit fontScale="90000"/>
          </a:bodyPr>
          <a:lstStyle/>
          <a:p>
            <a:br>
              <a:rPr lang="en-US" sz="3200" b="1">
                <a:ea typeface="+mj-lt"/>
                <a:cs typeface="+mj-lt"/>
              </a:rPr>
            </a:br>
            <a:endParaRPr lang="en-US" sz="3200" b="1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574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4" r="3181"/>
          <a:stretch/>
        </p:blipFill>
        <p:spPr>
          <a:xfrm>
            <a:off x="761364" y="1126066"/>
            <a:ext cx="3113280" cy="4605868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91418" y="906654"/>
            <a:ext cx="7503623" cy="586703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-</a:t>
            </a:r>
            <a:r>
              <a:rPr lang="en-US" sz="2000" b="1" dirty="0" err="1">
                <a:cs typeface="Calibri"/>
              </a:rPr>
              <a:t>Huolehdi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perusasioista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uni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ravinto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liikunta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ajanhallinta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-</a:t>
            </a:r>
            <a:r>
              <a:rPr lang="en-US" sz="2000" dirty="0" err="1">
                <a:cs typeface="Calibri"/>
              </a:rPr>
              <a:t>karsi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ärsykkeistä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vähennä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arkipäivän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asioita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lisää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kaveriaikaa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ilman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laitteita</a:t>
            </a:r>
            <a:r>
              <a:rPr lang="en-US" sz="2000" dirty="0">
                <a:cs typeface="Calibri"/>
              </a:rPr>
              <a:t> TÄMÄ ON NYKYÄÄN VAIKEAA!</a:t>
            </a: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-</a:t>
            </a:r>
            <a:r>
              <a:rPr lang="en-US" sz="2000" dirty="0" err="1">
                <a:cs typeface="Calibri"/>
              </a:rPr>
              <a:t>aivot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eivät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multitaskaa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tarkkaavaisuus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siirtyy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nopeasti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eri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asioiden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välillä</a:t>
            </a:r>
            <a:r>
              <a:rPr lang="en-US" sz="2000" dirty="0">
                <a:cs typeface="Calibri"/>
              </a:rPr>
              <a:t> -</a:t>
            </a:r>
            <a:r>
              <a:rPr lang="en-US" sz="2000" dirty="0" err="1">
                <a:cs typeface="Calibri"/>
              </a:rPr>
              <a:t>tämä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kuormittaa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tekemisen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taso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romahtaa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-</a:t>
            </a:r>
            <a:r>
              <a:rPr lang="en-US" sz="2000" dirty="0" err="1">
                <a:cs typeface="Calibri"/>
              </a:rPr>
              <a:t>lepää</a:t>
            </a:r>
            <a:r>
              <a:rPr lang="en-US" sz="2000" dirty="0">
                <a:cs typeface="Calibri"/>
              </a:rPr>
              <a:t>, ole </a:t>
            </a:r>
            <a:r>
              <a:rPr lang="en-US" sz="2000" dirty="0" err="1">
                <a:cs typeface="Calibri"/>
              </a:rPr>
              <a:t>jouten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ilman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älylaitteita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-MUISTA:</a:t>
            </a: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Lapsi </a:t>
            </a:r>
            <a:r>
              <a:rPr lang="en-US" sz="2000" dirty="0" err="1">
                <a:cs typeface="Calibri"/>
              </a:rPr>
              <a:t>alkaa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helposti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toimimaan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odotetusti</a:t>
            </a:r>
            <a:r>
              <a:rPr lang="en-US" sz="2000" dirty="0">
                <a:cs typeface="Calibri"/>
              </a:rPr>
              <a:t>: </a:t>
            </a: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"</a:t>
            </a:r>
            <a:r>
              <a:rPr lang="en-US" sz="2000" dirty="0" err="1">
                <a:cs typeface="Calibri"/>
              </a:rPr>
              <a:t>Sellainen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minusta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tulee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millaisena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sinä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näet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minut</a:t>
            </a:r>
            <a:r>
              <a:rPr lang="en-US" sz="2000" dirty="0">
                <a:cs typeface="Calibri"/>
              </a:rPr>
              <a:t>."</a:t>
            </a: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*</a:t>
            </a:r>
            <a:r>
              <a:rPr lang="en-US" sz="2000" dirty="0" err="1">
                <a:cs typeface="Calibri"/>
              </a:rPr>
              <a:t>negatiiviset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odotukset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lisäävät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negatiivista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vuorovaikutusta</a:t>
            </a:r>
            <a:r>
              <a:rPr lang="en-US" sz="2000" dirty="0">
                <a:cs typeface="Calibri"/>
              </a:rPr>
              <a:t>, </a:t>
            </a:r>
            <a:r>
              <a:rPr lang="en-US" sz="2000" dirty="0" err="1">
                <a:cs typeface="Calibri"/>
              </a:rPr>
              <a:t>käyttäytymistä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käsitystä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itsestä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*</a:t>
            </a:r>
            <a:r>
              <a:rPr lang="en-US" sz="2000" dirty="0" err="1">
                <a:cs typeface="Calibri"/>
              </a:rPr>
              <a:t>positiiviset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odotukset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lisäävät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positiivista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vuorovaikutusta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käyttäytymistä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käsitystä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itsestä</a:t>
            </a:r>
            <a:endParaRPr lang="en-US" sz="20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7F91A-6C7E-E57D-B928-60511EF74D2D}"/>
              </a:ext>
            </a:extLst>
          </p:cNvPr>
          <p:cNvSpPr txBox="1"/>
          <p:nvPr/>
        </p:nvSpPr>
        <p:spPr>
          <a:xfrm>
            <a:off x="4898094" y="-303515"/>
            <a:ext cx="6814652" cy="11701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endParaRPr lang="en-US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cs typeface="Calibri"/>
              </a:rPr>
              <a:t>Miten </a:t>
            </a:r>
            <a:r>
              <a:rPr lang="en-US" sz="3200" err="1">
                <a:cs typeface="Calibri"/>
              </a:rPr>
              <a:t>huolehtia</a:t>
            </a:r>
            <a:r>
              <a:rPr lang="en-US" sz="3200" dirty="0">
                <a:cs typeface="Calibri"/>
              </a:rPr>
              <a:t> </a:t>
            </a:r>
            <a:r>
              <a:rPr lang="en-US" sz="3200">
                <a:cs typeface="Calibri"/>
              </a:rPr>
              <a:t>aivoista arjessa</a:t>
            </a:r>
            <a:r>
              <a:rPr lang="en-US" sz="3200" dirty="0"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050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38468727-63BE-4191-B4A6-C30C82C0E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412454"/>
            <a:ext cx="2381250" cy="2101850"/>
          </a:xfrm>
        </p:spPr>
        <p:txBody>
          <a:bodyPr>
            <a:normAutofit/>
          </a:bodyPr>
          <a:lstStyle/>
          <a:p>
            <a:br>
              <a:rPr lang="en-US" sz="2800" b="1">
                <a:ea typeface="+mj-lt"/>
                <a:cs typeface="+mj-lt"/>
              </a:rPr>
            </a:br>
            <a:endParaRPr lang="en-US" sz="2800" b="1">
              <a:cs typeface="Calibri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355BB6-1BB8-4828-B246-CFB31742D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3483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52A9B9-B2B3-46F0-9D53-0EFF9905B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245238" y="1452646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157538" y="412454"/>
            <a:ext cx="3243262" cy="2101850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1700">
              <a:cs typeface="Calibri"/>
            </a:endParaRPr>
          </a:p>
          <a:p>
            <a:pPr marL="0" indent="0">
              <a:buNone/>
            </a:pPr>
            <a:endParaRPr lang="en-US" sz="1700">
              <a:cs typeface="Calibri"/>
            </a:endParaRPr>
          </a:p>
        </p:txBody>
      </p:sp>
      <p:pic>
        <p:nvPicPr>
          <p:cNvPr id="2" name="Picture 4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8FE50A00-A49C-9E84-2210-44F0C116B3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069"/>
          <a:stretch/>
        </p:blipFill>
        <p:spPr>
          <a:xfrm>
            <a:off x="20" y="541109"/>
            <a:ext cx="8603953" cy="4270780"/>
          </a:xfrm>
          <a:prstGeom prst="rect">
            <a:avLst/>
          </a:prstGeom>
        </p:spPr>
      </p:pic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84" b="5879"/>
          <a:stretch/>
        </p:blipFill>
        <p:spPr>
          <a:xfrm>
            <a:off x="7607298" y="1247914"/>
            <a:ext cx="4584702" cy="56100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31F15D-2777-59C3-9263-B0267F63D15B}"/>
              </a:ext>
            </a:extLst>
          </p:cNvPr>
          <p:cNvSpPr txBox="1"/>
          <p:nvPr/>
        </p:nvSpPr>
        <p:spPr>
          <a:xfrm>
            <a:off x="446524" y="4943797"/>
            <a:ext cx="7166849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ea typeface="+mn-lt"/>
                <a:cs typeface="+mn-lt"/>
              </a:rPr>
              <a:t>Lapsi  on </a:t>
            </a:r>
            <a:r>
              <a:rPr lang="en-US" sz="2400" dirty="0" err="1">
                <a:ea typeface="+mn-lt"/>
                <a:cs typeface="+mn-lt"/>
              </a:rPr>
              <a:t>alakouluiässä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aivojen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kehityksessä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toiminnan-ohjauksen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tasolla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eli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hän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tarvitsee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aikuisia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ohjaamaan</a:t>
            </a:r>
            <a:r>
              <a:rPr lang="en-US" sz="2400" dirty="0">
                <a:ea typeface="+mn-lt"/>
                <a:cs typeface="+mn-lt"/>
              </a:rPr>
              <a:t> </a:t>
            </a:r>
            <a:endParaRPr lang="en-US" dirty="0"/>
          </a:p>
          <a:p>
            <a:r>
              <a:rPr lang="en-US" sz="2400" dirty="0" err="1">
                <a:ea typeface="+mn-lt"/>
                <a:cs typeface="+mn-lt"/>
              </a:rPr>
              <a:t>toiimintaansa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eikä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hän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itse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tiedä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läheskään</a:t>
            </a:r>
            <a:r>
              <a:rPr lang="en-US" sz="2400" dirty="0">
                <a:ea typeface="+mn-lt"/>
                <a:cs typeface="+mn-lt"/>
              </a:rPr>
              <a:t> </a:t>
            </a:r>
            <a:r>
              <a:rPr lang="en-US" sz="2400" dirty="0" err="1">
                <a:ea typeface="+mn-lt"/>
                <a:cs typeface="+mn-lt"/>
              </a:rPr>
              <a:t>aina</a:t>
            </a:r>
            <a:r>
              <a:rPr lang="en-US" sz="2400" dirty="0">
                <a:ea typeface="+mn-lt"/>
                <a:cs typeface="+mn-lt"/>
              </a:rPr>
              <a:t>, </a:t>
            </a:r>
            <a:r>
              <a:rPr lang="en-US" sz="2400" dirty="0" err="1">
                <a:ea typeface="+mn-lt"/>
                <a:cs typeface="+mn-lt"/>
              </a:rPr>
              <a:t>mikä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en-US" sz="2400" dirty="0" err="1">
                <a:ea typeface="+mn-lt"/>
                <a:cs typeface="+mn-lt"/>
              </a:rPr>
              <a:t>hänelle</a:t>
            </a:r>
            <a:r>
              <a:rPr lang="en-US" sz="2400" dirty="0">
                <a:ea typeface="+mn-lt"/>
                <a:cs typeface="+mn-lt"/>
              </a:rPr>
              <a:t> on </a:t>
            </a:r>
            <a:r>
              <a:rPr lang="en-US" sz="2400" dirty="0" err="1">
                <a:ea typeface="+mn-lt"/>
                <a:cs typeface="+mn-lt"/>
              </a:rPr>
              <a:t>parasta</a:t>
            </a:r>
            <a:r>
              <a:rPr lang="en-US" sz="2400" dirty="0">
                <a:ea typeface="+mn-lt"/>
                <a:cs typeface="+mn-lt"/>
              </a:rPr>
              <a:t>. </a:t>
            </a:r>
            <a:endParaRPr lang="en-US" dirty="0"/>
          </a:p>
          <a:p>
            <a:pPr algn="l"/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1354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>
                <a:cs typeface="Calibri Light"/>
              </a:rPr>
              <a:t>Kiitos!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6194" y="5421908"/>
            <a:ext cx="4087305" cy="1147863"/>
          </a:xfrm>
        </p:spPr>
        <p:txBody>
          <a:bodyPr anchor="t">
            <a:normAutofit fontScale="92500"/>
          </a:bodyPr>
          <a:lstStyle/>
          <a:p>
            <a:pPr algn="l"/>
            <a:r>
              <a:rPr lang="en-US" sz="2000" err="1">
                <a:cs typeface="Calibri"/>
              </a:rPr>
              <a:t>Diojen</a:t>
            </a:r>
            <a:r>
              <a:rPr lang="en-US" sz="2000">
                <a:cs typeface="Calibri"/>
              </a:rPr>
              <a:t> </a:t>
            </a:r>
            <a:r>
              <a:rPr lang="en-US" sz="2000" err="1">
                <a:cs typeface="Calibri"/>
              </a:rPr>
              <a:t>lähde</a:t>
            </a:r>
            <a:r>
              <a:rPr lang="en-US" sz="2000">
                <a:cs typeface="Calibri"/>
              </a:rPr>
              <a:t>:</a:t>
            </a:r>
          </a:p>
          <a:p>
            <a:pPr algn="l"/>
            <a:r>
              <a:rPr lang="en-US" sz="2000">
                <a:cs typeface="Calibri"/>
              </a:rPr>
              <a:t>Isomäki, Heli (2023). NMI: Aivo-</a:t>
            </a:r>
            <a:r>
              <a:rPr lang="en-US" sz="2000" err="1">
                <a:cs typeface="Calibri"/>
              </a:rPr>
              <a:t>osaamista</a:t>
            </a:r>
            <a:r>
              <a:rPr lang="en-US" sz="2000">
                <a:cs typeface="Calibri"/>
              </a:rPr>
              <a:t> </a:t>
            </a:r>
            <a:r>
              <a:rPr lang="en-US" sz="2000" err="1">
                <a:cs typeface="Calibri"/>
              </a:rPr>
              <a:t>opettajille</a:t>
            </a:r>
            <a:r>
              <a:rPr lang="en-US" sz="2000">
                <a:cs typeface="Calibri"/>
              </a:rPr>
              <a:t>. </a:t>
            </a:r>
            <a:r>
              <a:rPr lang="en-US" sz="2000" err="1">
                <a:cs typeface="Calibri"/>
              </a:rPr>
              <a:t>Koulutusluennot</a:t>
            </a:r>
            <a:r>
              <a:rPr lang="en-US" sz="2000">
                <a:cs typeface="Calibri"/>
              </a:rPr>
              <a:t>.</a:t>
            </a:r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12" r="-1" b="1520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18582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5189" y="375267"/>
            <a:ext cx="6654761" cy="1345299"/>
          </a:xfrm>
        </p:spPr>
        <p:txBody>
          <a:bodyPr>
            <a:normAutofit/>
          </a:bodyPr>
          <a:lstStyle/>
          <a:p>
            <a:br>
              <a:rPr lang="en-US" sz="3200" b="1">
                <a:ea typeface="+mj-lt"/>
                <a:cs typeface="+mj-lt"/>
              </a:rPr>
            </a:br>
            <a:endParaRPr lang="en-US" sz="3200" b="1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574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4" r="3181"/>
          <a:stretch/>
        </p:blipFill>
        <p:spPr>
          <a:xfrm>
            <a:off x="761364" y="1126066"/>
            <a:ext cx="3113280" cy="4605868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7F91A-6C7E-E57D-B928-60511EF74D2D}"/>
              </a:ext>
            </a:extLst>
          </p:cNvPr>
          <p:cNvSpPr txBox="1"/>
          <p:nvPr/>
        </p:nvSpPr>
        <p:spPr>
          <a:xfrm>
            <a:off x="4879342" y="1137229"/>
            <a:ext cx="7107785" cy="59253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>
              <a:lnSpc>
                <a:spcPct val="150000"/>
              </a:lnSpc>
              <a:buAutoNum type="arabicPeriod"/>
            </a:pPr>
            <a:r>
              <a:rPr lang="en-US" sz="3200">
                <a:cs typeface="Calibri"/>
              </a:rPr>
              <a:t> Uni</a:t>
            </a:r>
            <a:endParaRPr lang="en-US"/>
          </a:p>
          <a:p>
            <a:pPr marL="342900">
              <a:lnSpc>
                <a:spcPct val="150000"/>
              </a:lnSpc>
              <a:buAutoNum type="arabicPeriod"/>
            </a:pPr>
            <a:r>
              <a:rPr lang="en-US" sz="3200">
                <a:cs typeface="Calibri"/>
              </a:rPr>
              <a:t> </a:t>
            </a:r>
            <a:r>
              <a:rPr lang="en-US" sz="3200" err="1">
                <a:cs typeface="Calibri"/>
              </a:rPr>
              <a:t>Ravinto</a:t>
            </a:r>
            <a:endParaRPr lang="en-US" sz="3200">
              <a:cs typeface="Calibri"/>
            </a:endParaRPr>
          </a:p>
          <a:p>
            <a:pPr marL="342900">
              <a:lnSpc>
                <a:spcPct val="150000"/>
              </a:lnSpc>
              <a:buAutoNum type="arabicPeriod"/>
            </a:pPr>
            <a:r>
              <a:rPr lang="en-US" sz="3200">
                <a:cs typeface="Calibri"/>
              </a:rPr>
              <a:t> </a:t>
            </a:r>
            <a:r>
              <a:rPr lang="en-US" sz="3200" err="1">
                <a:cs typeface="Calibri"/>
              </a:rPr>
              <a:t>Liikunta</a:t>
            </a:r>
            <a:endParaRPr lang="en-US" sz="3200">
              <a:cs typeface="Calibri"/>
            </a:endParaRPr>
          </a:p>
          <a:p>
            <a:pPr marL="342900">
              <a:lnSpc>
                <a:spcPct val="150000"/>
              </a:lnSpc>
              <a:buAutoNum type="arabicPeriod"/>
            </a:pPr>
            <a:r>
              <a:rPr lang="en-US" sz="3200">
                <a:cs typeface="Calibri"/>
              </a:rPr>
              <a:t> </a:t>
            </a:r>
            <a:r>
              <a:rPr lang="en-US" sz="3200" err="1">
                <a:cs typeface="Calibri"/>
              </a:rPr>
              <a:t>Ajanhallinta</a:t>
            </a:r>
            <a:endParaRPr lang="en-US" sz="3200">
              <a:cs typeface="Calibri"/>
            </a:endParaRPr>
          </a:p>
          <a:p>
            <a:pPr marL="342900">
              <a:lnSpc>
                <a:spcPct val="150000"/>
              </a:lnSpc>
            </a:pPr>
            <a:r>
              <a:rPr lang="en-US" sz="3200">
                <a:cs typeface="Calibri"/>
              </a:rPr>
              <a:t>-</a:t>
            </a:r>
            <a:r>
              <a:rPr lang="en-US" sz="3200" err="1">
                <a:cs typeface="Calibri"/>
              </a:rPr>
              <a:t>Aivojen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vireystila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ei</a:t>
            </a:r>
            <a:r>
              <a:rPr lang="en-US" sz="3200">
                <a:cs typeface="Calibri"/>
              </a:rPr>
              <a:t> ole </a:t>
            </a:r>
            <a:r>
              <a:rPr lang="en-US" sz="3200" err="1">
                <a:cs typeface="Calibri"/>
              </a:rPr>
              <a:t>riittävä</a:t>
            </a:r>
            <a:r>
              <a:rPr lang="en-US" sz="3200">
                <a:cs typeface="Calibri"/>
              </a:rPr>
              <a:t>, </a:t>
            </a:r>
            <a:r>
              <a:rPr lang="en-US" sz="3200" err="1">
                <a:cs typeface="Calibri"/>
              </a:rPr>
              <a:t>jos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nämä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asiat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eivät</a:t>
            </a:r>
            <a:r>
              <a:rPr lang="en-US" sz="3200">
                <a:cs typeface="Calibri"/>
              </a:rPr>
              <a:t> ole </a:t>
            </a:r>
            <a:r>
              <a:rPr lang="en-US" sz="3200" err="1">
                <a:cs typeface="Calibri"/>
              </a:rPr>
              <a:t>kunnossa</a:t>
            </a:r>
            <a:r>
              <a:rPr lang="en-US" sz="3200">
                <a:cs typeface="Calibri"/>
              </a:rPr>
              <a:t>. </a:t>
            </a:r>
            <a:r>
              <a:rPr lang="en-US" sz="3200" err="1">
                <a:cs typeface="Calibri"/>
              </a:rPr>
              <a:t>Silloin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myös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kognitiivinen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toiminta</a:t>
            </a:r>
            <a:r>
              <a:rPr lang="en-US" sz="3200">
                <a:cs typeface="Calibri"/>
              </a:rPr>
              <a:t> </a:t>
            </a:r>
            <a:r>
              <a:rPr lang="en-US" sz="3200" err="1">
                <a:cs typeface="Calibri"/>
              </a:rPr>
              <a:t>heikkenee</a:t>
            </a:r>
            <a:r>
              <a:rPr lang="en-US" sz="3200">
                <a:cs typeface="Calibri"/>
              </a:rPr>
              <a:t>.</a:t>
            </a:r>
          </a:p>
          <a:p>
            <a:pPr marL="342900">
              <a:lnSpc>
                <a:spcPct val="150000"/>
              </a:lnSpc>
            </a:pPr>
            <a:endParaRPr lang="en-US" sz="320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48DE69-AE65-05D0-40E9-E34F1B75A961}"/>
              </a:ext>
            </a:extLst>
          </p:cNvPr>
          <p:cNvSpPr txBox="1"/>
          <p:nvPr/>
        </p:nvSpPr>
        <p:spPr>
          <a:xfrm>
            <a:off x="5153397" y="176355"/>
            <a:ext cx="6453807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err="1">
                <a:cs typeface="Calibri"/>
              </a:rPr>
              <a:t>Aivojen</a:t>
            </a:r>
            <a:r>
              <a:rPr lang="en-US" sz="3200" b="1">
                <a:cs typeface="Calibri"/>
              </a:rPr>
              <a:t> </a:t>
            </a:r>
            <a:r>
              <a:rPr lang="en-US" sz="3200" b="1" err="1">
                <a:cs typeface="Calibri"/>
              </a:rPr>
              <a:t>toimintaan</a:t>
            </a:r>
            <a:r>
              <a:rPr lang="en-US" sz="3200" b="1">
                <a:cs typeface="Calibri"/>
              </a:rPr>
              <a:t> </a:t>
            </a:r>
            <a:r>
              <a:rPr lang="en-US" sz="3200" b="1" err="1">
                <a:cs typeface="Calibri"/>
              </a:rPr>
              <a:t>olennaisesti</a:t>
            </a:r>
            <a:r>
              <a:rPr lang="en-US" sz="3200" b="1">
                <a:cs typeface="Calibri"/>
              </a:rPr>
              <a:t> </a:t>
            </a:r>
            <a:r>
              <a:rPr lang="en-US" sz="3200" b="1" err="1">
                <a:cs typeface="Calibri"/>
              </a:rPr>
              <a:t>vaikuttavat</a:t>
            </a:r>
            <a:r>
              <a:rPr lang="en-US" sz="3200" b="1">
                <a:cs typeface="Calibri"/>
              </a:rPr>
              <a:t> </a:t>
            </a:r>
            <a:r>
              <a:rPr lang="en-US" sz="3200" b="1" err="1">
                <a:cs typeface="Calibri"/>
              </a:rPr>
              <a:t>tekijät</a:t>
            </a:r>
            <a:endParaRPr lang="en-US" sz="32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0079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A3496-90C6-F934-3448-1A509568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800" b="1" dirty="0">
                <a:solidFill>
                  <a:srgbClr val="FFFFFF"/>
                </a:solidFill>
                <a:cs typeface="Calibri Light"/>
              </a:rPr>
              <a:t>Jotta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oppiminen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 on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mahdollista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,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kodin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tulee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 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siis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huolehtia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  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nämä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perusasiat</a:t>
            </a:r>
            <a:r>
              <a:rPr lang="en-US" sz="2800" b="1" dirty="0">
                <a:solidFill>
                  <a:srgbClr val="FFFFFF"/>
                </a:solidFill>
                <a:cs typeface="Calibri Light"/>
              </a:rPr>
              <a:t> </a:t>
            </a:r>
            <a:r>
              <a:rPr lang="en-US" sz="2800" b="1" dirty="0" err="1">
                <a:solidFill>
                  <a:srgbClr val="FFFFFF"/>
                </a:solidFill>
                <a:cs typeface="Calibri Light"/>
              </a:rPr>
              <a:t>päivittäin</a:t>
            </a:r>
            <a:r>
              <a:rPr lang="en-US" sz="2800" dirty="0">
                <a:solidFill>
                  <a:srgbClr val="FFFFFF"/>
                </a:solidFill>
                <a:cs typeface="Calibri Light"/>
              </a:rPr>
              <a:t>:</a:t>
            </a:r>
            <a:br>
              <a:rPr lang="en-US" sz="2800" dirty="0">
                <a:cs typeface="Calibri Light"/>
              </a:rPr>
            </a:br>
            <a:endParaRPr lang="en-US" sz="280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AB516-028F-73AD-9D58-D6BE56371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928" y="69738"/>
            <a:ext cx="7982632" cy="64894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buAutoNum type="arabicPeriod"/>
            </a:pPr>
            <a:endParaRPr lang="en-US" sz="1800" b="1" dirty="0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1800" b="1" dirty="0">
                <a:cs typeface="Calibri"/>
              </a:rPr>
              <a:t>Uni</a:t>
            </a:r>
            <a:r>
              <a:rPr lang="en-US" sz="1800" dirty="0">
                <a:cs typeface="Calibri"/>
              </a:rPr>
              <a:t> –</a:t>
            </a:r>
            <a:r>
              <a:rPr lang="en-US" sz="1800" dirty="0" err="1">
                <a:cs typeface="Calibri"/>
              </a:rPr>
              <a:t>vaikuttaa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suoraan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lapsen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vireystilaan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väsyneenä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ei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jaksa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keskittyä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joten</a:t>
            </a:r>
            <a:r>
              <a:rPr lang="en-US" sz="1800">
                <a:cs typeface="Calibri"/>
              </a:rPr>
              <a:t> silloin</a:t>
            </a:r>
            <a:r>
              <a:rPr lang="en-US" sz="1800" dirty="0">
                <a:cs typeface="Calibri"/>
              </a:rPr>
              <a:t> </a:t>
            </a:r>
            <a:r>
              <a:rPr lang="en-US" sz="1800" dirty="0" err="1">
                <a:cs typeface="Calibri"/>
              </a:rPr>
              <a:t>ei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voi</a:t>
            </a:r>
            <a:r>
              <a:rPr lang="en-US" sz="1800" dirty="0">
                <a:cs typeface="Calibri"/>
              </a:rPr>
              <a:t> </a:t>
            </a:r>
            <a:r>
              <a:rPr lang="en-US" sz="1800" dirty="0" err="1">
                <a:cs typeface="Calibri"/>
              </a:rPr>
              <a:t>oppiakaan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syvän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unen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merkitys</a:t>
            </a:r>
            <a:r>
              <a:rPr lang="en-US" sz="1800" dirty="0">
                <a:cs typeface="Calibri"/>
              </a:rPr>
              <a:t> on </a:t>
            </a:r>
            <a:r>
              <a:rPr lang="en-US" sz="1800" dirty="0" err="1">
                <a:cs typeface="Calibri"/>
              </a:rPr>
              <a:t>tärkeä</a:t>
            </a:r>
            <a:endParaRPr lang="en-US" sz="1800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OHJE: </a:t>
            </a:r>
            <a:r>
              <a:rPr lang="en-US" sz="1800" dirty="0" err="1">
                <a:cs typeface="Calibri"/>
              </a:rPr>
              <a:t>Ajoissa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nukkumaan</a:t>
            </a:r>
            <a:r>
              <a:rPr lang="en-US" sz="1800" dirty="0">
                <a:cs typeface="Calibri"/>
              </a:rPr>
              <a:t> ja </a:t>
            </a:r>
            <a:r>
              <a:rPr lang="en-US" sz="1800" dirty="0" err="1">
                <a:cs typeface="Calibri"/>
              </a:rPr>
              <a:t>älylaitteet</a:t>
            </a:r>
            <a:r>
              <a:rPr lang="en-US" sz="1800" dirty="0">
                <a:cs typeface="Calibri"/>
              </a:rPr>
              <a:t> pois!</a:t>
            </a:r>
          </a:p>
          <a:p>
            <a:pPr marL="0" indent="0">
              <a:buNone/>
            </a:pPr>
            <a:endParaRPr lang="en-US" sz="1800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2.  </a:t>
            </a:r>
            <a:r>
              <a:rPr lang="en-US" sz="1800" b="1" dirty="0" err="1">
                <a:cs typeface="Calibri"/>
              </a:rPr>
              <a:t>Ravinto</a:t>
            </a:r>
            <a:r>
              <a:rPr lang="en-US" sz="1800" dirty="0">
                <a:cs typeface="Calibri"/>
              </a:rPr>
              <a:t> -</a:t>
            </a:r>
            <a:r>
              <a:rPr lang="en-US" sz="1800" dirty="0" err="1">
                <a:cs typeface="Calibri"/>
              </a:rPr>
              <a:t>myös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vireystilaan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vaikuttava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nälkäisenä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ei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opi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eikä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jaksa</a:t>
            </a:r>
            <a:endParaRPr lang="en-US" sz="1800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OHJE: </a:t>
            </a:r>
            <a:r>
              <a:rPr lang="en-US" sz="1800" dirty="0" err="1">
                <a:cs typeface="Calibri"/>
              </a:rPr>
              <a:t>Huolehdi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että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aamupala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tulee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syötyä</a:t>
            </a:r>
            <a:r>
              <a:rPr lang="en-US" sz="1800" dirty="0">
                <a:cs typeface="Calibri"/>
              </a:rPr>
              <a:t> !        </a:t>
            </a: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 </a:t>
            </a:r>
            <a:endParaRPr lang="en-US" sz="1800" dirty="0"/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3.  </a:t>
            </a:r>
            <a:r>
              <a:rPr lang="en-US" sz="1800" b="1" dirty="0" err="1">
                <a:cs typeface="Calibri"/>
              </a:rPr>
              <a:t>Liikunta</a:t>
            </a:r>
            <a:r>
              <a:rPr lang="en-US" sz="1800" dirty="0">
                <a:cs typeface="Calibri"/>
              </a:rPr>
              <a:t>  –</a:t>
            </a:r>
            <a:r>
              <a:rPr lang="en-US" sz="1800" dirty="0" err="1">
                <a:cs typeface="Calibri"/>
              </a:rPr>
              <a:t>tutkimuksissa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todettu</a:t>
            </a:r>
            <a:r>
              <a:rPr lang="en-US" sz="1800" dirty="0">
                <a:cs typeface="Calibri"/>
              </a:rPr>
              <a:t>: </a:t>
            </a:r>
            <a:r>
              <a:rPr lang="en-US" sz="1800" dirty="0" err="1">
                <a:cs typeface="Calibri"/>
              </a:rPr>
              <a:t>parantaa</a:t>
            </a:r>
            <a:r>
              <a:rPr lang="en-US" sz="1800" dirty="0">
                <a:cs typeface="Calibri"/>
              </a:rPr>
              <a:t> </a:t>
            </a:r>
            <a:r>
              <a:rPr lang="en-US" sz="1800" dirty="0" err="1">
                <a:cs typeface="Calibri"/>
              </a:rPr>
              <a:t>tarkkaavaisuutta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toiminnanohjausta</a:t>
            </a:r>
            <a:r>
              <a:rPr lang="en-US" sz="1800" dirty="0">
                <a:cs typeface="Calibri"/>
              </a:rPr>
              <a:t>                             ja </a:t>
            </a:r>
            <a:r>
              <a:rPr lang="en-US" sz="1800" dirty="0" err="1">
                <a:cs typeface="Calibri"/>
              </a:rPr>
              <a:t>itsesäätelyä</a:t>
            </a:r>
            <a:endParaRPr lang="en-US" sz="1800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   OHJE: </a:t>
            </a:r>
            <a:r>
              <a:rPr lang="en-US" sz="1800" dirty="0" err="1">
                <a:cs typeface="Calibri"/>
              </a:rPr>
              <a:t>Koulumatkaliikunta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liikunta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suhteessa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ruutuaikaan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ulkoleik</a:t>
            </a:r>
            <a:r>
              <a:rPr lang="en-US" sz="1800" dirty="0">
                <a:cs typeface="Calibri"/>
              </a:rPr>
              <a:t>-</a:t>
            </a: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               </a:t>
            </a:r>
            <a:r>
              <a:rPr lang="en-US" sz="1800" dirty="0" err="1">
                <a:cs typeface="Calibri"/>
              </a:rPr>
              <a:t>kejä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kavereiden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kanssa</a:t>
            </a:r>
            <a:r>
              <a:rPr lang="en-US" sz="1800" dirty="0">
                <a:cs typeface="Calibri"/>
              </a:rPr>
              <a:t>!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4.  </a:t>
            </a:r>
            <a:r>
              <a:rPr lang="en-US" sz="1800" b="1" dirty="0" err="1">
                <a:cs typeface="Calibri"/>
              </a:rPr>
              <a:t>Ajanhallinta</a:t>
            </a:r>
            <a:r>
              <a:rPr lang="en-US" sz="1800" dirty="0">
                <a:cs typeface="Calibri"/>
              </a:rPr>
              <a:t> –</a:t>
            </a:r>
            <a:r>
              <a:rPr lang="en-US" sz="1800" dirty="0" err="1">
                <a:cs typeface="Calibri"/>
              </a:rPr>
              <a:t>läksyt</a:t>
            </a:r>
            <a:endParaRPr lang="en-US" sz="1800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         </a:t>
            </a:r>
            <a:r>
              <a:rPr lang="en-US" sz="1800" dirty="0" err="1">
                <a:cs typeface="Calibri"/>
              </a:rPr>
              <a:t>sopivasti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harrastuksia</a:t>
            </a:r>
            <a:r>
              <a:rPr lang="en-US" sz="1800" dirty="0">
                <a:cs typeface="Calibri"/>
              </a:rPr>
              <a:t> (</a:t>
            </a:r>
            <a:r>
              <a:rPr lang="en-US" sz="1800" dirty="0" err="1">
                <a:cs typeface="Calibri"/>
              </a:rPr>
              <a:t>ainakin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yksi</a:t>
            </a:r>
            <a:r>
              <a:rPr lang="en-US" sz="1800" dirty="0">
                <a:cs typeface="Calibri"/>
              </a:rPr>
              <a:t> </a:t>
            </a:r>
            <a:r>
              <a:rPr lang="en-US" sz="1800" dirty="0" err="1">
                <a:cs typeface="Calibri"/>
              </a:rPr>
              <a:t>pelaamisen</a:t>
            </a:r>
            <a:r>
              <a:rPr lang="en-US" sz="1800" dirty="0">
                <a:cs typeface="Calibri"/>
              </a:rPr>
              <a:t> </a:t>
            </a:r>
            <a:r>
              <a:rPr lang="en-US" sz="1800" dirty="0" err="1">
                <a:cs typeface="Calibri"/>
              </a:rPr>
              <a:t>lisäksi</a:t>
            </a:r>
            <a:r>
              <a:rPr lang="en-US" sz="1800" dirty="0">
                <a:cs typeface="Calibri"/>
              </a:rPr>
              <a:t>)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         </a:t>
            </a:r>
            <a:r>
              <a:rPr lang="en-US" sz="1800" dirty="0" err="1">
                <a:cs typeface="Calibri"/>
              </a:rPr>
              <a:t>vapaa-aikaa</a:t>
            </a:r>
            <a:endParaRPr lang="en-US" dirty="0" err="1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         </a:t>
            </a:r>
            <a:r>
              <a:rPr lang="en-US" sz="1800" dirty="0" err="1">
                <a:cs typeface="Calibri"/>
              </a:rPr>
              <a:t>fyysisiä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kavereita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            </a:t>
            </a:r>
            <a:r>
              <a:rPr lang="en-US" sz="1800" dirty="0" err="1">
                <a:cs typeface="Calibri"/>
              </a:rPr>
              <a:t>rajallinen</a:t>
            </a:r>
            <a:r>
              <a:rPr lang="en-US" sz="1800" dirty="0">
                <a:cs typeface="Calibri"/>
              </a:rPr>
              <a:t> </a:t>
            </a:r>
            <a:r>
              <a:rPr lang="en-US" sz="1800" dirty="0" err="1">
                <a:cs typeface="Calibri"/>
              </a:rPr>
              <a:t>ruutuaika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WHO:n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suositus</a:t>
            </a:r>
            <a:r>
              <a:rPr lang="en-US" sz="1800" dirty="0">
                <a:cs typeface="Calibri"/>
              </a:rPr>
              <a:t> alle 5v. 1h </a:t>
            </a:r>
            <a:r>
              <a:rPr lang="en-US" sz="1800" dirty="0" err="1">
                <a:cs typeface="Calibri"/>
              </a:rPr>
              <a:t>ruutuaikaa</a:t>
            </a:r>
            <a:r>
              <a:rPr lang="en-US" sz="1800" dirty="0">
                <a:cs typeface="Calibri"/>
              </a:rPr>
              <a:t>!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sz="1800" dirty="0">
                <a:cs typeface="Calibri"/>
              </a:rPr>
              <a:t>                  OHJE: Lapsi </a:t>
            </a:r>
            <a:r>
              <a:rPr lang="en-US" sz="1800" dirty="0" err="1">
                <a:cs typeface="Calibri"/>
              </a:rPr>
              <a:t>ei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itse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vielä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säätele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näitä</a:t>
            </a:r>
            <a:r>
              <a:rPr lang="en-US" sz="1800" dirty="0">
                <a:cs typeface="Calibri"/>
              </a:rPr>
              <a:t>, </a:t>
            </a:r>
            <a:r>
              <a:rPr lang="en-US" sz="1800" dirty="0" err="1">
                <a:cs typeface="Calibri"/>
              </a:rPr>
              <a:t>sinun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tulee</a:t>
            </a:r>
            <a:r>
              <a:rPr lang="en-US" sz="1800" dirty="0">
                <a:cs typeface="Calibri"/>
              </a:rPr>
              <a:t> </a:t>
            </a:r>
            <a:r>
              <a:rPr lang="en-US" sz="1800" dirty="0" err="1">
                <a:cs typeface="Calibri"/>
              </a:rPr>
              <a:t>tehdä</a:t>
            </a:r>
            <a:r>
              <a:rPr lang="en-US" sz="1800" dirty="0">
                <a:cs typeface="Calibri"/>
              </a:rPr>
              <a:t> se!</a:t>
            </a:r>
          </a:p>
          <a:p>
            <a:endParaRPr lang="en-US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249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8140EC-1E63-B5DD-4A74-B1737D06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...</a:t>
            </a:r>
            <a:r>
              <a:rPr lang="en-US" sz="1800" b="1">
                <a:solidFill>
                  <a:srgbClr val="FFFFFF"/>
                </a:solidFill>
              </a:rPr>
              <a:t>lisäksi kodin muut tehtävät</a:t>
            </a:r>
            <a:r>
              <a:rPr lang="en-US" sz="1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...</a:t>
            </a:r>
            <a:endParaRPr lang="en-US" sz="1800" b="1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279ECE-2685-C6C8-AA96-9AAA99077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7615" y="103854"/>
            <a:ext cx="7902374" cy="645608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dirty="0"/>
              <a:t>5. </a:t>
            </a:r>
            <a:r>
              <a:rPr lang="en-US" sz="2000" b="1" dirty="0" err="1"/>
              <a:t>Itsesäätely</a:t>
            </a:r>
            <a:r>
              <a:rPr lang="en-US" sz="2000" b="1" dirty="0"/>
              <a:t>: </a:t>
            </a:r>
            <a:r>
              <a:rPr lang="en-US" sz="2000" dirty="0" err="1"/>
              <a:t>alakoululainen</a:t>
            </a:r>
            <a:r>
              <a:rPr lang="en-US" sz="2000" dirty="0"/>
              <a:t> </a:t>
            </a:r>
            <a:r>
              <a:rPr lang="en-US" sz="2000" dirty="0" err="1"/>
              <a:t>tarvitsee</a:t>
            </a:r>
            <a:r>
              <a:rPr lang="en-US" sz="2000" dirty="0"/>
              <a:t> </a:t>
            </a:r>
            <a:r>
              <a:rPr lang="en-US" sz="2000" dirty="0" err="1"/>
              <a:t>toiminnanohjauksen</a:t>
            </a:r>
            <a:r>
              <a:rPr lang="en-US" sz="2000" dirty="0"/>
              <a:t> </a:t>
            </a:r>
            <a:r>
              <a:rPr lang="en-US" sz="2000" dirty="0" err="1"/>
              <a:t>tukemista</a:t>
            </a:r>
            <a:endParaRPr lang="en-US" sz="2000" dirty="0" err="1">
              <a:cs typeface="Calibri"/>
            </a:endParaRPr>
          </a:p>
          <a:p>
            <a:pPr marL="0" indent="0">
              <a:buNone/>
            </a:pPr>
            <a:r>
              <a:rPr lang="en-US" sz="2000" dirty="0"/>
              <a:t>OHJE: </a:t>
            </a:r>
            <a:r>
              <a:rPr lang="en-US" sz="2000" dirty="0" err="1"/>
              <a:t>Aikuinen</a:t>
            </a:r>
            <a:r>
              <a:rPr lang="en-US" sz="2000" dirty="0"/>
              <a:t> on </a:t>
            </a:r>
            <a:r>
              <a:rPr lang="en-US" sz="2000" dirty="0" err="1"/>
              <a:t>apusäätelijä</a:t>
            </a:r>
            <a:r>
              <a:rPr lang="en-US" sz="2000" dirty="0"/>
              <a:t>. Auta </a:t>
            </a:r>
            <a:r>
              <a:rPr lang="en-US" sz="2000" dirty="0" err="1"/>
              <a:t>läksyissä</a:t>
            </a:r>
            <a:r>
              <a:rPr lang="en-US" sz="2000" dirty="0"/>
              <a:t> </a:t>
            </a:r>
            <a:r>
              <a:rPr lang="en-US" sz="2000" dirty="0" err="1"/>
              <a:t>tarpeen</a:t>
            </a:r>
            <a:r>
              <a:rPr lang="en-US" sz="2000" dirty="0"/>
              <a:t> </a:t>
            </a:r>
            <a:r>
              <a:rPr lang="en-US" sz="2000" dirty="0" err="1"/>
              <a:t>mukaan</a:t>
            </a:r>
            <a:r>
              <a:rPr lang="en-US" sz="2000" dirty="0"/>
              <a:t>​, </a:t>
            </a:r>
            <a:r>
              <a:rPr lang="en-US" sz="2000" dirty="0" err="1"/>
              <a:t>tue</a:t>
            </a:r>
            <a:r>
              <a:rPr lang="en-US" sz="2000" dirty="0"/>
              <a:t> </a:t>
            </a:r>
            <a:r>
              <a:rPr lang="en-US" sz="2000" dirty="0" err="1"/>
              <a:t>kokeeseen</a:t>
            </a:r>
            <a:r>
              <a:rPr lang="en-US" sz="2000" dirty="0"/>
              <a:t> </a:t>
            </a:r>
            <a:r>
              <a:rPr lang="en-US" sz="2000" dirty="0" err="1"/>
              <a:t>lukemisessa</a:t>
            </a:r>
            <a:r>
              <a:rPr lang="en-US" sz="2000" dirty="0"/>
              <a:t>, </a:t>
            </a:r>
            <a:r>
              <a:rPr lang="en-US" sz="2000" dirty="0" err="1"/>
              <a:t>katso</a:t>
            </a:r>
            <a:r>
              <a:rPr lang="en-US" sz="2000" dirty="0"/>
              <a:t>, </a:t>
            </a:r>
            <a:r>
              <a:rPr lang="en-US" sz="2000" dirty="0" err="1"/>
              <a:t>miten</a:t>
            </a:r>
            <a:r>
              <a:rPr lang="en-US" sz="2000" dirty="0"/>
              <a:t> </a:t>
            </a:r>
            <a:r>
              <a:rPr lang="en-US" sz="2000" dirty="0" err="1"/>
              <a:t>läksyt</a:t>
            </a:r>
            <a:r>
              <a:rPr lang="en-US" sz="2000" dirty="0"/>
              <a:t> on </a:t>
            </a:r>
            <a:r>
              <a:rPr lang="en-US" sz="2000" dirty="0" err="1"/>
              <a:t>tehty</a:t>
            </a:r>
            <a:r>
              <a:rPr lang="en-US" sz="2000" dirty="0"/>
              <a:t>!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6. </a:t>
            </a:r>
            <a:r>
              <a:rPr lang="en-US" sz="2000" b="1" dirty="0" err="1">
                <a:cs typeface="Calibri"/>
              </a:rPr>
              <a:t>Lapsen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kehitystason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huomioiminen</a:t>
            </a:r>
            <a:r>
              <a:rPr lang="en-US" sz="2000" b="1" dirty="0">
                <a:cs typeface="Calibri"/>
              </a:rPr>
              <a:t>:</a:t>
            </a:r>
            <a:r>
              <a:rPr lang="en-US" sz="2000" dirty="0">
                <a:cs typeface="Calibri"/>
              </a:rPr>
              <a:t> Lapsi </a:t>
            </a:r>
            <a:r>
              <a:rPr lang="en-US" sz="2000" dirty="0" err="1">
                <a:cs typeface="Calibri"/>
              </a:rPr>
              <a:t>ei</a:t>
            </a:r>
            <a:r>
              <a:rPr lang="en-US" sz="2000" dirty="0">
                <a:cs typeface="Calibri"/>
              </a:rPr>
              <a:t> ole </a:t>
            </a:r>
            <a:r>
              <a:rPr lang="en-US" sz="2000" dirty="0" err="1">
                <a:cs typeface="Calibri"/>
              </a:rPr>
              <a:t>pieni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aikuinen</a:t>
            </a:r>
            <a:r>
              <a:rPr lang="en-US" sz="2000" dirty="0"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sz="2000" dirty="0" err="1">
                <a:cs typeface="Calibri"/>
              </a:rPr>
              <a:t>Lapset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harjoittelevat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sosiaalisia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taitoja</a:t>
            </a:r>
            <a:r>
              <a:rPr lang="en-US" sz="2000" dirty="0">
                <a:cs typeface="Calibri"/>
              </a:rPr>
              <a:t>, he </a:t>
            </a:r>
            <a:r>
              <a:rPr lang="en-US" sz="2000" dirty="0" err="1">
                <a:cs typeface="Calibri"/>
              </a:rPr>
              <a:t>usein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pitävät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omaa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ajatustaan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totuutena</a:t>
            </a:r>
            <a:r>
              <a:rPr lang="en-US" sz="2000" dirty="0">
                <a:cs typeface="Calibri"/>
              </a:rPr>
              <a:t> (</a:t>
            </a:r>
            <a:r>
              <a:rPr lang="en-US" sz="2000" dirty="0" err="1">
                <a:cs typeface="Calibri"/>
              </a:rPr>
              <a:t>toisen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asemaan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asettuminen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mielipeilinä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oleminen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eli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mentalisaatio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tätä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vasta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harjoitellaan</a:t>
            </a:r>
            <a:r>
              <a:rPr lang="en-US" sz="2000" dirty="0">
                <a:cs typeface="Calibri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OHJE: </a:t>
            </a:r>
            <a:r>
              <a:rPr lang="en-US" sz="2000" dirty="0" err="1">
                <a:cs typeface="Calibri"/>
              </a:rPr>
              <a:t>Sanoita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lapsen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tunteita</a:t>
            </a:r>
            <a:r>
              <a:rPr lang="en-US" sz="2000" dirty="0">
                <a:cs typeface="Calibri"/>
              </a:rPr>
              <a:t> ja </a:t>
            </a:r>
            <a:r>
              <a:rPr lang="en-US" sz="2000" dirty="0" err="1">
                <a:cs typeface="Calibri"/>
              </a:rPr>
              <a:t>ajatuksia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medialaitteet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eivät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tätä</a:t>
            </a:r>
            <a:r>
              <a:rPr lang="en-US" sz="2000" dirty="0">
                <a:cs typeface="Calibri"/>
              </a:rPr>
              <a:t> tee!</a:t>
            </a: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8. </a:t>
            </a:r>
            <a:r>
              <a:rPr lang="en-US" sz="2000" b="1" dirty="0" err="1">
                <a:cs typeface="Calibri"/>
              </a:rPr>
              <a:t>Kodin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asenteet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koulua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kohtaan</a:t>
            </a:r>
            <a:r>
              <a:rPr lang="en-US" sz="2000" b="1" dirty="0">
                <a:cs typeface="Calibri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"Lapsi on </a:t>
            </a:r>
            <a:r>
              <a:rPr lang="en-US" sz="2000" dirty="0" err="1">
                <a:ea typeface="+mn-lt"/>
                <a:cs typeface="+mn-lt"/>
              </a:rPr>
              <a:t>vanhempien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psykologista</a:t>
            </a:r>
            <a:r>
              <a:rPr lang="en-US" sz="2000" dirty="0">
                <a:ea typeface="+mn-lt"/>
                <a:cs typeface="+mn-lt"/>
              </a:rPr>
              <a:t> </a:t>
            </a:r>
            <a:r>
              <a:rPr lang="en-US" sz="2000" dirty="0" err="1">
                <a:ea typeface="+mn-lt"/>
                <a:cs typeface="+mn-lt"/>
              </a:rPr>
              <a:t>omaisuutta</a:t>
            </a:r>
            <a:r>
              <a:rPr lang="en-US" sz="2000" dirty="0">
                <a:ea typeface="+mn-lt"/>
                <a:cs typeface="+mn-lt"/>
              </a:rPr>
              <a:t>." </a:t>
            </a:r>
          </a:p>
          <a:p>
            <a:pPr marL="0" indent="0">
              <a:buNone/>
            </a:pPr>
            <a:r>
              <a:rPr lang="en-US" sz="2000" dirty="0"/>
              <a:t>Jos </a:t>
            </a:r>
            <a:r>
              <a:rPr lang="en-US" sz="2000" dirty="0" err="1"/>
              <a:t>kotona</a:t>
            </a:r>
            <a:r>
              <a:rPr lang="en-US" sz="2000" dirty="0"/>
              <a:t> </a:t>
            </a:r>
            <a:r>
              <a:rPr lang="en-US" sz="2000" dirty="0" err="1"/>
              <a:t>ei</a:t>
            </a:r>
            <a:r>
              <a:rPr lang="en-US" sz="2000" dirty="0"/>
              <a:t> </a:t>
            </a:r>
            <a:r>
              <a:rPr lang="en-US" sz="2000" dirty="0" err="1"/>
              <a:t>arvosteta</a:t>
            </a:r>
            <a:r>
              <a:rPr lang="en-US" sz="2000" dirty="0"/>
              <a:t> </a:t>
            </a:r>
            <a:r>
              <a:rPr lang="en-US" sz="2000" dirty="0" err="1"/>
              <a:t>koulunkäyntiä</a:t>
            </a:r>
            <a:r>
              <a:rPr lang="en-US" sz="2000" dirty="0"/>
              <a:t> tai </a:t>
            </a:r>
            <a:r>
              <a:rPr lang="en-US" sz="2000" dirty="0" err="1"/>
              <a:t>todetaan</a:t>
            </a:r>
            <a:r>
              <a:rPr lang="en-US" sz="2000" dirty="0"/>
              <a:t>, "</a:t>
            </a:r>
            <a:r>
              <a:rPr lang="en-US" sz="2000" dirty="0" err="1"/>
              <a:t>etten</a:t>
            </a:r>
            <a:r>
              <a:rPr lang="en-US" sz="2000" dirty="0"/>
              <a:t> </a:t>
            </a:r>
            <a:r>
              <a:rPr lang="en-US" sz="2000" dirty="0" err="1"/>
              <a:t>ikinä</a:t>
            </a:r>
            <a:r>
              <a:rPr lang="en-US" sz="2000" dirty="0"/>
              <a:t> </a:t>
            </a:r>
            <a:r>
              <a:rPr lang="en-US" sz="2000" dirty="0" err="1"/>
              <a:t>oppinut</a:t>
            </a:r>
            <a:r>
              <a:rPr lang="en-US" sz="2000" dirty="0"/>
              <a:t> </a:t>
            </a:r>
            <a:r>
              <a:rPr lang="en-US" sz="2000" dirty="0" err="1"/>
              <a:t>kunnolla</a:t>
            </a:r>
            <a:r>
              <a:rPr lang="en-US" sz="2000" dirty="0"/>
              <a:t> </a:t>
            </a:r>
            <a:r>
              <a:rPr lang="en-US" sz="2000" dirty="0" err="1"/>
              <a:t>laskemaan</a:t>
            </a:r>
            <a:r>
              <a:rPr lang="en-US" sz="2000" dirty="0"/>
              <a:t>", se vie </a:t>
            </a:r>
            <a:r>
              <a:rPr lang="en-US" sz="2000" dirty="0" err="1"/>
              <a:t>pohjan</a:t>
            </a:r>
            <a:r>
              <a:rPr lang="en-US" sz="2000" dirty="0"/>
              <a:t> pois </a:t>
            </a:r>
            <a:r>
              <a:rPr lang="en-US" sz="2000" dirty="0" err="1"/>
              <a:t>lapsen</a:t>
            </a:r>
            <a:r>
              <a:rPr lang="en-US" sz="2000" dirty="0"/>
              <a:t> </a:t>
            </a:r>
            <a:r>
              <a:rPr lang="en-US" sz="2000" dirty="0" err="1"/>
              <a:t>harjoittelumotivaatiolta</a:t>
            </a:r>
            <a:r>
              <a:rPr lang="en-US" sz="2000" dirty="0"/>
              <a:t>.</a:t>
            </a:r>
            <a:endParaRPr lang="en-US" sz="20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000" dirty="0">
                <a:cs typeface="Calibri" panose="020F0502020204030204"/>
              </a:rPr>
              <a:t>OHJE: </a:t>
            </a:r>
            <a:r>
              <a:rPr lang="en-US" sz="2000" dirty="0" err="1">
                <a:cs typeface="Calibri" panose="020F0502020204030204"/>
              </a:rPr>
              <a:t>Ristiriitatilanteissa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älä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kyseenalaista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koulun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toimintaa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lapsen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kuullen</a:t>
            </a:r>
            <a:r>
              <a:rPr lang="en-US" sz="2000" dirty="0">
                <a:cs typeface="Calibri" panose="020F0502020204030204"/>
              </a:rPr>
              <a:t>! </a:t>
            </a:r>
            <a:r>
              <a:rPr lang="en-US" sz="2000" dirty="0" err="1">
                <a:cs typeface="Calibri" panose="020F0502020204030204"/>
              </a:rPr>
              <a:t>Kysy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opettajalta</a:t>
            </a:r>
            <a:r>
              <a:rPr lang="en-US" sz="2000" dirty="0">
                <a:cs typeface="Calibri" panose="020F0502020204030204"/>
              </a:rPr>
              <a:t>!</a:t>
            </a:r>
          </a:p>
          <a:p>
            <a:pPr marL="0" indent="0">
              <a:buNone/>
            </a:pPr>
            <a:r>
              <a:rPr lang="en-US" sz="2000" dirty="0">
                <a:cs typeface="Calibri" panose="020F0502020204030204"/>
              </a:rPr>
              <a:t>9. </a:t>
            </a:r>
            <a:r>
              <a:rPr lang="en-US" sz="2000" b="1" dirty="0" err="1">
                <a:cs typeface="Calibri" panose="020F0502020204030204"/>
              </a:rPr>
              <a:t>Perusopetuslaki</a:t>
            </a:r>
            <a:r>
              <a:rPr lang="en-US" sz="2000" b="1" dirty="0">
                <a:cs typeface="Calibri" panose="020F0502020204030204"/>
              </a:rPr>
              <a:t>: </a:t>
            </a:r>
            <a:r>
              <a:rPr lang="en-US" sz="2000" dirty="0" err="1">
                <a:cs typeface="Calibri" panose="020F0502020204030204"/>
              </a:rPr>
              <a:t>Oppilaan</a:t>
            </a:r>
            <a:r>
              <a:rPr lang="en-US" sz="2000" dirty="0">
                <a:cs typeface="Calibri" panose="020F0502020204030204"/>
              </a:rPr>
              <a:t> ja </a:t>
            </a:r>
            <a:r>
              <a:rPr lang="en-US" sz="2000" dirty="0" err="1">
                <a:cs typeface="Calibri" panose="020F0502020204030204"/>
              </a:rPr>
              <a:t>vanhempien</a:t>
            </a:r>
            <a:r>
              <a:rPr lang="en-US" sz="2000" dirty="0">
                <a:cs typeface="Calibri" panose="020F0502020204030204"/>
              </a:rPr>
              <a:t> </a:t>
            </a:r>
            <a:r>
              <a:rPr lang="en-US" sz="2000" dirty="0" err="1">
                <a:cs typeface="Calibri" panose="020F0502020204030204"/>
              </a:rPr>
              <a:t>tehtävät</a:t>
            </a:r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10692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3761" y="217447"/>
            <a:ext cx="5439980" cy="693734"/>
          </a:xfrm>
        </p:spPr>
        <p:txBody>
          <a:bodyPr>
            <a:normAutofit/>
          </a:bodyPr>
          <a:lstStyle/>
          <a:p>
            <a:r>
              <a:rPr lang="en-US" sz="3200" b="1" err="1">
                <a:ea typeface="+mj-lt"/>
                <a:cs typeface="+mj-lt"/>
              </a:rPr>
              <a:t>Koulun</a:t>
            </a:r>
            <a:r>
              <a:rPr lang="en-US" sz="3200" b="1">
                <a:ea typeface="+mj-lt"/>
                <a:cs typeface="+mj-lt"/>
              </a:rPr>
              <a:t> </a:t>
            </a:r>
            <a:r>
              <a:rPr lang="en-US" sz="3200" b="1" err="1">
                <a:ea typeface="+mj-lt"/>
                <a:cs typeface="+mj-lt"/>
              </a:rPr>
              <a:t>tehtävät</a:t>
            </a:r>
            <a:r>
              <a:rPr lang="en-US" sz="3200" b="1">
                <a:ea typeface="+mj-lt"/>
                <a:cs typeface="+mj-lt"/>
              </a:rPr>
              <a:t>:</a:t>
            </a:r>
          </a:p>
          <a:p>
            <a:endParaRPr lang="en-US" sz="3200" b="1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574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4" r="3181"/>
          <a:stretch/>
        </p:blipFill>
        <p:spPr>
          <a:xfrm>
            <a:off x="761364" y="1126066"/>
            <a:ext cx="3113280" cy="4605868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7F91A-6C7E-E57D-B928-60511EF74D2D}"/>
              </a:ext>
            </a:extLst>
          </p:cNvPr>
          <p:cNvSpPr txBox="1"/>
          <p:nvPr/>
        </p:nvSpPr>
        <p:spPr>
          <a:xfrm>
            <a:off x="4648211" y="1037291"/>
            <a:ext cx="7455723" cy="58785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57250" indent="-514350">
              <a:lnSpc>
                <a:spcPct val="150000"/>
              </a:lnSpc>
              <a:buAutoNum type="arabicPeriod"/>
            </a:pPr>
            <a:r>
              <a:rPr lang="en-US" sz="2400" dirty="0" err="1">
                <a:cs typeface="Calibri"/>
              </a:rPr>
              <a:t>Opettaminen</a:t>
            </a:r>
            <a:r>
              <a:rPr lang="en-US" sz="2400" dirty="0">
                <a:cs typeface="Calibri"/>
              </a:rPr>
              <a:t> ja </a:t>
            </a:r>
            <a:r>
              <a:rPr lang="en-US" sz="2400" dirty="0" err="1">
                <a:cs typeface="Calibri"/>
              </a:rPr>
              <a:t>kodin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kasvatustyön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tukeminen</a:t>
            </a:r>
            <a:r>
              <a:rPr lang="en-US" sz="2400" dirty="0">
                <a:cs typeface="Calibri"/>
              </a:rPr>
              <a:t> (</a:t>
            </a:r>
            <a:r>
              <a:rPr lang="en-US" sz="2400" dirty="0" err="1">
                <a:cs typeface="Calibri"/>
              </a:rPr>
              <a:t>sosiaaliset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taidot</a:t>
            </a:r>
            <a:r>
              <a:rPr lang="en-US" sz="2400" dirty="0">
                <a:cs typeface="Calibri"/>
              </a:rPr>
              <a:t>)</a:t>
            </a:r>
          </a:p>
          <a:p>
            <a:pPr marL="857250" indent="-514350">
              <a:lnSpc>
                <a:spcPct val="150000"/>
              </a:lnSpc>
              <a:buAutoNum type="arabicPeriod"/>
            </a:pPr>
            <a:r>
              <a:rPr lang="en-US" sz="2400" dirty="0" err="1">
                <a:cs typeface="Calibri"/>
              </a:rPr>
              <a:t>Kognitiivisten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taitojen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tukeminen</a:t>
            </a:r>
            <a:r>
              <a:rPr lang="en-US" sz="2400" dirty="0">
                <a:cs typeface="Calibri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       *</a:t>
            </a:r>
            <a:r>
              <a:rPr lang="en-US" sz="2400" dirty="0" err="1">
                <a:cs typeface="Calibri"/>
              </a:rPr>
              <a:t>Tarkkaavaisuus</a:t>
            </a:r>
            <a:r>
              <a:rPr lang="en-US" sz="2400" dirty="0">
                <a:cs typeface="Calibri"/>
              </a:rPr>
              <a:t>, </a:t>
            </a:r>
            <a:r>
              <a:rPr lang="en-US" sz="2400" dirty="0" err="1">
                <a:cs typeface="Calibri"/>
              </a:rPr>
              <a:t>keskittyminen</a:t>
            </a:r>
            <a:endParaRPr lang="en-US" sz="24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       *</a:t>
            </a:r>
            <a:r>
              <a:rPr lang="en-US" sz="2400" dirty="0" err="1">
                <a:cs typeface="Calibri"/>
              </a:rPr>
              <a:t>Muisti</a:t>
            </a:r>
            <a:r>
              <a:rPr lang="en-US" sz="2400" dirty="0">
                <a:cs typeface="Calibri"/>
              </a:rPr>
              <a:t> (</a:t>
            </a:r>
            <a:r>
              <a:rPr lang="en-US" sz="2400" dirty="0" err="1">
                <a:cs typeface="Calibri"/>
              </a:rPr>
              <a:t>kertaus</a:t>
            </a:r>
            <a:r>
              <a:rPr lang="en-US" sz="2400" dirty="0">
                <a:cs typeface="Calibri"/>
              </a:rPr>
              <a:t> ja </a:t>
            </a:r>
            <a:r>
              <a:rPr lang="en-US" sz="2400" dirty="0" err="1">
                <a:cs typeface="Calibri"/>
              </a:rPr>
              <a:t>ylioppiminen</a:t>
            </a:r>
            <a:r>
              <a:rPr lang="en-US" sz="2400" dirty="0">
                <a:cs typeface="Calibri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       *</a:t>
            </a:r>
            <a:r>
              <a:rPr lang="en-US" sz="2400" dirty="0" err="1">
                <a:cs typeface="Calibri"/>
              </a:rPr>
              <a:t>Toiminnanohjaus</a:t>
            </a:r>
            <a:r>
              <a:rPr lang="en-US" sz="2400" dirty="0">
                <a:cs typeface="Calibri"/>
              </a:rPr>
              <a:t> ja </a:t>
            </a:r>
            <a:r>
              <a:rPr lang="en-US" sz="2400" dirty="0" err="1">
                <a:cs typeface="Calibri"/>
              </a:rPr>
              <a:t>sen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opettaminen</a:t>
            </a:r>
            <a:endParaRPr lang="en-US" sz="24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       *</a:t>
            </a:r>
            <a:r>
              <a:rPr lang="en-US" sz="2400" dirty="0" err="1">
                <a:cs typeface="Calibri"/>
              </a:rPr>
              <a:t>Oppiminen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       *</a:t>
            </a:r>
            <a:r>
              <a:rPr lang="en-US" sz="2400" dirty="0" err="1">
                <a:cs typeface="Calibri"/>
              </a:rPr>
              <a:t>Hahmottaminen</a:t>
            </a:r>
            <a:endParaRPr lang="en-US" sz="24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3.    </a:t>
            </a:r>
            <a:r>
              <a:rPr lang="en-US" sz="2400" dirty="0" err="1">
                <a:cs typeface="Calibri"/>
              </a:rPr>
              <a:t>Oppimisvaikeuksissa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tukeminen</a:t>
            </a:r>
            <a:r>
              <a:rPr lang="en-US" sz="2400" dirty="0">
                <a:cs typeface="Calibri"/>
              </a:rPr>
              <a:t>, </a:t>
            </a:r>
            <a:r>
              <a:rPr lang="en-US" sz="2400" dirty="0" err="1">
                <a:cs typeface="Calibri"/>
              </a:rPr>
              <a:t>tuen</a:t>
            </a:r>
            <a:r>
              <a:rPr lang="en-US" sz="2400" dirty="0">
                <a:cs typeface="Calibri"/>
              </a:rPr>
              <a:t> </a:t>
            </a:r>
            <a:r>
              <a:rPr lang="en-US" sz="2400" dirty="0" err="1">
                <a:cs typeface="Calibri"/>
              </a:rPr>
              <a:t>järjestäminen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cs typeface="Calibri"/>
              </a:rPr>
              <a:t>     4.    </a:t>
            </a:r>
            <a:r>
              <a:rPr lang="en-US" sz="2400" dirty="0" err="1">
                <a:cs typeface="Calibri"/>
              </a:rPr>
              <a:t>Tiedottaminen</a:t>
            </a:r>
            <a:r>
              <a:rPr lang="en-US" sz="2400" dirty="0">
                <a:cs typeface="Calibri"/>
              </a:rPr>
              <a:t>, </a:t>
            </a:r>
            <a:r>
              <a:rPr lang="en-US" sz="2400" dirty="0" err="1">
                <a:cs typeface="Calibri"/>
              </a:rPr>
              <a:t>yhteydenpito</a:t>
            </a:r>
            <a:r>
              <a:rPr lang="en-US" sz="2400" dirty="0">
                <a:cs typeface="Calibri"/>
              </a:rPr>
              <a:t> </a:t>
            </a:r>
            <a:r>
              <a:rPr lang="en-US" sz="2400" dirty="0" err="1">
                <a:cs typeface="Calibri"/>
              </a:rPr>
              <a:t>koteihin</a:t>
            </a:r>
            <a:endParaRPr lang="en-US" sz="2400" dirty="0">
              <a:cs typeface="Calibri"/>
            </a:endParaRPr>
          </a:p>
          <a:p>
            <a:endParaRPr lang="en-US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2581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8494" y="66543"/>
            <a:ext cx="5727109" cy="561213"/>
          </a:xfrm>
        </p:spPr>
        <p:txBody>
          <a:bodyPr>
            <a:normAutofit fontScale="90000"/>
          </a:bodyPr>
          <a:lstStyle/>
          <a:p>
            <a:br>
              <a:rPr lang="en-US" sz="3200" b="1" dirty="0">
                <a:ea typeface="+mj-lt"/>
                <a:cs typeface="+mj-lt"/>
              </a:rPr>
            </a:br>
            <a:r>
              <a:rPr lang="en-US" sz="3200" b="1" dirty="0" err="1">
                <a:ea typeface="+mj-lt"/>
                <a:cs typeface="+mj-lt"/>
              </a:rPr>
              <a:t>Yhteiset</a:t>
            </a:r>
            <a:r>
              <a:rPr lang="en-US" sz="3200" b="1" dirty="0">
                <a:ea typeface="+mj-lt"/>
                <a:cs typeface="+mj-lt"/>
              </a:rPr>
              <a:t> </a:t>
            </a:r>
            <a:r>
              <a:rPr lang="en-US" sz="3200" b="1" dirty="0" err="1">
                <a:ea typeface="+mj-lt"/>
                <a:cs typeface="+mj-lt"/>
              </a:rPr>
              <a:t>tehtävät</a:t>
            </a:r>
            <a:r>
              <a:rPr lang="en-US" sz="3200" b="1" dirty="0">
                <a:ea typeface="+mj-lt"/>
                <a:cs typeface="+mj-lt"/>
              </a:rPr>
              <a:t>:</a:t>
            </a:r>
          </a:p>
          <a:p>
            <a:endParaRPr lang="en-US" sz="3200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574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4" r="3181"/>
          <a:stretch/>
        </p:blipFill>
        <p:spPr>
          <a:xfrm>
            <a:off x="761364" y="1126066"/>
            <a:ext cx="3113280" cy="4605868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7F91A-6C7E-E57D-B928-60511EF74D2D}"/>
              </a:ext>
            </a:extLst>
          </p:cNvPr>
          <p:cNvSpPr txBox="1"/>
          <p:nvPr/>
        </p:nvSpPr>
        <p:spPr>
          <a:xfrm>
            <a:off x="4761948" y="559012"/>
            <a:ext cx="6757381" cy="62818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b="1" dirty="0" err="1">
                <a:cs typeface="Calibri"/>
              </a:rPr>
              <a:t>Kodin</a:t>
            </a:r>
            <a:r>
              <a:rPr lang="en-US" b="1" dirty="0">
                <a:cs typeface="Calibri"/>
              </a:rPr>
              <a:t> ja </a:t>
            </a:r>
            <a:r>
              <a:rPr lang="en-US" b="1" dirty="0" err="1">
                <a:cs typeface="Calibri"/>
              </a:rPr>
              <a:t>koulun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toimiva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yhteistyösuhde</a:t>
            </a:r>
            <a:r>
              <a:rPr lang="en-US" b="1" dirty="0">
                <a:cs typeface="Calibri"/>
              </a:rPr>
              <a:t> on </a:t>
            </a:r>
            <a:r>
              <a:rPr lang="en-US" b="1" dirty="0" err="1">
                <a:cs typeface="Calibri"/>
              </a:rPr>
              <a:t>tärkein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kaikista</a:t>
            </a:r>
            <a:r>
              <a:rPr lang="en-US" b="1" dirty="0">
                <a:cs typeface="Calibri"/>
              </a:rPr>
              <a:t>. </a:t>
            </a:r>
            <a:r>
              <a:rPr lang="en-US" b="1" dirty="0" err="1">
                <a:cs typeface="Calibri"/>
              </a:rPr>
              <a:t>Haluamme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kaikki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lapselle</a:t>
            </a:r>
            <a:r>
              <a:rPr lang="en-US" b="1" dirty="0">
                <a:cs typeface="Calibri"/>
              </a:rPr>
              <a:t> </a:t>
            </a:r>
            <a:r>
              <a:rPr lang="en-US" b="1" dirty="0" err="1">
                <a:cs typeface="Calibri"/>
              </a:rPr>
              <a:t>parasta</a:t>
            </a:r>
            <a:r>
              <a:rPr lang="en-US" b="1" dirty="0">
                <a:cs typeface="Calibri"/>
              </a:rPr>
              <a:t>.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   -</a:t>
            </a:r>
            <a:r>
              <a:rPr lang="en-US" dirty="0" err="1">
                <a:cs typeface="Calibri"/>
              </a:rPr>
              <a:t>avoimuus</a:t>
            </a:r>
            <a:endParaRPr lang="en-US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   -</a:t>
            </a:r>
            <a:r>
              <a:rPr lang="en-US" dirty="0" err="1">
                <a:cs typeface="Calibri"/>
              </a:rPr>
              <a:t>luottamus</a:t>
            </a:r>
            <a:endParaRPr lang="en-US">
              <a:cs typeface="Calibri"/>
            </a:endParaRPr>
          </a:p>
          <a:p>
            <a:pPr>
              <a:lnSpc>
                <a:spcPct val="150000"/>
              </a:lnSpc>
            </a:pP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cs typeface="Calibri"/>
              </a:rPr>
              <a:t>2.     Itsetunnon </a:t>
            </a:r>
            <a:r>
              <a:rPr lang="en-US" b="1" dirty="0" err="1">
                <a:cs typeface="Calibri"/>
              </a:rPr>
              <a:t>vahvistaminen</a:t>
            </a: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    -</a:t>
            </a:r>
            <a:r>
              <a:rPr lang="en-US" dirty="0" err="1">
                <a:cs typeface="Calibri"/>
              </a:rPr>
              <a:t>kehu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yrittämisestä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harjoittelemisesta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    -</a:t>
            </a:r>
            <a:r>
              <a:rPr lang="en-US" dirty="0" err="1">
                <a:cs typeface="Calibri"/>
              </a:rPr>
              <a:t>kehu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myös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ansiotta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sano</a:t>
            </a:r>
            <a:r>
              <a:rPr lang="en-US" dirty="0">
                <a:cs typeface="Calibri"/>
              </a:rPr>
              <a:t>: Olet </a:t>
            </a:r>
            <a:r>
              <a:rPr lang="en-US" dirty="0" err="1">
                <a:cs typeface="Calibri"/>
              </a:rPr>
              <a:t>tärkeä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olet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rakas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    -</a:t>
            </a:r>
            <a:r>
              <a:rPr lang="en-US" dirty="0" err="1">
                <a:cs typeface="Calibri"/>
              </a:rPr>
              <a:t>harjoittelemalla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oppii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    -</a:t>
            </a:r>
            <a:r>
              <a:rPr lang="en-US" dirty="0" err="1">
                <a:cs typeface="Calibri"/>
              </a:rPr>
              <a:t>kaikessa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tarvitse</a:t>
            </a:r>
            <a:r>
              <a:rPr lang="en-US" dirty="0">
                <a:cs typeface="Calibri"/>
              </a:rPr>
              <a:t> olla </a:t>
            </a:r>
            <a:r>
              <a:rPr lang="en-US" dirty="0" err="1">
                <a:cs typeface="Calibri"/>
              </a:rPr>
              <a:t>hyvä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endParaRPr lang="en-US" dirty="0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ea typeface="+mn-lt"/>
                <a:cs typeface="+mn-lt"/>
              </a:rPr>
              <a:t>3.    </a:t>
            </a:r>
            <a:r>
              <a:rPr lang="en-US" b="1" dirty="0" err="1">
                <a:ea typeface="+mn-lt"/>
                <a:cs typeface="+mn-lt"/>
              </a:rPr>
              <a:t>Lapsen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kohtaaminen</a:t>
            </a:r>
            <a:endParaRPr lang="en-US" b="1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dirty="0">
                <a:ea typeface="+mn-lt"/>
                <a:cs typeface="+mn-lt"/>
              </a:rPr>
              <a:t>       -</a:t>
            </a:r>
            <a:r>
              <a:rPr lang="en-US" dirty="0" err="1">
                <a:ea typeface="+mn-lt"/>
                <a:cs typeface="+mn-lt"/>
              </a:rPr>
              <a:t>mielipeili</a:t>
            </a:r>
            <a:r>
              <a:rPr lang="en-US" dirty="0">
                <a:ea typeface="+mn-lt"/>
                <a:cs typeface="+mn-lt"/>
              </a:rPr>
              <a:t>: </a:t>
            </a:r>
            <a:r>
              <a:rPr lang="en-US" dirty="0" err="1">
                <a:ea typeface="+mn-lt"/>
                <a:cs typeface="+mn-lt"/>
              </a:rPr>
              <a:t>aikuinen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kuuntelee</a:t>
            </a:r>
            <a:r>
              <a:rPr lang="en-US" dirty="0">
                <a:ea typeface="+mn-lt"/>
                <a:cs typeface="+mn-lt"/>
              </a:rPr>
              <a:t> ja </a:t>
            </a:r>
            <a:r>
              <a:rPr lang="en-US" dirty="0" err="1">
                <a:ea typeface="+mn-lt"/>
                <a:cs typeface="+mn-lt"/>
              </a:rPr>
              <a:t>sanoittaa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lapsen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tunteita</a:t>
            </a:r>
            <a:r>
              <a:rPr lang="en-US" dirty="0">
                <a:ea typeface="+mn-lt"/>
                <a:cs typeface="+mn-lt"/>
              </a:rPr>
              <a:t> ja </a:t>
            </a:r>
          </a:p>
          <a:p>
            <a:pPr>
              <a:lnSpc>
                <a:spcPct val="150000"/>
              </a:lnSpc>
            </a:pPr>
            <a:r>
              <a:rPr lang="en-US" dirty="0">
                <a:ea typeface="+mn-lt"/>
                <a:cs typeface="+mn-lt"/>
              </a:rPr>
              <a:t>        </a:t>
            </a:r>
            <a:r>
              <a:rPr lang="en-US" dirty="0" err="1">
                <a:ea typeface="+mn-lt"/>
                <a:cs typeface="+mn-lt"/>
              </a:rPr>
              <a:t>ajatuksia</a:t>
            </a:r>
            <a:endParaRPr lang="en-US"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01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7450" y="110223"/>
            <a:ext cx="5727109" cy="561213"/>
          </a:xfrm>
        </p:spPr>
        <p:txBody>
          <a:bodyPr>
            <a:normAutofit fontScale="90000"/>
          </a:bodyPr>
          <a:lstStyle/>
          <a:p>
            <a:br>
              <a:rPr lang="en-US" sz="3200" b="1" dirty="0">
                <a:ea typeface="+mj-lt"/>
                <a:cs typeface="+mj-lt"/>
              </a:rPr>
            </a:br>
            <a:r>
              <a:rPr lang="en-US" sz="3200" b="1" dirty="0">
                <a:ea typeface="+mj-lt"/>
                <a:cs typeface="+mj-lt"/>
              </a:rPr>
              <a:t>...</a:t>
            </a:r>
            <a:r>
              <a:rPr lang="en-US" sz="3200" b="1" dirty="0" err="1">
                <a:ea typeface="+mj-lt"/>
                <a:cs typeface="+mj-lt"/>
              </a:rPr>
              <a:t>yhteiset</a:t>
            </a:r>
            <a:r>
              <a:rPr lang="en-US" sz="3200" b="1" dirty="0">
                <a:ea typeface="+mj-lt"/>
                <a:cs typeface="+mj-lt"/>
              </a:rPr>
              <a:t> </a:t>
            </a:r>
            <a:r>
              <a:rPr lang="en-US" sz="3200" b="1" dirty="0" err="1">
                <a:ea typeface="+mj-lt"/>
                <a:cs typeface="+mj-lt"/>
              </a:rPr>
              <a:t>tehtävät</a:t>
            </a:r>
            <a:r>
              <a:rPr lang="en-US" sz="3200" b="1" dirty="0">
                <a:ea typeface="+mj-lt"/>
                <a:cs typeface="+mj-lt"/>
              </a:rPr>
              <a:t>...</a:t>
            </a:r>
          </a:p>
          <a:p>
            <a:endParaRPr lang="en-US" sz="3200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574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4" r="3181"/>
          <a:stretch/>
        </p:blipFill>
        <p:spPr>
          <a:xfrm>
            <a:off x="761364" y="1126066"/>
            <a:ext cx="3113280" cy="4605868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214581" y="2438400"/>
            <a:ext cx="6422848" cy="3785419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7F91A-6C7E-E57D-B928-60511EF74D2D}"/>
              </a:ext>
            </a:extLst>
          </p:cNvPr>
          <p:cNvSpPr txBox="1"/>
          <p:nvPr/>
        </p:nvSpPr>
        <p:spPr>
          <a:xfrm>
            <a:off x="4839252" y="902202"/>
            <a:ext cx="7089913" cy="57708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cs typeface="Calibri"/>
              </a:rPr>
              <a:t>4. </a:t>
            </a:r>
            <a:r>
              <a:rPr lang="en-US" b="1" dirty="0" err="1">
                <a:cs typeface="Calibri"/>
              </a:rPr>
              <a:t>Motivaatio</a:t>
            </a:r>
            <a:r>
              <a:rPr lang="en-US" b="1" dirty="0">
                <a:cs typeface="Calibri"/>
              </a:rPr>
              <a:t> ja </a:t>
            </a:r>
            <a:r>
              <a:rPr lang="en-US" b="1" dirty="0" err="1">
                <a:cs typeface="Calibri"/>
              </a:rPr>
              <a:t>tahdonvoima</a:t>
            </a: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-</a:t>
            </a:r>
            <a:r>
              <a:rPr lang="en-US" dirty="0" err="1">
                <a:cs typeface="Calibri"/>
              </a:rPr>
              <a:t>kaiken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tarvitse</a:t>
            </a:r>
            <a:r>
              <a:rPr lang="en-US" dirty="0">
                <a:cs typeface="Calibri"/>
              </a:rPr>
              <a:t> olla </a:t>
            </a:r>
            <a:r>
              <a:rPr lang="en-US" dirty="0" err="1">
                <a:cs typeface="Calibri"/>
              </a:rPr>
              <a:t>mukavaa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-</a:t>
            </a:r>
            <a:r>
              <a:rPr lang="en-US" dirty="0" err="1">
                <a:cs typeface="Calibri"/>
              </a:rPr>
              <a:t>ponnisteleminen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kasvattaa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tahdonvoimaa</a:t>
            </a: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-</a:t>
            </a:r>
            <a:r>
              <a:rPr lang="en-US" dirty="0" err="1">
                <a:cs typeface="Calibri"/>
              </a:rPr>
              <a:t>älä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lähde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mukaan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lapsen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kiukutteluun</a:t>
            </a:r>
            <a:r>
              <a:rPr lang="en-US" dirty="0">
                <a:cs typeface="Calibri"/>
              </a:rPr>
              <a:t> (</a:t>
            </a:r>
            <a:r>
              <a:rPr lang="en-US" dirty="0" err="1">
                <a:cs typeface="Calibri"/>
              </a:rPr>
              <a:t>sanoita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tunteita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kuuntele</a:t>
            </a:r>
            <a:r>
              <a:rPr lang="en-US" dirty="0">
                <a:cs typeface="Calibri"/>
              </a:rPr>
              <a:t>)</a:t>
            </a: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cs typeface="Calibri"/>
              </a:rPr>
              <a:t>5. </a:t>
            </a:r>
            <a:r>
              <a:rPr lang="en-US" b="1" dirty="0" err="1">
                <a:cs typeface="Calibri"/>
              </a:rPr>
              <a:t>Keskittymisen</a:t>
            </a:r>
            <a:r>
              <a:rPr lang="en-US" b="1" dirty="0">
                <a:cs typeface="Calibri"/>
              </a:rPr>
              <a:t>, </a:t>
            </a:r>
            <a:r>
              <a:rPr lang="en-US" b="1" dirty="0" err="1">
                <a:cs typeface="Calibri"/>
              </a:rPr>
              <a:t>tarkkaavaisuuden</a:t>
            </a:r>
            <a:r>
              <a:rPr lang="en-US" b="1" dirty="0">
                <a:cs typeface="Calibri"/>
              </a:rPr>
              <a:t> ja </a:t>
            </a:r>
            <a:r>
              <a:rPr lang="en-US" b="1" dirty="0" err="1">
                <a:cs typeface="Calibri"/>
              </a:rPr>
              <a:t>toiminnan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ohjauksen</a:t>
            </a:r>
            <a:r>
              <a:rPr lang="en-US" b="1" dirty="0">
                <a:cs typeface="Calibri"/>
              </a:rPr>
              <a:t> </a:t>
            </a:r>
            <a:r>
              <a:rPr lang="en-US" b="1" dirty="0" err="1">
                <a:cs typeface="Calibri"/>
              </a:rPr>
              <a:t>tukeminen</a:t>
            </a: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    -</a:t>
            </a:r>
            <a:r>
              <a:rPr lang="en-US" dirty="0" err="1">
                <a:cs typeface="Calibri"/>
              </a:rPr>
              <a:t>kotona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ärsykkeiden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karsiminen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ruutuajan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rajaaminen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toimintamallin</a:t>
            </a:r>
            <a:r>
              <a:rPr lang="en-US" dirty="0">
                <a:cs typeface="Calibri"/>
              </a:rPr>
              <a:t>         </a:t>
            </a:r>
            <a:r>
              <a:rPr lang="en-US" dirty="0" err="1">
                <a:cs typeface="Calibri"/>
              </a:rPr>
              <a:t>näyttäminen</a:t>
            </a:r>
          </a:p>
          <a:p>
            <a:pPr>
              <a:lnSpc>
                <a:spcPct val="150000"/>
              </a:lnSpc>
            </a:pPr>
            <a:endParaRPr lang="en-US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>
                <a:cs typeface="Calibri"/>
              </a:rPr>
              <a:t>TUTKIMUSNÄYTTÖÄ on </a:t>
            </a:r>
            <a:r>
              <a:rPr lang="en-US" dirty="0" err="1">
                <a:cs typeface="Calibri"/>
              </a:rPr>
              <a:t>ärsyketulvan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vaikutuksesta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keskittymiskyvyn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romahtamiseen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siitä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seuraavaan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kognitiivisten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toimintojen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tason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laskemiseen</a:t>
            </a:r>
          </a:p>
          <a:p>
            <a:pPr>
              <a:lnSpc>
                <a:spcPct val="150000"/>
              </a:lnSpc>
            </a:pP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819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58140EC-1E63-B5DD-4A74-B1737D06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 b="1">
                <a:solidFill>
                  <a:srgbClr val="FFFFFF"/>
                </a:solidFill>
                <a:cs typeface="Calibri Light"/>
              </a:rPr>
              <a:t>KUKA ENÄÄ KESKITTYY?</a:t>
            </a:r>
            <a:endParaRPr lang="en-US" sz="1800" b="1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198EB-8753-DFE3-188A-C2B89D58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462" y="57351"/>
            <a:ext cx="7724732" cy="679771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cs typeface="Calibri" panose="020F0502020204030204"/>
              </a:rPr>
              <a:t>Keskittymiskykymme</a:t>
            </a:r>
            <a:r>
              <a:rPr lang="en-US" b="1" dirty="0">
                <a:cs typeface="Calibri" panose="020F0502020204030204"/>
              </a:rPr>
              <a:t> on </a:t>
            </a:r>
            <a:r>
              <a:rPr lang="en-US" b="1" dirty="0" err="1">
                <a:cs typeface="Calibri" panose="020F0502020204030204"/>
              </a:rPr>
              <a:t>laskussa</a:t>
            </a:r>
            <a:r>
              <a:rPr lang="en-US" b="1" dirty="0">
                <a:cs typeface="Calibri" panose="020F0502020204030204"/>
              </a:rPr>
              <a:t>, </a:t>
            </a:r>
            <a:r>
              <a:rPr lang="en-US" b="1" dirty="0" err="1">
                <a:cs typeface="Calibri" panose="020F0502020204030204"/>
              </a:rPr>
              <a:t>tutkittua</a:t>
            </a:r>
            <a:r>
              <a:rPr lang="en-US" b="1" dirty="0">
                <a:cs typeface="Calibri" panose="020F0502020204030204"/>
              </a:rPr>
              <a:t> </a:t>
            </a:r>
            <a:r>
              <a:rPr lang="en-US" b="1" dirty="0" err="1">
                <a:cs typeface="Calibri" panose="020F0502020204030204"/>
              </a:rPr>
              <a:t>tietoa</a:t>
            </a:r>
            <a:endParaRPr lang="en-US" b="1">
              <a:cs typeface="Calibri" panose="020F0502020204030204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*</a:t>
            </a:r>
            <a:r>
              <a:rPr lang="en-US" sz="2400" dirty="0" err="1">
                <a:cs typeface="Calibri" panose="020F0502020204030204"/>
              </a:rPr>
              <a:t>Microsoftin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tutkimus</a:t>
            </a:r>
            <a:r>
              <a:rPr lang="en-US" sz="2400" dirty="0">
                <a:cs typeface="Calibri" panose="020F0502020204030204"/>
              </a:rPr>
              <a:t> </a:t>
            </a:r>
            <a:r>
              <a:rPr lang="en-US" sz="2400" dirty="0" err="1">
                <a:cs typeface="Calibri" panose="020F0502020204030204"/>
              </a:rPr>
              <a:t>ihmisten</a:t>
            </a:r>
            <a:r>
              <a:rPr lang="en-US" sz="2400" dirty="0">
                <a:cs typeface="Calibri" panose="020F0502020204030204"/>
              </a:rPr>
              <a:t> </a:t>
            </a:r>
            <a:r>
              <a:rPr lang="en-US" sz="2400" dirty="0" err="1">
                <a:cs typeface="Calibri" panose="020F0502020204030204"/>
              </a:rPr>
              <a:t>keskittymisjänteestä</a:t>
            </a: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  </a:t>
            </a:r>
            <a:r>
              <a:rPr lang="en-US" sz="2400" dirty="0" err="1">
                <a:cs typeface="Calibri" panose="020F0502020204030204"/>
              </a:rPr>
              <a:t>vuonna</a:t>
            </a:r>
            <a:r>
              <a:rPr lang="en-US" sz="2400" dirty="0">
                <a:cs typeface="Calibri" panose="020F0502020204030204"/>
              </a:rPr>
              <a:t> 2002 12 s</a:t>
            </a: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  </a:t>
            </a:r>
            <a:r>
              <a:rPr lang="en-US" sz="2400" dirty="0" err="1">
                <a:cs typeface="Calibri" panose="020F0502020204030204"/>
              </a:rPr>
              <a:t>vuonna</a:t>
            </a:r>
            <a:r>
              <a:rPr lang="en-US" sz="2400" dirty="0">
                <a:cs typeface="Calibri" panose="020F0502020204030204"/>
              </a:rPr>
              <a:t> 2013 8 s </a:t>
            </a:r>
            <a:r>
              <a:rPr lang="en-US" sz="2400" dirty="0" err="1">
                <a:cs typeface="Calibri" panose="020F0502020204030204"/>
              </a:rPr>
              <a:t>eli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lyhyempi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kuin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kultakalalla</a:t>
            </a: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*</a:t>
            </a:r>
            <a:r>
              <a:rPr lang="en-US" sz="2400" dirty="0" err="1">
                <a:cs typeface="Calibri" panose="020F0502020204030204"/>
              </a:rPr>
              <a:t>italialaiset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skrollaavat</a:t>
            </a:r>
            <a:r>
              <a:rPr lang="en-US" sz="2400" dirty="0">
                <a:cs typeface="Calibri" panose="020F0502020204030204"/>
              </a:rPr>
              <a:t> 800m </a:t>
            </a:r>
            <a:r>
              <a:rPr lang="en-US" sz="2400" dirty="0" err="1">
                <a:cs typeface="Calibri" panose="020F0502020204030204"/>
              </a:rPr>
              <a:t>päivässä</a:t>
            </a:r>
            <a:r>
              <a:rPr lang="en-US" sz="2400" dirty="0">
                <a:cs typeface="Calibri" panose="020F0502020204030204"/>
              </a:rPr>
              <a:t> ja </a:t>
            </a:r>
            <a:r>
              <a:rPr lang="en-US" sz="2400" dirty="0" err="1">
                <a:cs typeface="Calibri" panose="020F0502020204030204"/>
              </a:rPr>
              <a:t>suomalaiset</a:t>
            </a:r>
            <a:r>
              <a:rPr lang="en-US" sz="2400" dirty="0">
                <a:cs typeface="Calibri" panose="020F0502020204030204"/>
              </a:rPr>
              <a:t>  600m</a:t>
            </a:r>
          </a:p>
          <a:p>
            <a:pPr marL="0" indent="0">
              <a:buNone/>
            </a:pP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*</a:t>
            </a:r>
            <a:r>
              <a:rPr lang="en-US" sz="2400" dirty="0" err="1">
                <a:cs typeface="Calibri" panose="020F0502020204030204"/>
              </a:rPr>
              <a:t>aikuisena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multitaskaaminen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ei</a:t>
            </a:r>
            <a:r>
              <a:rPr lang="en-US" sz="2400" dirty="0">
                <a:cs typeface="Calibri" panose="020F0502020204030204"/>
              </a:rPr>
              <a:t> ole </a:t>
            </a:r>
            <a:r>
              <a:rPr lang="en-US" sz="2400" dirty="0" err="1">
                <a:cs typeface="Calibri" panose="020F0502020204030204"/>
              </a:rPr>
              <a:t>yhtä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vahingollista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kuin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lapsena</a:t>
            </a:r>
            <a:r>
              <a:rPr lang="en-US" sz="2400" dirty="0">
                <a:cs typeface="Calibri" panose="020F0502020204030204"/>
              </a:rPr>
              <a:t>, </a:t>
            </a:r>
            <a:r>
              <a:rPr lang="en-US" sz="2400" dirty="0" err="1">
                <a:cs typeface="Calibri" panose="020F0502020204030204"/>
              </a:rPr>
              <a:t>koska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aivot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ovat</a:t>
            </a:r>
            <a:r>
              <a:rPr lang="en-US" sz="2400" dirty="0">
                <a:cs typeface="Calibri" panose="020F0502020204030204"/>
              </a:rPr>
              <a:t> jo </a:t>
            </a:r>
            <a:r>
              <a:rPr lang="en-US" sz="2400" dirty="0" err="1">
                <a:cs typeface="Calibri" panose="020F0502020204030204"/>
              </a:rPr>
              <a:t>kehittyneet</a:t>
            </a: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*</a:t>
            </a:r>
            <a:r>
              <a:rPr lang="en-US" sz="2400" dirty="0" err="1">
                <a:cs typeface="Calibri" panose="020F0502020204030204"/>
              </a:rPr>
              <a:t>multitaskaaminen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johtaa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pinnalliseen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toimintaan</a:t>
            </a:r>
            <a:r>
              <a:rPr lang="en-US" sz="2400" dirty="0">
                <a:cs typeface="Calibri" panose="020F0502020204030204"/>
              </a:rPr>
              <a:t> ja </a:t>
            </a:r>
            <a:r>
              <a:rPr lang="en-US" sz="2400" dirty="0" err="1">
                <a:cs typeface="Calibri" panose="020F0502020204030204"/>
              </a:rPr>
              <a:t>kyky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ajatella</a:t>
            </a:r>
            <a:r>
              <a:rPr lang="en-US" sz="2400" dirty="0">
                <a:cs typeface="Calibri" panose="020F0502020204030204"/>
              </a:rPr>
              <a:t> ja </a:t>
            </a:r>
            <a:r>
              <a:rPr lang="en-US" sz="2400" dirty="0" err="1">
                <a:cs typeface="Calibri" panose="020F0502020204030204"/>
              </a:rPr>
              <a:t>tehdä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johtopäätöksiä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heikkenee</a:t>
            </a: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*</a:t>
            </a:r>
            <a:r>
              <a:rPr lang="en-US" sz="2400" dirty="0" err="1">
                <a:cs typeface="Calibri" panose="020F0502020204030204"/>
              </a:rPr>
              <a:t>nykyajan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lapset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eivät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huomaa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häiriintyvänsä</a:t>
            </a:r>
            <a:r>
              <a:rPr lang="en-US" sz="2400" dirty="0">
                <a:cs typeface="Calibri" panose="020F0502020204030204"/>
              </a:rPr>
              <a:t> </a:t>
            </a:r>
          </a:p>
          <a:p>
            <a:pPr marL="0" indent="0">
              <a:buNone/>
            </a:pPr>
            <a:r>
              <a:rPr lang="en-US" sz="2400" dirty="0" err="1">
                <a:cs typeface="Calibri" panose="020F0502020204030204"/>
              </a:rPr>
              <a:t>ärsyketulvasta</a:t>
            </a:r>
            <a:r>
              <a:rPr lang="en-US" sz="2400" dirty="0">
                <a:cs typeface="Calibri" panose="020F0502020204030204"/>
              </a:rPr>
              <a:t>, </a:t>
            </a:r>
            <a:r>
              <a:rPr lang="en-US" sz="2400" dirty="0" err="1">
                <a:cs typeface="Calibri" panose="020F0502020204030204"/>
              </a:rPr>
              <a:t>mutta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sen</a:t>
            </a:r>
            <a:r>
              <a:rPr lang="en-US" sz="2400" dirty="0">
                <a:cs typeface="Calibri" panose="020F0502020204030204"/>
              </a:rPr>
              <a:t> on </a:t>
            </a:r>
            <a:r>
              <a:rPr lang="en-US" sz="2400" dirty="0" err="1">
                <a:cs typeface="Calibri" panose="020F0502020204030204"/>
              </a:rPr>
              <a:t>kuitenkin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todettu</a:t>
            </a:r>
          </a:p>
          <a:p>
            <a:pPr marL="0" indent="0">
              <a:buNone/>
            </a:pPr>
            <a:r>
              <a:rPr lang="en-US" sz="2400" dirty="0">
                <a:cs typeface="Calibri" panose="020F0502020204030204"/>
              </a:rPr>
              <a:t> </a:t>
            </a:r>
            <a:r>
              <a:rPr lang="en-US" sz="2400" dirty="0" err="1">
                <a:cs typeface="Calibri" panose="020F0502020204030204"/>
              </a:rPr>
              <a:t>romahduttavan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heidän</a:t>
            </a:r>
            <a:r>
              <a:rPr lang="en-US" sz="2400" dirty="0">
                <a:cs typeface="Calibri" panose="020F0502020204030204"/>
              </a:rPr>
              <a:t> </a:t>
            </a:r>
            <a:r>
              <a:rPr lang="en-US" sz="2400" dirty="0" err="1">
                <a:cs typeface="Calibri" panose="020F0502020204030204"/>
              </a:rPr>
              <a:t>suoritustasonsa</a:t>
            </a:r>
            <a:endParaRPr lang="en-US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7384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049DEC-1C79-FECE-47BC-B36A0BE1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537" y="199065"/>
            <a:ext cx="5727109" cy="561213"/>
          </a:xfrm>
        </p:spPr>
        <p:txBody>
          <a:bodyPr>
            <a:normAutofit fontScale="90000"/>
          </a:bodyPr>
          <a:lstStyle/>
          <a:p>
            <a:br>
              <a:rPr lang="en-US" sz="3200" b="1">
                <a:ea typeface="+mj-lt"/>
                <a:cs typeface="+mj-lt"/>
              </a:rPr>
            </a:br>
            <a:endParaRPr lang="en-US" sz="3200" b="1">
              <a:cs typeface="Calibri Ligh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20FA99-AAAC-4AF3-9FAE-707420324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5747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9">
            <a:extLst>
              <a:ext uri="{FF2B5EF4-FFF2-40B4-BE49-F238E27FC236}">
                <a16:creationId xmlns:a16="http://schemas.microsoft.com/office/drawing/2014/main" id="{9573BE85-6043-4C3A-A7DD-483A0A5F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559407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Pää Aivot Ajatella · Ilmainen kuva Pixabayssa">
            <a:extLst>
              <a:ext uri="{FF2B5EF4-FFF2-40B4-BE49-F238E27FC236}">
                <a16:creationId xmlns:a16="http://schemas.microsoft.com/office/drawing/2014/main" id="{6ABD1D1D-1264-5427-7E26-EE7B9694E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94" r="3181"/>
          <a:stretch/>
        </p:blipFill>
        <p:spPr>
          <a:xfrm>
            <a:off x="761364" y="1126066"/>
            <a:ext cx="3113280" cy="4605868"/>
          </a:xfrm>
          <a:prstGeom prst="rect">
            <a:avLst/>
          </a:prstGeom>
          <a:effectLst/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91418" y="1028132"/>
            <a:ext cx="7514666" cy="587807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r>
              <a:rPr lang="en-US" dirty="0" err="1">
                <a:cs typeface="Calibri"/>
              </a:rPr>
              <a:t>Näköpiirissä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</a:t>
            </a:r>
            <a:r>
              <a:rPr lang="en-US" dirty="0">
                <a:cs typeface="Calibri"/>
              </a:rPr>
              <a:t> ole </a:t>
            </a:r>
            <a:r>
              <a:rPr lang="en-US" dirty="0" err="1">
                <a:cs typeface="Calibri"/>
              </a:rPr>
              <a:t>mitään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mikä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vähentäisi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keskittymättömyyttä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VAAN PÄINVASTOIN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"Jos </a:t>
            </a:r>
            <a:r>
              <a:rPr lang="en-US" dirty="0" err="1">
                <a:cs typeface="Calibri"/>
              </a:rPr>
              <a:t>taakkaa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voi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keventää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selkää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pitää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vahvistaa</a:t>
            </a:r>
            <a:r>
              <a:rPr lang="en-US" dirty="0">
                <a:cs typeface="Calibri"/>
              </a:rPr>
              <a:t>."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Eli </a:t>
            </a:r>
            <a:r>
              <a:rPr lang="en-US" dirty="0" err="1">
                <a:cs typeface="Calibri"/>
              </a:rPr>
              <a:t>keskittymisen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syyt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pitää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tunnistaa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sekä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kotona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että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koulussa</a:t>
            </a:r>
            <a:r>
              <a:rPr lang="en-US" dirty="0">
                <a:cs typeface="Calibri"/>
              </a:rPr>
              <a:t> ja </a:t>
            </a:r>
            <a:r>
              <a:rPr lang="en-US" b="1" dirty="0" err="1">
                <a:cs typeface="Calibri"/>
              </a:rPr>
              <a:t>keskittymistä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tulee</a:t>
            </a:r>
            <a:r>
              <a:rPr lang="en-US" b="1" dirty="0">
                <a:cs typeface="Calibri"/>
              </a:rPr>
              <a:t> </a:t>
            </a:r>
            <a:r>
              <a:rPr lang="en-US" b="1" dirty="0" err="1">
                <a:cs typeface="Calibri"/>
              </a:rPr>
              <a:t>harjoitella</a:t>
            </a:r>
            <a:r>
              <a:rPr lang="en-US" dirty="0">
                <a:cs typeface="Calibri"/>
              </a:rPr>
              <a:t>.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C7F91A-6C7E-E57D-B928-60511EF74D2D}"/>
              </a:ext>
            </a:extLst>
          </p:cNvPr>
          <p:cNvSpPr txBox="1"/>
          <p:nvPr/>
        </p:nvSpPr>
        <p:spPr>
          <a:xfrm>
            <a:off x="4898094" y="-303515"/>
            <a:ext cx="6107869" cy="12529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endParaRPr lang="en-US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3600" b="1" err="1">
                <a:cs typeface="Calibri"/>
              </a:rPr>
              <a:t>Keskittymisen</a:t>
            </a:r>
            <a:r>
              <a:rPr lang="en-US" sz="3600" b="1">
                <a:cs typeface="Calibri"/>
              </a:rPr>
              <a:t> </a:t>
            </a:r>
            <a:r>
              <a:rPr lang="en-US" sz="3600" b="1" err="1">
                <a:cs typeface="Calibri"/>
              </a:rPr>
              <a:t>tulevaisuus</a:t>
            </a:r>
            <a:endParaRPr lang="en-US" sz="36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204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1384</Words>
  <Application>Microsoft Office PowerPoint</Application>
  <PresentationFormat>Laajakuva</PresentationFormat>
  <Paragraphs>134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Aivot ja oppiminen</vt:lpstr>
      <vt:lpstr> </vt:lpstr>
      <vt:lpstr>Jotta oppiminen on mahdollista, kodin tulee siis huolehtia  nämä perusasiat päivittäin: </vt:lpstr>
      <vt:lpstr>...lisäksi kodin muut tehtävät...</vt:lpstr>
      <vt:lpstr>Koulun tehtävät: </vt:lpstr>
      <vt:lpstr> Yhteiset tehtävät: </vt:lpstr>
      <vt:lpstr> ...yhteiset tehtävät... </vt:lpstr>
      <vt:lpstr>KUKA ENÄÄ KESKITTYY?</vt:lpstr>
      <vt:lpstr> </vt:lpstr>
      <vt:lpstr>KESKITTYMISEN PULMAT LUOKASSA</vt:lpstr>
      <vt:lpstr> </vt:lpstr>
      <vt:lpstr> 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Kirsi Heino</dc:creator>
  <cp:lastModifiedBy>Kirsi Heino</cp:lastModifiedBy>
  <cp:revision>407</cp:revision>
  <dcterms:created xsi:type="dcterms:W3CDTF">2023-03-02T17:15:04Z</dcterms:created>
  <dcterms:modified xsi:type="dcterms:W3CDTF">2023-08-17T05:00:48Z</dcterms:modified>
</cp:coreProperties>
</file>