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59" r:id="rId6"/>
    <p:sldId id="260" r:id="rId7"/>
    <p:sldId id="261" r:id="rId8"/>
    <p:sldId id="262" r:id="rId9"/>
    <p:sldId id="263" r:id="rId10"/>
    <p:sldId id="264" r:id="rId11"/>
    <p:sldId id="266" r:id="rId12"/>
    <p:sldId id="267" r:id="rId13"/>
    <p:sldId id="270" r:id="rId14"/>
    <p:sldId id="269" r:id="rId15"/>
    <p:sldId id="268" r:id="rId16"/>
    <p:sldId id="271" r:id="rId17"/>
    <p:sldId id="272" r:id="rId18"/>
    <p:sldId id="273" r:id="rId19"/>
    <p:sldId id="276" r:id="rId20"/>
    <p:sldId id="277" r:id="rId21"/>
    <p:sldId id="278" r:id="rId22"/>
    <p:sldId id="274" r:id="rId23"/>
    <p:sldId id="275" r:id="rId24"/>
    <p:sldId id="279" r:id="rId25"/>
    <p:sldId id="280" r:id="rId26"/>
    <p:sldId id="282" r:id="rId27"/>
    <p:sldId id="283" r:id="rId28"/>
    <p:sldId id="284" r:id="rId29"/>
    <p:sldId id="265" r:id="rId30"/>
  </p:sldIdLst>
  <p:sldSz cx="9144000" cy="6858000" type="screen4x3"/>
  <p:notesSz cx="6858000" cy="9144000"/>
  <p:defaultTextStyle>
    <a:defPPr>
      <a:defRPr lang="fi-FI"/>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5" autoAdjust="0"/>
    <p:restoredTop sz="94660"/>
  </p:normalViewPr>
  <p:slideViewPr>
    <p:cSldViewPr>
      <p:cViewPr varScale="1">
        <p:scale>
          <a:sx n="106" d="100"/>
          <a:sy n="106" d="100"/>
        </p:scale>
        <p:origin x="-11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AA9321B0-D7BD-4DB9-8A3E-EF19E2B11315}" type="slidenum">
              <a:rPr lang="fi-FI"/>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BCFFB792-3602-4DD5-A6A2-10D07BB83F32}" type="slidenum">
              <a:rPr lang="fi-FI"/>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B09FC0E8-8DFB-46F0-BACB-8C8E32B4784A}" type="slidenum">
              <a:rPr lang="fi-FI"/>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9C6FD730-1F34-4CAF-A7C7-FFB4A6C6E036}" type="slidenum">
              <a:rPr lang="fi-FI"/>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37DCB863-62D9-4892-ABA3-99FFFD5A3E29}" type="slidenum">
              <a:rPr lang="fi-FI"/>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75B81227-0506-46E3-85DC-161914486E88}" type="slidenum">
              <a:rPr lang="fi-FI"/>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endParaRPr lang="fi-FI"/>
          </a:p>
        </p:txBody>
      </p:sp>
      <p:sp>
        <p:nvSpPr>
          <p:cNvPr id="8" name="Alatunnisteen paikkamerkki 7"/>
          <p:cNvSpPr>
            <a:spLocks noGrp="1"/>
          </p:cNvSpPr>
          <p:nvPr>
            <p:ph type="ftr" sz="quarter" idx="11"/>
          </p:nvPr>
        </p:nvSpPr>
        <p:spPr/>
        <p:txBody>
          <a:bodyPr/>
          <a:lstStyle>
            <a:lvl1pPr>
              <a:defRPr/>
            </a:lvl1pPr>
          </a:lstStyle>
          <a:p>
            <a:endParaRPr lang="fi-FI"/>
          </a:p>
        </p:txBody>
      </p:sp>
      <p:sp>
        <p:nvSpPr>
          <p:cNvPr id="9" name="Dian numeron paikkamerkki 8"/>
          <p:cNvSpPr>
            <a:spLocks noGrp="1"/>
          </p:cNvSpPr>
          <p:nvPr>
            <p:ph type="sldNum" sz="quarter" idx="12"/>
          </p:nvPr>
        </p:nvSpPr>
        <p:spPr/>
        <p:txBody>
          <a:bodyPr/>
          <a:lstStyle>
            <a:lvl1pPr>
              <a:defRPr/>
            </a:lvl1pPr>
          </a:lstStyle>
          <a:p>
            <a:fld id="{B4FF6D6D-5774-4FD9-AEBC-80FAC1DEBEC0}" type="slidenum">
              <a:rPr lang="fi-FI"/>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endParaRPr lang="fi-FI"/>
          </a:p>
        </p:txBody>
      </p:sp>
      <p:sp>
        <p:nvSpPr>
          <p:cNvPr id="4" name="Alatunnisteen paikkamerkki 3"/>
          <p:cNvSpPr>
            <a:spLocks noGrp="1"/>
          </p:cNvSpPr>
          <p:nvPr>
            <p:ph type="ftr" sz="quarter" idx="11"/>
          </p:nvPr>
        </p:nvSpPr>
        <p:spPr/>
        <p:txBody>
          <a:bodyPr/>
          <a:lstStyle>
            <a:lvl1pPr>
              <a:defRPr/>
            </a:lvl1pPr>
          </a:lstStyle>
          <a:p>
            <a:endParaRPr lang="fi-FI"/>
          </a:p>
        </p:txBody>
      </p:sp>
      <p:sp>
        <p:nvSpPr>
          <p:cNvPr id="5" name="Dian numeron paikkamerkki 4"/>
          <p:cNvSpPr>
            <a:spLocks noGrp="1"/>
          </p:cNvSpPr>
          <p:nvPr>
            <p:ph type="sldNum" sz="quarter" idx="12"/>
          </p:nvPr>
        </p:nvSpPr>
        <p:spPr/>
        <p:txBody>
          <a:bodyPr/>
          <a:lstStyle>
            <a:lvl1pPr>
              <a:defRPr/>
            </a:lvl1pPr>
          </a:lstStyle>
          <a:p>
            <a:fld id="{D161C593-2ABC-4C1A-A868-3220E0ED9CDB}" type="slidenum">
              <a:rPr lang="fi-FI"/>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p>
        </p:txBody>
      </p:sp>
      <p:sp>
        <p:nvSpPr>
          <p:cNvPr id="3" name="Alatunnisteen paikkamerkki 2"/>
          <p:cNvSpPr>
            <a:spLocks noGrp="1"/>
          </p:cNvSpPr>
          <p:nvPr>
            <p:ph type="ftr" sz="quarter" idx="11"/>
          </p:nvPr>
        </p:nvSpPr>
        <p:spPr/>
        <p:txBody>
          <a:bodyPr/>
          <a:lstStyle>
            <a:lvl1pPr>
              <a:defRPr/>
            </a:lvl1pPr>
          </a:lstStyle>
          <a:p>
            <a:endParaRPr lang="fi-FI"/>
          </a:p>
        </p:txBody>
      </p:sp>
      <p:sp>
        <p:nvSpPr>
          <p:cNvPr id="4" name="Dian numeron paikkamerkki 3"/>
          <p:cNvSpPr>
            <a:spLocks noGrp="1"/>
          </p:cNvSpPr>
          <p:nvPr>
            <p:ph type="sldNum" sz="quarter" idx="12"/>
          </p:nvPr>
        </p:nvSpPr>
        <p:spPr/>
        <p:txBody>
          <a:bodyPr/>
          <a:lstStyle>
            <a:lvl1pPr>
              <a:defRPr/>
            </a:lvl1pPr>
          </a:lstStyle>
          <a:p>
            <a:fld id="{73226EF2-2E2D-418D-8834-E7A06292C275}" type="slidenum">
              <a:rPr lang="fi-FI"/>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A524A626-FE9C-47CC-A51D-3913CD0067F2}" type="slidenum">
              <a:rPr lang="fi-FI"/>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endParaRPr lang="fi-FI"/>
          </a:p>
        </p:txBody>
      </p:sp>
      <p:sp>
        <p:nvSpPr>
          <p:cNvPr id="6" name="Alatunnisteen paikkamerkki 5"/>
          <p:cNvSpPr>
            <a:spLocks noGrp="1"/>
          </p:cNvSpPr>
          <p:nvPr>
            <p:ph type="ftr" sz="quarter" idx="11"/>
          </p:nvPr>
        </p:nvSpPr>
        <p:spPr/>
        <p:txBody>
          <a:bodyPr/>
          <a:lstStyle>
            <a:lvl1pPr>
              <a:defRPr/>
            </a:lvl1pPr>
          </a:lstStyle>
          <a:p>
            <a:endParaRPr lang="fi-FI"/>
          </a:p>
        </p:txBody>
      </p:sp>
      <p:sp>
        <p:nvSpPr>
          <p:cNvPr id="7" name="Dian numeron paikkamerkki 6"/>
          <p:cNvSpPr>
            <a:spLocks noGrp="1"/>
          </p:cNvSpPr>
          <p:nvPr>
            <p:ph type="sldNum" sz="quarter" idx="12"/>
          </p:nvPr>
        </p:nvSpPr>
        <p:spPr/>
        <p:txBody>
          <a:bodyPr/>
          <a:lstStyle>
            <a:lvl1pPr>
              <a:defRPr/>
            </a:lvl1pPr>
          </a:lstStyle>
          <a:p>
            <a:fld id="{A559DFFA-7D5A-4FA0-86A7-46814EFD0338}" type="slidenum">
              <a:rPr lang="fi-FI"/>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A388D24-BF66-4416-86B9-0FB5EE4D61E7}" type="slidenum">
              <a:rPr lang="fi-FI"/>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pload.wikimedia.org/wikipedia/commons/f/fa/Autograf%2C_Martin_Luther%2C_Nordisk_familjebok.png"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5/55/Bulla-contra-errores.jpg" TargetMode="External"/><Relationship Id="rId2" Type="http://schemas.openxmlformats.org/officeDocument/2006/relationships/slide" Target="slide1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f/fa/Wartburg_eisenach1.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commons.wikimedia.org/wiki/Image:Martin_Luther_3.jpg" TargetMode="External"/><Relationship Id="rId3" Type="http://schemas.openxmlformats.org/officeDocument/2006/relationships/hyperlink" Target="http://fi.wikipedia.org/wiki/Martti_Luther" TargetMode="External"/><Relationship Id="rId7" Type="http://schemas.openxmlformats.org/officeDocument/2006/relationships/hyperlink" Target="http://commons.wikimedia.org/wiki/Image:Hans_og_Magrethe_Luther.jpg" TargetMode="External"/><Relationship Id="rId12" Type="http://schemas.openxmlformats.org/officeDocument/2006/relationships/hyperlink" Target="http://commons.wikimedia.org/wiki/Image:Katharina-v-Bora-1526-1.jpg" TargetMode="External"/><Relationship Id="rId2" Type="http://schemas.openxmlformats.org/officeDocument/2006/relationships/hyperlink" Target="http://karimies.uskojarukous.net/frameredir.htm?http://karimies.uskojarukous.net/Artikkelit/luther-old.htm" TargetMode="External"/><Relationship Id="rId1" Type="http://schemas.openxmlformats.org/officeDocument/2006/relationships/slideLayout" Target="../slideLayouts/slideLayout2.xml"/><Relationship Id="rId6" Type="http://schemas.openxmlformats.org/officeDocument/2006/relationships/hyperlink" Target="http://www.kirjasilta.net/luther/bibliografia.html" TargetMode="External"/><Relationship Id="rId11" Type="http://schemas.openxmlformats.org/officeDocument/2006/relationships/hyperlink" Target="http://commons.wikimedia.org/wiki/Image:Wartburg_eisenach1.jpg" TargetMode="External"/><Relationship Id="rId5" Type="http://schemas.openxmlformats.org/officeDocument/2006/relationships/hyperlink" Target="http://www.luther.de/fi/" TargetMode="External"/><Relationship Id="rId10" Type="http://schemas.openxmlformats.org/officeDocument/2006/relationships/hyperlink" Target="http://commons.wikimedia.org/wiki/Image:Luther-in-Worms-auf-Rt.jpg" TargetMode="External"/><Relationship Id="rId4" Type="http://schemas.openxmlformats.org/officeDocument/2006/relationships/hyperlink" Target="http://www.kirjasilta.net/luther/" TargetMode="External"/><Relationship Id="rId9" Type="http://schemas.openxmlformats.org/officeDocument/2006/relationships/hyperlink" Target="http://commons.wikimedia.org/wiki/Image:Bulla-contra-errores.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68313" y="1700213"/>
            <a:ext cx="8229600" cy="1143000"/>
          </a:xfrm>
        </p:spPr>
        <p:txBody>
          <a:bodyPr/>
          <a:lstStyle/>
          <a:p>
            <a:r>
              <a:rPr lang="fi-FI" sz="6000"/>
              <a:t>Martti Luther</a:t>
            </a:r>
          </a:p>
        </p:txBody>
      </p:sp>
      <p:pic>
        <p:nvPicPr>
          <p:cNvPr id="2054" name="Picture 6" descr="800px-Autograf%2C_Martin_Luther%2C_Nordisk_familjebok">
            <a:hlinkClick r:id="rId2"/>
          </p:cNvPr>
          <p:cNvPicPr>
            <a:picLocks noChangeAspect="1" noChangeArrowheads="1"/>
          </p:cNvPicPr>
          <p:nvPr/>
        </p:nvPicPr>
        <p:blipFill>
          <a:blip r:embed="rId3" cstate="print"/>
          <a:srcRect/>
          <a:stretch>
            <a:fillRect/>
          </a:stretch>
        </p:blipFill>
        <p:spPr bwMode="auto">
          <a:xfrm>
            <a:off x="755650" y="3573463"/>
            <a:ext cx="7620000"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68313" y="2852738"/>
            <a:ext cx="8229600" cy="1143000"/>
          </a:xfrm>
        </p:spPr>
        <p:txBody>
          <a:bodyPr/>
          <a:lstStyle/>
          <a:p>
            <a:pPr algn="l"/>
            <a:r>
              <a:rPr lang="fi-FI" sz="3600"/>
              <a:t>Kiirastuli </a:t>
            </a:r>
            <a:r>
              <a:rPr lang="fi-FI" sz="2400"/>
              <a:t>= Roomalaiskatolisen kirkon mukaan ihmisten kuolemanjälkeisessä kohtalossa on kaksi vaihtoehtoa: osa ihmisistä pääsee taivaaseen ja osa ihmisistä, nimittäin ne, jotka eivät ole katuneet syntejään ja ripittäytyneet niistä, joutuu kadotukseen. Taivaaseen menijöitä on taas kahdenlaisia: pyhimykset pääsevät kuoltuaan suoraan taivaaseen, mutta tavalliset, syntejään katuneet ihmiset joutuvat käymään kiirastulen kautta (lat. purgatorium). Kiirastuliajan pituus riippuu siitä, kuinka ihminen on elänyt, mutta sitä voi lyhentää esim. aneilla ja vainajan omaisten kustantamilla sielunmessuilla. Oppi perustuu Raamatussa vain lyhyeen kohtaan, jossa mainitaan henkilöt, jotka ovat pelastuneet ”ikään kuin tulen läpi”. Se julistettiin roomalaiskatolisen kirkon viralliseksi dogmiksi Firenzen kirkolliskokouksessa 1439, mutta se oli syntynyt paljon aikaisemmin, sillä sitä opetti jo esimerkiksi paavi Gregorius Suuri 500- ja 600-lukujen taitteessa. </a:t>
            </a:r>
            <a:r>
              <a:rPr lang="fi-FI" sz="2000">
                <a:hlinkClick r:id="" action="ppaction://hlinkshowjump?jump=previousslide"/>
              </a:rPr>
              <a:t>Palaa edelliseen tästä.</a:t>
            </a:r>
            <a:endParaRPr lang="fi-FI" sz="3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395288" y="2708275"/>
            <a:ext cx="8229600" cy="1143000"/>
          </a:xfrm>
        </p:spPr>
        <p:txBody>
          <a:bodyPr/>
          <a:lstStyle/>
          <a:p>
            <a:r>
              <a:rPr lang="fi-FI" sz="4000"/>
              <a:t>Vähitellen Lutherin kritiikki laajeni koskemaan paavin valtaa, luostarielämää, jumalanpalvelusta ja ehtoollisoppia sekä monia muita asioita. Kirjapainon avulla hänen teoksensa levisivät laajalle ja uudet ajatukset saivat nopeasti kannatusta.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95738" y="476250"/>
            <a:ext cx="5040312" cy="5400675"/>
          </a:xfrm>
        </p:spPr>
        <p:txBody>
          <a:bodyPr/>
          <a:lstStyle/>
          <a:p>
            <a:pPr algn="l"/>
            <a:r>
              <a:rPr lang="fi-FI" sz="3200"/>
              <a:t>Katolisen kirkon reaktio</a:t>
            </a:r>
            <a:br>
              <a:rPr lang="fi-FI" sz="3200"/>
            </a:br>
            <a:r>
              <a:rPr lang="fi-FI" sz="3200"/>
              <a:t>oli luonnollisesti varsin torjuva. Paavi Leo X uhkasi Lutheria pannalla, mutta tämä poltti paavin kirjeen ja kirkollisia kirjoja julkisesti. Vuonna 1520 Luther julistettiin </a:t>
            </a:r>
            <a:r>
              <a:rPr lang="fi-FI" sz="3200">
                <a:hlinkClick r:id="" action="ppaction://hlinkshowjump?jump=nextslide"/>
              </a:rPr>
              <a:t>pannaan</a:t>
            </a:r>
            <a:r>
              <a:rPr lang="fi-FI" sz="3200"/>
              <a:t> eli kirkonkiroukseen. </a:t>
            </a:r>
            <a:r>
              <a:rPr lang="fi-FI" sz="2000">
                <a:hlinkClick r:id="rId2" action="ppaction://hlinksldjump"/>
              </a:rPr>
              <a:t>Ohita seuraava dia tästä.</a:t>
            </a:r>
            <a:endParaRPr lang="fi-FI" sz="3200"/>
          </a:p>
        </p:txBody>
      </p:sp>
      <p:pic>
        <p:nvPicPr>
          <p:cNvPr id="28677" name="Picture 5" descr="440px-Bulla-contra-errores">
            <a:hlinkClick r:id="rId3"/>
          </p:cNvPr>
          <p:cNvPicPr>
            <a:picLocks noChangeAspect="1" noChangeArrowheads="1"/>
          </p:cNvPicPr>
          <p:nvPr/>
        </p:nvPicPr>
        <p:blipFill>
          <a:blip r:embed="rId4" cstate="print"/>
          <a:srcRect/>
          <a:stretch>
            <a:fillRect/>
          </a:stretch>
        </p:blipFill>
        <p:spPr bwMode="auto">
          <a:xfrm>
            <a:off x="250825" y="476250"/>
            <a:ext cx="3697288" cy="50403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fi-FI"/>
              <a:t>Panna</a:t>
            </a:r>
          </a:p>
        </p:txBody>
      </p:sp>
      <p:sp>
        <p:nvSpPr>
          <p:cNvPr id="34819" name="Rectangle 3"/>
          <p:cNvSpPr>
            <a:spLocks noGrp="1" noChangeArrowheads="1"/>
          </p:cNvSpPr>
          <p:nvPr>
            <p:ph type="body" idx="1"/>
          </p:nvPr>
        </p:nvSpPr>
        <p:spPr/>
        <p:txBody>
          <a:bodyPr/>
          <a:lstStyle/>
          <a:p>
            <a:pPr>
              <a:lnSpc>
                <a:spcPct val="90000"/>
              </a:lnSpc>
            </a:pPr>
            <a:r>
              <a:rPr lang="fi-FI"/>
              <a:t>eli kirkonkirous</a:t>
            </a:r>
          </a:p>
          <a:p>
            <a:pPr>
              <a:lnSpc>
                <a:spcPct val="90000"/>
              </a:lnSpc>
            </a:pPr>
            <a:r>
              <a:rPr lang="fi-FI"/>
              <a:t>pannassa olija ei saanut osallistua jumalanpalveluksiin eikä kirkollisiin toimituksiin</a:t>
            </a:r>
          </a:p>
          <a:p>
            <a:pPr>
              <a:lnSpc>
                <a:spcPct val="90000"/>
              </a:lnSpc>
            </a:pPr>
            <a:r>
              <a:rPr lang="fi-FI"/>
              <a:t>rangaistus merkitsi yhteisöstä pois sulkemista</a:t>
            </a:r>
          </a:p>
          <a:p>
            <a:pPr>
              <a:lnSpc>
                <a:spcPct val="90000"/>
              </a:lnSpc>
            </a:pPr>
            <a:r>
              <a:rPr lang="fi-FI"/>
              <a:t>uskottiin myös, että pannassa olija ei pääse taivaaseen</a:t>
            </a:r>
          </a:p>
          <a:p>
            <a:pPr>
              <a:lnSpc>
                <a:spcPct val="90000"/>
              </a:lnSpc>
            </a:pPr>
            <a:r>
              <a:rPr lang="fi-FI" sz="2000">
                <a:hlinkClick r:id="" action="ppaction://hlinkshowjump?jump=previousslide"/>
              </a:rPr>
              <a:t>Palaa edelliseen tästä.</a:t>
            </a:r>
            <a:endParaRPr lang="fi-FI"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476250"/>
            <a:ext cx="8291512" cy="6034088"/>
          </a:xfrm>
        </p:spPr>
        <p:txBody>
          <a:bodyPr/>
          <a:lstStyle/>
          <a:p>
            <a:r>
              <a:rPr lang="fi-FI" sz="3600"/>
              <a:t>Valtakunnankirous</a:t>
            </a:r>
            <a:br>
              <a:rPr lang="fi-FI" sz="3600"/>
            </a:br>
            <a:r>
              <a:rPr lang="fi-FI" sz="3200"/>
              <a:t/>
            </a:r>
            <a:br>
              <a:rPr lang="fi-FI" sz="3200"/>
            </a:br>
            <a:r>
              <a:rPr lang="fi-FI" sz="3200"/>
              <a:t>Uskonpuhdistuksesta tuli poliittinen asia, kun Luther kutsuttiin vastaamaan sanoistaan Wormsin valtiopäiville. Hän ei kuitenkaan suostunut peruuttamaan opetuksiaan: ”Tässä seison, enkä muuta voi, Jumala minua auttakoon.” Luther julistettiin valtakunnankiroukseen eli lainsuojattomaksi, mikä tarkoitti, että kuka tahansa olisi saanut hänet rangaistuksetta surmata.</a:t>
            </a:r>
            <a:br>
              <a:rPr lang="fi-FI" sz="3200"/>
            </a:br>
            <a:r>
              <a:rPr lang="fi-FI" sz="3200"/>
              <a:t/>
            </a:r>
            <a:br>
              <a:rPr lang="fi-FI" sz="3200"/>
            </a:br>
            <a:endParaRPr lang="fi-FI" sz="3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i-FI" sz="4000"/>
              <a:t>Luther Wormsin valtiopäivillä 1521</a:t>
            </a:r>
          </a:p>
        </p:txBody>
      </p:sp>
      <p:pic>
        <p:nvPicPr>
          <p:cNvPr id="30725" name="Picture 5" descr="Luther-in-Worms-auf-Rt"/>
          <p:cNvPicPr>
            <a:picLocks noChangeAspect="1" noChangeArrowheads="1"/>
          </p:cNvPicPr>
          <p:nvPr/>
        </p:nvPicPr>
        <p:blipFill>
          <a:blip r:embed="rId2" cstate="print"/>
          <a:srcRect/>
          <a:stretch>
            <a:fillRect/>
          </a:stretch>
        </p:blipFill>
        <p:spPr bwMode="auto">
          <a:xfrm>
            <a:off x="827088" y="1341438"/>
            <a:ext cx="7620000" cy="52006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i-FI"/>
              <a:t>Luther piileskelee</a:t>
            </a:r>
          </a:p>
        </p:txBody>
      </p:sp>
      <p:sp>
        <p:nvSpPr>
          <p:cNvPr id="35843" name="Rectangle 3"/>
          <p:cNvSpPr>
            <a:spLocks noGrp="1" noChangeArrowheads="1"/>
          </p:cNvSpPr>
          <p:nvPr>
            <p:ph type="body" idx="1"/>
          </p:nvPr>
        </p:nvSpPr>
        <p:spPr/>
        <p:txBody>
          <a:bodyPr/>
          <a:lstStyle/>
          <a:p>
            <a:pPr>
              <a:buFontTx/>
              <a:buNone/>
            </a:pPr>
            <a:r>
              <a:rPr lang="fi-FI" sz="2800"/>
              <a:t>   Kotimatkalla valtiopäiviltä Lutherin kimppuun hyökättiin, hän katosi ihmisten ilmoilta ja hänen luultiin kuolleen. Kyseessä oli kuitenkin ystävien järjestämä valehyökkäys, ja Luther piileskeli salanimen ja parran turvin vajaan vuoden verran Wartburgin linnassa. Tuona aikana hän ahkeroi kirjallisten töiden parissa ja käänsi mm. Uuden testamentin kreikasta saksaksi v. 1522. Lutherin kirjat ja käännöstyöt olivat hyvin tärkeitä saksan kirjakielen kehittymiselle.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fi-FI"/>
              <a:t>Wartburgin linna</a:t>
            </a:r>
          </a:p>
        </p:txBody>
      </p:sp>
      <p:pic>
        <p:nvPicPr>
          <p:cNvPr id="36870" name="Picture 6" descr="800px-Wartburg_eisenach1">
            <a:hlinkClick r:id="rId2"/>
          </p:cNvPr>
          <p:cNvPicPr>
            <a:picLocks noChangeAspect="1" noChangeArrowheads="1"/>
          </p:cNvPicPr>
          <p:nvPr/>
        </p:nvPicPr>
        <p:blipFill>
          <a:blip r:embed="rId3" cstate="print"/>
          <a:srcRect/>
          <a:stretch>
            <a:fillRect/>
          </a:stretch>
        </p:blipFill>
        <p:spPr bwMode="auto">
          <a:xfrm>
            <a:off x="1116013" y="1268413"/>
            <a:ext cx="6689725" cy="50180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i-FI" sz="4000"/>
              <a:t>Uskonpuhdistuksen vauhti kiihtyy</a:t>
            </a:r>
          </a:p>
        </p:txBody>
      </p:sp>
      <p:sp>
        <p:nvSpPr>
          <p:cNvPr id="38915" name="Rectangle 3"/>
          <p:cNvSpPr>
            <a:spLocks noGrp="1" noChangeArrowheads="1"/>
          </p:cNvSpPr>
          <p:nvPr>
            <p:ph type="body" idx="1"/>
          </p:nvPr>
        </p:nvSpPr>
        <p:spPr/>
        <p:txBody>
          <a:bodyPr/>
          <a:lstStyle/>
          <a:p>
            <a:pPr>
              <a:lnSpc>
                <a:spcPct val="80000"/>
              </a:lnSpc>
              <a:buFontTx/>
              <a:buNone/>
            </a:pPr>
            <a:r>
              <a:rPr lang="fi-FI" sz="2800"/>
              <a:t>   Kun Luther palasi Wittenbergiin, hän huomasi, että uskonpuhdistus oli edennyt radikaalimpaan suuntaan. Vaikka Luther oli hyvin ankarasanainen kirjoittaja, hän oli uudistuksissaan kuitenkin maltillinen eikä halunnut repiä kirkkoa rikki. Hänen tarkoituksensa oli aluksi vain epäkohtien korjaaminen. Kun hän havaitsi tämän mahdottomaksi, taipui hän uuden kirkkokunnan perustamiseen ja kääntyi maallisten hallitsijoiden puoleen uskonpuhdistuksen toteuttamisessa. </a:t>
            </a:r>
            <a:r>
              <a:rPr lang="fi-FI" sz="2000">
                <a:hlinkClick r:id="rId2" action="ppaction://hlinksldjump"/>
              </a:rPr>
              <a:t>Ohita Lutherin opetuksista kertovat diat. (3 seuraavaa)</a:t>
            </a:r>
            <a:endParaRPr lang="fi-FI"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i-FI"/>
              <a:t>Uskonpuhdistuksen periaatteet</a:t>
            </a:r>
          </a:p>
        </p:txBody>
      </p:sp>
      <p:sp>
        <p:nvSpPr>
          <p:cNvPr id="41987" name="Rectangle 3"/>
          <p:cNvSpPr>
            <a:spLocks noGrp="1" noChangeArrowheads="1"/>
          </p:cNvSpPr>
          <p:nvPr>
            <p:ph type="body" idx="1"/>
          </p:nvPr>
        </p:nvSpPr>
        <p:spPr>
          <a:xfrm>
            <a:off x="539750" y="1628775"/>
            <a:ext cx="8229600" cy="4525963"/>
          </a:xfrm>
        </p:spPr>
        <p:txBody>
          <a:bodyPr/>
          <a:lstStyle/>
          <a:p>
            <a:r>
              <a:rPr lang="fi-FI"/>
              <a:t>Luther ei uudistuksissaan huitonut umpimähkään, vaan hän perusti kritiikkinsä selkeisiin periaatteisiin</a:t>
            </a:r>
          </a:p>
          <a:p>
            <a:r>
              <a:rPr lang="fi-FI"/>
              <a:t>Yleensä periaatteita mainitaan olevan kaksi (sisältö- ja muotoperiaatteet), mutta Lutherin uudistukset voidaan selittää parhaiten neljän periaatteen pohjalta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68313" y="2997200"/>
            <a:ext cx="8229600" cy="1143000"/>
          </a:xfrm>
        </p:spPr>
        <p:txBody>
          <a:bodyPr/>
          <a:lstStyle/>
          <a:p>
            <a:r>
              <a:rPr lang="fi-FI" sz="4000"/>
              <a:t>Martin – suomalaisittain Martti - syntyi syksyllä 1483 Hans ja Margarethe Luderin perheeseen Eislebenissä, Saksan itäosassa. Lahjakas poika opiskeli eri kouluissa ja päätyi Erfurtin yliopiston oikeustieteelliseen tiedekuntaan.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i-FI"/>
              <a:t>4 periaatetta</a:t>
            </a:r>
          </a:p>
        </p:txBody>
      </p:sp>
      <p:sp>
        <p:nvSpPr>
          <p:cNvPr id="43011" name="Rectangle 3"/>
          <p:cNvSpPr>
            <a:spLocks noGrp="1" noChangeArrowheads="1"/>
          </p:cNvSpPr>
          <p:nvPr>
            <p:ph type="body" idx="1"/>
          </p:nvPr>
        </p:nvSpPr>
        <p:spPr>
          <a:xfrm>
            <a:off x="395288" y="1484313"/>
            <a:ext cx="8291512" cy="5068887"/>
          </a:xfrm>
        </p:spPr>
        <p:txBody>
          <a:bodyPr/>
          <a:lstStyle/>
          <a:p>
            <a:pPr marL="609600" indent="-609600">
              <a:lnSpc>
                <a:spcPct val="90000"/>
              </a:lnSpc>
              <a:buFontTx/>
              <a:buAutoNum type="arabicPeriod"/>
            </a:pPr>
            <a:r>
              <a:rPr lang="fi-FI" sz="2800"/>
              <a:t>Sisältöperiaate: ihminen pelastuu vain Jumalan armosta, ei tekojensa vuoksi</a:t>
            </a:r>
          </a:p>
          <a:p>
            <a:pPr marL="609600" indent="-609600">
              <a:lnSpc>
                <a:spcPct val="90000"/>
              </a:lnSpc>
              <a:buFontTx/>
              <a:buAutoNum type="arabicPeriod"/>
            </a:pPr>
            <a:r>
              <a:rPr lang="fi-FI" sz="2800"/>
              <a:t>Muotoperiaate: Raamattu on uskon ja elämän ylin ohje</a:t>
            </a:r>
          </a:p>
          <a:p>
            <a:pPr marL="609600" indent="-609600">
              <a:lnSpc>
                <a:spcPct val="90000"/>
              </a:lnSpc>
              <a:buFontTx/>
              <a:buAutoNum type="arabicPeriod"/>
            </a:pPr>
            <a:r>
              <a:rPr lang="fi-FI" sz="2800"/>
              <a:t>Yleisen pappeuden periaate: jokainen kristitty on ikään kuin pappi ja voi lähestyä Jumalaa, rukoilla ja tutkiskella kristillistä uskoa</a:t>
            </a:r>
          </a:p>
          <a:p>
            <a:pPr marL="609600" indent="-609600">
              <a:lnSpc>
                <a:spcPct val="90000"/>
              </a:lnSpc>
              <a:buFontTx/>
              <a:buAutoNum type="arabicPeriod"/>
            </a:pPr>
            <a:r>
              <a:rPr lang="fi-FI" sz="2800"/>
              <a:t>Regimenttioppi: Jumala huolehtii maailmasta kahdella tavalla, valtion kautta ihmisten ajallisista tarpeista ja kirkon kautta ihmisen pelastumisesta. Kummallakin regimentillä on omat tehtävänsä.</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i-FI"/>
              <a:t>Periaatteista käytäntöön</a:t>
            </a:r>
          </a:p>
        </p:txBody>
      </p:sp>
      <p:sp>
        <p:nvSpPr>
          <p:cNvPr id="44035" name="Rectangle 3"/>
          <p:cNvSpPr>
            <a:spLocks noGrp="1" noChangeArrowheads="1"/>
          </p:cNvSpPr>
          <p:nvPr>
            <p:ph type="body" idx="1"/>
          </p:nvPr>
        </p:nvSpPr>
        <p:spPr>
          <a:xfrm>
            <a:off x="468313" y="1484313"/>
            <a:ext cx="8435975" cy="5141912"/>
          </a:xfrm>
        </p:spPr>
        <p:txBody>
          <a:bodyPr/>
          <a:lstStyle/>
          <a:p>
            <a:pPr>
              <a:lnSpc>
                <a:spcPct val="90000"/>
              </a:lnSpc>
            </a:pPr>
            <a:r>
              <a:rPr lang="fi-FI" sz="2800"/>
              <a:t>Pelastusta koskevan periaatteen pohjalta Luther kritisoi mm. anekauppaa, pyhimyskulttia ja luostarielämää.</a:t>
            </a:r>
          </a:p>
          <a:p>
            <a:pPr>
              <a:lnSpc>
                <a:spcPct val="90000"/>
              </a:lnSpc>
            </a:pPr>
            <a:r>
              <a:rPr lang="fi-FI" sz="2800"/>
              <a:t>Raamattuperiaatteen pohjalta kritiikki kohdistui mm. kiirastulioppiin, paavin asemaan ja sakramenttioppiin. Käsitys etiikasta muuttui.</a:t>
            </a:r>
          </a:p>
          <a:p>
            <a:pPr>
              <a:lnSpc>
                <a:spcPct val="90000"/>
              </a:lnSpc>
            </a:pPr>
            <a:r>
              <a:rPr lang="fi-FI" sz="2800"/>
              <a:t>Yleisen pappeuden korostuksesta nousivat jumalanpalvelusuudistus, Raamatun kääntäminen kansankielelle ja kristinopin opetuksen tehostaminen. Papiston asema muuttui.</a:t>
            </a:r>
          </a:p>
          <a:p>
            <a:pPr>
              <a:lnSpc>
                <a:spcPct val="90000"/>
              </a:lnSpc>
            </a:pPr>
            <a:r>
              <a:rPr lang="fi-FI" sz="2800"/>
              <a:t>Regimenttiopin pohjalta kirkon ja valtion suhteet muuttuivat ja paavin asema kyseenalaistettiin.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i-FI"/>
              <a:t>Yksityiselämä</a:t>
            </a:r>
          </a:p>
        </p:txBody>
      </p:sp>
      <p:sp>
        <p:nvSpPr>
          <p:cNvPr id="39939" name="Rectangle 3"/>
          <p:cNvSpPr>
            <a:spLocks noGrp="1" noChangeArrowheads="1"/>
          </p:cNvSpPr>
          <p:nvPr>
            <p:ph type="body" idx="1"/>
          </p:nvPr>
        </p:nvSpPr>
        <p:spPr/>
        <p:txBody>
          <a:bodyPr/>
          <a:lstStyle/>
          <a:p>
            <a:pPr>
              <a:lnSpc>
                <a:spcPct val="80000"/>
              </a:lnSpc>
              <a:buFontTx/>
              <a:buNone/>
            </a:pPr>
            <a:r>
              <a:rPr lang="fi-FI" sz="2800"/>
              <a:t>   Yksi epäkohdista, joihin Luther kiinnitti huomiota, oli luostarielämän pitäminen muita elämäntapoja parempana. Uskottiin jopa, että luostarielämä on varma tie taivaaseen. Lutherin mielestä kukaan ei pelastunut elämäntapansa vuoksi, vaan kaikki samalla tavalla Jumalan armosta. Tavallinen elämä, jossa ihminen tekee kunniallista työtä ja huolehtii perheestään ja lähimmäisistään, oli Lutherin mukaan mitä parhainta jumalanpalvelusta. Tämän opetuksen vuoksi munkkeja ja nunnia lähti luostareista ja niitä ruvettiin lakkauttamaan.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i-FI"/>
              <a:t>Katharina von Bora</a:t>
            </a:r>
          </a:p>
        </p:txBody>
      </p:sp>
      <p:sp>
        <p:nvSpPr>
          <p:cNvPr id="40963" name="Rectangle 3"/>
          <p:cNvSpPr>
            <a:spLocks noGrp="1" noChangeArrowheads="1"/>
          </p:cNvSpPr>
          <p:nvPr>
            <p:ph type="body" idx="1"/>
          </p:nvPr>
        </p:nvSpPr>
        <p:spPr>
          <a:xfrm>
            <a:off x="4643438" y="1341438"/>
            <a:ext cx="4043362" cy="4784725"/>
          </a:xfrm>
        </p:spPr>
        <p:txBody>
          <a:bodyPr/>
          <a:lstStyle/>
          <a:p>
            <a:pPr>
              <a:buFontTx/>
              <a:buNone/>
            </a:pPr>
            <a:r>
              <a:rPr lang="fi-FI"/>
              <a:t>   </a:t>
            </a:r>
          </a:p>
          <a:p>
            <a:pPr>
              <a:buFontTx/>
              <a:buNone/>
            </a:pPr>
            <a:r>
              <a:rPr lang="fi-FI"/>
              <a:t>   Yksi karanneista nunnista oli Katharina von Bora, josta vuonna 1525 tuli rouva Luther. Perheeseen syntyi kuusi lasta.</a:t>
            </a:r>
          </a:p>
        </p:txBody>
      </p:sp>
      <p:pic>
        <p:nvPicPr>
          <p:cNvPr id="40965" name="Picture 5" descr="Katharina-v-Bora-1526-1"/>
          <p:cNvPicPr>
            <a:picLocks noChangeAspect="1" noChangeArrowheads="1"/>
          </p:cNvPicPr>
          <p:nvPr/>
        </p:nvPicPr>
        <p:blipFill>
          <a:blip r:embed="rId2" cstate="print"/>
          <a:srcRect/>
          <a:stretch>
            <a:fillRect/>
          </a:stretch>
        </p:blipFill>
        <p:spPr bwMode="auto">
          <a:xfrm>
            <a:off x="974725" y="1412875"/>
            <a:ext cx="3314700" cy="485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i-FI"/>
              <a:t>Kiireiset vuodet</a:t>
            </a:r>
          </a:p>
        </p:txBody>
      </p:sp>
      <p:sp>
        <p:nvSpPr>
          <p:cNvPr id="45060" name="Rectangle 4"/>
          <p:cNvSpPr>
            <a:spLocks noGrp="1" noChangeArrowheads="1"/>
          </p:cNvSpPr>
          <p:nvPr>
            <p:ph type="body" idx="1"/>
          </p:nvPr>
        </p:nvSpPr>
        <p:spPr>
          <a:noFill/>
          <a:ln/>
        </p:spPr>
        <p:txBody>
          <a:bodyPr/>
          <a:lstStyle/>
          <a:p>
            <a:pPr>
              <a:buFontTx/>
              <a:buNone/>
            </a:pPr>
            <a:r>
              <a:rPr lang="fi-FI"/>
              <a:t>   Lutherin perhe asui ns. Mustassa luostarissa Wittenbergissä; omien lasten lisäksi pöydässä söi orvoksi jääneitä sukulaislapsia ja täysihoidossa olevia opiskelijoita. Katharina Lutherilla oli täysi työ taloudesta huolehtimisessa, sillä tohtori Martinus antoi helposti rahat taskuistaan vähäosaisille ja hänen aikansa kului moninaisissa työtehtävissä.</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i-FI"/>
              <a:t>  </a:t>
            </a:r>
          </a:p>
        </p:txBody>
      </p:sp>
      <p:sp>
        <p:nvSpPr>
          <p:cNvPr id="46083" name="Rectangle 3"/>
          <p:cNvSpPr>
            <a:spLocks noGrp="1" noChangeArrowheads="1"/>
          </p:cNvSpPr>
          <p:nvPr>
            <p:ph type="body" idx="1"/>
          </p:nvPr>
        </p:nvSpPr>
        <p:spPr>
          <a:xfrm>
            <a:off x="468313" y="549275"/>
            <a:ext cx="8291512" cy="5721350"/>
          </a:xfrm>
        </p:spPr>
        <p:txBody>
          <a:bodyPr/>
          <a:lstStyle/>
          <a:p>
            <a:pPr>
              <a:lnSpc>
                <a:spcPct val="80000"/>
              </a:lnSpc>
            </a:pPr>
            <a:r>
              <a:rPr lang="fi-FI" sz="2800"/>
              <a:t>Luther toimi siis yliopiston opettajana Wittenbergissä ja tähän tehtävään kuului myös saarnaaminen jumalanpalveluksissa</a:t>
            </a:r>
          </a:p>
          <a:p>
            <a:pPr>
              <a:lnSpc>
                <a:spcPct val="80000"/>
              </a:lnSpc>
            </a:pPr>
            <a:r>
              <a:rPr lang="fi-FI" sz="2800"/>
              <a:t>Lutherin kirjeenvaihdolla ja kiistakirjoituksilla oli ainakin kolme suuntaa: katolinen kirkko, uskonpuhdistuksen jyrkemmät suunnat, kuten Sveitsin reformoidut, ja humanistit, kuten Erasmus Rotterdamilainen</a:t>
            </a:r>
          </a:p>
          <a:p>
            <a:pPr>
              <a:lnSpc>
                <a:spcPct val="80000"/>
              </a:lnSpc>
            </a:pPr>
            <a:r>
              <a:rPr lang="fi-FI" sz="2800"/>
              <a:t>Muotoutuva luterilainen kirkko tarvitsi monenlaista seurakuntaelämän ohjausta ja Luther mm. laati sille jumalanpalvelusjärjestyksen ja kirjoitti virsiä</a:t>
            </a:r>
          </a:p>
          <a:p>
            <a:pPr>
              <a:lnSpc>
                <a:spcPct val="80000"/>
              </a:lnSpc>
            </a:pPr>
            <a:r>
              <a:rPr lang="fi-FI" sz="2800"/>
              <a:t>V. 1534 julkaistiin Vanhan testamentin saksannos, jonka Luther oli laatinut yhdessä työtoveriensa kanssa</a:t>
            </a:r>
          </a:p>
          <a:p>
            <a:pPr>
              <a:lnSpc>
                <a:spcPct val="80000"/>
              </a:lnSpc>
            </a:pPr>
            <a:endParaRPr lang="fi-FI"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i-FI"/>
              <a:t>Protestanttisuus syntyy</a:t>
            </a:r>
          </a:p>
        </p:txBody>
      </p:sp>
      <p:sp>
        <p:nvSpPr>
          <p:cNvPr id="48131" name="Rectangle 3"/>
          <p:cNvSpPr>
            <a:spLocks noGrp="1" noChangeArrowheads="1"/>
          </p:cNvSpPr>
          <p:nvPr>
            <p:ph type="body" idx="1"/>
          </p:nvPr>
        </p:nvSpPr>
        <p:spPr/>
        <p:txBody>
          <a:bodyPr/>
          <a:lstStyle/>
          <a:p>
            <a:r>
              <a:rPr lang="fi-FI" sz="2800"/>
              <a:t>V. 1530 Augsburgin valtiopäivillä esitettiin asiakirja, ns. Augsburgin tunnustus, josta tulee myöhemmin yksi keskeisimpiä luterilaisuuden perusasiakirjoja, ns. tunnustuskirjoja. Tekstin laati Lutherin maltillinen työtoveri Philipp Melanchton. Luther ei liene ollut tekstiin täysin tyytyväinen, mutta hyväksyi sen kuitenkin.</a:t>
            </a:r>
          </a:p>
          <a:p>
            <a:r>
              <a:rPr lang="fi-FI" sz="2800"/>
              <a:t>Seuraavina vuosikymmeninä käytiin Saksassa uskonsotia, jotka päättyivät Augsburgin uskonrauhaan 1555.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i-FI"/>
              <a:t>Viimeiset vuodet</a:t>
            </a:r>
          </a:p>
        </p:txBody>
      </p:sp>
      <p:sp>
        <p:nvSpPr>
          <p:cNvPr id="49155" name="Rectangle 3"/>
          <p:cNvSpPr>
            <a:spLocks noGrp="1" noChangeArrowheads="1"/>
          </p:cNvSpPr>
          <p:nvPr>
            <p:ph type="body" idx="1"/>
          </p:nvPr>
        </p:nvSpPr>
        <p:spPr>
          <a:xfrm>
            <a:off x="457200" y="1600200"/>
            <a:ext cx="8291513" cy="4997450"/>
          </a:xfrm>
        </p:spPr>
        <p:txBody>
          <a:bodyPr/>
          <a:lstStyle/>
          <a:p>
            <a:r>
              <a:rPr lang="fi-FI"/>
              <a:t>Uskonpuhdistuksen pahimpien kiistojen laannuttua Luther keskittyi opettajantoimensa hoitamiseen ja seurakuntaelämän ohjaamiseen</a:t>
            </a:r>
          </a:p>
          <a:p>
            <a:r>
              <a:rPr lang="fi-FI"/>
              <a:t>Luther kuoli sairauksien murtamana helmikuussa 1546 synnyinkaupungissaan Eislebenissä ja jätti jälkeensä valtavan henkisen, hengellisen ja kirjallisen perinnön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i-FI" sz="4000"/>
              <a:t>Esimerkkejä Lutherin suomennetuista teoksista</a:t>
            </a:r>
          </a:p>
        </p:txBody>
      </p:sp>
      <p:sp>
        <p:nvSpPr>
          <p:cNvPr id="50179" name="Rectangle 3"/>
          <p:cNvSpPr>
            <a:spLocks noGrp="1" noChangeArrowheads="1"/>
          </p:cNvSpPr>
          <p:nvPr>
            <p:ph type="body" idx="1"/>
          </p:nvPr>
        </p:nvSpPr>
        <p:spPr/>
        <p:txBody>
          <a:bodyPr/>
          <a:lstStyle/>
          <a:p>
            <a:pPr>
              <a:lnSpc>
                <a:spcPct val="90000"/>
              </a:lnSpc>
            </a:pPr>
            <a:r>
              <a:rPr lang="fi-FI"/>
              <a:t>Kristityn vapaudesta (1520)</a:t>
            </a:r>
          </a:p>
          <a:p>
            <a:pPr>
              <a:lnSpc>
                <a:spcPct val="90000"/>
              </a:lnSpc>
            </a:pPr>
            <a:r>
              <a:rPr lang="fi-FI"/>
              <a:t>Sidottu ratkaisuvalta (1525)</a:t>
            </a:r>
          </a:p>
          <a:p>
            <a:pPr>
              <a:lnSpc>
                <a:spcPct val="90000"/>
              </a:lnSpc>
            </a:pPr>
            <a:r>
              <a:rPr lang="fi-FI"/>
              <a:t>Iso katekismus ja Vähä katekismus (1529)</a:t>
            </a:r>
          </a:p>
          <a:p>
            <a:pPr>
              <a:lnSpc>
                <a:spcPct val="90000"/>
              </a:lnSpc>
            </a:pPr>
            <a:r>
              <a:rPr lang="fi-FI"/>
              <a:t>Kaiken kaikkiaan Lutherin teosten suomennoksia on yli 250 nimikettä; osa niistä on teos- tai saarnavalikoimia</a:t>
            </a:r>
          </a:p>
          <a:p>
            <a:pPr>
              <a:lnSpc>
                <a:spcPct val="90000"/>
              </a:lnSpc>
            </a:pPr>
            <a:r>
              <a:rPr lang="fi-FI"/>
              <a:t>Lutherista puolestaan on kirjoitettu valtavasti teoksia ja suomeksikin niitä lienee kymmeniä</a:t>
            </a:r>
          </a:p>
          <a:p>
            <a:pPr>
              <a:lnSpc>
                <a:spcPct val="90000"/>
              </a:lnSpc>
            </a:pPr>
            <a:endParaRPr lang="fi-FI"/>
          </a:p>
          <a:p>
            <a:pPr>
              <a:lnSpc>
                <a:spcPct val="90000"/>
              </a:lnSpc>
              <a:buFontTx/>
              <a:buNone/>
            </a:pPr>
            <a:endParaRPr lang="fi-FI"/>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115888"/>
            <a:ext cx="8229600" cy="1143000"/>
          </a:xfrm>
        </p:spPr>
        <p:txBody>
          <a:bodyPr/>
          <a:lstStyle/>
          <a:p>
            <a:r>
              <a:rPr lang="fi-FI"/>
              <a:t>Kirjallisuutta ja lähteitä</a:t>
            </a:r>
          </a:p>
        </p:txBody>
      </p:sp>
      <p:sp>
        <p:nvSpPr>
          <p:cNvPr id="18435" name="Rectangle 3"/>
          <p:cNvSpPr>
            <a:spLocks noGrp="1" noChangeArrowheads="1"/>
          </p:cNvSpPr>
          <p:nvPr>
            <p:ph type="body" idx="1"/>
          </p:nvPr>
        </p:nvSpPr>
        <p:spPr>
          <a:xfrm>
            <a:off x="468313" y="1196975"/>
            <a:ext cx="8229600" cy="4525963"/>
          </a:xfrm>
        </p:spPr>
        <p:txBody>
          <a:bodyPr/>
          <a:lstStyle/>
          <a:p>
            <a:pPr>
              <a:lnSpc>
                <a:spcPct val="80000"/>
              </a:lnSpc>
            </a:pPr>
            <a:r>
              <a:rPr lang="fi-FI" sz="1800" b="1"/>
              <a:t>Huomaa: tässä diasarjassa ei käsitellä läheskään kaikkia Lutherin elämään ja opetuksiin kuuluvia seikkoja, joten asiasta kiinnostuneen kannattaa etsiä lisätietoa muualta.</a:t>
            </a:r>
          </a:p>
          <a:p>
            <a:pPr>
              <a:lnSpc>
                <a:spcPct val="80000"/>
              </a:lnSpc>
            </a:pPr>
            <a:r>
              <a:rPr lang="fi-FI" sz="1800">
                <a:hlinkClick r:id="rId2"/>
              </a:rPr>
              <a:t>http://karimies.uskojarukous.net/frameredir.htm?http://karimies.uskojarukous.net/Artikkelit/luther-old.htm</a:t>
            </a:r>
            <a:r>
              <a:rPr lang="fi-FI" sz="1800"/>
              <a:t> tietoa uskonpuhdistuksesta</a:t>
            </a:r>
          </a:p>
          <a:p>
            <a:pPr>
              <a:lnSpc>
                <a:spcPct val="80000"/>
              </a:lnSpc>
            </a:pPr>
            <a:r>
              <a:rPr lang="fi-FI" sz="1800">
                <a:hlinkClick r:id="rId3"/>
              </a:rPr>
              <a:t>http://fi.wikipedia.org/wiki/Martti_Luther</a:t>
            </a:r>
            <a:r>
              <a:rPr lang="fi-FI" sz="1800"/>
              <a:t> tietoa Lutherista</a:t>
            </a:r>
          </a:p>
          <a:p>
            <a:pPr>
              <a:lnSpc>
                <a:spcPct val="80000"/>
              </a:lnSpc>
            </a:pPr>
            <a:r>
              <a:rPr lang="fi-FI" sz="1800">
                <a:hlinkClick r:id="rId4"/>
              </a:rPr>
              <a:t>http://www.kirjasilta.net/luther/</a:t>
            </a:r>
            <a:r>
              <a:rPr lang="fi-FI" sz="1800"/>
              <a:t> asiantunteva elämäkerta</a:t>
            </a:r>
          </a:p>
          <a:p>
            <a:pPr>
              <a:lnSpc>
                <a:spcPct val="80000"/>
              </a:lnSpc>
            </a:pPr>
            <a:r>
              <a:rPr lang="fi-FI" sz="1800">
                <a:hlinkClick r:id="rId5"/>
              </a:rPr>
              <a:t>http://www.luther.de/fi/</a:t>
            </a:r>
            <a:r>
              <a:rPr lang="fi-FI" sz="1800"/>
              <a:t> saksan kielestä suomennettu Luther-sivu</a:t>
            </a:r>
          </a:p>
          <a:p>
            <a:pPr>
              <a:lnSpc>
                <a:spcPct val="80000"/>
              </a:lnSpc>
            </a:pPr>
            <a:r>
              <a:rPr lang="fi-FI" sz="1800">
                <a:hlinkClick r:id="rId6"/>
              </a:rPr>
              <a:t>http://www.kirjasilta.net/luther/bibliografia.html</a:t>
            </a:r>
            <a:r>
              <a:rPr lang="fi-FI" sz="1800"/>
              <a:t> luettelo Luther-suomennoksista, ei täydellinen</a:t>
            </a:r>
          </a:p>
          <a:p>
            <a:pPr>
              <a:lnSpc>
                <a:spcPct val="80000"/>
              </a:lnSpc>
            </a:pPr>
            <a:r>
              <a:rPr lang="fi-FI" sz="1800">
                <a:hlinkClick r:id="rId7"/>
              </a:rPr>
              <a:t>http://commons.wikimedia.org/wiki/Image:Hans_og_Magrethe_Luther.jpg</a:t>
            </a:r>
            <a:r>
              <a:rPr lang="fi-FI" sz="1800"/>
              <a:t> kuva Lutherin vanhemmista (Lucas Cranach)</a:t>
            </a:r>
          </a:p>
          <a:p>
            <a:pPr>
              <a:lnSpc>
                <a:spcPct val="80000"/>
              </a:lnSpc>
            </a:pPr>
            <a:r>
              <a:rPr lang="fi-FI" sz="1800">
                <a:hlinkClick r:id="rId8"/>
              </a:rPr>
              <a:t>http://commons.wikimedia.org/wiki/Image:Martin_Luther_3.jpg</a:t>
            </a:r>
            <a:r>
              <a:rPr lang="fi-FI" sz="1800"/>
              <a:t> Luther Cranachin maalaamana</a:t>
            </a:r>
          </a:p>
          <a:p>
            <a:pPr>
              <a:lnSpc>
                <a:spcPct val="80000"/>
              </a:lnSpc>
            </a:pPr>
            <a:r>
              <a:rPr lang="fi-FI" sz="1800">
                <a:hlinkClick r:id="rId9"/>
              </a:rPr>
              <a:t>http://commons.wikimedia.org/wiki/Image:Bulla-contra-errores.jpg</a:t>
            </a:r>
            <a:r>
              <a:rPr lang="fi-FI" sz="1800"/>
              <a:t> kuva pannabullasta</a:t>
            </a:r>
          </a:p>
          <a:p>
            <a:pPr>
              <a:lnSpc>
                <a:spcPct val="80000"/>
              </a:lnSpc>
            </a:pPr>
            <a:r>
              <a:rPr lang="fi-FI" sz="1800">
                <a:hlinkClick r:id="rId10"/>
              </a:rPr>
              <a:t>http://commons.wikimedia.org/wiki/Image:Luther-in-Worms-auf-Rt.jpg</a:t>
            </a:r>
            <a:r>
              <a:rPr lang="fi-FI" sz="1800"/>
              <a:t> kuva L:sta valtiopäivillä</a:t>
            </a:r>
          </a:p>
          <a:p>
            <a:pPr>
              <a:lnSpc>
                <a:spcPct val="80000"/>
              </a:lnSpc>
            </a:pPr>
            <a:r>
              <a:rPr lang="fi-FI" sz="1800">
                <a:hlinkClick r:id="rId11"/>
              </a:rPr>
              <a:t>http://commons.wikimedia.org/wiki/Image:Wartburg_eisenach1.jpg</a:t>
            </a:r>
            <a:r>
              <a:rPr lang="fi-FI" sz="1800"/>
              <a:t>  kuva Wartburgista</a:t>
            </a:r>
          </a:p>
          <a:p>
            <a:pPr>
              <a:lnSpc>
                <a:spcPct val="80000"/>
              </a:lnSpc>
            </a:pPr>
            <a:r>
              <a:rPr lang="fi-FI" sz="1800">
                <a:hlinkClick r:id="rId12"/>
              </a:rPr>
              <a:t>http://commons.wikimedia.org/wiki/Image:Katharina-v-Bora-1526-1.jpg</a:t>
            </a:r>
            <a:r>
              <a:rPr lang="fi-FI" sz="1800"/>
              <a:t> kuva Katharina von Borasta, L. Cranach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0"/>
            <a:ext cx="8229600" cy="1143000"/>
          </a:xfrm>
        </p:spPr>
        <p:txBody>
          <a:bodyPr/>
          <a:lstStyle/>
          <a:p>
            <a:r>
              <a:rPr lang="fi-FI"/>
              <a:t>Hans ja Margarethe Luder</a:t>
            </a:r>
          </a:p>
        </p:txBody>
      </p:sp>
      <p:pic>
        <p:nvPicPr>
          <p:cNvPr id="47108" name="Picture 4"/>
          <p:cNvPicPr>
            <a:picLocks noChangeAspect="1" noChangeArrowheads="1"/>
          </p:cNvPicPr>
          <p:nvPr>
            <p:ph type="body" idx="1"/>
          </p:nvPr>
        </p:nvPicPr>
        <p:blipFill>
          <a:blip r:embed="rId2" cstate="print"/>
          <a:srcRect/>
          <a:stretch>
            <a:fillRect/>
          </a:stretch>
        </p:blipFill>
        <p:spPr>
          <a:xfrm>
            <a:off x="395288" y="1052513"/>
            <a:ext cx="8353425" cy="56896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492375"/>
            <a:ext cx="8229600" cy="1143000"/>
          </a:xfrm>
        </p:spPr>
        <p:txBody>
          <a:bodyPr/>
          <a:lstStyle/>
          <a:p>
            <a:r>
              <a:rPr lang="fi-FI" sz="4000"/>
              <a:t>Vuonna 1505 Martti kuitenkin yllättäen meni luostariin. Hän nimittäin teki asiasta lupauksen joutuessaan kuoleman hätään ukkosmyrskyn keskellä, eikä enää lupaustaan perunut, vaikka lupaavat opinnot jäivät kesken.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779838" y="260350"/>
            <a:ext cx="4989512" cy="6408738"/>
          </a:xfrm>
        </p:spPr>
        <p:txBody>
          <a:bodyPr/>
          <a:lstStyle/>
          <a:p>
            <a:r>
              <a:rPr lang="fi-FI" sz="4000"/>
              <a:t>Munkkina Luther oli äärimmäisen tunnollinen ja ylitti kaikki luostarin asettamat vaatimukset, vaikka kyseinen Erfurtin augustinolaisluostari oli ankarasta askeesistaan tunnettu</a:t>
            </a:r>
            <a:r>
              <a:rPr lang="fi-FI"/>
              <a:t>.</a:t>
            </a:r>
          </a:p>
        </p:txBody>
      </p:sp>
      <p:pic>
        <p:nvPicPr>
          <p:cNvPr id="8196" name="Picture 4" descr="Martin_Luther_3"/>
          <p:cNvPicPr>
            <a:picLocks noChangeAspect="1" noChangeArrowheads="1"/>
          </p:cNvPicPr>
          <p:nvPr/>
        </p:nvPicPr>
        <p:blipFill>
          <a:blip r:embed="rId2" cstate="print"/>
          <a:srcRect/>
          <a:stretch>
            <a:fillRect/>
          </a:stretch>
        </p:blipFill>
        <p:spPr bwMode="auto">
          <a:xfrm>
            <a:off x="179388" y="188913"/>
            <a:ext cx="3744912"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2924175"/>
            <a:ext cx="8229600" cy="1143000"/>
          </a:xfrm>
        </p:spPr>
        <p:txBody>
          <a:bodyPr/>
          <a:lstStyle/>
          <a:p>
            <a:r>
              <a:rPr lang="fi-FI" sz="3600"/>
              <a:t>Luostarissa ollessaan Martti opiskeli teologiaa ja hankki aikanaan korkeimman oppiarvon, tohtorin arvon. Hänet myös vihittiin papiksi ja pappina toimiessaan hän oli yhtä tunnontarkka kuin munkkina: jumalanpalvelus piti toimittaa viimeistä piirtoa myöten oikein. Aina Lutherista kuitenkin tuntui, että mikään ei riitä, vaan hän on joutumassa kadotukseen.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395288" y="2708275"/>
            <a:ext cx="8229600" cy="1143000"/>
          </a:xfrm>
        </p:spPr>
        <p:txBody>
          <a:bodyPr/>
          <a:lstStyle/>
          <a:p>
            <a:r>
              <a:rPr lang="fi-FI" sz="3200"/>
              <a:t>Vuonna 1511 Luther määrättiin</a:t>
            </a:r>
            <a:r>
              <a:rPr lang="fi-FI" sz="4000"/>
              <a:t> </a:t>
            </a:r>
            <a:r>
              <a:rPr lang="fi-FI" sz="3200"/>
              <a:t>Wittenbergin yliopiston raamatunselitysopin professoriksi. Valmistellessaan luentoja</a:t>
            </a:r>
            <a:r>
              <a:rPr lang="fi-FI" sz="4000"/>
              <a:t> </a:t>
            </a:r>
            <a:r>
              <a:rPr lang="fi-FI" sz="3200"/>
              <a:t>Roomalaiskirjeestä hän koki ns. tornikokemuksen – kristillisen uskon todellinen ydin avautui hänelle: Jumala ei olekaan pelottava tuomari, vaan rakastava isä, joka pelastaa ihmiset armosta. Pelastusta ei siis voikaan ansaita tekemällä erilaisia tekoja, vaan se saadaan lahjaksi. Kaikki ihmiset ovat Jumalan edessä samalla viivalla.</a:t>
            </a:r>
            <a:r>
              <a:rPr lang="fi-FI" sz="40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323850" y="2781300"/>
            <a:ext cx="8229600" cy="1143000"/>
          </a:xfrm>
        </p:spPr>
        <p:txBody>
          <a:bodyPr/>
          <a:lstStyle/>
          <a:p>
            <a:r>
              <a:rPr lang="fi-FI" sz="4000"/>
              <a:t>Tätä asiaa Luther alkoi nyt saarnata ja opettaa. Vähitellen hänelle valkeni, että kirkon opetuksissa ja toiminnassa oli monia epäkohtia, joita hän halusi korjata. Vuonna 1517 hän kirjoitti 95 teesiä, jotka käsittelivät pääasiassa </a:t>
            </a:r>
            <a:r>
              <a:rPr lang="fi-FI" sz="4000">
                <a:hlinkClick r:id="" action="ppaction://hlinkshowjump?jump=nextslide"/>
              </a:rPr>
              <a:t>ane</a:t>
            </a:r>
            <a:r>
              <a:rPr lang="fi-FI" sz="4000"/>
              <a:t>kauppaa. </a:t>
            </a:r>
            <a:r>
              <a:rPr lang="fi-FI" sz="2000">
                <a:hlinkClick r:id="rId2" action="ppaction://hlinksldjump"/>
              </a:rPr>
              <a:t>Ohita seuraavat diat tästä</a:t>
            </a:r>
            <a:r>
              <a:rPr lang="fi-FI" sz="2000"/>
              <a:t>.</a:t>
            </a:r>
            <a:endParaRPr lang="fi-FI" sz="4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323850" y="2781300"/>
            <a:ext cx="8229600" cy="1143000"/>
          </a:xfrm>
        </p:spPr>
        <p:txBody>
          <a:bodyPr/>
          <a:lstStyle/>
          <a:p>
            <a:r>
              <a:rPr lang="fi-FI" sz="4000"/>
              <a:t>Ane</a:t>
            </a:r>
            <a:r>
              <a:rPr lang="fi-FI" sz="2800"/>
              <a:t> = kirkon myöntämä asiakirja, jonka voi ostaa ja jolla sai vapautuksen ”syntien ajallisista rangaistuksista”. Aneella voi siis vapautua kirkon määräämistä katumusharjoituksista tai lyhentää </a:t>
            </a:r>
            <a:r>
              <a:rPr lang="fi-FI" sz="2800">
                <a:hlinkClick r:id="" action="ppaction://hlinkshowjump?jump=nextslide"/>
              </a:rPr>
              <a:t>kiirastuli</a:t>
            </a:r>
            <a:r>
              <a:rPr lang="fi-FI" sz="2800"/>
              <a:t>aikaa. Häikäilemättömät kauppiaat kuitenkin markkinoivat aneita lauseella ”Kun raha kirstuun kilahtaa, niin sielu taivaaseen vilahtaa!” Aneita perusteltiin käsityksellä, jonka mukaan kirkolla on hallussaan aarre (thesaurus ecclesiae), joka koostuu pyhimyksiltä ”yli jääneistä” hyvistä teoista. Tästä ”kirkon aarteesta” sitten jaeltiin aneita. </a:t>
            </a:r>
            <a:r>
              <a:rPr lang="fi-FI" sz="2000">
                <a:hlinkClick r:id="" action="ppaction://hlinkshowjump?jump=previousslide"/>
              </a:rPr>
              <a:t>Palaa edelliseen tästä.</a:t>
            </a:r>
            <a:endParaRPr lang="fi-FI"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440</TotalTime>
  <Words>1307</Words>
  <Application>Microsoft Office PowerPoint</Application>
  <PresentationFormat>Näytössä katseltava diaesitys (4:3)</PresentationFormat>
  <Paragraphs>75</Paragraphs>
  <Slides>29</Slides>
  <Notes>0</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29</vt:i4>
      </vt:variant>
    </vt:vector>
  </HeadingPairs>
  <TitlesOfParts>
    <vt:vector size="31" baseType="lpstr">
      <vt:lpstr>Arial</vt:lpstr>
      <vt:lpstr>Oletusrakenne</vt:lpstr>
      <vt:lpstr>Martti Luther</vt:lpstr>
      <vt:lpstr>Martin – suomalaisittain Martti - syntyi syksyllä 1483 Hans ja Margarethe Luderin perheeseen Eislebenissä, Saksan itäosassa. Lahjakas poika opiskeli eri kouluissa ja päätyi Erfurtin yliopiston oikeustieteelliseen tiedekuntaan.</vt:lpstr>
      <vt:lpstr>Hans ja Margarethe Luder</vt:lpstr>
      <vt:lpstr>Vuonna 1505 Martti kuitenkin yllättäen meni luostariin. Hän nimittäin teki asiasta lupauksen joutuessaan kuoleman hätään ukkosmyrskyn keskellä, eikä enää lupaustaan perunut, vaikka lupaavat opinnot jäivät kesken.</vt:lpstr>
      <vt:lpstr>Munkkina Luther oli äärimmäisen tunnollinen ja ylitti kaikki luostarin asettamat vaatimukset, vaikka kyseinen Erfurtin augustinolaisluostari oli ankarasta askeesistaan tunnettu.</vt:lpstr>
      <vt:lpstr>Luostarissa ollessaan Martti opiskeli teologiaa ja hankki aikanaan korkeimman oppiarvon, tohtorin arvon. Hänet myös vihittiin papiksi ja pappina toimiessaan hän oli yhtä tunnontarkka kuin munkkina: jumalanpalvelus piti toimittaa viimeistä piirtoa myöten oikein. Aina Lutherista kuitenkin tuntui, että mikään ei riitä, vaan hän on joutumassa kadotukseen.</vt:lpstr>
      <vt:lpstr>Vuonna 1511 Luther määrättiin Wittenbergin yliopiston raamatunselitysopin professoriksi. Valmistellessaan luentoja Roomalaiskirjeestä hän koki ns. tornikokemuksen – kristillisen uskon todellinen ydin avautui hänelle: Jumala ei olekaan pelottava tuomari, vaan rakastava isä, joka pelastaa ihmiset armosta. Pelastusta ei siis voikaan ansaita tekemällä erilaisia tekoja, vaan se saadaan lahjaksi. Kaikki ihmiset ovat Jumalan edessä samalla viivalla. </vt:lpstr>
      <vt:lpstr>Tätä asiaa Luther alkoi nyt saarnata ja opettaa. Vähitellen hänelle valkeni, että kirkon opetuksissa ja toiminnassa oli monia epäkohtia, joita hän halusi korjata. Vuonna 1517 hän kirjoitti 95 teesiä, jotka käsittelivät pääasiassa anekauppaa. Ohita seuraavat diat tästä.</vt:lpstr>
      <vt:lpstr>Ane = kirkon myöntämä asiakirja, jonka voi ostaa ja jolla sai vapautuksen ”syntien ajallisista rangaistuksista”. Aneella voi siis vapautua kirkon määräämistä katumusharjoituksista tai lyhentää kiirastuliaikaa. Häikäilemättömät kauppiaat kuitenkin markkinoivat aneita lauseella ”Kun raha kirstuun kilahtaa, niin sielu taivaaseen vilahtaa!” Aneita perusteltiin käsityksellä, jonka mukaan kirkolla on hallussaan aarre (thesaurus ecclesiae), joka koostuu pyhimyksiltä ”yli jääneistä” hyvistä teoista. Tästä ”kirkon aarteesta” sitten jaeltiin aneita. Palaa edelliseen tästä.</vt:lpstr>
      <vt:lpstr>Kiirastuli = Roomalaiskatolisen kirkon mukaan ihmisten kuolemanjälkeisessä kohtalossa on kaksi vaihtoehtoa: osa ihmisistä pääsee taivaaseen ja osa ihmisistä, nimittäin ne, jotka eivät ole katuneet syntejään ja ripittäytyneet niistä, joutuu kadotukseen. Taivaaseen menijöitä on taas kahdenlaisia: pyhimykset pääsevät kuoltuaan suoraan taivaaseen, mutta tavalliset, syntejään katuneet ihmiset joutuvat käymään kiirastulen kautta (lat. purgatorium). Kiirastuliajan pituus riippuu siitä, kuinka ihminen on elänyt, mutta sitä voi lyhentää esim. aneilla ja vainajan omaisten kustantamilla sielunmessuilla. Oppi perustuu Raamatussa vain lyhyeen kohtaan, jossa mainitaan henkilöt, jotka ovat pelastuneet ”ikään kuin tulen läpi”. Se julistettiin roomalaiskatolisen kirkon viralliseksi dogmiksi Firenzen kirkolliskokouksessa 1439, mutta se oli syntynyt paljon aikaisemmin, sillä sitä opetti jo esimerkiksi paavi Gregorius Suuri 500- ja 600-lukujen taitteessa. Palaa edelliseen tästä.</vt:lpstr>
      <vt:lpstr>Vähitellen Lutherin kritiikki laajeni koskemaan paavin valtaa, luostarielämää, jumalanpalvelusta ja ehtoollisoppia sekä monia muita asioita. Kirjapainon avulla hänen teoksensa levisivät laajalle ja uudet ajatukset saivat nopeasti kannatusta.</vt:lpstr>
      <vt:lpstr>Katolisen kirkon reaktio oli luonnollisesti varsin torjuva. Paavi Leo X uhkasi Lutheria pannalla, mutta tämä poltti paavin kirjeen ja kirkollisia kirjoja julkisesti. Vuonna 1520 Luther julistettiin pannaan eli kirkonkiroukseen. Ohita seuraava dia tästä.</vt:lpstr>
      <vt:lpstr>Panna</vt:lpstr>
      <vt:lpstr>Valtakunnankirous  Uskonpuhdistuksesta tuli poliittinen asia, kun Luther kutsuttiin vastaamaan sanoistaan Wormsin valtiopäiville. Hän ei kuitenkaan suostunut peruuttamaan opetuksiaan: ”Tässä seison, enkä muuta voi, Jumala minua auttakoon.” Luther julistettiin valtakunnankiroukseen eli lainsuojattomaksi, mikä tarkoitti, että kuka tahansa olisi saanut hänet rangaistuksetta surmata.  </vt:lpstr>
      <vt:lpstr>Luther Wormsin valtiopäivillä 1521</vt:lpstr>
      <vt:lpstr>Luther piileskelee</vt:lpstr>
      <vt:lpstr>Wartburgin linna</vt:lpstr>
      <vt:lpstr>Uskonpuhdistuksen vauhti kiihtyy</vt:lpstr>
      <vt:lpstr>Uskonpuhdistuksen periaatteet</vt:lpstr>
      <vt:lpstr>4 periaatetta</vt:lpstr>
      <vt:lpstr>Periaatteista käytäntöön</vt:lpstr>
      <vt:lpstr>Yksityiselämä</vt:lpstr>
      <vt:lpstr>Katharina von Bora</vt:lpstr>
      <vt:lpstr>Kiireiset vuodet</vt:lpstr>
      <vt:lpstr>  </vt:lpstr>
      <vt:lpstr>Protestanttisuus syntyy</vt:lpstr>
      <vt:lpstr>Viimeiset vuodet</vt:lpstr>
      <vt:lpstr>Esimerkkejä Lutherin suomennetuista teoksista</vt:lpstr>
      <vt:lpstr>Kirjallisuutta ja lähteitä</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Martti Lutherin elämä</dc:title>
  <dc:creator>oppilas</dc:creator>
  <cp:lastModifiedBy>oppilas</cp:lastModifiedBy>
  <cp:revision>13</cp:revision>
  <dcterms:created xsi:type="dcterms:W3CDTF">2006-05-15T09:53:50Z</dcterms:created>
  <dcterms:modified xsi:type="dcterms:W3CDTF">2015-11-24T14:21:46Z</dcterms:modified>
</cp:coreProperties>
</file>