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0" r:id="rId5"/>
    <p:sldId id="272" r:id="rId6"/>
    <p:sldId id="295" r:id="rId7"/>
    <p:sldId id="271" r:id="rId8"/>
    <p:sldId id="296" r:id="rId9"/>
    <p:sldId id="274" r:id="rId10"/>
    <p:sldId id="293" r:id="rId11"/>
    <p:sldId id="280" r:id="rId12"/>
    <p:sldId id="291" r:id="rId13"/>
    <p:sldId id="289" r:id="rId14"/>
    <p:sldId id="286" r:id="rId15"/>
    <p:sldId id="287" r:id="rId16"/>
    <p:sldId id="279" r:id="rId17"/>
    <p:sldId id="29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5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659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714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738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188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798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5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69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93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397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70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7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E2F12-53BF-474C-93E0-4E374D07A67D}" type="datetimeFigureOut">
              <a:rPr lang="fi-FI" smtClean="0"/>
              <a:t>17.10.2018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37DF7-D6F9-4643-8B62-B4E41CFC90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644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John_Dalton#/media/File:John_Dalton_by_Charles_Turner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knologiateollisuus.fi/fi/ryhmat-ja-yhdistykset/teraskirja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etchfab.com/models/edebedc13f8f42c29f8a4861ce81002c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physics.berkeley.edu/zettl/projects/graphenehole/hole.html" TargetMode="External"/><Relationship Id="rId2" Type="http://schemas.openxmlformats.org/officeDocument/2006/relationships/hyperlink" Target="http://phys.org/news/2010-06-graphene-sheets-buckyballs-video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ubs.acs.org/doi/abs/10.1021/nl204423x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genetics.utah.edu/content/cells/scal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38E999-D9EE-4960-B7D2-4D1FD2F3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51" y="1920462"/>
            <a:ext cx="7772400" cy="2387600"/>
          </a:xfr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Kaikilla alkuaineilla on erilaiset atomit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1B6E46D-803C-4B71-9284-550D0DA4B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335" y="5735637"/>
            <a:ext cx="3661756" cy="820333"/>
          </a:xfrm>
          <a:solidFill>
            <a:schemeClr val="bg1">
              <a:alpha val="80000"/>
            </a:schemeClr>
          </a:solidFill>
          <a:ln w="28575">
            <a:solidFill>
              <a:srgbClr val="9C5FB5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49AF0292-E781-4589-88D0-6C6F19492B85}"/>
              </a:ext>
            </a:extLst>
          </p:cNvPr>
          <p:cNvSpPr txBox="1">
            <a:spLocks/>
          </p:cNvSpPr>
          <p:nvPr/>
        </p:nvSpPr>
        <p:spPr>
          <a:xfrm>
            <a:off x="7611689" y="102670"/>
            <a:ext cx="1428402" cy="1052799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9C5FB5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ke1</a:t>
            </a:r>
          </a:p>
        </p:txBody>
      </p:sp>
    </p:spTree>
    <p:extLst>
      <p:ext uri="{BB962C8B-B14F-4D97-AF65-F5344CB8AC3E}">
        <p14:creationId xmlns:p14="http://schemas.microsoft.com/office/powerpoint/2010/main" val="19649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EB0BBA-01ED-4EDF-B179-903529A3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aine koostuu atomeista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A835FD-4A62-4299-BB98-FD76B056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30713"/>
            <a:ext cx="7886700" cy="2034608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Vedessä on vesimolekyylejä, joissa on happiatomi ja kaksi vetyatomia</a:t>
            </a:r>
          </a:p>
          <a:p>
            <a:r>
              <a:rPr lang="fi-FI" dirty="0"/>
              <a:t>Ilmassa on monia erilaisia kaasuja (esim. happi, typpi, argon…)</a:t>
            </a:r>
          </a:p>
          <a:p>
            <a:r>
              <a:rPr lang="fi-FI" dirty="0"/>
              <a:t>Molekyylien välissä ei ole mitään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83B6C8C-838F-46A8-ADBD-D504D90BBD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40" y="3790480"/>
            <a:ext cx="4513277" cy="2702394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66F795ED-78E7-4E40-B075-00ACB603B92F}"/>
              </a:ext>
            </a:extLst>
          </p:cNvPr>
          <p:cNvSpPr/>
          <p:nvPr/>
        </p:nvSpPr>
        <p:spPr>
          <a:xfrm>
            <a:off x="1475938" y="4639742"/>
            <a:ext cx="2160000" cy="216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F08D274E-2EE8-4F83-95AF-1047506BF0C2}"/>
              </a:ext>
            </a:extLst>
          </p:cNvPr>
          <p:cNvSpPr/>
          <p:nvPr/>
        </p:nvSpPr>
        <p:spPr>
          <a:xfrm>
            <a:off x="5348933" y="3483612"/>
            <a:ext cx="2160000" cy="2160000"/>
          </a:xfrm>
          <a:prstGeom prst="ellipse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96A739A1-DD74-4921-95E4-3A14DBADF637}"/>
              </a:ext>
            </a:extLst>
          </p:cNvPr>
          <p:cNvCxnSpPr>
            <a:cxnSpLocks/>
            <a:stCxn id="7" idx="7"/>
          </p:cNvCxnSpPr>
          <p:nvPr/>
        </p:nvCxnSpPr>
        <p:spPr>
          <a:xfrm>
            <a:off x="3319613" y="4956067"/>
            <a:ext cx="1252387" cy="78200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1B41AB6E-8ACC-4560-A566-26046370D6DE}"/>
              </a:ext>
            </a:extLst>
          </p:cNvPr>
          <p:cNvCxnSpPr>
            <a:cxnSpLocks/>
            <a:stCxn id="7" idx="5"/>
          </p:cNvCxnSpPr>
          <p:nvPr/>
        </p:nvCxnSpPr>
        <p:spPr>
          <a:xfrm flipV="1">
            <a:off x="3319613" y="5738070"/>
            <a:ext cx="1256421" cy="74534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22B6A7CE-C080-4CC4-90E2-3EF42846B041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572000" y="3799937"/>
            <a:ext cx="1093258" cy="106567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>
            <a:extLst>
              <a:ext uri="{FF2B5EF4-FFF2-40B4-BE49-F238E27FC236}">
                <a16:creationId xmlns:a16="http://schemas.microsoft.com/office/drawing/2014/main" id="{0194FE19-AF0C-48B2-BEC7-8B025C00C34B}"/>
              </a:ext>
            </a:extLst>
          </p:cNvPr>
          <p:cNvCxnSpPr>
            <a:cxnSpLocks/>
            <a:endCxn id="10" idx="3"/>
          </p:cNvCxnSpPr>
          <p:nvPr/>
        </p:nvCxnSpPr>
        <p:spPr>
          <a:xfrm>
            <a:off x="4565271" y="4875072"/>
            <a:ext cx="1099987" cy="45221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584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D631AE-562A-48EE-9C0B-8695E32E2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051469-C401-4053-A980-EA897AF19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harjoitus: ”Atomeita ja molekyylejä”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531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98B22FBC-A8A7-489C-9DC1-1699056B5A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320" y="514897"/>
            <a:ext cx="2983976" cy="1800000"/>
          </a:xfrm>
          <a:prstGeom prst="rect">
            <a:avLst/>
          </a:prstGeom>
        </p:spPr>
      </p:pic>
      <p:pic>
        <p:nvPicPr>
          <p:cNvPr id="13" name="Kuva 12" descr="neste.jpg"/>
          <p:cNvPicPr>
            <a:picLocks noChangeAspect="1"/>
          </p:cNvPicPr>
          <p:nvPr/>
        </p:nvPicPr>
        <p:blipFill rotWithShape="1">
          <a:blip r:embed="rId3" cstate="print">
            <a:lum bright="20000"/>
          </a:blip>
          <a:srcRect l="3769" t="53758" r="2862" b="12698"/>
          <a:stretch/>
        </p:blipFill>
        <p:spPr>
          <a:xfrm>
            <a:off x="4983320" y="2444578"/>
            <a:ext cx="3000000" cy="1800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Yhdiste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404852"/>
            <a:ext cx="4189615" cy="4721312"/>
          </a:xfrm>
        </p:spPr>
        <p:txBody>
          <a:bodyPr>
            <a:normAutofit/>
          </a:bodyPr>
          <a:lstStyle/>
          <a:p>
            <a:r>
              <a:rPr lang="fi-FI" i="1" dirty="0"/>
              <a:t>Alkuaine </a:t>
            </a:r>
            <a:r>
              <a:rPr lang="fi-FI" dirty="0"/>
              <a:t>on aine, jossa on vain yhdenlaisia atomeita</a:t>
            </a:r>
          </a:p>
          <a:p>
            <a:r>
              <a:rPr lang="fi-FI" i="1" dirty="0"/>
              <a:t>Yhdiste</a:t>
            </a:r>
            <a:r>
              <a:rPr lang="fi-FI" dirty="0"/>
              <a:t> on aine, jonka molekyylissä yhdistyy useita alkuaineita</a:t>
            </a:r>
          </a:p>
          <a:p>
            <a:pPr lvl="1"/>
            <a:r>
              <a:rPr lang="fi-FI" dirty="0"/>
              <a:t>Esimerkiksi vesimolekyylin (H</a:t>
            </a:r>
            <a:r>
              <a:rPr lang="fi-FI" baseline="-25000" dirty="0"/>
              <a:t>2</a:t>
            </a:r>
            <a:r>
              <a:rPr lang="fi-FI" dirty="0"/>
              <a:t>O) ja hiilidioksidimolekyylin (CO</a:t>
            </a:r>
            <a:r>
              <a:rPr lang="fi-FI" baseline="-25000" dirty="0"/>
              <a:t>2</a:t>
            </a:r>
            <a:r>
              <a:rPr lang="fi-FI" dirty="0"/>
              <a:t>) pallomallit</a:t>
            </a:r>
          </a:p>
        </p:txBody>
      </p:sp>
      <p:sp>
        <p:nvSpPr>
          <p:cNvPr id="4" name="Ellipsi 3"/>
          <p:cNvSpPr/>
          <p:nvPr/>
        </p:nvSpPr>
        <p:spPr>
          <a:xfrm>
            <a:off x="3270351" y="5478092"/>
            <a:ext cx="648072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5" name="Ellipsi 4"/>
          <p:cNvSpPr/>
          <p:nvPr/>
        </p:nvSpPr>
        <p:spPr>
          <a:xfrm>
            <a:off x="387115" y="5406159"/>
            <a:ext cx="648072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6" name="Ellipsi 5"/>
          <p:cNvSpPr/>
          <p:nvPr/>
        </p:nvSpPr>
        <p:spPr>
          <a:xfrm>
            <a:off x="1683259" y="5406159"/>
            <a:ext cx="648072" cy="64807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7" name="Ellipsi 6"/>
          <p:cNvSpPr/>
          <p:nvPr/>
        </p:nvSpPr>
        <p:spPr>
          <a:xfrm>
            <a:off x="1035187" y="5406159"/>
            <a:ext cx="648072" cy="64807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8" name="Ellipsi 7"/>
          <p:cNvSpPr/>
          <p:nvPr/>
        </p:nvSpPr>
        <p:spPr>
          <a:xfrm>
            <a:off x="2910311" y="5190060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i 8"/>
          <p:cNvSpPr/>
          <p:nvPr/>
        </p:nvSpPr>
        <p:spPr>
          <a:xfrm>
            <a:off x="3774407" y="5190060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6562252" y="591117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NaCl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0A3E208B-094D-4FE3-91F5-0342652AD7CF}"/>
              </a:ext>
            </a:extLst>
          </p:cNvPr>
          <p:cNvSpPr/>
          <p:nvPr/>
        </p:nvSpPr>
        <p:spPr>
          <a:xfrm>
            <a:off x="7599825" y="722596"/>
            <a:ext cx="1440000" cy="144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13EF5BFD-F999-4CDF-800F-52E8F2692CF1}"/>
              </a:ext>
            </a:extLst>
          </p:cNvPr>
          <p:cNvSpPr/>
          <p:nvPr/>
        </p:nvSpPr>
        <p:spPr>
          <a:xfrm>
            <a:off x="7599825" y="2568792"/>
            <a:ext cx="1440000" cy="1440000"/>
          </a:xfrm>
          <a:prstGeom prst="ellipse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E48EF362-F605-49EB-A631-AC9E729ADC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3320" y="4414988"/>
            <a:ext cx="3000000" cy="1800000"/>
          </a:xfrm>
          <a:prstGeom prst="rect">
            <a:avLst/>
          </a:prstGeom>
        </p:spPr>
      </p:pic>
      <p:sp>
        <p:nvSpPr>
          <p:cNvPr id="17" name="Suorakulmio 16"/>
          <p:cNvSpPr/>
          <p:nvPr/>
        </p:nvSpPr>
        <p:spPr>
          <a:xfrm>
            <a:off x="6648512" y="4499827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3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6" name="Suorakulmio 15"/>
          <p:cNvSpPr/>
          <p:nvPr/>
        </p:nvSpPr>
        <p:spPr>
          <a:xfrm>
            <a:off x="6647977" y="2559071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4" name="Ellipsi 23">
            <a:extLst>
              <a:ext uri="{FF2B5EF4-FFF2-40B4-BE49-F238E27FC236}">
                <a16:creationId xmlns:a16="http://schemas.microsoft.com/office/drawing/2014/main" id="{F083BE7B-F618-411C-A885-A90D8A687FD7}"/>
              </a:ext>
            </a:extLst>
          </p:cNvPr>
          <p:cNvSpPr/>
          <p:nvPr/>
        </p:nvSpPr>
        <p:spPr>
          <a:xfrm>
            <a:off x="7599825" y="4540121"/>
            <a:ext cx="1440000" cy="1440000"/>
          </a:xfrm>
          <a:prstGeom prst="ellipse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C604A2-7C01-4119-9536-011029E8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9BCCD43-A64C-444B-B0A1-1B8663BE4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Luokittele kortit alkuaineisiin ja yhdisteisiin</a:t>
            </a:r>
          </a:p>
          <a:p>
            <a:endParaRPr lang="fi-FI" dirty="0"/>
          </a:p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harjoitus ”Kuvatekstejä atomeista ja molekyyleistä”</a:t>
            </a:r>
          </a:p>
          <a:p>
            <a:endParaRPr lang="fi-FI" dirty="0"/>
          </a:p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harjoitus: ”Alkuaine vai yhdiste”</a:t>
            </a:r>
          </a:p>
        </p:txBody>
      </p:sp>
    </p:spTree>
    <p:extLst>
      <p:ext uri="{BB962C8B-B14F-4D97-AF65-F5344CB8AC3E}">
        <p14:creationId xmlns:p14="http://schemas.microsoft.com/office/powerpoint/2010/main" val="2884464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Kemiallisia merkintöjä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fi-FI" dirty="0"/>
              <a:t>Kemiallinen kaava kertoo kaksi asiaa</a:t>
            </a:r>
          </a:p>
          <a:p>
            <a:pPr lvl="1"/>
            <a:r>
              <a:rPr lang="fi-FI" dirty="0"/>
              <a:t>minkä alkuaineen atomeita molekyylissä on ja </a:t>
            </a:r>
          </a:p>
          <a:p>
            <a:pPr lvl="1"/>
            <a:r>
              <a:rPr lang="fi-FI" dirty="0"/>
              <a:t>kuinka monta niitä on</a:t>
            </a:r>
          </a:p>
          <a:p>
            <a:r>
              <a:rPr lang="fi-FI" dirty="0"/>
              <a:t>Esimerkiksi H</a:t>
            </a:r>
            <a:r>
              <a:rPr lang="fi-FI" baseline="-25000" dirty="0"/>
              <a:t>3</a:t>
            </a:r>
            <a:r>
              <a:rPr lang="fi-FI" dirty="0"/>
              <a:t>PO</a:t>
            </a:r>
            <a:r>
              <a:rPr lang="fi-FI" baseline="-25000" dirty="0"/>
              <a:t>4</a:t>
            </a:r>
          </a:p>
          <a:p>
            <a:pPr marL="971550" lvl="1" indent="-514350">
              <a:buFont typeface="+mj-lt"/>
              <a:buAutoNum type="alphaLcParenR" startAt="3"/>
            </a:pPr>
            <a:endParaRPr lang="fi-FI" baseline="-25000" dirty="0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A300BCD4-DA99-43C9-BD2E-60B3896020BD}"/>
              </a:ext>
            </a:extLst>
          </p:cNvPr>
          <p:cNvSpPr/>
          <p:nvPr/>
        </p:nvSpPr>
        <p:spPr>
          <a:xfrm>
            <a:off x="2001441" y="4353886"/>
            <a:ext cx="720000" cy="720000"/>
          </a:xfrm>
          <a:prstGeom prst="ellipse">
            <a:avLst/>
          </a:prstGeom>
          <a:solidFill>
            <a:srgbClr val="9C5FB5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/>
              <a:t>P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82F0EDD6-26DE-401E-9AB1-7B2FC57BA631}"/>
              </a:ext>
            </a:extLst>
          </p:cNvPr>
          <p:cNvSpPr/>
          <p:nvPr/>
        </p:nvSpPr>
        <p:spPr>
          <a:xfrm>
            <a:off x="2025154" y="3633886"/>
            <a:ext cx="720000" cy="720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/>
              <a:t>O</a:t>
            </a:r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8E6C7AC0-4DE5-416B-8FB6-D2DD07E86D9E}"/>
              </a:ext>
            </a:extLst>
          </p:cNvPr>
          <p:cNvSpPr/>
          <p:nvPr/>
        </p:nvSpPr>
        <p:spPr>
          <a:xfrm>
            <a:off x="2721441" y="4386716"/>
            <a:ext cx="720000" cy="720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/>
              <a:t>O</a:t>
            </a: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F0277F85-7B41-4579-B89D-C380DD8E5C1A}"/>
              </a:ext>
            </a:extLst>
          </p:cNvPr>
          <p:cNvSpPr/>
          <p:nvPr/>
        </p:nvSpPr>
        <p:spPr>
          <a:xfrm>
            <a:off x="1257728" y="4386716"/>
            <a:ext cx="720000" cy="720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/>
              <a:t>O</a:t>
            </a:r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11E91E38-EC43-4620-AA68-F6ECB646E83C}"/>
              </a:ext>
            </a:extLst>
          </p:cNvPr>
          <p:cNvSpPr/>
          <p:nvPr/>
        </p:nvSpPr>
        <p:spPr>
          <a:xfrm>
            <a:off x="1994506" y="5056966"/>
            <a:ext cx="720000" cy="7200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/>
              <a:t>O</a:t>
            </a:r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F2E289C6-167B-4976-800F-625B59326855}"/>
              </a:ext>
            </a:extLst>
          </p:cNvPr>
          <p:cNvSpPr/>
          <p:nvPr/>
        </p:nvSpPr>
        <p:spPr>
          <a:xfrm>
            <a:off x="2634921" y="3347471"/>
            <a:ext cx="540000" cy="54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BDAE3113-CAA5-4DF3-A4A0-03D7AEA7023E}"/>
              </a:ext>
            </a:extLst>
          </p:cNvPr>
          <p:cNvSpPr/>
          <p:nvPr/>
        </p:nvSpPr>
        <p:spPr>
          <a:xfrm>
            <a:off x="3324216" y="4803886"/>
            <a:ext cx="540000" cy="54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0DFF238F-D584-4BD4-AB79-0C35B1542709}"/>
              </a:ext>
            </a:extLst>
          </p:cNvPr>
          <p:cNvSpPr/>
          <p:nvPr/>
        </p:nvSpPr>
        <p:spPr>
          <a:xfrm>
            <a:off x="1731441" y="5671623"/>
            <a:ext cx="540000" cy="54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32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B9A6A19F-77B9-48A9-9841-8D6291D9AE85}"/>
              </a:ext>
            </a:extLst>
          </p:cNvPr>
          <p:cNvSpPr txBox="1"/>
          <p:nvPr/>
        </p:nvSpPr>
        <p:spPr>
          <a:xfrm>
            <a:off x="5630709" y="3856637"/>
            <a:ext cx="662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7200" dirty="0">
                <a:ln w="25400">
                  <a:solidFill>
                    <a:srgbClr val="7030A0"/>
                  </a:solidFill>
                </a:ln>
                <a:solidFill>
                  <a:srgbClr val="9C5FB5"/>
                </a:solidFill>
              </a:rPr>
              <a:t>P</a:t>
            </a:r>
            <a:endParaRPr lang="fi-FI" sz="7200" baseline="-25000" dirty="0">
              <a:ln w="25400">
                <a:solidFill>
                  <a:srgbClr val="7030A0"/>
                </a:solidFill>
              </a:ln>
              <a:solidFill>
                <a:srgbClr val="9C5FB5"/>
              </a:solidFill>
            </a:endParaRP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8E248C9B-1D46-41A8-BD42-825D33728173}"/>
              </a:ext>
            </a:extLst>
          </p:cNvPr>
          <p:cNvSpPr txBox="1"/>
          <p:nvPr/>
        </p:nvSpPr>
        <p:spPr>
          <a:xfrm>
            <a:off x="6101025" y="3853638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7200" dirty="0">
                <a:ln w="25400"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O</a:t>
            </a:r>
            <a:r>
              <a:rPr lang="fi-FI" sz="7200" baseline="-25000" dirty="0">
                <a:ln w="25400"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EF2E451C-933B-4925-9445-8462B668F425}"/>
              </a:ext>
            </a:extLst>
          </p:cNvPr>
          <p:cNvSpPr txBox="1"/>
          <p:nvPr/>
        </p:nvSpPr>
        <p:spPr>
          <a:xfrm>
            <a:off x="4743421" y="3853638"/>
            <a:ext cx="1072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7200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</a:t>
            </a:r>
            <a:r>
              <a:rPr lang="fi-FI" sz="7200" baseline="-25000" dirty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6754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2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E551D8-39E1-4D0D-A0AF-5E23DB69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B9423-73FE-4B53-9A09-933ECBED7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harjoitus: ”Kemiallinen kaava ja </a:t>
            </a:r>
            <a:r>
              <a:rPr lang="fi-FI" dirty="0" err="1"/>
              <a:t>pallomalli</a:t>
            </a:r>
            <a:r>
              <a:rPr lang="fi-FI" dirty="0"/>
              <a:t>”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5764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DE257D-C9DD-46BF-89A2-0486277A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Yhdisteitä ympärillämme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5D539EE-67D6-44A9-957E-28ABEB412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/>
          <a:stretch/>
        </p:blipFill>
        <p:spPr>
          <a:xfrm>
            <a:off x="2369804" y="1386905"/>
            <a:ext cx="2160000" cy="216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27FCDA1-B6B9-451F-952B-06D334A3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666" y="1386905"/>
            <a:ext cx="2160000" cy="216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F31DB25-08CA-419E-88D1-E873C0AD6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1386905"/>
            <a:ext cx="2160000" cy="216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8A3785A-5EB1-4B96-A0C2-FBB995E5F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3714066"/>
            <a:ext cx="2160000" cy="216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9AA735D-AAB0-4529-9794-D30F96568C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3693419"/>
            <a:ext cx="2160000" cy="2160000"/>
          </a:xfrm>
          <a:prstGeom prst="rtTriangle">
            <a:avLst/>
          </a:prstGeom>
          <a:ln w="25400">
            <a:noFill/>
          </a:ln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BA0BCD9-209E-4E62-9E37-021C0DB07B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/>
          <a:stretch/>
        </p:blipFill>
        <p:spPr>
          <a:xfrm>
            <a:off x="100942" y="1386905"/>
            <a:ext cx="2160000" cy="216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BD89627-BBC7-4D97-A56D-331735A3D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/>
          <a:stretch/>
        </p:blipFill>
        <p:spPr>
          <a:xfrm>
            <a:off x="100942" y="3672772"/>
            <a:ext cx="2160000" cy="216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5AAAD5E-45F4-4344-9377-A82ED845AA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"/>
          <a:stretch/>
        </p:blipFill>
        <p:spPr>
          <a:xfrm>
            <a:off x="4638666" y="3693419"/>
            <a:ext cx="2160000" cy="216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E8588DEF-CC01-494A-BA74-21E608C69A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/>
          <a:stretch/>
        </p:blipFill>
        <p:spPr>
          <a:xfrm>
            <a:off x="2369804" y="3672772"/>
            <a:ext cx="2160000" cy="2160000"/>
          </a:xfrm>
          <a:prstGeom prst="rect">
            <a:avLst/>
          </a:prstGeom>
        </p:spPr>
      </p:pic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74A397EC-DEC9-46C8-91A6-738695A5A4A4}"/>
              </a:ext>
            </a:extLst>
          </p:cNvPr>
          <p:cNvCxnSpPr>
            <a:stCxn id="13" idx="0"/>
            <a:endCxn id="13" idx="4"/>
          </p:cNvCxnSpPr>
          <p:nvPr/>
        </p:nvCxnSpPr>
        <p:spPr>
          <a:xfrm>
            <a:off x="6907528" y="3693419"/>
            <a:ext cx="2160000" cy="216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54F786E-BC48-431A-8A2B-83A87C613FB5}"/>
              </a:ext>
            </a:extLst>
          </p:cNvPr>
          <p:cNvSpPr/>
          <p:nvPr/>
        </p:nvSpPr>
        <p:spPr>
          <a:xfrm>
            <a:off x="178650" y="2954202"/>
            <a:ext cx="158559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kloriitti, </a:t>
            </a:r>
            <a:r>
              <a:rPr lang="fi-FI" dirty="0" err="1">
                <a:solidFill>
                  <a:schemeClr val="tx1"/>
                </a:solidFill>
              </a:rPr>
              <a:t>NaClO</a:t>
            </a:r>
            <a:endParaRPr lang="fi-FI" baseline="-25000" dirty="0">
              <a:solidFill>
                <a:schemeClr val="tx1"/>
              </a:solidFill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973AC860-764C-440E-B789-F60A861F5005}"/>
              </a:ext>
            </a:extLst>
          </p:cNvPr>
          <p:cNvSpPr/>
          <p:nvPr/>
        </p:nvSpPr>
        <p:spPr>
          <a:xfrm>
            <a:off x="3348570" y="2107084"/>
            <a:ext cx="107380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vesi, H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6D187CAC-AD77-4FAC-A942-69E95FB9EAC4}"/>
              </a:ext>
            </a:extLst>
          </p:cNvPr>
          <p:cNvSpPr/>
          <p:nvPr/>
        </p:nvSpPr>
        <p:spPr>
          <a:xfrm>
            <a:off x="4931324" y="1597989"/>
            <a:ext cx="1807439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ruokasuola, NaCl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6ACEC042-22C6-45D5-9328-19F7D2D7504D}"/>
              </a:ext>
            </a:extLst>
          </p:cNvPr>
          <p:cNvSpPr/>
          <p:nvPr/>
        </p:nvSpPr>
        <p:spPr>
          <a:xfrm>
            <a:off x="6974946" y="2825112"/>
            <a:ext cx="1395970" cy="666788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sakkaroosi, 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12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22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7D8556AC-298E-492D-9BCB-1E70A37267BA}"/>
              </a:ext>
            </a:extLst>
          </p:cNvPr>
          <p:cNvSpPr/>
          <p:nvPr/>
        </p:nvSpPr>
        <p:spPr>
          <a:xfrm>
            <a:off x="267319" y="5251286"/>
            <a:ext cx="132041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lipeä, </a:t>
            </a:r>
            <a:r>
              <a:rPr lang="fi-FI" dirty="0" err="1">
                <a:solidFill>
                  <a:schemeClr val="tx1"/>
                </a:solidFill>
              </a:rPr>
              <a:t>NaOH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DFD453A1-B854-430C-897D-912B903D0110}"/>
              </a:ext>
            </a:extLst>
          </p:cNvPr>
          <p:cNvSpPr/>
          <p:nvPr/>
        </p:nvSpPr>
        <p:spPr>
          <a:xfrm>
            <a:off x="2518094" y="5251285"/>
            <a:ext cx="201171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kofeiini, C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10</a:t>
            </a:r>
            <a:r>
              <a:rPr lang="fi-FI" dirty="0">
                <a:solidFill>
                  <a:schemeClr val="tx1"/>
                </a:solidFill>
              </a:rPr>
              <a:t>N</a:t>
            </a:r>
            <a:r>
              <a:rPr lang="fi-FI" baseline="-25000" dirty="0">
                <a:solidFill>
                  <a:schemeClr val="tx1"/>
                </a:solidFill>
              </a:rPr>
              <a:t>4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60263961-D678-4342-84FD-682923AC81AC}"/>
              </a:ext>
            </a:extLst>
          </p:cNvPr>
          <p:cNvSpPr/>
          <p:nvPr/>
        </p:nvSpPr>
        <p:spPr>
          <a:xfrm>
            <a:off x="4770001" y="4329538"/>
            <a:ext cx="1388731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leivinjauhe, NaHCO</a:t>
            </a:r>
            <a:r>
              <a:rPr lang="fi-FI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AAD224C0-B919-42BB-B8E5-833352F0D191}"/>
              </a:ext>
            </a:extLst>
          </p:cNvPr>
          <p:cNvSpPr/>
          <p:nvPr/>
        </p:nvSpPr>
        <p:spPr>
          <a:xfrm>
            <a:off x="7331826" y="5179086"/>
            <a:ext cx="1622754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sitruunahappo, C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1629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D5EDCF-2DEA-4B2C-8D7E-14FBDA97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EB2228D-AB58-4D78-9747-13B0771BD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 </a:t>
            </a:r>
            <a:r>
              <a:rPr lang="fi-FI" dirty="0" err="1"/>
              <a:t>Peda.netistä</a:t>
            </a:r>
            <a:r>
              <a:rPr lang="fi-FI" dirty="0"/>
              <a:t> teksti Ihmisen alkuaineet</a:t>
            </a:r>
          </a:p>
          <a:p>
            <a:r>
              <a:rPr lang="fi-FI" dirty="0"/>
              <a:t>Vastaa kysymyksiin lomakkeessa</a:t>
            </a:r>
          </a:p>
        </p:txBody>
      </p:sp>
    </p:spTree>
    <p:extLst>
      <p:ext uri="{BB962C8B-B14F-4D97-AF65-F5344CB8AC3E}">
        <p14:creationId xmlns:p14="http://schemas.microsoft.com/office/powerpoint/2010/main" val="71565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FF73F3-F990-41CA-858D-F8C07050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0032B5-5EE0-4014-BC04-9B338A3E7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Kotitehtävät</a:t>
            </a:r>
          </a:p>
          <a:p>
            <a:r>
              <a:rPr lang="fi-FI" dirty="0"/>
              <a:t>Alkuaine ja atomi</a:t>
            </a:r>
          </a:p>
          <a:p>
            <a:r>
              <a:rPr lang="fi-FI" dirty="0"/>
              <a:t>Molekyyli </a:t>
            </a:r>
          </a:p>
          <a:p>
            <a:r>
              <a:rPr lang="fi-FI" dirty="0"/>
              <a:t>Yhdiste</a:t>
            </a:r>
          </a:p>
        </p:txBody>
      </p:sp>
    </p:spTree>
    <p:extLst>
      <p:ext uri="{BB962C8B-B14F-4D97-AF65-F5344CB8AC3E}">
        <p14:creationId xmlns:p14="http://schemas.microsoft.com/office/powerpoint/2010/main" val="103971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454728"/>
            <a:ext cx="4846320" cy="2246862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1800-luvun alussa John </a:t>
            </a:r>
            <a:r>
              <a:rPr lang="fi-FI" dirty="0" err="1"/>
              <a:t>Dalton</a:t>
            </a:r>
            <a:r>
              <a:rPr lang="fi-FI" dirty="0"/>
              <a:t> ehdotti atomiteoriaa</a:t>
            </a:r>
          </a:p>
          <a:p>
            <a:r>
              <a:rPr lang="fi-FI" dirty="0"/>
              <a:t>Atomi tarkoittaa ”jakamaton” tai ”ei voi hajottaa”</a:t>
            </a:r>
          </a:p>
          <a:p>
            <a:r>
              <a:rPr lang="fi-FI" dirty="0"/>
              <a:t>Teorian mukaan jokainen alkuaine koostuu erilaisista atomeista, jotka voivat yhdistyä</a:t>
            </a:r>
          </a:p>
          <a:p>
            <a:endParaRPr lang="fi-FI" dirty="0"/>
          </a:p>
        </p:txBody>
      </p:sp>
      <p:pic>
        <p:nvPicPr>
          <p:cNvPr id="4" name="Picture 2" descr="http://web.lemoyne.edu/~giunta/dalton.gif"/>
          <p:cNvPicPr>
            <a:picLocks noChangeAspect="1" noChangeArrowheads="1"/>
          </p:cNvPicPr>
          <p:nvPr/>
        </p:nvPicPr>
        <p:blipFill rotWithShape="1">
          <a:blip r:embed="rId2" cstate="print"/>
          <a:srcRect b="48350"/>
          <a:stretch/>
        </p:blipFill>
        <p:spPr bwMode="auto">
          <a:xfrm>
            <a:off x="225979" y="3626876"/>
            <a:ext cx="2987675" cy="290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upload.wikimedia.org/wikipedia/commons/d/d4/John_Dalton_by_Charles_Turner.jpg">
            <a:extLst>
              <a:ext uri="{FF2B5EF4-FFF2-40B4-BE49-F238E27FC236}">
                <a16:creationId xmlns:a16="http://schemas.microsoft.com/office/drawing/2014/main" id="{7FE6F825-F80E-452B-B8C7-0B762AEC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48" y="155129"/>
            <a:ext cx="2701608" cy="333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eb.lemoyne.edu/~giunta/dalton.gif">
            <a:extLst>
              <a:ext uri="{FF2B5EF4-FFF2-40B4-BE49-F238E27FC236}">
                <a16:creationId xmlns:a16="http://schemas.microsoft.com/office/drawing/2014/main" id="{684FFDE2-970A-45BF-8338-133D54B28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51009"/>
          <a:stretch/>
        </p:blipFill>
        <p:spPr bwMode="auto">
          <a:xfrm>
            <a:off x="3456981" y="3701588"/>
            <a:ext cx="2987675" cy="275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091CAD05-561B-4BD5-88F4-74561BA82489}"/>
              </a:ext>
            </a:extLst>
          </p:cNvPr>
          <p:cNvSpPr txBox="1"/>
          <p:nvPr/>
        </p:nvSpPr>
        <p:spPr>
          <a:xfrm>
            <a:off x="6373381" y="3555941"/>
            <a:ext cx="2701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(ylh.) John </a:t>
            </a:r>
            <a:r>
              <a:rPr lang="fi-FI" sz="1400" dirty="0" err="1"/>
              <a:t>Daltonin</a:t>
            </a:r>
            <a:r>
              <a:rPr lang="fi-FI" sz="1400" dirty="0"/>
              <a:t> muotokuva, Charles Turner, 1834,</a:t>
            </a:r>
          </a:p>
          <a:p>
            <a:r>
              <a:rPr lang="fi-FI" sz="1400" dirty="0"/>
              <a:t>Kuva: </a:t>
            </a:r>
            <a:r>
              <a:rPr lang="fi-FI" sz="1400" dirty="0">
                <a:hlinkClick r:id="rId4"/>
              </a:rPr>
              <a:t>Wikimedia </a:t>
            </a:r>
            <a:r>
              <a:rPr lang="fi-FI" sz="1400" dirty="0" err="1">
                <a:hlinkClick r:id="rId4"/>
              </a:rPr>
              <a:t>Commons</a:t>
            </a:r>
            <a:endParaRPr lang="fi-FI" sz="1400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4D73F0E-051C-4113-A3C3-5CA15F7A8A03}"/>
              </a:ext>
            </a:extLst>
          </p:cNvPr>
          <p:cNvSpPr txBox="1"/>
          <p:nvPr/>
        </p:nvSpPr>
        <p:spPr>
          <a:xfrm>
            <a:off x="6373381" y="5015546"/>
            <a:ext cx="238700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(vas.) </a:t>
            </a:r>
            <a:r>
              <a:rPr lang="fi-FI" sz="1600" dirty="0" err="1"/>
              <a:t>Dalton</a:t>
            </a:r>
            <a:r>
              <a:rPr lang="fi-FI" sz="1600" dirty="0"/>
              <a:t> piirsi </a:t>
            </a:r>
            <a:r>
              <a:rPr lang="fi-FI" sz="1600" dirty="0" err="1"/>
              <a:t>pallomalleja</a:t>
            </a:r>
            <a:r>
              <a:rPr lang="fi-FI" sz="1600" dirty="0"/>
              <a:t> alkuaineen atomeista ja atomien yhdistelmistä.</a:t>
            </a:r>
          </a:p>
          <a:p>
            <a:r>
              <a:rPr lang="fi-FI" sz="1400" dirty="0"/>
              <a:t>Kuvitusta </a:t>
            </a:r>
            <a:r>
              <a:rPr lang="fi-FI" sz="1400" dirty="0" err="1"/>
              <a:t>Daltonin</a:t>
            </a:r>
            <a:r>
              <a:rPr lang="fi-FI" sz="1400" dirty="0"/>
              <a:t> artikkelista </a:t>
            </a:r>
            <a:r>
              <a:rPr lang="fi-FI" sz="1400" i="1" dirty="0"/>
              <a:t>A </a:t>
            </a:r>
            <a:r>
              <a:rPr lang="fi-FI" sz="1400" i="1" dirty="0" err="1"/>
              <a:t>new</a:t>
            </a:r>
            <a:r>
              <a:rPr lang="fi-FI" sz="1400" i="1" dirty="0"/>
              <a:t> </a:t>
            </a:r>
            <a:r>
              <a:rPr lang="fi-FI" sz="1400" i="1" dirty="0" err="1"/>
              <a:t>system</a:t>
            </a:r>
            <a:r>
              <a:rPr lang="fi-FI" sz="1400" i="1" dirty="0"/>
              <a:t> of </a:t>
            </a:r>
            <a:r>
              <a:rPr lang="fi-FI" sz="1400" i="1" dirty="0" err="1"/>
              <a:t>Chemical</a:t>
            </a:r>
            <a:r>
              <a:rPr lang="fi-FI" sz="1400" i="1" dirty="0"/>
              <a:t> </a:t>
            </a:r>
            <a:r>
              <a:rPr lang="fi-FI" sz="1400" i="1" dirty="0" err="1"/>
              <a:t>Philosophy</a:t>
            </a:r>
            <a:r>
              <a:rPr lang="fi-FI" sz="1400" dirty="0"/>
              <a:t> (1808)</a:t>
            </a:r>
          </a:p>
        </p:txBody>
      </p:sp>
    </p:spTree>
    <p:extLst>
      <p:ext uri="{BB962C8B-B14F-4D97-AF65-F5344CB8AC3E}">
        <p14:creationId xmlns:p14="http://schemas.microsoft.com/office/powerpoint/2010/main" val="337474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rautamuttereita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251520" y="2091182"/>
            <a:ext cx="3923928" cy="2349513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fi-FI" dirty="0"/>
              <a:t>Rautaesineessä on monta miljardia rauta-atomia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pSp>
        <p:nvGrpSpPr>
          <p:cNvPr id="71" name="Ryhmä 70"/>
          <p:cNvGrpSpPr/>
          <p:nvPr/>
        </p:nvGrpSpPr>
        <p:grpSpPr>
          <a:xfrm>
            <a:off x="2411760" y="3387326"/>
            <a:ext cx="4724222" cy="2907705"/>
            <a:chOff x="1691680" y="3645024"/>
            <a:chExt cx="4724222" cy="2907705"/>
          </a:xfrm>
        </p:grpSpPr>
        <p:pic>
          <p:nvPicPr>
            <p:cNvPr id="52" name="Kuva 51" descr="Teräs Raerajasementiittiä Teräskirja Teknologiateollisuus.jpg"/>
            <p:cNvPicPr>
              <a:picLocks noChangeAspect="1"/>
            </p:cNvPicPr>
            <p:nvPr/>
          </p:nvPicPr>
          <p:blipFill>
            <a:blip r:embed="rId3" cstate="print"/>
            <a:srcRect l="2101" b="22102"/>
            <a:stretch>
              <a:fillRect/>
            </a:stretch>
          </p:blipFill>
          <p:spPr>
            <a:xfrm>
              <a:off x="3059832" y="4365104"/>
              <a:ext cx="3356070" cy="2187625"/>
            </a:xfrm>
            <a:prstGeom prst="rect">
              <a:avLst/>
            </a:prstGeom>
          </p:spPr>
        </p:pic>
        <p:cxnSp>
          <p:nvCxnSpPr>
            <p:cNvPr id="60" name="Suora yhdysviiva 59"/>
            <p:cNvCxnSpPr/>
            <p:nvPr/>
          </p:nvCxnSpPr>
          <p:spPr>
            <a:xfrm>
              <a:off x="1691680" y="3645024"/>
              <a:ext cx="1368152" cy="288032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uora yhdysviiva 60"/>
            <p:cNvCxnSpPr/>
            <p:nvPr/>
          </p:nvCxnSpPr>
          <p:spPr>
            <a:xfrm>
              <a:off x="1691680" y="3645024"/>
              <a:ext cx="1368152" cy="720080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Ryhmä 69"/>
          <p:cNvGrpSpPr/>
          <p:nvPr/>
        </p:nvGrpSpPr>
        <p:grpSpPr>
          <a:xfrm>
            <a:off x="5868144" y="2019174"/>
            <a:ext cx="3024336" cy="2808312"/>
            <a:chOff x="5868144" y="2492896"/>
            <a:chExt cx="3024336" cy="2808312"/>
          </a:xfrm>
        </p:grpSpPr>
        <p:sp>
          <p:nvSpPr>
            <p:cNvPr id="5" name="Suorakulmio 4"/>
            <p:cNvSpPr/>
            <p:nvPr/>
          </p:nvSpPr>
          <p:spPr>
            <a:xfrm>
              <a:off x="6012160" y="2492896"/>
              <a:ext cx="2880320" cy="1800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7" name="Suora yhdysviiva 6"/>
            <p:cNvCxnSpPr/>
            <p:nvPr/>
          </p:nvCxnSpPr>
          <p:spPr>
            <a:xfrm flipV="1">
              <a:off x="5868144" y="4293096"/>
              <a:ext cx="14401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uora yhdysviiva 8"/>
            <p:cNvCxnSpPr/>
            <p:nvPr/>
          </p:nvCxnSpPr>
          <p:spPr>
            <a:xfrm flipV="1">
              <a:off x="5868144" y="4293096"/>
              <a:ext cx="3024336" cy="100811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i 10"/>
            <p:cNvSpPr/>
            <p:nvPr/>
          </p:nvSpPr>
          <p:spPr>
            <a:xfrm>
              <a:off x="60121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/>
            <p:cNvSpPr/>
            <p:nvPr/>
          </p:nvSpPr>
          <p:spPr>
            <a:xfrm>
              <a:off x="63722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/>
            <p:cNvSpPr/>
            <p:nvPr/>
          </p:nvSpPr>
          <p:spPr>
            <a:xfrm>
              <a:off x="67322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Ellipsi 13"/>
            <p:cNvSpPr/>
            <p:nvPr/>
          </p:nvSpPr>
          <p:spPr>
            <a:xfrm>
              <a:off x="709228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/>
            <p:cNvSpPr/>
            <p:nvPr/>
          </p:nvSpPr>
          <p:spPr>
            <a:xfrm>
              <a:off x="745232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/>
            <p:cNvSpPr/>
            <p:nvPr/>
          </p:nvSpPr>
          <p:spPr>
            <a:xfrm>
              <a:off x="781236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Ellipsi 16"/>
            <p:cNvSpPr/>
            <p:nvPr/>
          </p:nvSpPr>
          <p:spPr>
            <a:xfrm>
              <a:off x="817240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/>
            <p:cNvSpPr/>
            <p:nvPr/>
          </p:nvSpPr>
          <p:spPr>
            <a:xfrm>
              <a:off x="8532440" y="249289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Ellipsi 18"/>
            <p:cNvSpPr/>
            <p:nvPr/>
          </p:nvSpPr>
          <p:spPr>
            <a:xfrm>
              <a:off x="60121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/>
            <p:cNvSpPr/>
            <p:nvPr/>
          </p:nvSpPr>
          <p:spPr>
            <a:xfrm>
              <a:off x="63722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/>
            <p:cNvSpPr/>
            <p:nvPr/>
          </p:nvSpPr>
          <p:spPr>
            <a:xfrm>
              <a:off x="67322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Ellipsi 21"/>
            <p:cNvSpPr/>
            <p:nvPr/>
          </p:nvSpPr>
          <p:spPr>
            <a:xfrm>
              <a:off x="709228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/>
            <p:cNvSpPr/>
            <p:nvPr/>
          </p:nvSpPr>
          <p:spPr>
            <a:xfrm>
              <a:off x="745232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Ellipsi 23"/>
            <p:cNvSpPr/>
            <p:nvPr/>
          </p:nvSpPr>
          <p:spPr>
            <a:xfrm>
              <a:off x="781236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Ellipsi 24"/>
            <p:cNvSpPr/>
            <p:nvPr/>
          </p:nvSpPr>
          <p:spPr>
            <a:xfrm>
              <a:off x="817240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/>
            <p:cNvSpPr/>
            <p:nvPr/>
          </p:nvSpPr>
          <p:spPr>
            <a:xfrm>
              <a:off x="8532440" y="285293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/>
            <p:cNvSpPr/>
            <p:nvPr/>
          </p:nvSpPr>
          <p:spPr>
            <a:xfrm>
              <a:off x="60121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/>
            <p:cNvSpPr/>
            <p:nvPr/>
          </p:nvSpPr>
          <p:spPr>
            <a:xfrm>
              <a:off x="63722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Ellipsi 28"/>
            <p:cNvSpPr/>
            <p:nvPr/>
          </p:nvSpPr>
          <p:spPr>
            <a:xfrm>
              <a:off x="67322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/>
            <p:cNvSpPr/>
            <p:nvPr/>
          </p:nvSpPr>
          <p:spPr>
            <a:xfrm>
              <a:off x="709228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/>
            <p:cNvSpPr/>
            <p:nvPr/>
          </p:nvSpPr>
          <p:spPr>
            <a:xfrm>
              <a:off x="745232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/>
            <p:cNvSpPr/>
            <p:nvPr/>
          </p:nvSpPr>
          <p:spPr>
            <a:xfrm>
              <a:off x="781236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/>
            <p:cNvSpPr/>
            <p:nvPr/>
          </p:nvSpPr>
          <p:spPr>
            <a:xfrm>
              <a:off x="817240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/>
            <p:cNvSpPr/>
            <p:nvPr/>
          </p:nvSpPr>
          <p:spPr>
            <a:xfrm>
              <a:off x="8532440" y="321297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/>
            <p:cNvSpPr/>
            <p:nvPr/>
          </p:nvSpPr>
          <p:spPr>
            <a:xfrm>
              <a:off x="60121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/>
            <p:cNvSpPr/>
            <p:nvPr/>
          </p:nvSpPr>
          <p:spPr>
            <a:xfrm>
              <a:off x="63722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/>
            <p:cNvSpPr/>
            <p:nvPr/>
          </p:nvSpPr>
          <p:spPr>
            <a:xfrm>
              <a:off x="67322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/>
            <p:cNvSpPr/>
            <p:nvPr/>
          </p:nvSpPr>
          <p:spPr>
            <a:xfrm>
              <a:off x="709228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/>
            <p:cNvSpPr/>
            <p:nvPr/>
          </p:nvSpPr>
          <p:spPr>
            <a:xfrm>
              <a:off x="745232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/>
            <p:cNvSpPr/>
            <p:nvPr/>
          </p:nvSpPr>
          <p:spPr>
            <a:xfrm>
              <a:off x="781236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/>
            <p:cNvSpPr/>
            <p:nvPr/>
          </p:nvSpPr>
          <p:spPr>
            <a:xfrm>
              <a:off x="817240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/>
            <p:cNvSpPr/>
            <p:nvPr/>
          </p:nvSpPr>
          <p:spPr>
            <a:xfrm>
              <a:off x="8532440" y="357301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3" name="Ellipsi 42"/>
            <p:cNvSpPr/>
            <p:nvPr/>
          </p:nvSpPr>
          <p:spPr>
            <a:xfrm>
              <a:off x="60121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4" name="Ellipsi 43"/>
            <p:cNvSpPr/>
            <p:nvPr/>
          </p:nvSpPr>
          <p:spPr>
            <a:xfrm>
              <a:off x="63722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Ellipsi 44"/>
            <p:cNvSpPr/>
            <p:nvPr/>
          </p:nvSpPr>
          <p:spPr>
            <a:xfrm>
              <a:off x="67322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/>
            <p:cNvSpPr/>
            <p:nvPr/>
          </p:nvSpPr>
          <p:spPr>
            <a:xfrm>
              <a:off x="709228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/>
            <p:cNvSpPr/>
            <p:nvPr/>
          </p:nvSpPr>
          <p:spPr>
            <a:xfrm>
              <a:off x="745232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8" name="Ellipsi 47"/>
            <p:cNvSpPr/>
            <p:nvPr/>
          </p:nvSpPr>
          <p:spPr>
            <a:xfrm>
              <a:off x="781236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Ellipsi 48"/>
            <p:cNvSpPr/>
            <p:nvPr/>
          </p:nvSpPr>
          <p:spPr>
            <a:xfrm>
              <a:off x="817240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Ellipsi 49"/>
            <p:cNvSpPr/>
            <p:nvPr/>
          </p:nvSpPr>
          <p:spPr>
            <a:xfrm>
              <a:off x="8532440" y="3933056"/>
              <a:ext cx="360040" cy="36004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53" name="Tekstikehys 52"/>
          <p:cNvSpPr txBox="1"/>
          <p:nvPr/>
        </p:nvSpPr>
        <p:spPr>
          <a:xfrm>
            <a:off x="4067944" y="6051622"/>
            <a:ext cx="36004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/>
              <a:t>Kuva: </a:t>
            </a:r>
            <a:r>
              <a:rPr lang="fi-FI" dirty="0">
                <a:hlinkClick r:id="rId4"/>
              </a:rPr>
              <a:t>Teknologiateollisuus/Teräskirja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20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 ja atomi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628800"/>
            <a:ext cx="8352928" cy="1512168"/>
          </a:xfrm>
        </p:spPr>
        <p:txBody>
          <a:bodyPr>
            <a:normAutofit fontScale="92500" lnSpcReduction="20000"/>
          </a:bodyPr>
          <a:lstStyle/>
          <a:p>
            <a:r>
              <a:rPr lang="fi-FI" i="1" dirty="0"/>
              <a:t>Alkuaineita</a:t>
            </a:r>
            <a:r>
              <a:rPr lang="fi-FI" dirty="0"/>
              <a:t> on luonnossa noin 90 erilaista</a:t>
            </a:r>
          </a:p>
          <a:p>
            <a:r>
              <a:rPr lang="fi-FI" dirty="0"/>
              <a:t>Jokaisella alkuaineella on erilaiset </a:t>
            </a:r>
            <a:r>
              <a:rPr lang="fi-FI" i="1" dirty="0"/>
              <a:t>atomit</a:t>
            </a:r>
          </a:p>
          <a:p>
            <a:r>
              <a:rPr lang="fi-FI" dirty="0"/>
              <a:t>Alkuainetta ei voi hajottaa toiseksi aineeksi, koska atomit eivät hajoa helposti</a:t>
            </a:r>
          </a:p>
        </p:txBody>
      </p:sp>
      <p:pic>
        <p:nvPicPr>
          <p:cNvPr id="25" name="Kuva 24" descr="hiili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28738" t="2653" r="17713" b="6599"/>
          <a:stretch>
            <a:fillRect/>
          </a:stretch>
        </p:blipFill>
        <p:spPr>
          <a:xfrm>
            <a:off x="1492434" y="3327815"/>
            <a:ext cx="2625683" cy="2664296"/>
          </a:xfrm>
          <a:prstGeom prst="rect">
            <a:avLst/>
          </a:prstGeom>
        </p:spPr>
      </p:pic>
      <p:grpSp>
        <p:nvGrpSpPr>
          <p:cNvPr id="48" name="Ryhmä 47"/>
          <p:cNvGrpSpPr/>
          <p:nvPr/>
        </p:nvGrpSpPr>
        <p:grpSpPr>
          <a:xfrm>
            <a:off x="4826476" y="3835405"/>
            <a:ext cx="2808312" cy="1512168"/>
            <a:chOff x="4788024" y="4293096"/>
            <a:chExt cx="2808312" cy="1512168"/>
          </a:xfrm>
        </p:grpSpPr>
        <p:sp>
          <p:nvSpPr>
            <p:cNvPr id="43" name="Suorakulmio 42"/>
            <p:cNvSpPr/>
            <p:nvPr/>
          </p:nvSpPr>
          <p:spPr>
            <a:xfrm>
              <a:off x="4788024" y="4293096"/>
              <a:ext cx="2808312" cy="15121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/>
            <p:cNvSpPr/>
            <p:nvPr/>
          </p:nvSpPr>
          <p:spPr>
            <a:xfrm>
              <a:off x="5076056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/>
            <p:cNvSpPr/>
            <p:nvPr/>
          </p:nvSpPr>
          <p:spPr>
            <a:xfrm>
              <a:off x="5508104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/>
            <p:cNvSpPr/>
            <p:nvPr/>
          </p:nvSpPr>
          <p:spPr>
            <a:xfrm>
              <a:off x="5796136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9" name="Ellipsi 28"/>
            <p:cNvSpPr/>
            <p:nvPr/>
          </p:nvSpPr>
          <p:spPr>
            <a:xfrm>
              <a:off x="4788024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/>
            <p:cNvSpPr/>
            <p:nvPr/>
          </p:nvSpPr>
          <p:spPr>
            <a:xfrm>
              <a:off x="5076056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/>
            <p:cNvSpPr/>
            <p:nvPr/>
          </p:nvSpPr>
          <p:spPr>
            <a:xfrm>
              <a:off x="5508104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/>
            <p:cNvSpPr/>
            <p:nvPr/>
          </p:nvSpPr>
          <p:spPr>
            <a:xfrm>
              <a:off x="5796136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/>
            <p:cNvSpPr/>
            <p:nvPr/>
          </p:nvSpPr>
          <p:spPr>
            <a:xfrm>
              <a:off x="6228184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/>
            <p:cNvSpPr/>
            <p:nvPr/>
          </p:nvSpPr>
          <p:spPr>
            <a:xfrm>
              <a:off x="6516216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/>
            <p:cNvSpPr/>
            <p:nvPr/>
          </p:nvSpPr>
          <p:spPr>
            <a:xfrm>
              <a:off x="6228184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/>
            <p:cNvSpPr/>
            <p:nvPr/>
          </p:nvSpPr>
          <p:spPr>
            <a:xfrm>
              <a:off x="5796136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/>
            <p:cNvSpPr/>
            <p:nvPr/>
          </p:nvSpPr>
          <p:spPr>
            <a:xfrm>
              <a:off x="6516216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/>
            <p:cNvSpPr/>
            <p:nvPr/>
          </p:nvSpPr>
          <p:spPr>
            <a:xfrm>
              <a:off x="6228184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/>
            <p:cNvSpPr/>
            <p:nvPr/>
          </p:nvSpPr>
          <p:spPr>
            <a:xfrm>
              <a:off x="6948264" y="4581128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/>
            <p:cNvSpPr/>
            <p:nvPr/>
          </p:nvSpPr>
          <p:spPr>
            <a:xfrm>
              <a:off x="7236296" y="4869160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/>
            <p:cNvSpPr/>
            <p:nvPr/>
          </p:nvSpPr>
          <p:spPr>
            <a:xfrm>
              <a:off x="6948264" y="5157192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4" name="Ellipsi 43"/>
            <p:cNvSpPr/>
            <p:nvPr/>
          </p:nvSpPr>
          <p:spPr>
            <a:xfrm>
              <a:off x="4788024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5" name="Ellipsi 44"/>
            <p:cNvSpPr/>
            <p:nvPr/>
          </p:nvSpPr>
          <p:spPr>
            <a:xfrm>
              <a:off x="4788024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/>
            <p:cNvSpPr/>
            <p:nvPr/>
          </p:nvSpPr>
          <p:spPr>
            <a:xfrm>
              <a:off x="7236296" y="4293096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/>
            <p:cNvSpPr/>
            <p:nvPr/>
          </p:nvSpPr>
          <p:spPr>
            <a:xfrm>
              <a:off x="7236296" y="544522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50" name="Suora yhdysviiva 49"/>
          <p:cNvCxnSpPr/>
          <p:nvPr/>
        </p:nvCxnSpPr>
        <p:spPr>
          <a:xfrm flipH="1">
            <a:off x="3098284" y="3835405"/>
            <a:ext cx="1728192" cy="7920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uora yhdysviiva 50"/>
          <p:cNvCxnSpPr/>
          <p:nvPr/>
        </p:nvCxnSpPr>
        <p:spPr>
          <a:xfrm flipH="1" flipV="1">
            <a:off x="3098284" y="4627493"/>
            <a:ext cx="1728192" cy="7200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iruutu 3">
            <a:extLst>
              <a:ext uri="{FF2B5EF4-FFF2-40B4-BE49-F238E27FC236}">
                <a16:creationId xmlns:a16="http://schemas.microsoft.com/office/drawing/2014/main" id="{9CBACA5A-FC61-43F3-87AE-AFA280885346}"/>
              </a:ext>
            </a:extLst>
          </p:cNvPr>
          <p:cNvSpPr txBox="1"/>
          <p:nvPr/>
        </p:nvSpPr>
        <p:spPr>
          <a:xfrm>
            <a:off x="1492434" y="6139661"/>
            <a:ext cx="5456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3"/>
              </a:rPr>
              <a:t>Hiili</a:t>
            </a:r>
            <a:r>
              <a:rPr lang="fi-FI" dirty="0"/>
              <a:t> on alkuaine. Hiilessä kaikki atomit ovat samanlaisia. </a:t>
            </a:r>
          </a:p>
          <a:p>
            <a:r>
              <a:rPr lang="fi-FI" dirty="0"/>
              <a:t>Hiilen atomit ovat hiiliatomeita.</a:t>
            </a:r>
          </a:p>
        </p:txBody>
      </p:sp>
    </p:spTree>
    <p:extLst>
      <p:ext uri="{BB962C8B-B14F-4D97-AF65-F5344CB8AC3E}">
        <p14:creationId xmlns:p14="http://schemas.microsoft.com/office/powerpoint/2010/main" val="12601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CD64F3-C44E-407C-A1B7-FE6B2973E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2E8C5FC-3858-4F76-A612-9C13E4226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Etsi korteista kaikki alkuaineet</a:t>
            </a:r>
          </a:p>
        </p:txBody>
      </p:sp>
    </p:spTree>
    <p:extLst>
      <p:ext uri="{BB962C8B-B14F-4D97-AF65-F5344CB8AC3E}">
        <p14:creationId xmlns:p14="http://schemas.microsoft.com/office/powerpoint/2010/main" val="4165304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Miten pieniä asioita voi nähdä?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2976"/>
          </a:xfrm>
        </p:spPr>
        <p:txBody>
          <a:bodyPr>
            <a:normAutofit/>
          </a:bodyPr>
          <a:lstStyle/>
          <a:p>
            <a:r>
              <a:rPr lang="fi-FI" dirty="0"/>
              <a:t>Atomit ovat tosi pieniä</a:t>
            </a:r>
          </a:p>
          <a:p>
            <a:r>
              <a:rPr lang="fi-FI" dirty="0"/>
              <a:t>Jos asetetaan jonoon 3 miljardia hiiliatomia, jonon pituus on 1 mm</a:t>
            </a:r>
          </a:p>
          <a:p>
            <a:r>
              <a:rPr lang="fi-FI" dirty="0"/>
              <a:t>Atomit ovat pienempiä kuin valo. Siksi atomeita ei voi nähdä edes mikroskoopilla</a:t>
            </a:r>
          </a:p>
          <a:p>
            <a:r>
              <a:rPr lang="fi-FI" dirty="0"/>
              <a:t>Atomeita ei voi nähdä edes mikroskoopilla</a:t>
            </a:r>
          </a:p>
          <a:p>
            <a:pPr lvl="1"/>
            <a:r>
              <a:rPr lang="fi-FI" dirty="0"/>
              <a:t>Mutta </a:t>
            </a:r>
            <a:r>
              <a:rPr lang="fi-FI" dirty="0">
                <a:hlinkClick r:id="rId2"/>
              </a:rPr>
              <a:t>joitakin</a:t>
            </a:r>
            <a:r>
              <a:rPr lang="fi-FI" dirty="0"/>
              <a:t> </a:t>
            </a:r>
            <a:r>
              <a:rPr lang="fi-FI" dirty="0">
                <a:hlinkClick r:id="rId3"/>
              </a:rPr>
              <a:t>kuvia</a:t>
            </a:r>
            <a:r>
              <a:rPr lang="fi-FI" dirty="0"/>
              <a:t> </a:t>
            </a:r>
            <a:r>
              <a:rPr lang="fi-FI" dirty="0">
                <a:hlinkClick r:id="rId4"/>
              </a:rPr>
              <a:t>meillä</a:t>
            </a:r>
            <a:r>
              <a:rPr lang="fi-FI" dirty="0"/>
              <a:t> on </a:t>
            </a:r>
          </a:p>
        </p:txBody>
      </p: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76E9AB17-1895-438E-9BD1-7C8472F8EE4C}"/>
              </a:ext>
            </a:extLst>
          </p:cNvPr>
          <p:cNvGrpSpPr/>
          <p:nvPr/>
        </p:nvGrpSpPr>
        <p:grpSpPr>
          <a:xfrm>
            <a:off x="611560" y="5085184"/>
            <a:ext cx="7776864" cy="360040"/>
            <a:chOff x="611560" y="5085184"/>
            <a:chExt cx="7776864" cy="360040"/>
          </a:xfrm>
        </p:grpSpPr>
        <p:sp>
          <p:nvSpPr>
            <p:cNvPr id="4" name="Ellipsi 3"/>
            <p:cNvSpPr/>
            <p:nvPr/>
          </p:nvSpPr>
          <p:spPr>
            <a:xfrm>
              <a:off x="61156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Ellipsi 4"/>
            <p:cNvSpPr/>
            <p:nvPr/>
          </p:nvSpPr>
          <p:spPr>
            <a:xfrm>
              <a:off x="97160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Ellipsi 5"/>
            <p:cNvSpPr/>
            <p:nvPr/>
          </p:nvSpPr>
          <p:spPr>
            <a:xfrm>
              <a:off x="133164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Ellipsi 6"/>
            <p:cNvSpPr/>
            <p:nvPr/>
          </p:nvSpPr>
          <p:spPr>
            <a:xfrm>
              <a:off x="169168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Ellipsi 7"/>
            <p:cNvSpPr/>
            <p:nvPr/>
          </p:nvSpPr>
          <p:spPr>
            <a:xfrm>
              <a:off x="205172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Ellipsi 8"/>
            <p:cNvSpPr/>
            <p:nvPr/>
          </p:nvSpPr>
          <p:spPr>
            <a:xfrm>
              <a:off x="241176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Ellipsi 9"/>
            <p:cNvSpPr/>
            <p:nvPr/>
          </p:nvSpPr>
          <p:spPr>
            <a:xfrm>
              <a:off x="277180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Ellipsi 10"/>
            <p:cNvSpPr/>
            <p:nvPr/>
          </p:nvSpPr>
          <p:spPr>
            <a:xfrm>
              <a:off x="313184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/>
            <p:cNvSpPr/>
            <p:nvPr/>
          </p:nvSpPr>
          <p:spPr>
            <a:xfrm>
              <a:off x="349188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/>
            <p:cNvSpPr/>
            <p:nvPr/>
          </p:nvSpPr>
          <p:spPr>
            <a:xfrm>
              <a:off x="3851920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Ellipsi 13"/>
            <p:cNvSpPr/>
            <p:nvPr/>
          </p:nvSpPr>
          <p:spPr>
            <a:xfrm>
              <a:off x="478802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/>
            <p:cNvSpPr/>
            <p:nvPr/>
          </p:nvSpPr>
          <p:spPr>
            <a:xfrm>
              <a:off x="514806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/>
            <p:cNvSpPr/>
            <p:nvPr/>
          </p:nvSpPr>
          <p:spPr>
            <a:xfrm>
              <a:off x="550810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Ellipsi 16"/>
            <p:cNvSpPr/>
            <p:nvPr/>
          </p:nvSpPr>
          <p:spPr>
            <a:xfrm>
              <a:off x="586814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/>
            <p:cNvSpPr/>
            <p:nvPr/>
          </p:nvSpPr>
          <p:spPr>
            <a:xfrm>
              <a:off x="622818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Ellipsi 18"/>
            <p:cNvSpPr/>
            <p:nvPr/>
          </p:nvSpPr>
          <p:spPr>
            <a:xfrm>
              <a:off x="658822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/>
            <p:cNvSpPr/>
            <p:nvPr/>
          </p:nvSpPr>
          <p:spPr>
            <a:xfrm>
              <a:off x="694826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/>
            <p:cNvSpPr/>
            <p:nvPr/>
          </p:nvSpPr>
          <p:spPr>
            <a:xfrm>
              <a:off x="730830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Ellipsi 21"/>
            <p:cNvSpPr/>
            <p:nvPr/>
          </p:nvSpPr>
          <p:spPr>
            <a:xfrm>
              <a:off x="766834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/>
            <p:cNvSpPr/>
            <p:nvPr/>
          </p:nvSpPr>
          <p:spPr>
            <a:xfrm>
              <a:off x="8028384" y="5085184"/>
              <a:ext cx="360040" cy="3600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cxnSp>
          <p:nvCxnSpPr>
            <p:cNvPr id="26" name="Suora yhdysviiva 25"/>
            <p:cNvCxnSpPr>
              <a:stCxn id="13" idx="6"/>
              <a:endCxn id="14" idx="2"/>
            </p:cNvCxnSpPr>
            <p:nvPr/>
          </p:nvCxnSpPr>
          <p:spPr>
            <a:xfrm>
              <a:off x="4211960" y="5265204"/>
              <a:ext cx="57606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Nuoli vasemmalle ja oikealle 28"/>
          <p:cNvSpPr/>
          <p:nvPr/>
        </p:nvSpPr>
        <p:spPr>
          <a:xfrm>
            <a:off x="611560" y="5661248"/>
            <a:ext cx="7776864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kehys 29"/>
          <p:cNvSpPr txBox="1"/>
          <p:nvPr/>
        </p:nvSpPr>
        <p:spPr>
          <a:xfrm>
            <a:off x="2987824" y="5589240"/>
            <a:ext cx="33125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1 mm = 3 000 000 000 hiiliatomia</a:t>
            </a:r>
          </a:p>
        </p:txBody>
      </p:sp>
    </p:spTree>
    <p:extLst>
      <p:ext uri="{BB962C8B-B14F-4D97-AF65-F5344CB8AC3E}">
        <p14:creationId xmlns:p14="http://schemas.microsoft.com/office/powerpoint/2010/main" val="4787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04CA053-03B5-45AC-9A3C-FC06CC39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1C8A04-C465-4E75-9484-989C93F18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0960"/>
            <a:ext cx="7886700" cy="509191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simulaatio: 	</a:t>
            </a:r>
            <a:r>
              <a:rPr lang="fi-FI" dirty="0">
                <a:hlinkClick r:id="rId2"/>
              </a:rPr>
              <a:t>learn.genetics.utah.edu/</a:t>
            </a:r>
            <a:r>
              <a:rPr lang="fi-FI" dirty="0" err="1">
                <a:hlinkClick r:id="rId2"/>
              </a:rPr>
              <a:t>content</a:t>
            </a:r>
            <a:r>
              <a:rPr lang="fi-FI" dirty="0">
                <a:hlinkClick r:id="rId2"/>
              </a:rPr>
              <a:t>/</a:t>
            </a:r>
            <a:r>
              <a:rPr lang="fi-FI" dirty="0" err="1">
                <a:hlinkClick r:id="rId2"/>
              </a:rPr>
              <a:t>cells</a:t>
            </a:r>
            <a:r>
              <a:rPr lang="fi-FI" dirty="0">
                <a:hlinkClick r:id="rId2"/>
              </a:rPr>
              <a:t>/</a:t>
            </a:r>
            <a:r>
              <a:rPr lang="fi-FI" dirty="0" err="1">
                <a:hlinkClick r:id="rId2"/>
              </a:rPr>
              <a:t>scale</a:t>
            </a:r>
            <a:r>
              <a:rPr lang="fi-FI" dirty="0">
                <a:hlinkClick r:id="rId2"/>
              </a:rPr>
              <a:t>/ </a:t>
            </a:r>
            <a:endParaRPr lang="fi-FI" dirty="0"/>
          </a:p>
          <a:p>
            <a:r>
              <a:rPr lang="fi-FI" dirty="0"/>
              <a:t>Kumpi on suurempi?</a:t>
            </a:r>
          </a:p>
          <a:p>
            <a:pPr marL="971550" lvl="1" indent="-514350">
              <a:buFont typeface="+mj-lt"/>
              <a:buAutoNum type="alphaLcParenR"/>
            </a:pPr>
            <a:r>
              <a:rPr lang="fi-FI" sz="2800" dirty="0"/>
              <a:t>Suolakide (</a:t>
            </a:r>
            <a:r>
              <a:rPr lang="fi-FI" sz="2800" i="1" dirty="0" err="1"/>
              <a:t>grain</a:t>
            </a:r>
            <a:r>
              <a:rPr lang="fi-FI" sz="2800" i="1" dirty="0"/>
              <a:t> of </a:t>
            </a:r>
            <a:r>
              <a:rPr lang="fi-FI" sz="2800" i="1" dirty="0" err="1"/>
              <a:t>salt</a:t>
            </a:r>
            <a:r>
              <a:rPr lang="fi-FI" sz="2800" dirty="0"/>
              <a:t>)   vai   </a:t>
            </a:r>
            <a:r>
              <a:rPr lang="fi-FI" sz="2800" dirty="0" err="1"/>
              <a:t>ihosolu</a:t>
            </a:r>
            <a:r>
              <a:rPr lang="fi-FI" sz="2800" dirty="0"/>
              <a:t> (</a:t>
            </a:r>
            <a:r>
              <a:rPr lang="fi-FI" sz="2800" i="1" dirty="0" err="1"/>
              <a:t>skin</a:t>
            </a:r>
            <a:r>
              <a:rPr lang="fi-FI" sz="2800" i="1" dirty="0"/>
              <a:t> </a:t>
            </a:r>
            <a:r>
              <a:rPr lang="fi-FI" sz="2800" i="1" dirty="0" err="1"/>
              <a:t>cell</a:t>
            </a:r>
            <a:r>
              <a:rPr lang="fi-FI" sz="2800" dirty="0"/>
              <a:t>)</a:t>
            </a:r>
          </a:p>
          <a:p>
            <a:pPr marL="971550" lvl="1" indent="-514350">
              <a:buFont typeface="+mj-lt"/>
              <a:buAutoNum type="alphaLcParenR"/>
            </a:pPr>
            <a:r>
              <a:rPr lang="fi-FI" sz="2800" dirty="0"/>
              <a:t>Punasolu (</a:t>
            </a:r>
            <a:r>
              <a:rPr lang="fi-FI" sz="2800" i="1" dirty="0" err="1"/>
              <a:t>red</a:t>
            </a:r>
            <a:r>
              <a:rPr lang="fi-FI" sz="2800" i="1" dirty="0"/>
              <a:t> </a:t>
            </a:r>
            <a:r>
              <a:rPr lang="fi-FI" sz="2800" i="1" dirty="0" err="1"/>
              <a:t>blood</a:t>
            </a:r>
            <a:r>
              <a:rPr lang="fi-FI" sz="2800" i="1" dirty="0"/>
              <a:t> </a:t>
            </a:r>
            <a:r>
              <a:rPr lang="fi-FI" sz="2800" i="1" dirty="0" err="1"/>
              <a:t>cell</a:t>
            </a:r>
            <a:r>
              <a:rPr lang="fi-FI" sz="2800" dirty="0"/>
              <a:t>)   vai   hiivasolu (</a:t>
            </a:r>
            <a:r>
              <a:rPr lang="fi-FI" sz="2800" i="1" dirty="0" err="1"/>
              <a:t>baker’s</a:t>
            </a:r>
            <a:r>
              <a:rPr lang="fi-FI" sz="2800" i="1" dirty="0"/>
              <a:t> </a:t>
            </a:r>
            <a:r>
              <a:rPr lang="fi-FI" sz="2800" i="1" dirty="0" err="1"/>
              <a:t>yeast</a:t>
            </a:r>
            <a:r>
              <a:rPr lang="fi-FI" sz="2800" dirty="0"/>
              <a:t>)</a:t>
            </a:r>
          </a:p>
          <a:p>
            <a:pPr marL="971550" lvl="1" indent="-514350">
              <a:buFont typeface="+mj-lt"/>
              <a:buAutoNum type="alphaLcParenR"/>
            </a:pPr>
            <a:r>
              <a:rPr lang="fi-FI" sz="2800" dirty="0"/>
              <a:t>HI-virus (</a:t>
            </a:r>
            <a:r>
              <a:rPr lang="fi-FI" sz="2800" i="1" dirty="0"/>
              <a:t>hiv</a:t>
            </a:r>
            <a:r>
              <a:rPr lang="fi-FI" sz="2800" dirty="0"/>
              <a:t>)   vai   E. </a:t>
            </a:r>
            <a:r>
              <a:rPr lang="fi-FI" sz="2800" dirty="0" err="1"/>
              <a:t>coli</a:t>
            </a:r>
            <a:r>
              <a:rPr lang="fi-FI" sz="2800" dirty="0"/>
              <a:t> –bakteeri (</a:t>
            </a:r>
            <a:r>
              <a:rPr lang="fi-FI" sz="2800" i="1" dirty="0"/>
              <a:t>E. </a:t>
            </a:r>
            <a:r>
              <a:rPr lang="fi-FI" sz="2800" i="1" dirty="0" err="1"/>
              <a:t>coli</a:t>
            </a:r>
            <a:r>
              <a:rPr lang="fi-FI" sz="2800" i="1" dirty="0"/>
              <a:t> </a:t>
            </a:r>
            <a:r>
              <a:rPr lang="fi-FI" sz="2800" i="1" dirty="0" err="1"/>
              <a:t>bacterium</a:t>
            </a:r>
            <a:r>
              <a:rPr lang="fi-FI" sz="2800" dirty="0"/>
              <a:t>)</a:t>
            </a:r>
          </a:p>
          <a:p>
            <a:pPr marL="971550" lvl="1" indent="-514350">
              <a:buFont typeface="+mj-lt"/>
              <a:buAutoNum type="alphaLcParenR"/>
            </a:pPr>
            <a:r>
              <a:rPr lang="fi-FI" sz="2800" dirty="0"/>
              <a:t>Hemoglobiini-molekyyli (</a:t>
            </a:r>
            <a:r>
              <a:rPr lang="fi-FI" sz="2800" i="1" dirty="0" err="1"/>
              <a:t>hemoglobin</a:t>
            </a:r>
            <a:r>
              <a:rPr lang="fi-FI" sz="2800" dirty="0"/>
              <a:t>)   vai   punasolu</a:t>
            </a:r>
            <a:r>
              <a:rPr lang="fi-FI" sz="2800" i="1" dirty="0"/>
              <a:t> </a:t>
            </a:r>
            <a:r>
              <a:rPr lang="fi-FI" sz="2800" dirty="0"/>
              <a:t>(</a:t>
            </a:r>
            <a:r>
              <a:rPr lang="fi-FI" sz="2800" i="1" dirty="0" err="1"/>
              <a:t>red</a:t>
            </a:r>
            <a:r>
              <a:rPr lang="fi-FI" sz="2800" i="1" dirty="0"/>
              <a:t> </a:t>
            </a:r>
            <a:r>
              <a:rPr lang="fi-FI" sz="2800" i="1" dirty="0" err="1"/>
              <a:t>blood</a:t>
            </a:r>
            <a:r>
              <a:rPr lang="fi-FI" sz="2800" i="1" dirty="0"/>
              <a:t> </a:t>
            </a:r>
            <a:r>
              <a:rPr lang="fi-FI" sz="2800" i="1" dirty="0" err="1"/>
              <a:t>cell</a:t>
            </a:r>
            <a:r>
              <a:rPr lang="fi-FI" sz="2800" dirty="0"/>
              <a:t>)</a:t>
            </a:r>
            <a:endParaRPr lang="fi-FI" sz="2800" i="1" dirty="0"/>
          </a:p>
          <a:p>
            <a:pPr marL="971550" lvl="1" indent="-514350">
              <a:buFont typeface="+mj-lt"/>
              <a:buAutoNum type="alphaLcParenR"/>
            </a:pPr>
            <a:r>
              <a:rPr lang="fi-FI" sz="2800" dirty="0"/>
              <a:t>Vesimolekyyli (</a:t>
            </a:r>
            <a:r>
              <a:rPr lang="fi-FI" sz="2800" i="1" dirty="0" err="1"/>
              <a:t>water</a:t>
            </a:r>
            <a:r>
              <a:rPr lang="fi-FI" sz="2800" i="1" dirty="0"/>
              <a:t> </a:t>
            </a:r>
            <a:r>
              <a:rPr lang="fi-FI" sz="2800" i="1" dirty="0" err="1"/>
              <a:t>molecule</a:t>
            </a:r>
            <a:r>
              <a:rPr lang="fi-FI" sz="2800" dirty="0"/>
              <a:t>)   vai   hiiliatomi (</a:t>
            </a:r>
            <a:r>
              <a:rPr lang="fi-FI" sz="2800" i="1" dirty="0" err="1"/>
              <a:t>carbon</a:t>
            </a:r>
            <a:r>
              <a:rPr lang="fi-FI" sz="2800" i="1" dirty="0"/>
              <a:t> </a:t>
            </a:r>
            <a:r>
              <a:rPr lang="fi-FI" sz="2800" i="1" dirty="0" err="1"/>
              <a:t>atom</a:t>
            </a:r>
            <a:r>
              <a:rPr lang="fi-FI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18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/>
          <a:lstStyle/>
          <a:p>
            <a:r>
              <a:rPr lang="fi-FI" dirty="0"/>
              <a:t>Molekyyli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44888"/>
            <a:ext cx="5050904" cy="488127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Atomeita ei voi nähdä. Siksi piirretään pallomalleja.</a:t>
            </a:r>
          </a:p>
          <a:p>
            <a:pPr lvl="1"/>
            <a:r>
              <a:rPr lang="fi-FI" dirty="0"/>
              <a:t>Eri alkuaineiden atomit piirretään eri värillä tai niihin kirjoitetaan kemiallinen merkki</a:t>
            </a:r>
          </a:p>
          <a:p>
            <a:pPr lvl="1"/>
            <a:r>
              <a:rPr lang="fi-FI" dirty="0"/>
              <a:t>Happi		Vety		</a:t>
            </a:r>
          </a:p>
          <a:p>
            <a:r>
              <a:rPr lang="fi-FI" i="1" dirty="0"/>
              <a:t>Molekyyli </a:t>
            </a:r>
            <a:r>
              <a:rPr lang="fi-FI" dirty="0"/>
              <a:t>muodostuu, kun monta atomia kiinnittyy yhteen</a:t>
            </a:r>
          </a:p>
          <a:p>
            <a:r>
              <a:rPr lang="fi-FI" dirty="0"/>
              <a:t>Esimerkiksi </a:t>
            </a:r>
          </a:p>
          <a:p>
            <a:pPr lvl="1"/>
            <a:r>
              <a:rPr lang="fi-FI" dirty="0"/>
              <a:t>argon-kaasu on luonnossa atomeina</a:t>
            </a:r>
          </a:p>
          <a:p>
            <a:pPr lvl="1"/>
            <a:r>
              <a:rPr lang="fi-FI" dirty="0"/>
              <a:t>happi ja typpi esiintyvät luonnossa molekyyleinä</a:t>
            </a:r>
          </a:p>
        </p:txBody>
      </p:sp>
      <p:grpSp>
        <p:nvGrpSpPr>
          <p:cNvPr id="41" name="Ryhmä 40"/>
          <p:cNvGrpSpPr/>
          <p:nvPr/>
        </p:nvGrpSpPr>
        <p:grpSpPr>
          <a:xfrm>
            <a:off x="5724128" y="2382627"/>
            <a:ext cx="2736304" cy="1939354"/>
            <a:chOff x="5724128" y="2382627"/>
            <a:chExt cx="2736304" cy="1939354"/>
          </a:xfrm>
        </p:grpSpPr>
        <p:sp>
          <p:nvSpPr>
            <p:cNvPr id="6" name="Pyöristetty suorakulmio 5"/>
            <p:cNvSpPr/>
            <p:nvPr/>
          </p:nvSpPr>
          <p:spPr>
            <a:xfrm>
              <a:off x="5724128" y="2382627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14" name="Ryhmä 13"/>
            <p:cNvGrpSpPr/>
            <p:nvPr/>
          </p:nvGrpSpPr>
          <p:grpSpPr>
            <a:xfrm rot="1344408">
              <a:off x="5931897" y="2725542"/>
              <a:ext cx="712262" cy="360000"/>
              <a:chOff x="6160998" y="2773530"/>
              <a:chExt cx="712262" cy="360000"/>
            </a:xfrm>
          </p:grpSpPr>
          <p:sp>
            <p:nvSpPr>
              <p:cNvPr id="12" name="Ellipsi 1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13" name="Ellipsi 1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15" name="Ryhmä 14"/>
            <p:cNvGrpSpPr/>
            <p:nvPr/>
          </p:nvGrpSpPr>
          <p:grpSpPr>
            <a:xfrm rot="20282181">
              <a:off x="7384221" y="2958540"/>
              <a:ext cx="712262" cy="360000"/>
              <a:chOff x="6160998" y="2773530"/>
              <a:chExt cx="712262" cy="360000"/>
            </a:xfrm>
          </p:grpSpPr>
          <p:sp>
            <p:nvSpPr>
              <p:cNvPr id="16" name="Ellipsi 1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17" name="Ellipsi 1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18" name="Ryhmä 17"/>
            <p:cNvGrpSpPr/>
            <p:nvPr/>
          </p:nvGrpSpPr>
          <p:grpSpPr>
            <a:xfrm rot="18893033">
              <a:off x="6212978" y="3683181"/>
              <a:ext cx="712262" cy="360000"/>
              <a:chOff x="6160998" y="2773530"/>
              <a:chExt cx="712262" cy="360000"/>
            </a:xfrm>
          </p:grpSpPr>
          <p:sp>
            <p:nvSpPr>
              <p:cNvPr id="19" name="Ellipsi 18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20" name="Ellipsi 19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</p:grpSp>
      <p:grpSp>
        <p:nvGrpSpPr>
          <p:cNvPr id="42" name="Ryhmä 41"/>
          <p:cNvGrpSpPr/>
          <p:nvPr/>
        </p:nvGrpSpPr>
        <p:grpSpPr>
          <a:xfrm>
            <a:off x="5724128" y="4495304"/>
            <a:ext cx="2736304" cy="1939354"/>
            <a:chOff x="5724128" y="4495304"/>
            <a:chExt cx="2736304" cy="1939354"/>
          </a:xfrm>
        </p:grpSpPr>
        <p:sp>
          <p:nvSpPr>
            <p:cNvPr id="7" name="Pyöristetty suorakulmio 6"/>
            <p:cNvSpPr/>
            <p:nvPr/>
          </p:nvSpPr>
          <p:spPr>
            <a:xfrm>
              <a:off x="5724128" y="4495304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21" name="Ryhmä 20"/>
            <p:cNvGrpSpPr/>
            <p:nvPr/>
          </p:nvGrpSpPr>
          <p:grpSpPr>
            <a:xfrm rot="20282181">
              <a:off x="7465673" y="4897894"/>
              <a:ext cx="712262" cy="360000"/>
              <a:chOff x="6160998" y="2773530"/>
              <a:chExt cx="712262" cy="360000"/>
            </a:xfrm>
          </p:grpSpPr>
          <p:sp>
            <p:nvSpPr>
              <p:cNvPr id="22" name="Ellipsi 21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23" name="Ellipsi 22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24" name="Ryhmä 23"/>
            <p:cNvGrpSpPr/>
            <p:nvPr/>
          </p:nvGrpSpPr>
          <p:grpSpPr>
            <a:xfrm rot="1081415">
              <a:off x="6631316" y="5636589"/>
              <a:ext cx="712262" cy="360000"/>
              <a:chOff x="6160998" y="2773530"/>
              <a:chExt cx="712262" cy="360000"/>
            </a:xfrm>
          </p:grpSpPr>
          <p:sp>
            <p:nvSpPr>
              <p:cNvPr id="25" name="Ellipsi 24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26" name="Ellipsi 25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</p:grpSp>
        <p:grpSp>
          <p:nvGrpSpPr>
            <p:cNvPr id="27" name="Ryhmä 26"/>
            <p:cNvGrpSpPr/>
            <p:nvPr/>
          </p:nvGrpSpPr>
          <p:grpSpPr>
            <a:xfrm rot="19478533">
              <a:off x="6329753" y="4798217"/>
              <a:ext cx="712262" cy="360000"/>
              <a:chOff x="6160998" y="2773530"/>
              <a:chExt cx="712262" cy="360000"/>
            </a:xfrm>
          </p:grpSpPr>
          <p:sp>
            <p:nvSpPr>
              <p:cNvPr id="28" name="Ellipsi 27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  <p:sp>
            <p:nvSpPr>
              <p:cNvPr id="29" name="Ellipsi 28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</p:grpSp>
        <p:grpSp>
          <p:nvGrpSpPr>
            <p:cNvPr id="32" name="Ryhmä 31"/>
            <p:cNvGrpSpPr/>
            <p:nvPr/>
          </p:nvGrpSpPr>
          <p:grpSpPr>
            <a:xfrm rot="20566105">
              <a:off x="7679773" y="5946162"/>
              <a:ext cx="712262" cy="360000"/>
              <a:chOff x="6160998" y="2773530"/>
              <a:chExt cx="712262" cy="360000"/>
            </a:xfrm>
          </p:grpSpPr>
          <p:sp>
            <p:nvSpPr>
              <p:cNvPr id="33" name="Ellipsi 32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  <p:sp>
            <p:nvSpPr>
              <p:cNvPr id="34" name="Ellipsi 33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</p:grpSp>
        <p:grpSp>
          <p:nvGrpSpPr>
            <p:cNvPr id="35" name="Ryhmä 34"/>
            <p:cNvGrpSpPr/>
            <p:nvPr/>
          </p:nvGrpSpPr>
          <p:grpSpPr>
            <a:xfrm rot="3760811">
              <a:off x="5759339" y="5861692"/>
              <a:ext cx="712262" cy="360000"/>
              <a:chOff x="6160998" y="2773530"/>
              <a:chExt cx="712262" cy="360000"/>
            </a:xfrm>
          </p:grpSpPr>
          <p:sp>
            <p:nvSpPr>
              <p:cNvPr id="36" name="Ellipsi 35"/>
              <p:cNvSpPr/>
              <p:nvPr/>
            </p:nvSpPr>
            <p:spPr>
              <a:xfrm>
                <a:off x="6160998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  <p:sp>
            <p:nvSpPr>
              <p:cNvPr id="37" name="Ellipsi 36"/>
              <p:cNvSpPr/>
              <p:nvPr/>
            </p:nvSpPr>
            <p:spPr>
              <a:xfrm>
                <a:off x="6513260" y="2773530"/>
                <a:ext cx="360000" cy="36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N</a:t>
                </a:r>
              </a:p>
            </p:txBody>
          </p:sp>
        </p:grpSp>
      </p:grpSp>
      <p:grpSp>
        <p:nvGrpSpPr>
          <p:cNvPr id="40" name="Ryhmä 39"/>
          <p:cNvGrpSpPr/>
          <p:nvPr/>
        </p:nvGrpSpPr>
        <p:grpSpPr>
          <a:xfrm>
            <a:off x="5724128" y="269950"/>
            <a:ext cx="2736304" cy="1939354"/>
            <a:chOff x="5724128" y="269950"/>
            <a:chExt cx="2736304" cy="1939354"/>
          </a:xfrm>
        </p:grpSpPr>
        <p:sp>
          <p:nvSpPr>
            <p:cNvPr id="4" name="Pyöristetty suorakulmio 3"/>
            <p:cNvSpPr/>
            <p:nvPr/>
          </p:nvSpPr>
          <p:spPr>
            <a:xfrm>
              <a:off x="5724128" y="269950"/>
              <a:ext cx="2736304" cy="19393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Ellipsi 7"/>
            <p:cNvSpPr/>
            <p:nvPr/>
          </p:nvSpPr>
          <p:spPr>
            <a:xfrm>
              <a:off x="5907236" y="404664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 dirty="0" err="1">
                  <a:solidFill>
                    <a:schemeClr val="tx1"/>
                  </a:solidFill>
                </a:rPr>
                <a:t>Ar</a:t>
              </a:r>
              <a:endParaRPr lang="fi-FI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Ellipsi 37"/>
            <p:cNvSpPr/>
            <p:nvPr/>
          </p:nvSpPr>
          <p:spPr>
            <a:xfrm>
              <a:off x="6461676" y="1316911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 dirty="0" err="1">
                  <a:solidFill>
                    <a:schemeClr val="tx1"/>
                  </a:solidFill>
                </a:rPr>
                <a:t>Ar</a:t>
              </a:r>
              <a:endParaRPr lang="fi-FI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Ellipsi 38"/>
            <p:cNvSpPr/>
            <p:nvPr/>
          </p:nvSpPr>
          <p:spPr>
            <a:xfrm>
              <a:off x="7750892" y="704887"/>
              <a:ext cx="540000" cy="54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600" b="1" dirty="0" err="1">
                  <a:solidFill>
                    <a:schemeClr val="tx1"/>
                  </a:solidFill>
                </a:rPr>
                <a:t>Ar</a:t>
              </a:r>
              <a:endParaRPr lang="fi-FI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Ellipsi 42">
            <a:extLst>
              <a:ext uri="{FF2B5EF4-FFF2-40B4-BE49-F238E27FC236}">
                <a16:creationId xmlns:a16="http://schemas.microsoft.com/office/drawing/2014/main" id="{1D494BC1-D5C2-49F7-8044-E634A8FCD131}"/>
              </a:ext>
            </a:extLst>
          </p:cNvPr>
          <p:cNvSpPr/>
          <p:nvPr/>
        </p:nvSpPr>
        <p:spPr>
          <a:xfrm>
            <a:off x="2187571" y="2904908"/>
            <a:ext cx="468000" cy="46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O</a:t>
            </a:r>
          </a:p>
        </p:txBody>
      </p:sp>
      <p:sp>
        <p:nvSpPr>
          <p:cNvPr id="45" name="Ellipsi 44">
            <a:extLst>
              <a:ext uri="{FF2B5EF4-FFF2-40B4-BE49-F238E27FC236}">
                <a16:creationId xmlns:a16="http://schemas.microsoft.com/office/drawing/2014/main" id="{79F02B5B-6F16-49AA-AB83-D6E006D55CB4}"/>
              </a:ext>
            </a:extLst>
          </p:cNvPr>
          <p:cNvSpPr/>
          <p:nvPr/>
        </p:nvSpPr>
        <p:spPr>
          <a:xfrm>
            <a:off x="4025942" y="2907876"/>
            <a:ext cx="360000" cy="36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5518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3" grpId="0" animBg="1"/>
      <p:bldP spid="45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445</Words>
  <Application>Microsoft Office PowerPoint</Application>
  <PresentationFormat>Näytössä katseltava diaesitys (4:3)</PresentationFormat>
  <Paragraphs>131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Office-teema</vt:lpstr>
      <vt:lpstr>Kaikilla alkuaineilla on erilaiset atomit</vt:lpstr>
      <vt:lpstr>Tunnin ohjelma</vt:lpstr>
      <vt:lpstr>Alkuaine ja atomi</vt:lpstr>
      <vt:lpstr>Alkuaine ja atomi</vt:lpstr>
      <vt:lpstr>Alkuaine ja atomi</vt:lpstr>
      <vt:lpstr>Harjoitus</vt:lpstr>
      <vt:lpstr>Miten pieniä asioita voi nähdä?</vt:lpstr>
      <vt:lpstr>Harjoitus</vt:lpstr>
      <vt:lpstr>Molekyyli</vt:lpstr>
      <vt:lpstr>Kaikki aine koostuu atomeista</vt:lpstr>
      <vt:lpstr>Harjoitus</vt:lpstr>
      <vt:lpstr>Yhdiste</vt:lpstr>
      <vt:lpstr>Harjoitus</vt:lpstr>
      <vt:lpstr>Kemiallisia merkintöjä</vt:lpstr>
      <vt:lpstr>Harjoitus</vt:lpstr>
      <vt:lpstr>Yhdisteitä ympärillämme</vt:lpstr>
      <vt:lpstr>Harjoitus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19</cp:revision>
  <dcterms:created xsi:type="dcterms:W3CDTF">2018-08-13T10:36:26Z</dcterms:created>
  <dcterms:modified xsi:type="dcterms:W3CDTF">2018-10-17T10:14:59Z</dcterms:modified>
</cp:coreProperties>
</file>