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79" r:id="rId4"/>
    <p:sldId id="273" r:id="rId5"/>
    <p:sldId id="259" r:id="rId6"/>
    <p:sldId id="258" r:id="rId7"/>
    <p:sldId id="274" r:id="rId8"/>
    <p:sldId id="269" r:id="rId9"/>
    <p:sldId id="260" r:id="rId10"/>
    <p:sldId id="262" r:id="rId11"/>
    <p:sldId id="272" r:id="rId12"/>
    <p:sldId id="275" r:id="rId13"/>
    <p:sldId id="277" r:id="rId14"/>
    <p:sldId id="263" r:id="rId15"/>
    <p:sldId id="266" r:id="rId16"/>
    <p:sldId id="267" r:id="rId17"/>
    <p:sldId id="268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5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527" autoAdjust="0"/>
  </p:normalViewPr>
  <p:slideViewPr>
    <p:cSldViewPr snapToGrid="0">
      <p:cViewPr varScale="1">
        <p:scale>
          <a:sx n="75" d="100"/>
          <a:sy n="75" d="100"/>
        </p:scale>
        <p:origin x="16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A407D-911B-4603-97BE-0F4017AE0E2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EBBA3-C44E-4CB6-BC1C-3576F373A3B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201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(mikä aine on erilainen?) (miksi aineet ovat erilaisia?) (jos haluan tehdä aineen, joka on tällainen (saippua, hylkii vettä), miten teen sen?)</a:t>
            </a:r>
          </a:p>
          <a:p>
            <a:endParaRPr lang="fi-FI" i="1" dirty="0"/>
          </a:p>
          <a:p>
            <a:r>
              <a:rPr lang="fi-FI" i="1" dirty="0"/>
              <a:t>Kuvien jälkeen käsin tutkittavaksi pari nestettä?</a:t>
            </a:r>
          </a:p>
          <a:p>
            <a:r>
              <a:rPr lang="fi-FI" dirty="0"/>
              <a:t>Vesi, etanoli, öljy tai Vesi, asetoni, kookosrasva</a:t>
            </a:r>
          </a:p>
          <a:p>
            <a:endParaRPr lang="fi-FI" dirty="0"/>
          </a:p>
          <a:p>
            <a:r>
              <a:rPr lang="fi-FI" i="1" dirty="0" err="1"/>
              <a:t>Demotaan</a:t>
            </a:r>
            <a:endParaRPr lang="fi-FI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Rikki, marmori, suola (rikki haihtuu, muut ei)</a:t>
            </a:r>
          </a:p>
          <a:p>
            <a:endParaRPr lang="fi-FI" i="1" dirty="0"/>
          </a:p>
          <a:p>
            <a:endParaRPr lang="fi-FI" i="1" dirty="0"/>
          </a:p>
          <a:p>
            <a:r>
              <a:rPr lang="fi-FI" i="1" dirty="0"/>
              <a:t>Metalli, kivimäinen aine, neste</a:t>
            </a:r>
          </a:p>
          <a:p>
            <a:r>
              <a:rPr lang="fi-FI" i="1" dirty="0"/>
              <a:t>Vesi, alkoholi/asetoni/bensiini, ruokaöljy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83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(Ajattelee, että atomeita ei voi olla olemassa)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19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"</a:t>
            </a:r>
            <a:r>
              <a:rPr lang="fi-FI" dirty="0" err="1"/>
              <a:t>Spirits</a:t>
            </a:r>
            <a:r>
              <a:rPr lang="fi-FI" dirty="0"/>
              <a:t>"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vaporise</a:t>
            </a:r>
            <a:r>
              <a:rPr lang="fi-FI" dirty="0"/>
              <a:t> on </a:t>
            </a:r>
            <a:r>
              <a:rPr lang="fi-FI" dirty="0" err="1"/>
              <a:t>heating</a:t>
            </a:r>
            <a:r>
              <a:rPr lang="fi-FI" dirty="0"/>
              <a:t>,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arsenic</a:t>
            </a:r>
            <a:r>
              <a:rPr lang="fi-FI" dirty="0"/>
              <a:t> (</a:t>
            </a:r>
            <a:r>
              <a:rPr lang="fi-FI" dirty="0" err="1"/>
              <a:t>realgar</a:t>
            </a:r>
            <a:r>
              <a:rPr lang="fi-FI" dirty="0"/>
              <a:t>, </a:t>
            </a:r>
            <a:r>
              <a:rPr lang="fi-FI" dirty="0" err="1"/>
              <a:t>orpiment</a:t>
            </a:r>
            <a:r>
              <a:rPr lang="fi-FI" dirty="0"/>
              <a:t>), </a:t>
            </a:r>
            <a:r>
              <a:rPr lang="fi-FI" dirty="0" err="1"/>
              <a:t>camphor</a:t>
            </a:r>
            <a:r>
              <a:rPr lang="fi-FI" dirty="0"/>
              <a:t>, </a:t>
            </a:r>
            <a:r>
              <a:rPr lang="fi-FI" dirty="0" err="1"/>
              <a:t>mercury</a:t>
            </a:r>
            <a:r>
              <a:rPr lang="fi-FI" dirty="0"/>
              <a:t>, </a:t>
            </a:r>
            <a:r>
              <a:rPr lang="fi-FI" dirty="0" err="1"/>
              <a:t>sulfur</a:t>
            </a:r>
            <a:r>
              <a:rPr lang="fi-FI" dirty="0"/>
              <a:t>, </a:t>
            </a:r>
            <a:r>
              <a:rPr lang="fi-FI" dirty="0" err="1"/>
              <a:t>sal</a:t>
            </a:r>
            <a:r>
              <a:rPr lang="fi-FI" dirty="0"/>
              <a:t> </a:t>
            </a:r>
            <a:r>
              <a:rPr lang="fi-FI" dirty="0" err="1"/>
              <a:t>ammoniac</a:t>
            </a:r>
            <a:r>
              <a:rPr lang="fi-FI" dirty="0"/>
              <a:t>, and ammonium </a:t>
            </a:r>
            <a:r>
              <a:rPr lang="fi-FI" dirty="0" err="1"/>
              <a:t>chloride</a:t>
            </a:r>
            <a:r>
              <a:rPr lang="fi-FI" dirty="0"/>
              <a:t>.</a:t>
            </a:r>
          </a:p>
          <a:p>
            <a:r>
              <a:rPr lang="fi-FI" dirty="0"/>
              <a:t>"</a:t>
            </a:r>
            <a:r>
              <a:rPr lang="fi-FI" dirty="0" err="1"/>
              <a:t>Metals</a:t>
            </a:r>
            <a:r>
              <a:rPr lang="fi-FI" dirty="0"/>
              <a:t>", </a:t>
            </a:r>
            <a:r>
              <a:rPr lang="fi-FI" dirty="0" err="1"/>
              <a:t>like</a:t>
            </a:r>
            <a:r>
              <a:rPr lang="fi-FI" dirty="0"/>
              <a:t> gold, </a:t>
            </a:r>
            <a:r>
              <a:rPr lang="fi-FI" dirty="0" err="1"/>
              <a:t>silver</a:t>
            </a:r>
            <a:r>
              <a:rPr lang="fi-FI" dirty="0"/>
              <a:t>, </a:t>
            </a:r>
            <a:r>
              <a:rPr lang="fi-FI" dirty="0" err="1"/>
              <a:t>lead</a:t>
            </a:r>
            <a:r>
              <a:rPr lang="fi-FI" dirty="0"/>
              <a:t>, </a:t>
            </a:r>
            <a:r>
              <a:rPr lang="fi-FI" dirty="0" err="1"/>
              <a:t>tin</a:t>
            </a:r>
            <a:r>
              <a:rPr lang="fi-FI" dirty="0"/>
              <a:t>, </a:t>
            </a:r>
            <a:r>
              <a:rPr lang="fi-FI" dirty="0" err="1"/>
              <a:t>copper</a:t>
            </a:r>
            <a:r>
              <a:rPr lang="fi-FI" dirty="0"/>
              <a:t>, </a:t>
            </a:r>
            <a:r>
              <a:rPr lang="fi-FI" dirty="0" err="1"/>
              <a:t>iron</a:t>
            </a:r>
            <a:r>
              <a:rPr lang="fi-FI" dirty="0"/>
              <a:t>, and </a:t>
            </a:r>
            <a:r>
              <a:rPr lang="fi-FI" dirty="0" err="1"/>
              <a:t>khar</a:t>
            </a:r>
            <a:r>
              <a:rPr lang="fi-FI" dirty="0"/>
              <a:t>-sini (</a:t>
            </a:r>
            <a:r>
              <a:rPr lang="fi-FI" dirty="0" err="1"/>
              <a:t>Chinese</a:t>
            </a:r>
            <a:r>
              <a:rPr lang="fi-FI" dirty="0"/>
              <a:t> </a:t>
            </a:r>
            <a:r>
              <a:rPr lang="fi-FI" dirty="0" err="1"/>
              <a:t>iron</a:t>
            </a:r>
            <a:r>
              <a:rPr lang="fi-FI" dirty="0"/>
              <a:t>)</a:t>
            </a:r>
          </a:p>
          <a:p>
            <a:r>
              <a:rPr lang="fi-FI" dirty="0"/>
              <a:t>Non-</a:t>
            </a:r>
            <a:r>
              <a:rPr lang="fi-FI" dirty="0" err="1"/>
              <a:t>malleable</a:t>
            </a:r>
            <a:r>
              <a:rPr lang="fi-FI" dirty="0"/>
              <a:t> </a:t>
            </a:r>
            <a:r>
              <a:rPr lang="fi-FI" dirty="0" err="1"/>
              <a:t>substances</a:t>
            </a:r>
            <a:r>
              <a:rPr lang="fi-FI" dirty="0"/>
              <a:t>,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converted</a:t>
            </a:r>
            <a:r>
              <a:rPr lang="fi-FI" dirty="0"/>
              <a:t> into </a:t>
            </a:r>
            <a:r>
              <a:rPr lang="fi-FI" dirty="0" err="1"/>
              <a:t>powders</a:t>
            </a:r>
            <a:r>
              <a:rPr lang="fi-FI" dirty="0"/>
              <a:t>, </a:t>
            </a:r>
            <a:r>
              <a:rPr lang="fi-FI" dirty="0" err="1"/>
              <a:t>such</a:t>
            </a:r>
            <a:r>
              <a:rPr lang="fi-FI" dirty="0"/>
              <a:t> as </a:t>
            </a:r>
            <a:r>
              <a:rPr lang="fi-FI" dirty="0" err="1"/>
              <a:t>stones</a:t>
            </a:r>
            <a:r>
              <a:rPr lang="fi-FI" dirty="0"/>
              <a:t>.</a:t>
            </a:r>
          </a:p>
          <a:p>
            <a:endParaRPr lang="fi-FI" dirty="0"/>
          </a:p>
          <a:p>
            <a:pPr lvl="1"/>
            <a:r>
              <a:rPr lang="fi-FI" dirty="0"/>
              <a:t>Kun metallissa on paljon rikkiä, se palaa helposti </a:t>
            </a:r>
          </a:p>
          <a:p>
            <a:pPr lvl="1"/>
            <a:r>
              <a:rPr lang="fi-FI" dirty="0"/>
              <a:t>Kun metallissa on paljon elohopeaa se on pehmeä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891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Elohopea kiehuu: https://www.youtube.com/watch?v=0PIZUjhzrKw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83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i="1" dirty="0" err="1"/>
              <a:t>Tria</a:t>
            </a:r>
            <a:r>
              <a:rPr lang="fi-FI" i="1" dirty="0"/>
              <a:t> </a:t>
            </a:r>
            <a:r>
              <a:rPr lang="fi-FI" i="1" dirty="0" err="1"/>
              <a:t>prima</a:t>
            </a:r>
            <a:r>
              <a:rPr lang="fi-FI" dirty="0"/>
              <a:t>: elohopea, rikki ja suola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7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Metallien ominaisuudet (kiilto, taottavuus, sähkön- ja lämmönjohto) on helpompi tunnistaa. Epämetalleille yhteistä lähinnä ”ei-metallisuus”.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897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Em</a:t>
            </a:r>
            <a:r>
              <a:rPr lang="fi-FI" dirty="0"/>
              <a:t> </a:t>
            </a:r>
            <a:r>
              <a:rPr lang="fi-FI" dirty="0" err="1"/>
              <a:t>em</a:t>
            </a:r>
            <a:r>
              <a:rPr lang="fi-FI" dirty="0"/>
              <a:t> </a:t>
            </a:r>
            <a:r>
              <a:rPr lang="fi-FI" dirty="0" err="1"/>
              <a:t>em</a:t>
            </a:r>
            <a:r>
              <a:rPr lang="fi-FI" dirty="0"/>
              <a:t> m</a:t>
            </a:r>
          </a:p>
          <a:p>
            <a:r>
              <a:rPr lang="fi-FI" dirty="0"/>
              <a:t>M </a:t>
            </a:r>
            <a:r>
              <a:rPr lang="fi-FI" dirty="0" err="1"/>
              <a:t>em</a:t>
            </a:r>
            <a:r>
              <a:rPr lang="fi-FI" dirty="0"/>
              <a:t> m </a:t>
            </a:r>
            <a:r>
              <a:rPr lang="fi-FI" dirty="0" err="1"/>
              <a:t>m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37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4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738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188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98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5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69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93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97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70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7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2F12-53BF-474C-93E0-4E374D07A67D}" type="datetimeFigureOut">
              <a:rPr lang="fi-FI" smtClean="0"/>
              <a:t>15.10.2018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en.wikipedia.org/wiki/Antoine_Lavoisier#/media/File:David_-_Portrait_of_Monsieur_Lavoisier_and_His_Wife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phry_Davy#/media/File:Sir_Humphry_Davy,_Bt_by_Thomas_Phillips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iupac.org/what-we-do/periodic-table-of-elem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J%C3%B6ns_Jacob_Berzelius#/media/File:J%C3%B6ns_Jacob_Berzelius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ristotle#/media/File:Aristotle_Altemps_Inv8575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Halfdan" TargetMode="External"/><Relationship Id="rId4" Type="http://schemas.openxmlformats.org/officeDocument/2006/relationships/hyperlink" Target="https://en.wikipedia.org/wiki/Jabir_ibn_Hayyan#/media/File:Jabir_ibn_Hayyan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chemy#/media/File:Zosimosapparat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lassical_element#/media/File:Fotothek_df_tg_0007129_Theosophie_%5E_Alchemie.jpg" TargetMode="Externa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Paracelsus#/media/File:Aureolus_Theophrastus_Bombastus_von_Hohenheim_(Paracelsus)._Wellcome_V000445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38E999-D9EE-4960-B7D2-4D1FD2F3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51" y="1912073"/>
            <a:ext cx="7772400" cy="2387600"/>
          </a:xfr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Alkemistit luokittelivat aineita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1B6E46D-803C-4B71-9284-550D0DA4B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335" y="5735637"/>
            <a:ext cx="3661756" cy="820333"/>
          </a:xfrm>
          <a:solidFill>
            <a:schemeClr val="bg1">
              <a:alpha val="80000"/>
            </a:schemeClr>
          </a:solidFill>
          <a:ln w="28575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9AF0292-E781-4589-88D0-6C6F19492B85}"/>
              </a:ext>
            </a:extLst>
          </p:cNvPr>
          <p:cNvSpPr txBox="1">
            <a:spLocks/>
          </p:cNvSpPr>
          <p:nvPr/>
        </p:nvSpPr>
        <p:spPr>
          <a:xfrm>
            <a:off x="7611689" y="102670"/>
            <a:ext cx="1428402" cy="105279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ke1</a:t>
            </a:r>
          </a:p>
        </p:txBody>
      </p:sp>
    </p:spTree>
    <p:extLst>
      <p:ext uri="{BB962C8B-B14F-4D97-AF65-F5344CB8AC3E}">
        <p14:creationId xmlns:p14="http://schemas.microsoft.com/office/powerpoint/2010/main" val="19649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3798" y="341063"/>
            <a:ext cx="7552824" cy="1325563"/>
          </a:xfrm>
        </p:spPr>
        <p:txBody>
          <a:bodyPr/>
          <a:lstStyle/>
          <a:p>
            <a:r>
              <a:rPr lang="fi-FI" dirty="0" err="1">
                <a:latin typeface="+mn-lt"/>
              </a:rPr>
              <a:t>Lavoisier</a:t>
            </a:r>
            <a:endParaRPr lang="fi-FI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380456"/>
            <a:ext cx="4671138" cy="519408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Antoine </a:t>
            </a:r>
            <a:r>
              <a:rPr lang="fi-FI" dirty="0" err="1"/>
              <a:t>Lavoisier</a:t>
            </a:r>
            <a:r>
              <a:rPr lang="fi-FI" dirty="0"/>
              <a:t> (1743-1794), Pariisi, Ranska</a:t>
            </a:r>
          </a:p>
          <a:p>
            <a:r>
              <a:rPr lang="fi-FI" i="1" dirty="0" err="1"/>
              <a:t>Chimie</a:t>
            </a:r>
            <a:endParaRPr lang="fi-FI" i="1" dirty="0"/>
          </a:p>
          <a:p>
            <a:r>
              <a:rPr lang="fi-FI" dirty="0" err="1"/>
              <a:t>Lavoisier</a:t>
            </a:r>
            <a:r>
              <a:rPr lang="fi-FI" dirty="0"/>
              <a:t> osoitti, että vesi ei muutu maaksi</a:t>
            </a:r>
          </a:p>
          <a:p>
            <a:r>
              <a:rPr lang="fi-FI" dirty="0" err="1"/>
              <a:t>Lavoisier</a:t>
            </a:r>
            <a:r>
              <a:rPr lang="fi-FI" dirty="0"/>
              <a:t> tutki myös palamista ja happea</a:t>
            </a:r>
          </a:p>
          <a:p>
            <a:r>
              <a:rPr lang="fi-FI" dirty="0" err="1"/>
              <a:t>Lavoisier</a:t>
            </a:r>
            <a:r>
              <a:rPr lang="fi-FI" dirty="0"/>
              <a:t> teki huolellista tutkimusta. Jotkut sanovat, että hän oli ensimmäinen oikea kemisti.</a:t>
            </a:r>
          </a:p>
          <a:p>
            <a:r>
              <a:rPr lang="fi-FI" dirty="0" err="1"/>
              <a:t>Lavoisier</a:t>
            </a:r>
            <a:r>
              <a:rPr lang="fi-FI" dirty="0"/>
              <a:t> ajatteli, että alkuaine on aine, jota ei voi hajottaa toisiksi aineiksi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E1C59A9-C3E6-4F66-91C3-E645A3224EE8}"/>
              </a:ext>
            </a:extLst>
          </p:cNvPr>
          <p:cNvSpPr txBox="1"/>
          <p:nvPr/>
        </p:nvSpPr>
        <p:spPr>
          <a:xfrm>
            <a:off x="5422785" y="4734342"/>
            <a:ext cx="34640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Antoine </a:t>
            </a:r>
            <a:r>
              <a:rPr lang="en-US" dirty="0" err="1"/>
              <a:t>Lavoisierin</a:t>
            </a:r>
            <a:r>
              <a:rPr lang="en-US" dirty="0"/>
              <a:t> </a:t>
            </a:r>
            <a:r>
              <a:rPr lang="en-US" dirty="0" err="1"/>
              <a:t>vaimo</a:t>
            </a:r>
            <a:r>
              <a:rPr lang="en-US" dirty="0"/>
              <a:t> Marie-Anne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mukana</a:t>
            </a:r>
            <a:r>
              <a:rPr lang="en-US" dirty="0"/>
              <a:t> </a:t>
            </a:r>
            <a:r>
              <a:rPr lang="en-US" dirty="0" err="1"/>
              <a:t>tutkimustyössä</a:t>
            </a:r>
            <a:r>
              <a:rPr lang="en-US" dirty="0"/>
              <a:t>. Marie-Anne </a:t>
            </a:r>
            <a:r>
              <a:rPr lang="en-US" dirty="0" err="1"/>
              <a:t>käänsi</a:t>
            </a:r>
            <a:r>
              <a:rPr lang="en-US" dirty="0"/>
              <a:t> </a:t>
            </a:r>
            <a:r>
              <a:rPr lang="en-US" dirty="0" err="1"/>
              <a:t>miehelleen</a:t>
            </a:r>
            <a:r>
              <a:rPr lang="en-US" dirty="0"/>
              <a:t> </a:t>
            </a:r>
            <a:r>
              <a:rPr lang="en-US" dirty="0" err="1"/>
              <a:t>tekstejä</a:t>
            </a:r>
            <a:r>
              <a:rPr lang="en-US" dirty="0"/>
              <a:t> </a:t>
            </a:r>
            <a:r>
              <a:rPr lang="en-US" dirty="0" err="1"/>
              <a:t>englannista</a:t>
            </a:r>
            <a:r>
              <a:rPr lang="en-US" dirty="0"/>
              <a:t> ja </a:t>
            </a:r>
            <a:r>
              <a:rPr lang="en-US" dirty="0" err="1"/>
              <a:t>kirjoitti</a:t>
            </a:r>
            <a:r>
              <a:rPr lang="en-US" dirty="0"/>
              <a:t> </a:t>
            </a:r>
            <a:r>
              <a:rPr lang="en-US" dirty="0" err="1"/>
              <a:t>ylös</a:t>
            </a:r>
            <a:r>
              <a:rPr lang="en-US" dirty="0"/>
              <a:t> </a:t>
            </a:r>
            <a:r>
              <a:rPr lang="en-US" dirty="0" err="1"/>
              <a:t>tutkimustuloksia</a:t>
            </a:r>
            <a:r>
              <a:rPr lang="en-US" dirty="0"/>
              <a:t>.</a:t>
            </a:r>
          </a:p>
          <a:p>
            <a:r>
              <a:rPr lang="en-US" sz="1400" i="1" dirty="0" err="1"/>
              <a:t>Muotokuva</a:t>
            </a:r>
            <a:r>
              <a:rPr lang="en-US" sz="1400" i="1" dirty="0"/>
              <a:t> </a:t>
            </a:r>
            <a:r>
              <a:rPr lang="en-US" sz="1400" i="1" dirty="0" err="1"/>
              <a:t>Lavoisierista</a:t>
            </a:r>
            <a:r>
              <a:rPr lang="en-US" sz="1400" i="1" dirty="0"/>
              <a:t> ja </a:t>
            </a:r>
            <a:r>
              <a:rPr lang="en-US" sz="1400" i="1" dirty="0" err="1"/>
              <a:t>hänen</a:t>
            </a:r>
            <a:r>
              <a:rPr lang="en-US" sz="1400" i="1" dirty="0"/>
              <a:t> </a:t>
            </a:r>
            <a:r>
              <a:rPr lang="en-US" sz="1400" i="1" dirty="0" err="1"/>
              <a:t>vaimostaan</a:t>
            </a:r>
            <a:r>
              <a:rPr lang="en-US" sz="1400" i="1" dirty="0"/>
              <a:t>, </a:t>
            </a:r>
            <a:r>
              <a:rPr lang="en-US" sz="1400" dirty="0"/>
              <a:t>Jacques-Louis David, n. 1788. </a:t>
            </a:r>
            <a:r>
              <a:rPr lang="fi-FI" sz="1400" dirty="0"/>
              <a:t>Kuva: </a:t>
            </a:r>
            <a:r>
              <a:rPr lang="fi-FI" sz="1400" dirty="0">
                <a:hlinkClick r:id="rId2"/>
              </a:rPr>
              <a:t>Wikimedia </a:t>
            </a:r>
            <a:r>
              <a:rPr lang="fi-FI" sz="1400" dirty="0" err="1">
                <a:hlinkClick r:id="rId2"/>
              </a:rPr>
              <a:t>Commons</a:t>
            </a:r>
            <a:r>
              <a:rPr lang="fi-FI" sz="1400" dirty="0">
                <a:hlinkClick r:id="rId2"/>
              </a:rPr>
              <a:t> </a:t>
            </a:r>
            <a:endParaRPr lang="fi-FI" sz="14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B39E930-FB22-47AE-AF11-F6186B5B0C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86" y="111760"/>
            <a:ext cx="3464079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A50487-2C0F-4388-B871-B323386E1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86" y="408117"/>
            <a:ext cx="4390614" cy="1822644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Lavoisier’n</a:t>
            </a:r>
            <a:r>
              <a:rPr lang="fi-FI" dirty="0"/>
              <a:t> kirja </a:t>
            </a:r>
            <a:r>
              <a:rPr lang="fi-FI" i="1" dirty="0" err="1"/>
              <a:t>Traité</a:t>
            </a:r>
            <a:r>
              <a:rPr lang="fi-FI" i="1" dirty="0"/>
              <a:t> </a:t>
            </a:r>
            <a:r>
              <a:rPr lang="fi-FI" i="1" dirty="0" err="1"/>
              <a:t>élémentaire</a:t>
            </a:r>
            <a:r>
              <a:rPr lang="fi-FI" i="1" dirty="0"/>
              <a:t> de </a:t>
            </a:r>
            <a:r>
              <a:rPr lang="fi-FI" i="1" dirty="0" err="1"/>
              <a:t>chimie</a:t>
            </a:r>
            <a:r>
              <a:rPr lang="fi-FI" dirty="0"/>
              <a:t> sisälsi listan alkuaineista (sis. valo ja </a:t>
            </a:r>
            <a:r>
              <a:rPr lang="fi-FI" dirty="0" err="1"/>
              <a:t>kalorikki</a:t>
            </a:r>
            <a:r>
              <a:rPr lang="fi-FI" dirty="0"/>
              <a:t>) (1789)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4A4AB5-D8B4-4FF4-8ED1-20139C2DF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5858"/>
          <a:stretch/>
        </p:blipFill>
        <p:spPr bwMode="auto">
          <a:xfrm>
            <a:off x="151415" y="2463158"/>
            <a:ext cx="4306637" cy="38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EC96050-C08D-43F5-B6A5-918611A25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4383"/>
          <a:stretch/>
        </p:blipFill>
        <p:spPr bwMode="auto">
          <a:xfrm>
            <a:off x="4297452" y="1003939"/>
            <a:ext cx="4715919" cy="530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076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E88F4E-778E-4DFC-9AA7-9A2EF7E4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Davy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B44E54-C840-46EC-8253-6865A9E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8253"/>
            <a:ext cx="4484526" cy="4973216"/>
          </a:xfrm>
        </p:spPr>
        <p:txBody>
          <a:bodyPr>
            <a:normAutofit/>
          </a:bodyPr>
          <a:lstStyle/>
          <a:p>
            <a:r>
              <a:rPr lang="fi-FI" dirty="0" err="1"/>
              <a:t>Humphry</a:t>
            </a:r>
            <a:r>
              <a:rPr lang="fi-FI" dirty="0"/>
              <a:t> </a:t>
            </a:r>
            <a:r>
              <a:rPr lang="fi-FI" dirty="0" err="1"/>
              <a:t>Davy</a:t>
            </a:r>
            <a:r>
              <a:rPr lang="fi-FI" dirty="0"/>
              <a:t> (1778-1829), Lontoo</a:t>
            </a:r>
          </a:p>
          <a:p>
            <a:r>
              <a:rPr lang="fi-FI" i="1" dirty="0" err="1"/>
              <a:t>Chemistry</a:t>
            </a:r>
            <a:endParaRPr lang="fi-FI" i="1" dirty="0"/>
          </a:p>
          <a:p>
            <a:r>
              <a:rPr lang="fi-FI" dirty="0"/>
              <a:t>Paristo keksittiin 1799</a:t>
            </a:r>
          </a:p>
          <a:p>
            <a:r>
              <a:rPr lang="fi-FI" dirty="0"/>
              <a:t>Sähkön avulla on helppo näyttää, että vesi tai suola ei ole alkuaine</a:t>
            </a:r>
          </a:p>
          <a:p>
            <a:r>
              <a:rPr lang="fi-FI" dirty="0" err="1"/>
              <a:t>Davy</a:t>
            </a:r>
            <a:r>
              <a:rPr lang="fi-FI" dirty="0"/>
              <a:t> käytti paristoa ja löysi monta uutta alkuainetta (esimerkiksi natrium ja kalsium)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026" name="Picture 2" descr="Sir Humphry Davy, Bt by Thomas Phillips.jpg">
            <a:extLst>
              <a:ext uri="{FF2B5EF4-FFF2-40B4-BE49-F238E27FC236}">
                <a16:creationId xmlns:a16="http://schemas.microsoft.com/office/drawing/2014/main" id="{8F58DBCE-DA90-4588-8B09-8B06239F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65" y="191390"/>
            <a:ext cx="3092027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08F9356-2730-484E-8328-E3FE47095F81}"/>
              </a:ext>
            </a:extLst>
          </p:cNvPr>
          <p:cNvSpPr txBox="1"/>
          <p:nvPr/>
        </p:nvSpPr>
        <p:spPr>
          <a:xfrm>
            <a:off x="5674573" y="4388486"/>
            <a:ext cx="32616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Humphry Davy </a:t>
            </a:r>
            <a:r>
              <a:rPr lang="en-US" dirty="0" err="1"/>
              <a:t>löysi</a:t>
            </a:r>
            <a:r>
              <a:rPr lang="en-US" dirty="0"/>
              <a:t> </a:t>
            </a:r>
            <a:r>
              <a:rPr lang="en-US" dirty="0" err="1"/>
              <a:t>monta</a:t>
            </a:r>
            <a:r>
              <a:rPr lang="en-US" dirty="0"/>
              <a:t> </a:t>
            </a:r>
            <a:r>
              <a:rPr lang="en-US" dirty="0" err="1"/>
              <a:t>uutta</a:t>
            </a:r>
            <a:r>
              <a:rPr lang="en-US" dirty="0"/>
              <a:t> </a:t>
            </a:r>
            <a:r>
              <a:rPr lang="en-US" dirty="0" err="1"/>
              <a:t>alkuainetta</a:t>
            </a:r>
            <a:r>
              <a:rPr lang="en-US" dirty="0"/>
              <a:t> </a:t>
            </a:r>
            <a:r>
              <a:rPr lang="en-US" dirty="0" err="1"/>
              <a:t>kuten</a:t>
            </a:r>
            <a:r>
              <a:rPr lang="en-US" dirty="0"/>
              <a:t> </a:t>
            </a:r>
            <a:r>
              <a:rPr lang="en-US" dirty="0" err="1"/>
              <a:t>natriumin</a:t>
            </a:r>
            <a:r>
              <a:rPr lang="en-US" dirty="0"/>
              <a:t> ja </a:t>
            </a:r>
            <a:r>
              <a:rPr lang="en-US" dirty="0" err="1"/>
              <a:t>todisti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kloori</a:t>
            </a:r>
            <a:r>
              <a:rPr lang="en-US" dirty="0"/>
              <a:t> on </a:t>
            </a:r>
            <a:r>
              <a:rPr lang="en-US" dirty="0" err="1"/>
              <a:t>alkuaine</a:t>
            </a:r>
            <a:r>
              <a:rPr lang="en-US" dirty="0"/>
              <a:t>.</a:t>
            </a:r>
          </a:p>
          <a:p>
            <a:r>
              <a:rPr lang="en-US" sz="1400" i="1" dirty="0"/>
              <a:t>Sir Humphry Davy, </a:t>
            </a:r>
            <a:r>
              <a:rPr lang="en-US" sz="1400" i="1" dirty="0" err="1"/>
              <a:t>Bt</a:t>
            </a:r>
            <a:r>
              <a:rPr lang="en-US" sz="1400" dirty="0"/>
              <a:t>, by Thomas Phillips (died 1845). </a:t>
            </a:r>
            <a:r>
              <a:rPr lang="en-US" sz="1400" dirty="0" err="1"/>
              <a:t>Kuva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Wikimedia 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88727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4724C09-3861-4041-87D2-CFE41A23DE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" y="277232"/>
            <a:ext cx="8497707" cy="477996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4AAF8CA-4AF1-43C5-AB52-BCDB9E446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814" y="4068146"/>
            <a:ext cx="6064999" cy="260324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5FB7419-44A4-4DEC-A54F-64ED3D0114AD}"/>
              </a:ext>
            </a:extLst>
          </p:cNvPr>
          <p:cNvSpPr txBox="1"/>
          <p:nvPr/>
        </p:nvSpPr>
        <p:spPr>
          <a:xfrm>
            <a:off x="3629610" y="6376701"/>
            <a:ext cx="5281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Varhainen paristo Oxfordin tieteen historian museossa</a:t>
            </a:r>
          </a:p>
        </p:txBody>
      </p:sp>
    </p:spTree>
    <p:extLst>
      <p:ext uri="{BB962C8B-B14F-4D97-AF65-F5344CB8AC3E}">
        <p14:creationId xmlns:p14="http://schemas.microsoft.com/office/powerpoint/2010/main" val="357492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E1DC7C-CB9E-4F2F-A45D-DA5189AF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7379"/>
            <a:ext cx="7886700" cy="914458"/>
          </a:xfrm>
        </p:spPr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58169F-E02A-4954-AC84-4B5C0391E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6449"/>
            <a:ext cx="7886700" cy="5430515"/>
          </a:xfrm>
        </p:spPr>
        <p:txBody>
          <a:bodyPr/>
          <a:lstStyle/>
          <a:p>
            <a:r>
              <a:rPr lang="fi-FI" dirty="0"/>
              <a:t>Mikä on yhteistä näille aineille?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Mikä on yhteistä näille aineille?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B2D833F-09B3-4BF8-8E92-718AF2B68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/>
          <a:stretch/>
        </p:blipFill>
        <p:spPr>
          <a:xfrm>
            <a:off x="628650" y="1204628"/>
            <a:ext cx="2520000" cy="252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A9EC4E-4956-4835-9DEC-3499B3DBA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132" y="1204628"/>
            <a:ext cx="2520000" cy="252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A178A3C-2525-4B2C-9AE0-5E93FF6711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087" y="4202087"/>
            <a:ext cx="2520000" cy="252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0807001-B5BC-4863-9035-A8AE863CBE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524" y="4202087"/>
            <a:ext cx="2520000" cy="252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78600C9-C930-4B0D-9BF6-FEEEA1E311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614" y="1204628"/>
            <a:ext cx="2520000" cy="2520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CAEB811-2061-4E00-BC99-AB205EE589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202087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99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fi-FI" dirty="0"/>
              <a:t>Alkuaine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8993" y="1193464"/>
            <a:ext cx="8572268" cy="12595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Alkuaineet luokitellaan kahteen luokkaan</a:t>
            </a:r>
          </a:p>
          <a:p>
            <a:pPr lvl="1"/>
            <a:r>
              <a:rPr lang="fi-FI" dirty="0"/>
              <a:t>Metallit: kiiltävät, johtavat lämpöä ja sähköä, muokattavia</a:t>
            </a:r>
          </a:p>
          <a:p>
            <a:pPr lvl="1"/>
            <a:r>
              <a:rPr lang="fi-FI" dirty="0"/>
              <a:t>Epämetallit: murtuvia aineita, sulavat ja kiehuvat helposti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283" y="2453002"/>
            <a:ext cx="2160000" cy="2160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936" y="4663504"/>
            <a:ext cx="2160000" cy="2160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936" y="2453002"/>
            <a:ext cx="2160000" cy="2160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283" y="4663504"/>
            <a:ext cx="2160000" cy="21600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7"/>
          <a:stretch/>
        </p:blipFill>
        <p:spPr>
          <a:xfrm>
            <a:off x="51361" y="4663504"/>
            <a:ext cx="2160000" cy="216000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1523" y="4663504"/>
            <a:ext cx="2160000" cy="2160000"/>
          </a:xfrm>
          <a:prstGeom prst="rect">
            <a:avLst/>
          </a:prstGeom>
        </p:spPr>
      </p:pic>
      <p:sp>
        <p:nvSpPr>
          <p:cNvPr id="13" name="Tekstiruutu 12"/>
          <p:cNvSpPr txBox="1"/>
          <p:nvPr/>
        </p:nvSpPr>
        <p:spPr>
          <a:xfrm>
            <a:off x="452882" y="6213539"/>
            <a:ext cx="13867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rauta (</a:t>
            </a:r>
            <a:r>
              <a:rPr lang="fi-FI" sz="2400" dirty="0" err="1"/>
              <a:t>Fe</a:t>
            </a:r>
            <a:r>
              <a:rPr lang="fi-FI" sz="2400" dirty="0"/>
              <a:t>)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3207629" y="4837176"/>
            <a:ext cx="11079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rikki (S)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4935709" y="4057258"/>
            <a:ext cx="1385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kloori (Cl)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167390" y="4057257"/>
            <a:ext cx="16866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alumiini (</a:t>
            </a:r>
            <a:r>
              <a:rPr lang="fi-FI" sz="2400" dirty="0" err="1"/>
              <a:t>Al</a:t>
            </a:r>
            <a:r>
              <a:rPr lang="fi-FI" sz="2400" dirty="0"/>
              <a:t>)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4681797" y="6247532"/>
            <a:ext cx="19463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elohopea (</a:t>
            </a:r>
            <a:r>
              <a:rPr lang="fi-FI" sz="2400" dirty="0" err="1"/>
              <a:t>Hg</a:t>
            </a:r>
            <a:r>
              <a:rPr lang="fi-FI" sz="2400" dirty="0"/>
              <a:t>)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7215906" y="4875591"/>
            <a:ext cx="12987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lyijy (</a:t>
            </a:r>
            <a:r>
              <a:rPr lang="fi-FI" sz="2400" dirty="0" err="1"/>
              <a:t>Pb</a:t>
            </a:r>
            <a:r>
              <a:rPr lang="fi-FI" sz="2400" dirty="0"/>
              <a:t>)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6EA61CF-4B3E-46FA-827A-1927711E6B3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" y="2453002"/>
            <a:ext cx="2160000" cy="2160000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5A13A4F4-2CB4-4BAF-A7E9-303D817E3DA2}"/>
              </a:ext>
            </a:extLst>
          </p:cNvPr>
          <p:cNvSpPr txBox="1"/>
          <p:nvPr/>
        </p:nvSpPr>
        <p:spPr>
          <a:xfrm>
            <a:off x="437966" y="4053539"/>
            <a:ext cx="13468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happi (O)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8F8E6587-F3FB-4286-855C-2A596D3F89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1523" y="2453002"/>
            <a:ext cx="2160000" cy="2160000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70535549-278A-4D8D-9E6A-2267DD3DFAC8}"/>
              </a:ext>
            </a:extLst>
          </p:cNvPr>
          <p:cNvSpPr txBox="1"/>
          <p:nvPr/>
        </p:nvSpPr>
        <p:spPr>
          <a:xfrm>
            <a:off x="2688865" y="2677176"/>
            <a:ext cx="14605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bromi (</a:t>
            </a:r>
            <a:r>
              <a:rPr lang="fi-FI" sz="2400" dirty="0" err="1"/>
              <a:t>Br</a:t>
            </a:r>
            <a:r>
              <a:rPr lang="fi-FI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589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178F30-4839-4CED-BBFB-CBE5EFBB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Alkuaineella on kemiallinen merkki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78CE70-258D-44EC-88FA-70C9142A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3617"/>
            <a:ext cx="5050790" cy="43513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Luonnossa on noin 90 erilaista alkuainetta</a:t>
            </a:r>
          </a:p>
          <a:p>
            <a:r>
              <a:rPr lang="fi-FI" dirty="0"/>
              <a:t>Jokaiselle alkuaineelle on kemiallinen merkki, joka näkyy myös </a:t>
            </a:r>
            <a:r>
              <a:rPr lang="fi-FI" dirty="0">
                <a:hlinkClick r:id="rId2"/>
              </a:rPr>
              <a:t>jaksollisessa järjestelmässä</a:t>
            </a:r>
            <a:endParaRPr lang="fi-FI" dirty="0"/>
          </a:p>
          <a:p>
            <a:r>
              <a:rPr lang="fi-FI" dirty="0"/>
              <a:t>Merkit otti käyttöön ruotsalainen </a:t>
            </a:r>
            <a:r>
              <a:rPr lang="fi-FI" dirty="0" err="1"/>
              <a:t>Jöns</a:t>
            </a:r>
            <a:r>
              <a:rPr lang="fi-FI" dirty="0"/>
              <a:t> Jacob </a:t>
            </a:r>
            <a:r>
              <a:rPr lang="fi-FI" dirty="0" err="1"/>
              <a:t>Berzelius</a:t>
            </a:r>
            <a:r>
              <a:rPr lang="fi-FI" dirty="0"/>
              <a:t> (1779-1848)</a:t>
            </a:r>
          </a:p>
          <a:p>
            <a:r>
              <a:rPr lang="fi-FI" dirty="0" err="1"/>
              <a:t>Berzelius</a:t>
            </a:r>
            <a:r>
              <a:rPr lang="fi-FI" dirty="0"/>
              <a:t> käytti kirjoitti ensimmäisenä kemiallisia kaavoja. </a:t>
            </a:r>
            <a:r>
              <a:rPr lang="fi-FI" dirty="0" err="1"/>
              <a:t>Berzeliuksen</a:t>
            </a:r>
            <a:r>
              <a:rPr lang="fi-FI" dirty="0"/>
              <a:t> kaava vedelle oli H</a:t>
            </a:r>
            <a:r>
              <a:rPr lang="fi-FI" baseline="30000" dirty="0"/>
              <a:t>2</a:t>
            </a:r>
            <a:r>
              <a:rPr lang="fi-FI" dirty="0"/>
              <a:t>O (nykyään se olisi H</a:t>
            </a:r>
            <a:r>
              <a:rPr lang="fi-FI" baseline="-25000" dirty="0"/>
              <a:t>2</a:t>
            </a:r>
            <a:r>
              <a:rPr lang="fi-FI" dirty="0"/>
              <a:t>O).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76765AA-BCF3-4768-B26E-C28B5451D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19" y="1027907"/>
            <a:ext cx="2857499" cy="389935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D365C33-4853-48AF-A1BC-9A0ADA8B0C9C}"/>
              </a:ext>
            </a:extLst>
          </p:cNvPr>
          <p:cNvSpPr txBox="1"/>
          <p:nvPr/>
        </p:nvSpPr>
        <p:spPr>
          <a:xfrm>
            <a:off x="5783656" y="5120754"/>
            <a:ext cx="31164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Ruotsalainen </a:t>
            </a:r>
            <a:r>
              <a:rPr lang="fi-FI" dirty="0" err="1"/>
              <a:t>Berzelius</a:t>
            </a:r>
            <a:r>
              <a:rPr lang="fi-FI" dirty="0"/>
              <a:t> keksi kemialliset merkit ja kirjoitti niillä kemiallisia kaavoja. </a:t>
            </a:r>
          </a:p>
          <a:p>
            <a:r>
              <a:rPr lang="fi-FI" sz="1400" dirty="0" err="1"/>
              <a:t>Jöns</a:t>
            </a:r>
            <a:r>
              <a:rPr lang="fi-FI" sz="1400" dirty="0"/>
              <a:t> Jacob </a:t>
            </a:r>
            <a:r>
              <a:rPr lang="fi-FI" sz="1400" dirty="0" err="1"/>
              <a:t>Berzelius</a:t>
            </a:r>
            <a:r>
              <a:rPr lang="fi-FI" sz="1400" dirty="0"/>
              <a:t> </a:t>
            </a:r>
          </a:p>
          <a:p>
            <a:r>
              <a:rPr lang="fi-FI" sz="1400" dirty="0"/>
              <a:t>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809012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E3557E-B5C0-4DEF-8F86-2C9819FE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A3708C-6692-449B-BA56-356D06BC7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Täydennä ristikkoon alkuaineen nimi oikeaan kohtaan</a:t>
            </a:r>
          </a:p>
        </p:txBody>
      </p:sp>
    </p:spTree>
    <p:extLst>
      <p:ext uri="{BB962C8B-B14F-4D97-AF65-F5344CB8AC3E}">
        <p14:creationId xmlns:p14="http://schemas.microsoft.com/office/powerpoint/2010/main" val="318050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9F987B6-214B-46F5-A968-A75218469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" y="847724"/>
            <a:ext cx="9090579" cy="5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8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FF73F3-F990-41CA-858D-F8C07050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0032B5-5EE0-4014-BC04-9B338A3E7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Kotitehtävät</a:t>
            </a:r>
          </a:p>
          <a:p>
            <a:r>
              <a:rPr lang="fi-FI" dirty="0"/>
              <a:t>Aineiden luokittelu historiassa</a:t>
            </a:r>
          </a:p>
          <a:p>
            <a:r>
              <a:rPr lang="fi-FI" dirty="0"/>
              <a:t>Alkuaineiden luokittelu nykyaikana</a:t>
            </a:r>
          </a:p>
          <a:p>
            <a:r>
              <a:rPr lang="fi-FI" dirty="0"/>
              <a:t>Metalli ja epämetalli</a:t>
            </a:r>
          </a:p>
          <a:p>
            <a:r>
              <a:rPr lang="fi-FI" dirty="0"/>
              <a:t>Kemialliset merkit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971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4046CB-6D86-41EA-A548-8E61145D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0BC3D3-B7C7-4827-BD20-CB0AF29C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Luokitellaan sanoja</a:t>
            </a:r>
          </a:p>
          <a:p>
            <a:r>
              <a:rPr lang="fi-FI" dirty="0"/>
              <a:t>Luokitellaan eliöitä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293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0910BE-0D75-4146-93D4-373C146B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aine on erilainen?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A35990E-1176-46F3-960D-F7BDF1267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517" y="1384978"/>
            <a:ext cx="2520000" cy="252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2B114D0-85D0-4315-9F25-A552D1823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1"/>
          <a:stretch/>
        </p:blipFill>
        <p:spPr>
          <a:xfrm>
            <a:off x="3238971" y="1384978"/>
            <a:ext cx="2520000" cy="252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302171E-4999-47E8-A53A-5CD46A1A4B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25" y="1384978"/>
            <a:ext cx="2520000" cy="252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A8179C2-BB1A-4090-AF8A-8BC6721327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25" y="4048506"/>
            <a:ext cx="2520000" cy="252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CEF8465-AF24-4D0A-9DEC-E076890CD9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"/>
          <a:stretch/>
        </p:blipFill>
        <p:spPr>
          <a:xfrm>
            <a:off x="3238971" y="4048506"/>
            <a:ext cx="2597738" cy="252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E513EB54-AFF6-4D37-9B48-9FC1E52DA7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517" y="404850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71FDEA-F8CC-418B-B5C9-159F26A4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Aristoteles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6C7E5B-4141-47C0-8945-EAA24A9B7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73881" cy="4351338"/>
          </a:xfrm>
        </p:spPr>
        <p:txBody>
          <a:bodyPr>
            <a:normAutofit/>
          </a:bodyPr>
          <a:lstStyle/>
          <a:p>
            <a:r>
              <a:rPr lang="fi-FI" dirty="0"/>
              <a:t>384-322 eaa. Ateena, Kreikka</a:t>
            </a:r>
          </a:p>
          <a:p>
            <a:r>
              <a:rPr lang="fi-FI" i="1" dirty="0" err="1"/>
              <a:t>Chymeia</a:t>
            </a:r>
            <a:endParaRPr lang="fi-FI" i="1" dirty="0"/>
          </a:p>
          <a:p>
            <a:r>
              <a:rPr lang="fi-FI" dirty="0"/>
              <a:t>Ajatteli, että kaikki aine koostuu neljästä alkuaineesta: vesi, ilma, tuli ja maa</a:t>
            </a:r>
          </a:p>
          <a:p>
            <a:r>
              <a:rPr lang="fi-FI" dirty="0"/>
              <a:t>Jos yhdistetään neljää alkuainetta, saadaan mikä tahansa aine maailmassa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A64AD15-EBEF-457E-BD7E-18B06E824D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19" y="949009"/>
            <a:ext cx="2994044" cy="400673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D774D2C-7F74-4323-95DB-FD70AE3F212D}"/>
              </a:ext>
            </a:extLst>
          </p:cNvPr>
          <p:cNvSpPr txBox="1"/>
          <p:nvPr/>
        </p:nvSpPr>
        <p:spPr>
          <a:xfrm>
            <a:off x="5798296" y="5067537"/>
            <a:ext cx="31194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Aristoteles ajatteli, että maailmassa on vain neljä eri alkuainetta.</a:t>
            </a:r>
          </a:p>
          <a:p>
            <a:r>
              <a:rPr lang="fi-FI" sz="1400" i="1" dirty="0"/>
              <a:t>Aristoteleen rintakuva noin 330 eaa.</a:t>
            </a:r>
          </a:p>
          <a:p>
            <a:r>
              <a:rPr lang="fi-FI" sz="1400" i="1" dirty="0"/>
              <a:t>Kuva: </a:t>
            </a:r>
            <a:r>
              <a:rPr lang="fi-FI" sz="1400" i="1" dirty="0">
                <a:hlinkClick r:id="rId4"/>
              </a:rPr>
              <a:t>Wikimedia </a:t>
            </a:r>
            <a:r>
              <a:rPr lang="fi-FI" sz="1400" i="1" dirty="0" err="1">
                <a:hlinkClick r:id="rId4"/>
              </a:rPr>
              <a:t>Commons</a:t>
            </a:r>
            <a:r>
              <a:rPr lang="fi-FI" sz="1400" i="1" dirty="0">
                <a:hlinkClick r:id="rId4"/>
              </a:rPr>
              <a:t> </a:t>
            </a:r>
            <a:endParaRPr lang="fi-FI" sz="1400" i="1" dirty="0"/>
          </a:p>
        </p:txBody>
      </p:sp>
    </p:spTree>
    <p:extLst>
      <p:ext uri="{BB962C8B-B14F-4D97-AF65-F5344CB8AC3E}">
        <p14:creationId xmlns:p14="http://schemas.microsoft.com/office/powerpoint/2010/main" val="3538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1D82F-D0A4-4DCD-97AF-41CD12C5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Geber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AF5F6C-F4BC-4F07-80D5-54D27B324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59" y="1344168"/>
            <a:ext cx="4525241" cy="5074920"/>
          </a:xfrm>
        </p:spPr>
        <p:txBody>
          <a:bodyPr>
            <a:normAutofit fontScale="92500"/>
          </a:bodyPr>
          <a:lstStyle/>
          <a:p>
            <a:r>
              <a:rPr lang="fi-FI" dirty="0" err="1"/>
              <a:t>Jabir</a:t>
            </a:r>
            <a:r>
              <a:rPr lang="fi-FI" dirty="0"/>
              <a:t> </a:t>
            </a:r>
            <a:r>
              <a:rPr lang="fi-FI" dirty="0" err="1"/>
              <a:t>ibn</a:t>
            </a:r>
            <a:r>
              <a:rPr lang="fi-FI" dirty="0"/>
              <a:t> </a:t>
            </a:r>
            <a:r>
              <a:rPr lang="fi-FI" dirty="0" err="1"/>
              <a:t>Hayyan</a:t>
            </a:r>
            <a:r>
              <a:rPr lang="fi-FI" dirty="0"/>
              <a:t> (721-815)</a:t>
            </a:r>
          </a:p>
          <a:p>
            <a:r>
              <a:rPr lang="fi-FI" i="1" dirty="0" err="1"/>
              <a:t>Al-kimiya</a:t>
            </a:r>
            <a:endParaRPr lang="fi-FI" i="1" dirty="0"/>
          </a:p>
          <a:p>
            <a:r>
              <a:rPr lang="fi-FI" dirty="0"/>
              <a:t>Työskenteli </a:t>
            </a:r>
            <a:r>
              <a:rPr lang="fi-FI" dirty="0" err="1"/>
              <a:t>Harun</a:t>
            </a:r>
            <a:r>
              <a:rPr lang="fi-FI" dirty="0"/>
              <a:t> </a:t>
            </a:r>
            <a:r>
              <a:rPr lang="fi-FI" dirty="0" err="1"/>
              <a:t>al-Rashidin</a:t>
            </a:r>
            <a:r>
              <a:rPr lang="fi-FI" dirty="0"/>
              <a:t> aikana </a:t>
            </a:r>
            <a:r>
              <a:rPr lang="fi-FI" dirty="0" err="1"/>
              <a:t>Kufassa</a:t>
            </a:r>
            <a:r>
              <a:rPr lang="fi-FI" dirty="0"/>
              <a:t> (nyk. Irak)</a:t>
            </a:r>
          </a:p>
          <a:p>
            <a:r>
              <a:rPr lang="fi-FI" dirty="0"/>
              <a:t>Tutki esimerkiksi metalleja ja käytti mangaanidioksidia lasin värjäämisessä</a:t>
            </a:r>
          </a:p>
          <a:p>
            <a:r>
              <a:rPr lang="fi-FI" dirty="0"/>
              <a:t>Hän luokitteli aineet ”haihtuvat”, ”metallit” ja ”taipumattomat”</a:t>
            </a:r>
          </a:p>
          <a:p>
            <a:r>
              <a:rPr lang="fi-FI" dirty="0"/>
              <a:t>Hän ajatteli, että metallissa on aina ”rikkiä” ja ”elohopeaa” 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F2501CE-04E1-480D-8511-4E20687F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04" y="365126"/>
            <a:ext cx="3741004" cy="4599809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0B77107-5D5D-4CEE-8B28-634A611ADD6C}"/>
              </a:ext>
            </a:extLst>
          </p:cNvPr>
          <p:cNvSpPr txBox="1"/>
          <p:nvPr/>
        </p:nvSpPr>
        <p:spPr>
          <a:xfrm>
            <a:off x="5457098" y="5011341"/>
            <a:ext cx="3495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Geber</a:t>
            </a:r>
            <a:r>
              <a:rPr lang="fi-FI" dirty="0"/>
              <a:t> on yksi kuuluisista arabialkemisteista, jonka kirjoja luettiin Euroopassa satoja vuosia.</a:t>
            </a:r>
          </a:p>
          <a:p>
            <a:r>
              <a:rPr lang="fi-FI" sz="1400" i="1" dirty="0" err="1"/>
              <a:t>Codici</a:t>
            </a:r>
            <a:r>
              <a:rPr lang="fi-FI" sz="1400" i="1" dirty="0"/>
              <a:t> </a:t>
            </a:r>
            <a:r>
              <a:rPr lang="fi-FI" sz="1400" i="1" dirty="0" err="1"/>
              <a:t>Ashburnhamiani</a:t>
            </a:r>
            <a:r>
              <a:rPr lang="fi-FI" sz="1400" i="1" dirty="0"/>
              <a:t> 1166, </a:t>
            </a:r>
            <a:r>
              <a:rPr lang="fi-FI" sz="1400" i="1" dirty="0" err="1"/>
              <a:t>Biblioteca</a:t>
            </a:r>
            <a:r>
              <a:rPr lang="fi-FI" sz="1400" i="1" dirty="0"/>
              <a:t> </a:t>
            </a:r>
            <a:r>
              <a:rPr lang="fi-FI" sz="1400" i="1" dirty="0" err="1"/>
              <a:t>Medicea</a:t>
            </a:r>
            <a:r>
              <a:rPr lang="fi-FI" sz="1400" i="1" dirty="0"/>
              <a:t> </a:t>
            </a:r>
            <a:r>
              <a:rPr lang="fi-FI" sz="1400" i="1" dirty="0" err="1"/>
              <a:t>Laurenziana</a:t>
            </a:r>
            <a:r>
              <a:rPr lang="fi-FI" sz="1400" i="1" dirty="0"/>
              <a:t> Kuva: </a:t>
            </a:r>
            <a:r>
              <a:rPr lang="fi-FI" sz="1400" i="1" dirty="0">
                <a:hlinkClick r:id="rId4"/>
              </a:rPr>
              <a:t>Wikimedia </a:t>
            </a:r>
            <a:r>
              <a:rPr lang="fi-FI" sz="1400" i="1" dirty="0" err="1">
                <a:hlinkClick r:id="rId4"/>
              </a:rPr>
              <a:t>Commons</a:t>
            </a:r>
            <a:r>
              <a:rPr lang="fi-FI" sz="1400" i="1" dirty="0"/>
              <a:t>, käyttäjältä </a:t>
            </a:r>
            <a:r>
              <a:rPr lang="fi-FI" sz="1400" i="1" dirty="0" err="1">
                <a:hlinkClick r:id="rId5" tooltip="User:Halfdan"/>
              </a:rPr>
              <a:t>Halfdan</a:t>
            </a:r>
            <a:endParaRPr lang="fi-FI" sz="1400" i="1" dirty="0"/>
          </a:p>
        </p:txBody>
      </p:sp>
    </p:spTree>
    <p:extLst>
      <p:ext uri="{BB962C8B-B14F-4D97-AF65-F5344CB8AC3E}">
        <p14:creationId xmlns:p14="http://schemas.microsoft.com/office/powerpoint/2010/main" val="37583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10E106B5-0DDF-4347-909E-664CD47292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3991" y="4605552"/>
            <a:ext cx="2160000" cy="2160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D7785C0-E74B-498C-B0C2-D5732A2C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6A0C9D-87BD-4900-8BD8-018A64C2D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9888"/>
            <a:ext cx="7886700" cy="1014641"/>
          </a:xfrm>
        </p:spPr>
        <p:txBody>
          <a:bodyPr/>
          <a:lstStyle/>
          <a:p>
            <a:r>
              <a:rPr lang="fi-FI" dirty="0"/>
              <a:t>Luokittele aineet kuten </a:t>
            </a:r>
            <a:r>
              <a:rPr lang="fi-FI" dirty="0" err="1"/>
              <a:t>Geber</a:t>
            </a:r>
            <a:endParaRPr lang="fi-FI" dirty="0"/>
          </a:p>
          <a:p>
            <a:pPr lvl="1"/>
            <a:r>
              <a:rPr lang="fi-FI" dirty="0"/>
              <a:t>”haihtuva”, ”metalli” tai ”taipumaton”(/”jauhettava”)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2F48763-99ED-4703-A43F-8E5272BA3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218" y="4605552"/>
            <a:ext cx="2160000" cy="216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723D63D-36FE-430E-84FD-C51E26AF7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779" y="2348525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ADB714D-B91C-4136-8889-1C7866B76E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779" y="4605552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71CAA1F-5D0F-4FFF-8418-58693BC948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218" y="2361986"/>
            <a:ext cx="2160000" cy="216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E2C69E5-5839-4E08-A1C1-94828B3F44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656" y="2349291"/>
            <a:ext cx="2160000" cy="216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8AE55A7D-1605-48D5-A861-5E9037B4AF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93" y="2348525"/>
            <a:ext cx="2160000" cy="216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FE6EB72-B791-469E-8F78-F6D7526DF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93" y="4605552"/>
            <a:ext cx="2160000" cy="21600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95BB110-FB8A-4F78-ACEA-9AF085AD8B09}"/>
              </a:ext>
            </a:extLst>
          </p:cNvPr>
          <p:cNvSpPr txBox="1"/>
          <p:nvPr/>
        </p:nvSpPr>
        <p:spPr>
          <a:xfrm>
            <a:off x="800178" y="4003041"/>
            <a:ext cx="7898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hiekka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306AC46-7EE8-4590-AD66-3D23BBD51890}"/>
              </a:ext>
            </a:extLst>
          </p:cNvPr>
          <p:cNvSpPr txBox="1"/>
          <p:nvPr/>
        </p:nvSpPr>
        <p:spPr>
          <a:xfrm>
            <a:off x="3108856" y="4003041"/>
            <a:ext cx="6815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suola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A1C7C4F-3A3B-41A0-862E-462999241E28}"/>
              </a:ext>
            </a:extLst>
          </p:cNvPr>
          <p:cNvSpPr txBox="1"/>
          <p:nvPr/>
        </p:nvSpPr>
        <p:spPr>
          <a:xfrm>
            <a:off x="5991539" y="3320374"/>
            <a:ext cx="6772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rauta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1AE3D4A-5979-4F70-A33A-C5EEB1205265}"/>
              </a:ext>
            </a:extLst>
          </p:cNvPr>
          <p:cNvSpPr txBox="1"/>
          <p:nvPr/>
        </p:nvSpPr>
        <p:spPr>
          <a:xfrm>
            <a:off x="7620160" y="4009771"/>
            <a:ext cx="10663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elohopea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6FCAD-7D85-4622-80D7-FA0A48225DD3}"/>
              </a:ext>
            </a:extLst>
          </p:cNvPr>
          <p:cNvSpPr txBox="1"/>
          <p:nvPr/>
        </p:nvSpPr>
        <p:spPr>
          <a:xfrm>
            <a:off x="1177076" y="4802310"/>
            <a:ext cx="8258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hunaja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E814321D-94C6-4E0F-8DEF-E49FE98A8B10}"/>
              </a:ext>
            </a:extLst>
          </p:cNvPr>
          <p:cNvSpPr txBox="1"/>
          <p:nvPr/>
        </p:nvSpPr>
        <p:spPr>
          <a:xfrm>
            <a:off x="3001605" y="6107803"/>
            <a:ext cx="7761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hopea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68B1F95F-AFBB-4004-A315-1B6D79B4C7DF}"/>
              </a:ext>
            </a:extLst>
          </p:cNvPr>
          <p:cNvSpPr txBox="1"/>
          <p:nvPr/>
        </p:nvSpPr>
        <p:spPr>
          <a:xfrm>
            <a:off x="5412534" y="4775170"/>
            <a:ext cx="5790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rikki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8734B92F-22EA-4E4A-948F-C319B0A03CC8}"/>
              </a:ext>
            </a:extLst>
          </p:cNvPr>
          <p:cNvSpPr txBox="1"/>
          <p:nvPr/>
        </p:nvSpPr>
        <p:spPr>
          <a:xfrm>
            <a:off x="7937746" y="6107803"/>
            <a:ext cx="7732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kupari</a:t>
            </a:r>
          </a:p>
        </p:txBody>
      </p:sp>
    </p:spTree>
    <p:extLst>
      <p:ext uri="{BB962C8B-B14F-4D97-AF65-F5344CB8AC3E}">
        <p14:creationId xmlns:p14="http://schemas.microsoft.com/office/powerpoint/2010/main" val="19855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A0E480-69BA-4283-B158-BE567E60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on alkemisti?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F33CA9-CAA1-4855-9C31-3DB1118D8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6538"/>
            <a:ext cx="4947735" cy="5361709"/>
          </a:xfrm>
        </p:spPr>
        <p:txBody>
          <a:bodyPr>
            <a:normAutofit/>
          </a:bodyPr>
          <a:lstStyle/>
          <a:p>
            <a:r>
              <a:rPr lang="fi-FI" dirty="0"/>
              <a:t>Monet alkemistit yrittivät muuttaa muita aineita kullaksi (</a:t>
            </a:r>
            <a:r>
              <a:rPr lang="fi-FI" dirty="0" err="1"/>
              <a:t>transmutaatio</a:t>
            </a:r>
            <a:r>
              <a:rPr lang="fi-FI" dirty="0"/>
              <a:t>)</a:t>
            </a:r>
          </a:p>
          <a:p>
            <a:r>
              <a:rPr lang="fi-FI" dirty="0"/>
              <a:t>Alkemistit keksivät parempia kemian työvälineitä </a:t>
            </a:r>
          </a:p>
          <a:p>
            <a:r>
              <a:rPr lang="fi-FI" dirty="0"/>
              <a:t>Alkemistit keksivät parempia metalliseoksia, väriaineita ja joskus lääkkeitä</a:t>
            </a:r>
          </a:p>
          <a:p>
            <a:r>
              <a:rPr lang="fi-FI" dirty="0"/>
              <a:t>Nykyään ”alkemisti” tarkoittaa ihmistä, joka sekoittaa tiedettä ja taikomista. Kemisti on tutkija, joka tutkii aineita.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3A449D7-59B1-42F7-88F8-90B5726D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98" y="90807"/>
            <a:ext cx="2784452" cy="239420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83A4DE9-0480-4463-A34F-6011D6A8D145}"/>
              </a:ext>
            </a:extLst>
          </p:cNvPr>
          <p:cNvSpPr txBox="1"/>
          <p:nvPr/>
        </p:nvSpPr>
        <p:spPr>
          <a:xfrm>
            <a:off x="5602779" y="2548403"/>
            <a:ext cx="3374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Alkemian työvälineitä, </a:t>
            </a:r>
            <a:r>
              <a:rPr lang="fi-FI" sz="1400" i="1" dirty="0" err="1"/>
              <a:t>Collection</a:t>
            </a:r>
            <a:r>
              <a:rPr lang="fi-FI" sz="1400" i="1" dirty="0"/>
              <a:t> des </a:t>
            </a:r>
            <a:r>
              <a:rPr lang="fi-FI" sz="1400" i="1" dirty="0" err="1"/>
              <a:t>anciens</a:t>
            </a:r>
            <a:r>
              <a:rPr lang="fi-FI" sz="1400" i="1" dirty="0"/>
              <a:t> </a:t>
            </a:r>
            <a:r>
              <a:rPr lang="fi-FI" sz="1400" i="1" dirty="0" err="1"/>
              <a:t>alchimistes</a:t>
            </a:r>
            <a:r>
              <a:rPr lang="fi-FI" sz="1400" i="1" dirty="0"/>
              <a:t> </a:t>
            </a:r>
            <a:r>
              <a:rPr lang="fi-FI" sz="1400" i="1" dirty="0" err="1"/>
              <a:t>grecs</a:t>
            </a:r>
            <a:r>
              <a:rPr lang="fi-FI" sz="1400" dirty="0"/>
              <a:t> (1888). Kuva: </a:t>
            </a:r>
            <a:r>
              <a:rPr lang="fi-FI" sz="1400" dirty="0">
                <a:hlinkClick r:id="rId3"/>
              </a:rPr>
              <a:t>Wikimedia </a:t>
            </a:r>
            <a:r>
              <a:rPr lang="fi-FI" sz="1400" dirty="0" err="1">
                <a:hlinkClick r:id="rId3"/>
              </a:rPr>
              <a:t>Commons</a:t>
            </a:r>
            <a:endParaRPr lang="fi-FI" sz="14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049EE71-72C8-471F-BD6F-FD671975C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98" y="3287067"/>
            <a:ext cx="2970415" cy="2936998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8D9CFF6-A1D9-415E-9F33-EBA80CCDD876}"/>
              </a:ext>
            </a:extLst>
          </p:cNvPr>
          <p:cNvSpPr txBox="1"/>
          <p:nvPr/>
        </p:nvSpPr>
        <p:spPr>
          <a:xfrm>
            <a:off x="5700088" y="6224065"/>
            <a:ext cx="303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Alkemiallinen symboli 1600-luku. Kuva: </a:t>
            </a:r>
            <a:r>
              <a:rPr lang="fi-FI" sz="1400" dirty="0">
                <a:hlinkClick r:id="rId5"/>
              </a:rPr>
              <a:t>Wikimedia </a:t>
            </a:r>
            <a:r>
              <a:rPr lang="fi-FI" sz="1400" dirty="0" err="1">
                <a:hlinkClick r:id="rId5"/>
              </a:rPr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7132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CEC34A-41A8-4651-83D5-ABDEA4A3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Paracelsus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58BC58-BA48-44CA-A933-2E43744B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9888"/>
            <a:ext cx="3935037" cy="5157216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Theophrastus</a:t>
            </a:r>
            <a:r>
              <a:rPr lang="fi-FI" dirty="0"/>
              <a:t> </a:t>
            </a:r>
            <a:r>
              <a:rPr lang="fi-FI" dirty="0" err="1"/>
              <a:t>Bombastus</a:t>
            </a:r>
            <a:r>
              <a:rPr lang="fi-FI" dirty="0"/>
              <a:t> von </a:t>
            </a:r>
            <a:r>
              <a:rPr lang="fi-FI" dirty="0" err="1"/>
              <a:t>Hohenheim</a:t>
            </a:r>
            <a:endParaRPr lang="fi-FI" dirty="0"/>
          </a:p>
          <a:p>
            <a:r>
              <a:rPr lang="fi-FI" i="1" dirty="0" err="1"/>
              <a:t>Alchemia</a:t>
            </a:r>
            <a:endParaRPr lang="fi-FI" i="1" dirty="0"/>
          </a:p>
          <a:p>
            <a:r>
              <a:rPr lang="fi-FI" dirty="0"/>
              <a:t>1493-1541, Wien, Itävalta</a:t>
            </a:r>
          </a:p>
          <a:p>
            <a:r>
              <a:rPr lang="fi-FI" dirty="0"/>
              <a:t>Hän ajatteli, että kaikki aineet koostuivat kolmesta aineesta: elohopea, rikki ja suola</a:t>
            </a:r>
          </a:p>
          <a:p>
            <a:r>
              <a:rPr lang="fi-FI" dirty="0"/>
              <a:t>Hän ajatteli, että sairaudet johtuvat väärästä määrästä näitä aineita kehossa</a:t>
            </a:r>
          </a:p>
          <a:p>
            <a:r>
              <a:rPr lang="fi-FI" dirty="0"/>
              <a:t>Erotti aineita tislaamalla ja kehitti lääkkeitä</a:t>
            </a:r>
          </a:p>
          <a:p>
            <a:r>
              <a:rPr lang="fi-FI" dirty="0"/>
              <a:t>”Annos tekee myrkyn”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5EBECF2-27ED-4593-B163-C3A363B18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36" y="365126"/>
            <a:ext cx="4006053" cy="50292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E752256-8FCD-443F-8FC5-462C99A90A15}"/>
              </a:ext>
            </a:extLst>
          </p:cNvPr>
          <p:cNvSpPr txBox="1"/>
          <p:nvPr/>
        </p:nvSpPr>
        <p:spPr>
          <a:xfrm>
            <a:off x="4860135" y="5503783"/>
            <a:ext cx="40060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Paracelsus</a:t>
            </a:r>
            <a:r>
              <a:rPr lang="fi-FI" dirty="0"/>
              <a:t> oli lääkäri. Hän ajatteli, että sairaus johtuu väärästä määrästä alkuainetta.</a:t>
            </a:r>
          </a:p>
          <a:p>
            <a:r>
              <a:rPr lang="fi-FI" sz="1400" dirty="0" err="1"/>
              <a:t>Paracelsus</a:t>
            </a:r>
            <a:r>
              <a:rPr lang="fi-FI" sz="1400" dirty="0"/>
              <a:t>. Kopioi (1927) A. </a:t>
            </a:r>
            <a:r>
              <a:rPr lang="fi-FI" sz="1400" dirty="0" err="1"/>
              <a:t>Hirschvogelin</a:t>
            </a:r>
            <a:r>
              <a:rPr lang="fi-FI" sz="1400" dirty="0"/>
              <a:t> etsauksesta (1538). 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43875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887</Words>
  <Application>Microsoft Office PowerPoint</Application>
  <PresentationFormat>Näytössä katseltava diaesitys (4:3)</PresentationFormat>
  <Paragraphs>137</Paragraphs>
  <Slides>18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Office-teema</vt:lpstr>
      <vt:lpstr>Alkemistit luokittelivat aineita</vt:lpstr>
      <vt:lpstr>Tunnin ohjelma</vt:lpstr>
      <vt:lpstr>Harjoitus</vt:lpstr>
      <vt:lpstr>Mikä aine on erilainen?</vt:lpstr>
      <vt:lpstr>Aristoteles</vt:lpstr>
      <vt:lpstr>Geber</vt:lpstr>
      <vt:lpstr>Harjoitus</vt:lpstr>
      <vt:lpstr>Mikä on alkemisti?</vt:lpstr>
      <vt:lpstr>Paracelsus</vt:lpstr>
      <vt:lpstr>Lavoisier</vt:lpstr>
      <vt:lpstr>PowerPoint-esitys</vt:lpstr>
      <vt:lpstr>Davy</vt:lpstr>
      <vt:lpstr>PowerPoint-esitys</vt:lpstr>
      <vt:lpstr>Harjoitus</vt:lpstr>
      <vt:lpstr>Alkuaine</vt:lpstr>
      <vt:lpstr>Alkuaineella on kemiallinen merkki</vt:lpstr>
      <vt:lpstr>Harjoitus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9</cp:revision>
  <dcterms:created xsi:type="dcterms:W3CDTF">2018-08-13T10:36:26Z</dcterms:created>
  <dcterms:modified xsi:type="dcterms:W3CDTF">2018-10-15T12:35:21Z</dcterms:modified>
</cp:coreProperties>
</file>