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2" r:id="rId6"/>
    <p:sldId id="268" r:id="rId7"/>
    <p:sldId id="263" r:id="rId8"/>
    <p:sldId id="260" r:id="rId9"/>
    <p:sldId id="269" r:id="rId10"/>
    <p:sldId id="266" r:id="rId11"/>
    <p:sldId id="264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3AF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78898" autoAdjust="0"/>
  </p:normalViewPr>
  <p:slideViewPr>
    <p:cSldViewPr snapToGrid="0">
      <p:cViewPr varScale="1">
        <p:scale>
          <a:sx n="72" d="100"/>
          <a:sy n="72" d="100"/>
        </p:scale>
        <p:origin x="806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A8FAA0-915E-4899-BE09-9CAEE1FC2451}" type="datetimeFigureOut">
              <a:rPr lang="fi-FI" smtClean="0"/>
              <a:t>9.9.2018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3B4628-07B8-4A9C-9509-247E0298FA9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839293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dirty="0"/>
              <a:t>https://tukes.fi/documents/5470659/6406815/Kodin-sahkoturvallisuus.pdf/ff40eb43-a4e5-4a71-afd7-666f941483da/Kodin-sahkoturvallisuus.pdf.pdf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895B5D-14B3-48DC-AE13-230CC8364FCB}" type="slidenum">
              <a:rPr lang="fi-FI" smtClean="0"/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689347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Timantti vaatii suurimman jännitteen läpilyöntiin</a:t>
            </a:r>
          </a:p>
          <a:p>
            <a:endParaRPr lang="fi-FI" dirty="0"/>
          </a:p>
          <a:p>
            <a:r>
              <a:rPr lang="fi-FI" dirty="0"/>
              <a:t>Ilmassa 9V jännitteellä voi tulla läpilyönti 9 : 3000 = 0,003 mm läpi</a:t>
            </a:r>
          </a:p>
          <a:p>
            <a:r>
              <a:rPr lang="fi-FI" dirty="0"/>
              <a:t>Ilmassa 230 V jännitteellä voi tulla läpilyönti 230 : 3000 = 0,076… eli noin 0,08 mm läpi</a:t>
            </a:r>
          </a:p>
          <a:p>
            <a:r>
              <a:rPr lang="fi-FI" dirty="0"/>
              <a:t>Ilmassa 400 000 V jännitteellä voi tulla läpilyönti 400 000 : 3000 = 133,3… mm eli noin 13 senttimetrin läpi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3B4628-07B8-4A9C-9509-247E0298FA9F}" type="slidenum">
              <a:rPr lang="fi-FI" smtClean="0"/>
              <a:t>10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828069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B7E4A-269D-4FA1-BA2F-154FB8F9A6CA}" type="datetimeFigureOut">
              <a:rPr lang="fi-FI" smtClean="0"/>
              <a:t>9.9.2018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1D56C-EE64-4BC4-9D61-31DBD26BDBE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21493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B7E4A-269D-4FA1-BA2F-154FB8F9A6CA}" type="datetimeFigureOut">
              <a:rPr lang="fi-FI" smtClean="0"/>
              <a:t>9.9.2018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1D56C-EE64-4BC4-9D61-31DBD26BDBE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676084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B7E4A-269D-4FA1-BA2F-154FB8F9A6CA}" type="datetimeFigureOut">
              <a:rPr lang="fi-FI" smtClean="0"/>
              <a:t>9.9.2018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1D56C-EE64-4BC4-9D61-31DBD26BDBE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01193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B7E4A-269D-4FA1-BA2F-154FB8F9A6CA}" type="datetimeFigureOut">
              <a:rPr lang="fi-FI" smtClean="0"/>
              <a:t>9.9.2018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1D56C-EE64-4BC4-9D61-31DBD26BDBE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70038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B7E4A-269D-4FA1-BA2F-154FB8F9A6CA}" type="datetimeFigureOut">
              <a:rPr lang="fi-FI" smtClean="0"/>
              <a:t>9.9.2018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1D56C-EE64-4BC4-9D61-31DBD26BDBE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129526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B7E4A-269D-4FA1-BA2F-154FB8F9A6CA}" type="datetimeFigureOut">
              <a:rPr lang="fi-FI" smtClean="0"/>
              <a:t>9.9.2018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1D56C-EE64-4BC4-9D61-31DBD26BDBE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76246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B7E4A-269D-4FA1-BA2F-154FB8F9A6CA}" type="datetimeFigureOut">
              <a:rPr lang="fi-FI" smtClean="0"/>
              <a:t>9.9.2018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1D56C-EE64-4BC4-9D61-31DBD26BDBE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086327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B7E4A-269D-4FA1-BA2F-154FB8F9A6CA}" type="datetimeFigureOut">
              <a:rPr lang="fi-FI" smtClean="0"/>
              <a:t>9.9.2018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1D56C-EE64-4BC4-9D61-31DBD26BDBE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856779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B7E4A-269D-4FA1-BA2F-154FB8F9A6CA}" type="datetimeFigureOut">
              <a:rPr lang="fi-FI" smtClean="0"/>
              <a:t>9.9.2018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1D56C-EE64-4BC4-9D61-31DBD26BDBE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6174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B7E4A-269D-4FA1-BA2F-154FB8F9A6CA}" type="datetimeFigureOut">
              <a:rPr lang="fi-FI" smtClean="0"/>
              <a:t>9.9.2018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1D56C-EE64-4BC4-9D61-31DBD26BDBE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11917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B7E4A-269D-4FA1-BA2F-154FB8F9A6CA}" type="datetimeFigureOut">
              <a:rPr lang="fi-FI" smtClean="0"/>
              <a:t>9.9.2018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1D56C-EE64-4BC4-9D61-31DBD26BDBE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71402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7B7E4A-269D-4FA1-BA2F-154FB8F9A6CA}" type="datetimeFigureOut">
              <a:rPr lang="fi-FI" smtClean="0"/>
              <a:t>9.9.2018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51D56C-EE64-4BC4-9D61-31DBD26BDBE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56012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2_3_2007-vnt1.jpg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DD71497-AC8A-4FAB-AF38-F107EBF6D1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660" y="3499802"/>
            <a:ext cx="7772400" cy="2053100"/>
          </a:xfrm>
          <a:solidFill>
            <a:schemeClr val="bg1">
              <a:alpha val="80000"/>
            </a:schemeClr>
          </a:solidFill>
          <a:ln w="38100">
            <a:solidFill>
              <a:srgbClr val="83AFB4"/>
            </a:solidFill>
          </a:ln>
        </p:spPr>
        <p:txBody>
          <a:bodyPr anchor="ctr" anchorCtr="1"/>
          <a:lstStyle/>
          <a:p>
            <a:r>
              <a:rPr lang="fi-FI" dirty="0"/>
              <a:t>Kodin sähkö- ja paloturvallisuus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13D14A4B-18C0-4FA6-A142-4F5F6F3406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45084" y="5926830"/>
            <a:ext cx="3537065" cy="521075"/>
          </a:xfrm>
          <a:solidFill>
            <a:schemeClr val="bg1">
              <a:alpha val="80000"/>
            </a:schemeClr>
          </a:solidFill>
          <a:ln w="28575">
            <a:solidFill>
              <a:srgbClr val="83AFB4"/>
            </a:solidFill>
          </a:ln>
        </p:spPr>
        <p:txBody>
          <a:bodyPr anchor="ctr" anchorCtr="1"/>
          <a:lstStyle/>
          <a:p>
            <a:r>
              <a:rPr lang="fi-FI" dirty="0"/>
              <a:t>Jan Jansson @TYK 2018-19</a:t>
            </a:r>
          </a:p>
        </p:txBody>
      </p:sp>
      <p:sp>
        <p:nvSpPr>
          <p:cNvPr id="4" name="Otsikko 1">
            <a:extLst>
              <a:ext uri="{FF2B5EF4-FFF2-40B4-BE49-F238E27FC236}">
                <a16:creationId xmlns:a16="http://schemas.microsoft.com/office/drawing/2014/main" id="{9DA0BC07-3A4F-4874-82D3-2B12F45541C9}"/>
              </a:ext>
            </a:extLst>
          </p:cNvPr>
          <p:cNvSpPr txBox="1">
            <a:spLocks/>
          </p:cNvSpPr>
          <p:nvPr/>
        </p:nvSpPr>
        <p:spPr>
          <a:xfrm>
            <a:off x="7597832" y="145400"/>
            <a:ext cx="1461653" cy="928111"/>
          </a:xfrm>
          <a:prstGeom prst="rect">
            <a:avLst/>
          </a:prstGeom>
          <a:solidFill>
            <a:schemeClr val="bg1">
              <a:alpha val="80000"/>
            </a:schemeClr>
          </a:solidFill>
          <a:ln w="38100">
            <a:solidFill>
              <a:srgbClr val="83AFB4"/>
            </a:solidFill>
          </a:ln>
        </p:spPr>
        <p:txBody>
          <a:bodyPr vert="horz" lIns="91440" tIns="45720" rIns="91440" bIns="45720" rtlCol="0" anchor="ctr" anchorCtr="1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dirty="0"/>
              <a:t>ke0</a:t>
            </a:r>
          </a:p>
        </p:txBody>
      </p:sp>
    </p:spTree>
    <p:extLst>
      <p:ext uri="{BB962C8B-B14F-4D97-AF65-F5344CB8AC3E}">
        <p14:creationId xmlns:p14="http://schemas.microsoft.com/office/powerpoint/2010/main" val="34580766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956B536-77DE-4268-83C8-5D4467712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Harjoitus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84F861C-C53A-4500-A695-88163F40A5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754372"/>
            <a:ext cx="5017238" cy="4582634"/>
          </a:xfrm>
        </p:spPr>
        <p:txBody>
          <a:bodyPr>
            <a:normAutofit/>
          </a:bodyPr>
          <a:lstStyle/>
          <a:p>
            <a:r>
              <a:rPr lang="fi-FI" dirty="0"/>
              <a:t>Mikä aine vaatii isoimman jännitteen, että tulee läpilyönti?</a:t>
            </a:r>
          </a:p>
          <a:p>
            <a:r>
              <a:rPr lang="fi-FI" dirty="0"/>
              <a:t>Kuinka monen millimetrin läpi sähkö kulkee</a:t>
            </a:r>
          </a:p>
          <a:p>
            <a:pPr lvl="1"/>
            <a:r>
              <a:rPr lang="fi-FI" dirty="0"/>
              <a:t>Ilmassa, kun käytetään 9V paristoa?</a:t>
            </a:r>
          </a:p>
          <a:p>
            <a:pPr lvl="1"/>
            <a:r>
              <a:rPr lang="fi-FI" dirty="0"/>
              <a:t>Ilmassa, kun käytetään 230 V pistorasiasta?</a:t>
            </a:r>
          </a:p>
          <a:p>
            <a:pPr lvl="1"/>
            <a:r>
              <a:rPr lang="fi-FI" dirty="0"/>
              <a:t>Ilmassa, kun ison sähkötolpan jännite on 400 000 V?</a:t>
            </a:r>
          </a:p>
          <a:p>
            <a:pPr lvl="1"/>
            <a:endParaRPr lang="fi-FI" dirty="0"/>
          </a:p>
        </p:txBody>
      </p:sp>
      <p:graphicFrame>
        <p:nvGraphicFramePr>
          <p:cNvPr id="4" name="Taulukko 3">
            <a:extLst>
              <a:ext uri="{FF2B5EF4-FFF2-40B4-BE49-F238E27FC236}">
                <a16:creationId xmlns:a16="http://schemas.microsoft.com/office/drawing/2014/main" id="{1ECF1C44-FFF2-41FB-BF65-9C76E69DDD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0185710"/>
              </p:ext>
            </p:extLst>
          </p:nvPr>
        </p:nvGraphicFramePr>
        <p:xfrm>
          <a:off x="5558506" y="868680"/>
          <a:ext cx="3298414" cy="512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3410">
                  <a:extLst>
                    <a:ext uri="{9D8B030D-6E8A-4147-A177-3AD203B41FA5}">
                      <a16:colId xmlns:a16="http://schemas.microsoft.com/office/drawing/2014/main" val="748890886"/>
                    </a:ext>
                  </a:extLst>
                </a:gridCol>
                <a:gridCol w="1765004">
                  <a:extLst>
                    <a:ext uri="{9D8B030D-6E8A-4147-A177-3AD203B41FA5}">
                      <a16:colId xmlns:a16="http://schemas.microsoft.com/office/drawing/2014/main" val="160529478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fi-FI" sz="2400" dirty="0"/>
                        <a:t>Aine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fi-FI" sz="2400" dirty="0"/>
                        <a:t>Läpilyönti-jännite</a:t>
                      </a:r>
                    </a:p>
                    <a:p>
                      <a:pPr algn="l"/>
                      <a:r>
                        <a:rPr lang="fi-FI" sz="2400" dirty="0"/>
                        <a:t>1 mm läpi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54398012"/>
                  </a:ext>
                </a:extLst>
              </a:tr>
              <a:tr h="375950">
                <a:tc>
                  <a:txBody>
                    <a:bodyPr/>
                    <a:lstStyle/>
                    <a:p>
                      <a:pPr algn="l"/>
                      <a:r>
                        <a:rPr lang="fi-FI" sz="2400" dirty="0"/>
                        <a:t>Kuiva ilma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fi-FI" sz="2400" dirty="0"/>
                        <a:t>3000 V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9587499"/>
                  </a:ext>
                </a:extLst>
              </a:tr>
              <a:tr h="375950">
                <a:tc>
                  <a:txBody>
                    <a:bodyPr/>
                    <a:lstStyle/>
                    <a:p>
                      <a:pPr algn="l"/>
                      <a:r>
                        <a:rPr lang="fi-FI" sz="2400" dirty="0"/>
                        <a:t>Ikkunalasi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fi-FI" sz="2400" dirty="0"/>
                        <a:t>10 000 V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81916950"/>
                  </a:ext>
                </a:extLst>
              </a:tr>
              <a:tr h="375950">
                <a:tc>
                  <a:txBody>
                    <a:bodyPr/>
                    <a:lstStyle/>
                    <a:p>
                      <a:pPr algn="l"/>
                      <a:r>
                        <a:rPr lang="fi-FI" sz="2400" dirty="0"/>
                        <a:t>Paperi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fi-FI" sz="2400" dirty="0"/>
                        <a:t>16 000 V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23119113"/>
                  </a:ext>
                </a:extLst>
              </a:tr>
              <a:tr h="375950">
                <a:tc>
                  <a:txBody>
                    <a:bodyPr/>
                    <a:lstStyle/>
                    <a:p>
                      <a:pPr algn="l"/>
                      <a:r>
                        <a:rPr lang="fi-FI" sz="2400" dirty="0"/>
                        <a:t>Polyeteeni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fi-FI" sz="2400" dirty="0"/>
                        <a:t>20 000 –</a:t>
                      </a:r>
                    </a:p>
                    <a:p>
                      <a:pPr algn="l"/>
                      <a:r>
                        <a:rPr lang="fi-FI" sz="2400" dirty="0"/>
                        <a:t>160 000 V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09100862"/>
                  </a:ext>
                </a:extLst>
              </a:tr>
              <a:tr h="375950">
                <a:tc>
                  <a:txBody>
                    <a:bodyPr/>
                    <a:lstStyle/>
                    <a:p>
                      <a:pPr algn="l"/>
                      <a:r>
                        <a:rPr lang="fi-FI" sz="2400" dirty="0"/>
                        <a:t>Posliini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fi-FI" sz="2400" dirty="0"/>
                        <a:t>12 000 V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8885605"/>
                  </a:ext>
                </a:extLst>
              </a:tr>
              <a:tr h="375950">
                <a:tc>
                  <a:txBody>
                    <a:bodyPr/>
                    <a:lstStyle/>
                    <a:p>
                      <a:pPr algn="l"/>
                      <a:r>
                        <a:rPr lang="fi-FI" sz="2400" dirty="0"/>
                        <a:t>Timantti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fi-FI" sz="2400" dirty="0"/>
                        <a:t>2 000 000 V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15641367"/>
                  </a:ext>
                </a:extLst>
              </a:tr>
              <a:tr h="375950">
                <a:tc>
                  <a:txBody>
                    <a:bodyPr/>
                    <a:lstStyle/>
                    <a:p>
                      <a:pPr algn="l"/>
                      <a:r>
                        <a:rPr lang="fi-FI" sz="2400" dirty="0"/>
                        <a:t>Tyhjiö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fi-FI" sz="2400" dirty="0"/>
                        <a:t>20 000 – </a:t>
                      </a:r>
                    </a:p>
                    <a:p>
                      <a:pPr algn="l"/>
                      <a:r>
                        <a:rPr lang="fi-FI" sz="2400" dirty="0"/>
                        <a:t>40 000 V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442570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51577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9EDE0F0-E96D-4C0F-B059-A77B72DB7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Oikosulku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073D6BB-E406-47D2-9D9B-76620367C6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i-FI" i="1" dirty="0"/>
              <a:t>Oikosulku </a:t>
            </a:r>
            <a:r>
              <a:rPr lang="fi-FI" dirty="0"/>
              <a:t>tarkoittaa, että sähkö kulkee virtapiirissä väärin</a:t>
            </a:r>
          </a:p>
          <a:p>
            <a:r>
              <a:rPr lang="fi-FI" dirty="0"/>
              <a:t>Toimivassa sähkölaitteessa virtapiirin osat rajoittavat sähkövirtaa</a:t>
            </a:r>
          </a:p>
          <a:p>
            <a:pPr lvl="1"/>
            <a:r>
              <a:rPr lang="fi-FI" dirty="0"/>
              <a:t>Jos sähkölaitteessa eriste on rikki, voi tulla läpilyönti</a:t>
            </a:r>
          </a:p>
          <a:p>
            <a:pPr lvl="1"/>
            <a:r>
              <a:rPr lang="fi-FI" dirty="0"/>
              <a:t>Jos sähkölaitteessa on vettä, sähkö voi kulkea vettä pitkin</a:t>
            </a:r>
          </a:p>
          <a:p>
            <a:r>
              <a:rPr lang="fi-FI" dirty="0"/>
              <a:t>Oikosulussa sähkövirran määrä kasvaa nopeasti tosi suureksi</a:t>
            </a:r>
          </a:p>
          <a:p>
            <a:pPr lvl="1"/>
            <a:r>
              <a:rPr lang="fi-FI" dirty="0"/>
              <a:t>Iso sähkövirta lämmittää johtimia paljon</a:t>
            </a:r>
          </a:p>
          <a:p>
            <a:r>
              <a:rPr lang="fi-FI" dirty="0"/>
              <a:t>Kun sähkövirta kasvaa isoksi, sulake palaa. Kun sulake palaa, virtapiiri katkeaa ja sähkö ei kulje.</a:t>
            </a:r>
          </a:p>
          <a:p>
            <a:pPr lvl="1"/>
            <a:r>
              <a:rPr lang="fi-FI" dirty="0"/>
              <a:t>Jos sulaketta ei ole, laite voi syttyä palamaan tai siitä voi saada sähköiskun</a:t>
            </a:r>
          </a:p>
        </p:txBody>
      </p:sp>
    </p:spTree>
    <p:extLst>
      <p:ext uri="{BB962C8B-B14F-4D97-AF65-F5344CB8AC3E}">
        <p14:creationId xmlns:p14="http://schemas.microsoft.com/office/powerpoint/2010/main" val="468177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19EC599-A03E-4925-990E-CBBD1DCC4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Tunnin ohjelma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54017D7-E7B2-4E78-9440-789CB41A70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Kotitehtävien tarkastaminen</a:t>
            </a:r>
          </a:p>
          <a:p>
            <a:r>
              <a:rPr lang="fi-FI" dirty="0"/>
              <a:t>Palovaroitin</a:t>
            </a:r>
          </a:p>
          <a:p>
            <a:r>
              <a:rPr lang="fi-FI" dirty="0"/>
              <a:t>Tulipalon sammuttaminen</a:t>
            </a:r>
          </a:p>
          <a:p>
            <a:r>
              <a:rPr lang="fi-FI" dirty="0"/>
              <a:t>Sähköisku</a:t>
            </a:r>
          </a:p>
          <a:p>
            <a:r>
              <a:rPr lang="fi-FI" dirty="0"/>
              <a:t>Läpilyönti</a:t>
            </a:r>
          </a:p>
          <a:p>
            <a:r>
              <a:rPr lang="fi-FI" dirty="0"/>
              <a:t>Oikosulku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312711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198ACF5-A502-4540-9D8E-C9BAA8041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Palovaroitin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6337307-9EA9-49BB-800E-D4636C3020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38102"/>
            <a:ext cx="4791248" cy="4738861"/>
          </a:xfrm>
        </p:spPr>
        <p:txBody>
          <a:bodyPr>
            <a:normAutofit fontScale="92500" lnSpcReduction="20000"/>
          </a:bodyPr>
          <a:lstStyle/>
          <a:p>
            <a:r>
              <a:rPr lang="fi-FI" dirty="0"/>
              <a:t>Palovaroitin varoittaa savusta</a:t>
            </a:r>
          </a:p>
          <a:p>
            <a:pPr lvl="1"/>
            <a:r>
              <a:rPr lang="fi-FI" dirty="0"/>
              <a:t>Palovaroitin ei huomaa kaasuja kuten häkää tai hiilidioksidia</a:t>
            </a:r>
          </a:p>
          <a:p>
            <a:r>
              <a:rPr lang="fi-FI" dirty="0"/>
              <a:t>Palovaroitin varoittaa ajoissa. Tulipalosta pitää poistua nopeasti (2-3 minuuttia).</a:t>
            </a:r>
          </a:p>
          <a:p>
            <a:r>
              <a:rPr lang="fi-FI" dirty="0"/>
              <a:t>Suomessa kuolee noin 80-90 ihmistä joka vuosi tulipalossa </a:t>
            </a:r>
          </a:p>
          <a:p>
            <a:r>
              <a:rPr lang="fi-FI" dirty="0"/>
              <a:t>Kotona tulipalot syttyvät tasaisesti eri huoneissa</a:t>
            </a:r>
          </a:p>
          <a:p>
            <a:pPr lvl="1"/>
            <a:r>
              <a:rPr lang="fi-FI" dirty="0"/>
              <a:t>Suurin osa kuolemista tulipaloissa johtuu nukahtamisesta sänkyyn tupakan kanssa (30%)</a:t>
            </a:r>
          </a:p>
          <a:p>
            <a:pPr lvl="1"/>
            <a:r>
              <a:rPr lang="fi-FI" dirty="0"/>
              <a:t>Noin 25% tulipaloista johtuu sähkölaitteiden vioista</a:t>
            </a:r>
          </a:p>
          <a:p>
            <a:endParaRPr lang="fi-FI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4EB547CB-E448-477D-8FE8-E001CA438DA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293" y="539692"/>
            <a:ext cx="3348308" cy="5952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19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407CB81-A3EA-48DD-B5CF-516C16A3C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Palovaroitin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012C120-DB9C-4BF9-81EB-9AE4233D8C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i-FI" dirty="0"/>
              <a:t>Pelastuslaki määrää, että kaikissa asunnoissa on pakko olla palovaroitin</a:t>
            </a:r>
          </a:p>
          <a:p>
            <a:r>
              <a:rPr lang="fi-FI" dirty="0"/>
              <a:t>Palovaroitin on asukkaan vastuulla</a:t>
            </a:r>
          </a:p>
          <a:p>
            <a:pPr fontAlgn="base"/>
            <a:r>
              <a:rPr lang="fi-FI" dirty="0"/>
              <a:t>Sisäasiainministeriön asetuksesta 239/2009 3 §</a:t>
            </a:r>
          </a:p>
          <a:p>
            <a:pPr lvl="1" fontAlgn="base"/>
            <a:r>
              <a:rPr lang="fi-FI" i="1" dirty="0"/>
              <a:t>Asunnon jokainen kerros … on varustettava vähintään yhdellä palovaroittimella. Asunnon … 60 m</a:t>
            </a:r>
            <a:r>
              <a:rPr lang="fi-FI" i="1" baseline="30000" dirty="0"/>
              <a:t>2</a:t>
            </a:r>
            <a:r>
              <a:rPr lang="fi-FI" i="1" dirty="0"/>
              <a:t> kohden on oltava vähintään yksi palovaroitin.</a:t>
            </a:r>
          </a:p>
          <a:p>
            <a:pPr lvl="1" fontAlgn="base"/>
            <a:r>
              <a:rPr lang="fi-FI" i="1" dirty="0"/>
              <a:t>Palovaroitin on asennettava siten, että se reagoi tulipalosta aiheutuneeseen savuun mahdollisimman aikaisessa vaiheessa. … sijoittamisessa tulee ottaa huomioon suojattavan tilan muoto ja erityistä syttymisvaaraa aiheuttavat toiminnot.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25686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84FC29C-6374-4784-94E3-DBC6A29B9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Videoita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15AD3CB-0550-4799-9F54-CC3544388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Tulipalon sammuttaminen turvallisesti</a:t>
            </a:r>
          </a:p>
        </p:txBody>
      </p:sp>
    </p:spTree>
    <p:extLst>
      <p:ext uri="{BB962C8B-B14F-4D97-AF65-F5344CB8AC3E}">
        <p14:creationId xmlns:p14="http://schemas.microsoft.com/office/powerpoint/2010/main" val="18285198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9EC1C00-B5A4-435A-AA2F-10E017831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Tasavirta ja vaihtovirta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867BAFC-CA4F-425A-A6D5-ED50CA9163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27464"/>
            <a:ext cx="5872818" cy="4991450"/>
          </a:xfrm>
        </p:spPr>
        <p:txBody>
          <a:bodyPr>
            <a:normAutofit/>
          </a:bodyPr>
          <a:lstStyle/>
          <a:p>
            <a:r>
              <a:rPr lang="fi-FI" dirty="0"/>
              <a:t>Sähkövirta voi olla </a:t>
            </a:r>
            <a:r>
              <a:rPr lang="fi-FI" i="1" dirty="0"/>
              <a:t>tasavirtaa</a:t>
            </a:r>
            <a:r>
              <a:rPr lang="fi-FI" dirty="0"/>
              <a:t> tai </a:t>
            </a:r>
            <a:r>
              <a:rPr lang="fi-FI" i="1" dirty="0"/>
              <a:t>vaihtovirtaa</a:t>
            </a:r>
          </a:p>
          <a:p>
            <a:r>
              <a:rPr lang="fi-FI" dirty="0"/>
              <a:t>Tasavirrassa sähkö kulkee aina samaan suuntaan</a:t>
            </a:r>
          </a:p>
          <a:p>
            <a:pPr lvl="1"/>
            <a:r>
              <a:rPr lang="fi-FI" dirty="0"/>
              <a:t>Tasavirtaa tulee paristoista ja akuista</a:t>
            </a:r>
          </a:p>
          <a:p>
            <a:pPr lvl="1"/>
            <a:r>
              <a:rPr lang="fi-FI" dirty="0"/>
              <a:t>Paristo on kertakäyttöinen</a:t>
            </a:r>
          </a:p>
          <a:p>
            <a:pPr lvl="1"/>
            <a:r>
              <a:rPr lang="fi-FI" dirty="0"/>
              <a:t>Akun voi ladata uudelleen</a:t>
            </a:r>
          </a:p>
          <a:p>
            <a:r>
              <a:rPr lang="fi-FI" dirty="0"/>
              <a:t>Vaihtovirrassa virran suunta vaihtuu koko ajan</a:t>
            </a:r>
          </a:p>
          <a:p>
            <a:pPr lvl="1"/>
            <a:r>
              <a:rPr lang="fi-FI" dirty="0"/>
              <a:t>Suomessa virran suunta vaihtuu 50 kertaa sekunnissa (50 Hz)</a:t>
            </a:r>
          </a:p>
          <a:p>
            <a:pPr lvl="1"/>
            <a:r>
              <a:rPr lang="fi-FI" dirty="0"/>
              <a:t>Vaihtovirtaa tulee pistorasiasta</a:t>
            </a: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CECB6D30-DF57-4D6F-902E-F3F7FE1A3C3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83035" y="3598104"/>
            <a:ext cx="2160000" cy="2160000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ED0272FA-707A-4CF4-99FA-635A951C1B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61" r="18389"/>
          <a:stretch/>
        </p:blipFill>
        <p:spPr>
          <a:xfrm rot="5400000">
            <a:off x="6783035" y="365126"/>
            <a:ext cx="2160000" cy="2160000"/>
          </a:xfrm>
          <a:prstGeom prst="rect">
            <a:avLst/>
          </a:prstGeom>
        </p:spPr>
      </p:pic>
      <p:sp>
        <p:nvSpPr>
          <p:cNvPr id="8" name="Tekstiruutu 7">
            <a:extLst>
              <a:ext uri="{FF2B5EF4-FFF2-40B4-BE49-F238E27FC236}">
                <a16:creationId xmlns:a16="http://schemas.microsoft.com/office/drawing/2014/main" id="{117E5397-831A-4587-A87D-30C34A0C85D8}"/>
              </a:ext>
            </a:extLst>
          </p:cNvPr>
          <p:cNvSpPr txBox="1"/>
          <p:nvPr/>
        </p:nvSpPr>
        <p:spPr>
          <a:xfrm>
            <a:off x="6783035" y="2525126"/>
            <a:ext cx="216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Paristo tuottaa tasavirtaa (DC).</a:t>
            </a: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1858688B-2055-44F0-B9D4-97C50B09BFF0}"/>
              </a:ext>
            </a:extLst>
          </p:cNvPr>
          <p:cNvSpPr txBox="1"/>
          <p:nvPr/>
        </p:nvSpPr>
        <p:spPr>
          <a:xfrm>
            <a:off x="6783035" y="5758104"/>
            <a:ext cx="216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Pistorasiasta saa vaihtovirtaa (AC).</a:t>
            </a:r>
          </a:p>
        </p:txBody>
      </p:sp>
    </p:spTree>
    <p:extLst>
      <p:ext uri="{BB962C8B-B14F-4D97-AF65-F5344CB8AC3E}">
        <p14:creationId xmlns:p14="http://schemas.microsoft.com/office/powerpoint/2010/main" val="3189692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E798AF7-D8B2-41ED-B552-0840EE9AE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Sähköisku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ACAF1D7-4C04-4349-8C95-2277446CBE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418253"/>
            <a:ext cx="5899742" cy="4993180"/>
          </a:xfrm>
        </p:spPr>
        <p:txBody>
          <a:bodyPr>
            <a:normAutofit lnSpcReduction="10000"/>
          </a:bodyPr>
          <a:lstStyle/>
          <a:p>
            <a:r>
              <a:rPr lang="fi-FI" i="1" dirty="0"/>
              <a:t>Sähköisku </a:t>
            </a:r>
            <a:r>
              <a:rPr lang="fi-FI" dirty="0"/>
              <a:t>tarkoittaa, että sähkö kulkee ihmiseen. </a:t>
            </a:r>
          </a:p>
          <a:p>
            <a:pPr lvl="1"/>
            <a:r>
              <a:rPr lang="fi-FI" dirty="0"/>
              <a:t>Sähköisku häiritsee ihmisen hermoja ja lihaksia </a:t>
            </a:r>
          </a:p>
          <a:p>
            <a:pPr lvl="1"/>
            <a:r>
              <a:rPr lang="fi-FI" dirty="0"/>
              <a:t>Sydän voi pysähtyä </a:t>
            </a:r>
          </a:p>
          <a:p>
            <a:pPr lvl="1"/>
            <a:r>
              <a:rPr lang="fi-FI" dirty="0"/>
              <a:t>Sähköisku voi myös polttaa</a:t>
            </a:r>
          </a:p>
          <a:p>
            <a:r>
              <a:rPr lang="fi-FI" dirty="0"/>
              <a:t>Vaarallinen jännite ihmiselle on yleensä yli 50 V. Hyvin pieni sähkövirta (0,02 A) on vaarallinen.</a:t>
            </a:r>
          </a:p>
          <a:p>
            <a:pPr lvl="1"/>
            <a:r>
              <a:rPr lang="fi-FI" dirty="0"/>
              <a:t>Kodin sähköjohdot ja sähkölaitteet voivat olla vaarallisia, jos ne eivät ole ehjiä</a:t>
            </a:r>
          </a:p>
          <a:p>
            <a:pPr lvl="1"/>
            <a:r>
              <a:rPr lang="fi-FI" dirty="0"/>
              <a:t>Usein vaihtovirta on vaarallisempaa kuin tasavirta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0BEB4AF3-8E49-47FB-82A2-2907CCB3D1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3" t="36219" r="41860" b="24091"/>
          <a:stretch/>
        </p:blipFill>
        <p:spPr>
          <a:xfrm rot="5400000">
            <a:off x="5425263" y="2365745"/>
            <a:ext cx="4651744" cy="212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462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CE641A0-F5C3-4863-9925-B92607835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Sähköisku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46782A0-BB61-4CB3-AE23-B560B91851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i-FI" dirty="0"/>
              <a:t>Sähköisku on vaarallinen myös siksi, että sähköisku saa ihmisen lihakset kouristumaan </a:t>
            </a:r>
          </a:p>
          <a:p>
            <a:pPr lvl="1"/>
            <a:r>
              <a:rPr lang="fi-FI" dirty="0"/>
              <a:t>Ihminen, joka saa sähköiskun, ei voi irrottaa itseään vaarallisesta laitteesta</a:t>
            </a:r>
          </a:p>
          <a:p>
            <a:r>
              <a:rPr lang="fi-FI" dirty="0"/>
              <a:t>Jos ihminen jää kiinni sähkölaitteeseen, virta pitää katkaista</a:t>
            </a:r>
          </a:p>
          <a:p>
            <a:pPr lvl="1"/>
            <a:r>
              <a:rPr lang="fi-FI" dirty="0"/>
              <a:t>Jos virtaa ei voi katkaista, ihminen pitää irrottaa. Irrottamisessa pitää käyttää eristettä.</a:t>
            </a:r>
          </a:p>
          <a:p>
            <a:pPr lvl="1"/>
            <a:r>
              <a:rPr lang="fi-FI" dirty="0"/>
              <a:t>Esimerkiksi puukeppi, naru tai paksut muovihansikkaat voivat auttaa.</a:t>
            </a:r>
          </a:p>
          <a:p>
            <a:r>
              <a:rPr lang="fi-FI" dirty="0"/>
              <a:t>Sähköiskun jälkeen pitää aina mennä lääkäriin</a:t>
            </a:r>
          </a:p>
        </p:txBody>
      </p:sp>
    </p:spTree>
    <p:extLst>
      <p:ext uri="{BB962C8B-B14F-4D97-AF65-F5344CB8AC3E}">
        <p14:creationId xmlns:p14="http://schemas.microsoft.com/office/powerpoint/2010/main" val="2834034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F198703-1C00-4B46-8BB3-409AD079B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Läpilyönti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716F90F-1492-46C7-968F-E3BE985589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Sähkö liikkuu johteessa, vaikka jännite on tosi pieni.</a:t>
            </a:r>
          </a:p>
          <a:p>
            <a:r>
              <a:rPr lang="fi-FI" i="1" dirty="0"/>
              <a:t>Läpilyönti </a:t>
            </a:r>
            <a:r>
              <a:rPr lang="fi-FI" dirty="0"/>
              <a:t>tarkoittaa sitä, että sähkö hyppää eristeen läpi</a:t>
            </a:r>
          </a:p>
          <a:p>
            <a:r>
              <a:rPr lang="fi-FI" dirty="0"/>
              <a:t>Läpilyönti vaatii ison jännitteen</a:t>
            </a:r>
          </a:p>
          <a:p>
            <a:pPr lvl="1"/>
            <a:r>
              <a:rPr lang="fi-FI" dirty="0"/>
              <a:t>Esimerkiksi isossa sähköpylväässä sähkö voi hypätä ihmiseen, jos ihminen on lähellä</a:t>
            </a:r>
          </a:p>
          <a:p>
            <a:pPr lvl="1"/>
            <a:r>
              <a:rPr lang="fi-FI" dirty="0"/>
              <a:t>Kun sähkö hyppää eristeen läpi, näkyy kirkas valokaari</a:t>
            </a:r>
          </a:p>
          <a:p>
            <a:endParaRPr lang="fi-FI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6520BD95-EBC4-4138-B3FC-DFF91D52F3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79" b="35816"/>
          <a:stretch/>
        </p:blipFill>
        <p:spPr>
          <a:xfrm>
            <a:off x="1901059" y="4953307"/>
            <a:ext cx="5150498" cy="1713307"/>
          </a:xfrm>
          <a:prstGeom prst="rect">
            <a:avLst/>
          </a:prstGeom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8983E0F7-9A19-46C6-8E68-2A51004EA13E}"/>
              </a:ext>
            </a:extLst>
          </p:cNvPr>
          <p:cNvSpPr txBox="1"/>
          <p:nvPr/>
        </p:nvSpPr>
        <p:spPr>
          <a:xfrm>
            <a:off x="3002071" y="6273921"/>
            <a:ext cx="275049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i-FI" dirty="0"/>
              <a:t>Kuva: </a:t>
            </a:r>
            <a:r>
              <a:rPr lang="fi-FI" dirty="0">
                <a:hlinkClick r:id="rId3"/>
              </a:rPr>
              <a:t>Wikimedia </a:t>
            </a:r>
            <a:r>
              <a:rPr lang="fi-FI" dirty="0" err="1">
                <a:hlinkClick r:id="rId3"/>
              </a:rPr>
              <a:t>Commons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76294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-teema">
  <a:themeElements>
    <a:clrScheme name="Office-te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438</TotalTime>
  <Words>590</Words>
  <Application>Microsoft Office PowerPoint</Application>
  <PresentationFormat>Näytössä katseltava diaesitys (4:3)</PresentationFormat>
  <Paragraphs>101</Paragraphs>
  <Slides>11</Slides>
  <Notes>2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Office-teema</vt:lpstr>
      <vt:lpstr>Kodin sähkö- ja paloturvallisuus</vt:lpstr>
      <vt:lpstr>Tunnin ohjelma</vt:lpstr>
      <vt:lpstr>Palovaroitin</vt:lpstr>
      <vt:lpstr>Palovaroitin</vt:lpstr>
      <vt:lpstr>Videoita</vt:lpstr>
      <vt:lpstr>Tasavirta ja vaihtovirta</vt:lpstr>
      <vt:lpstr>Sähköisku</vt:lpstr>
      <vt:lpstr>Sähköisku</vt:lpstr>
      <vt:lpstr>Läpilyönti</vt:lpstr>
      <vt:lpstr>Harjoitus</vt:lpstr>
      <vt:lpstr>Oikosulku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Tunnin otsikko mahtuu kahdelle riville</dc:title>
  <dc:creator>Jan Jansson</dc:creator>
  <cp:lastModifiedBy>Jan Jansson</cp:lastModifiedBy>
  <cp:revision>19</cp:revision>
  <dcterms:created xsi:type="dcterms:W3CDTF">2018-08-13T10:09:59Z</dcterms:created>
  <dcterms:modified xsi:type="dcterms:W3CDTF">2018-09-09T10:38:04Z</dcterms:modified>
</cp:coreProperties>
</file>