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1" r:id="rId6"/>
    <p:sldId id="262" r:id="rId7"/>
    <p:sldId id="259" r:id="rId8"/>
    <p:sldId id="264" r:id="rId9"/>
    <p:sldId id="265" r:id="rId10"/>
    <p:sldId id="263" r:id="rId11"/>
    <p:sldId id="273" r:id="rId12"/>
    <p:sldId id="26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9.9.2018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het.colorado.edu/en/simulation/circuit-construction-kit-d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Johde kuljettaa ja </a:t>
            </a:r>
            <a:r>
              <a:rPr lang="fi-FI"/>
              <a:t>eriste pysäyttää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F4E646-0ABE-450F-85AC-C6370D04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DFC258-83FF-46EB-8F12-6F0C134B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1799"/>
            <a:ext cx="7886700" cy="510251"/>
          </a:xfrm>
        </p:spPr>
        <p:txBody>
          <a:bodyPr/>
          <a:lstStyle/>
          <a:p>
            <a:r>
              <a:rPr lang="fi-FI" dirty="0"/>
              <a:t>Tutkitaan aineiden sähkönjohtavuutta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7E55254-BE8D-4C9C-9C88-A4F55959B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543" y="2172826"/>
            <a:ext cx="5877096" cy="44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0871B-F7BE-4CC3-B9EF-EEDE052A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Sähkövirta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A95689-6836-4C12-9F96-F31016323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Sähkövirta </a:t>
            </a:r>
            <a:r>
              <a:rPr lang="fi-FI" dirty="0"/>
              <a:t>kertoo, kuinka paljon sähköä kulkee</a:t>
            </a:r>
          </a:p>
          <a:p>
            <a:r>
              <a:rPr lang="fi-FI" dirty="0"/>
              <a:t>Sähkövirtaa mitataan ampeereissa (A)</a:t>
            </a:r>
          </a:p>
          <a:p>
            <a:pPr lvl="1"/>
            <a:r>
              <a:rPr lang="fi-FI" dirty="0"/>
              <a:t>Puhelimessa, DVD-soittimessa tai televisiossa on vain pieni sähkövirta (alle 0,5 A)</a:t>
            </a:r>
          </a:p>
          <a:p>
            <a:pPr lvl="1"/>
            <a:r>
              <a:rPr lang="fi-FI" dirty="0"/>
              <a:t>Vedenkeitin, leivänpaahdin tai lämpöpatteri voi käyttää 10 A virtaa.</a:t>
            </a:r>
          </a:p>
          <a:p>
            <a:r>
              <a:rPr lang="fi-FI" dirty="0"/>
              <a:t>Kun sähkövirtaa on paljon, johde lämpenee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20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6DE75-BAF2-4C7C-8758-EB0F285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Jännite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27D318-BA3C-4F79-9DAB-DEB33307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21476"/>
            <a:ext cx="5879335" cy="4755487"/>
          </a:xfrm>
        </p:spPr>
        <p:txBody>
          <a:bodyPr>
            <a:normAutofit lnSpcReduction="10000"/>
          </a:bodyPr>
          <a:lstStyle/>
          <a:p>
            <a:r>
              <a:rPr lang="fi-FI" i="1" dirty="0"/>
              <a:t>Jännite </a:t>
            </a:r>
            <a:r>
              <a:rPr lang="fi-FI" dirty="0"/>
              <a:t>kertoo, miten paljon sähkövirta haluaa kulkea</a:t>
            </a:r>
          </a:p>
          <a:p>
            <a:r>
              <a:rPr lang="fi-FI" dirty="0"/>
              <a:t>Jännite mitataan volteissa (V)</a:t>
            </a:r>
          </a:p>
          <a:p>
            <a:pPr lvl="1"/>
            <a:r>
              <a:rPr lang="fi-FI" dirty="0"/>
              <a:t>AA-paristossa jännite on 1,5 V</a:t>
            </a:r>
          </a:p>
          <a:p>
            <a:pPr lvl="1"/>
            <a:r>
              <a:rPr lang="fi-FI" dirty="0"/>
              <a:t>Puhelimen akun jännite on noin 4 V</a:t>
            </a:r>
          </a:p>
          <a:p>
            <a:pPr lvl="1"/>
            <a:r>
              <a:rPr lang="fi-FI" dirty="0"/>
              <a:t>Pistorasiassa jännite on 230 V</a:t>
            </a:r>
          </a:p>
          <a:p>
            <a:r>
              <a:rPr lang="fi-FI" dirty="0"/>
              <a:t>Ilman jännitettä ei synny sähkövirtaa</a:t>
            </a:r>
          </a:p>
          <a:p>
            <a:r>
              <a:rPr lang="fi-FI" dirty="0"/>
              <a:t>Sähkö kulkee johteessa, vaikka jännite olisi ihan pieni</a:t>
            </a:r>
          </a:p>
          <a:p>
            <a:r>
              <a:rPr lang="fi-FI" dirty="0"/>
              <a:t>Kun jännite on suuri, sähkövirran määrä on suuri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FC4BAE-A508-47A0-972F-89D97A38C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6"/>
          <a:stretch/>
        </p:blipFill>
        <p:spPr>
          <a:xfrm>
            <a:off x="6625092" y="3721233"/>
            <a:ext cx="2160000" cy="2160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FD69A75-529A-44AE-BDC8-24945DD62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092" y="622410"/>
            <a:ext cx="2160000" cy="2160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E63145-33DE-4452-8F6D-20075FF28333}"/>
              </a:ext>
            </a:extLst>
          </p:cNvPr>
          <p:cNvSpPr txBox="1"/>
          <p:nvPr/>
        </p:nvSpPr>
        <p:spPr>
          <a:xfrm>
            <a:off x="6466420" y="2803192"/>
            <a:ext cx="254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Pariston jännite on 1,5 V, 4,5 V tai 9 V.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536BB9-C5FA-481A-BDDE-DBD38CA51C9F}"/>
              </a:ext>
            </a:extLst>
          </p:cNvPr>
          <p:cNvSpPr txBox="1"/>
          <p:nvPr/>
        </p:nvSpPr>
        <p:spPr>
          <a:xfrm>
            <a:off x="6625092" y="5833123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Tavallisen auton akun jännite on 12 V.</a:t>
            </a:r>
          </a:p>
        </p:txBody>
      </p:sp>
    </p:spTree>
    <p:extLst>
      <p:ext uri="{BB962C8B-B14F-4D97-AF65-F5344CB8AC3E}">
        <p14:creationId xmlns:p14="http://schemas.microsoft.com/office/powerpoint/2010/main" val="39368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6B853-ED19-4D51-820E-B9A51DBF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914BF1-D515-41DA-B971-923B0A8E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Jännite on olemassa, vaikka virtapiiri katkeaa</a:t>
            </a:r>
          </a:p>
          <a:p>
            <a:r>
              <a:rPr lang="fi-FI" dirty="0"/>
              <a:t>Sähkövirta loppuu, kun virtapiiri katkeaa</a:t>
            </a:r>
          </a:p>
        </p:txBody>
      </p:sp>
    </p:spTree>
    <p:extLst>
      <p:ext uri="{BB962C8B-B14F-4D97-AF65-F5344CB8AC3E}">
        <p14:creationId xmlns:p14="http://schemas.microsoft.com/office/powerpoint/2010/main" val="8924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Lämmönjohde</a:t>
            </a:r>
          </a:p>
          <a:p>
            <a:r>
              <a:rPr lang="fi-FI" dirty="0"/>
              <a:t>Lämmöneriste</a:t>
            </a:r>
          </a:p>
          <a:p>
            <a:r>
              <a:rPr lang="fi-FI" dirty="0"/>
              <a:t>Sähkönjohde</a:t>
            </a:r>
          </a:p>
          <a:p>
            <a:r>
              <a:rPr lang="fi-FI" dirty="0"/>
              <a:t>Sähkövirta</a:t>
            </a:r>
          </a:p>
          <a:p>
            <a:r>
              <a:rPr lang="fi-FI" dirty="0"/>
              <a:t>Jännite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0EDC6901-D1B3-468F-94E8-6CA1702FFB4F}"/>
              </a:ext>
            </a:extLst>
          </p:cNvPr>
          <p:cNvSpPr/>
          <p:nvPr/>
        </p:nvSpPr>
        <p:spPr>
          <a:xfrm>
            <a:off x="5877099" y="1825625"/>
            <a:ext cx="2880000" cy="28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71F4C79B-8FB3-4733-8395-DE825DB37AE0}"/>
              </a:ext>
            </a:extLst>
          </p:cNvPr>
          <p:cNvSpPr/>
          <p:nvPr/>
        </p:nvSpPr>
        <p:spPr>
          <a:xfrm>
            <a:off x="5877099" y="1818320"/>
            <a:ext cx="2880000" cy="28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B74852-56E9-49B8-81BB-58D1B4C6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96F679-6BBD-4BCB-8DA4-5F1DB97D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07" y="1825625"/>
            <a:ext cx="5038122" cy="4351338"/>
          </a:xfrm>
        </p:spPr>
        <p:txBody>
          <a:bodyPr>
            <a:normAutofit/>
          </a:bodyPr>
          <a:lstStyle/>
          <a:p>
            <a:r>
              <a:rPr lang="fi-FI" dirty="0"/>
              <a:t>Ota petrimalja</a:t>
            </a:r>
          </a:p>
          <a:p>
            <a:r>
              <a:rPr lang="fi-FI" dirty="0"/>
              <a:t>Laita kuutiot petrimaljalle</a:t>
            </a:r>
          </a:p>
          <a:p>
            <a:r>
              <a:rPr lang="fi-FI" dirty="0"/>
              <a:t>Jätä keskelle tilaa</a:t>
            </a:r>
          </a:p>
          <a:p>
            <a:r>
              <a:rPr lang="fi-FI" dirty="0"/>
              <a:t>Ota hanasta tosi kuumaa vettä</a:t>
            </a:r>
          </a:p>
          <a:p>
            <a:r>
              <a:rPr lang="fi-FI" dirty="0"/>
              <a:t>Kaada vesi petrimaljan keskelle</a:t>
            </a:r>
          </a:p>
          <a:p>
            <a:r>
              <a:rPr lang="fi-FI" dirty="0"/>
              <a:t>Katso, mitä tapahtuu.</a:t>
            </a:r>
          </a:p>
          <a:p>
            <a:r>
              <a:rPr lang="fi-FI" dirty="0"/>
              <a:t>Missä aineessa väri muuttuu ensin?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93353107-B95F-471B-BC98-25CC025E7101}"/>
              </a:ext>
            </a:extLst>
          </p:cNvPr>
          <p:cNvGrpSpPr/>
          <p:nvPr/>
        </p:nvGrpSpPr>
        <p:grpSpPr>
          <a:xfrm>
            <a:off x="6890006" y="1922441"/>
            <a:ext cx="720000" cy="720000"/>
            <a:chOff x="6890006" y="1922441"/>
            <a:chExt cx="720000" cy="720000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1B3893E6-5E14-483E-8192-F921A702FF7F}"/>
                </a:ext>
              </a:extLst>
            </p:cNvPr>
            <p:cNvSpPr/>
            <p:nvPr/>
          </p:nvSpPr>
          <p:spPr>
            <a:xfrm>
              <a:off x="6890006" y="1922441"/>
              <a:ext cx="720000" cy="72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264D050-46F3-4A1B-A2E8-7549473F7E1F}"/>
                </a:ext>
              </a:extLst>
            </p:cNvPr>
            <p:cNvSpPr/>
            <p:nvPr/>
          </p:nvSpPr>
          <p:spPr>
            <a:xfrm rot="205640">
              <a:off x="7018172" y="2046415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6061005-59AB-4237-89A0-540FBAC6A063}"/>
              </a:ext>
            </a:extLst>
          </p:cNvPr>
          <p:cNvGrpSpPr/>
          <p:nvPr/>
        </p:nvGrpSpPr>
        <p:grpSpPr>
          <a:xfrm>
            <a:off x="6153535" y="2457897"/>
            <a:ext cx="720000" cy="720000"/>
            <a:chOff x="6153535" y="2457897"/>
            <a:chExt cx="720000" cy="720000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3EA84949-42EE-4541-955B-6D5AB9DE39EB}"/>
                </a:ext>
              </a:extLst>
            </p:cNvPr>
            <p:cNvSpPr/>
            <p:nvPr/>
          </p:nvSpPr>
          <p:spPr>
            <a:xfrm rot="18443592">
              <a:off x="6153535" y="2457897"/>
              <a:ext cx="720000" cy="7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1F87315-0B81-4181-88BF-0C7291721E27}"/>
                </a:ext>
              </a:extLst>
            </p:cNvPr>
            <p:cNvSpPr/>
            <p:nvPr/>
          </p:nvSpPr>
          <p:spPr>
            <a:xfrm rot="18454374">
              <a:off x="6232942" y="2579645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A32A671-E72A-43F4-92FA-62D6F16F5A4E}"/>
              </a:ext>
            </a:extLst>
          </p:cNvPr>
          <p:cNvGrpSpPr/>
          <p:nvPr/>
        </p:nvGrpSpPr>
        <p:grpSpPr>
          <a:xfrm>
            <a:off x="6214495" y="3450169"/>
            <a:ext cx="720000" cy="720000"/>
            <a:chOff x="6214495" y="3450169"/>
            <a:chExt cx="720000" cy="720000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0F725CB-317F-4CF2-A3A8-778DA2E4C062}"/>
                </a:ext>
              </a:extLst>
            </p:cNvPr>
            <p:cNvSpPr/>
            <p:nvPr/>
          </p:nvSpPr>
          <p:spPr>
            <a:xfrm rot="18443592">
              <a:off x="6214495" y="3450169"/>
              <a:ext cx="72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1B76E95-1FA4-41D9-8461-70D779D47634}"/>
                </a:ext>
              </a:extLst>
            </p:cNvPr>
            <p:cNvSpPr/>
            <p:nvPr/>
          </p:nvSpPr>
          <p:spPr>
            <a:xfrm rot="17964951">
              <a:off x="6301496" y="3544421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545E0589-C563-46B0-BDFF-298E7778BA45}"/>
              </a:ext>
            </a:extLst>
          </p:cNvPr>
          <p:cNvGrpSpPr/>
          <p:nvPr/>
        </p:nvGrpSpPr>
        <p:grpSpPr>
          <a:xfrm>
            <a:off x="7019551" y="3872621"/>
            <a:ext cx="720000" cy="720000"/>
            <a:chOff x="7019551" y="3872621"/>
            <a:chExt cx="720000" cy="720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024D538D-CEE6-4227-9A53-7831509DCAFB}"/>
                </a:ext>
              </a:extLst>
            </p:cNvPr>
            <p:cNvSpPr/>
            <p:nvPr/>
          </p:nvSpPr>
          <p:spPr>
            <a:xfrm rot="15535462">
              <a:off x="7019551" y="3872621"/>
              <a:ext cx="720000" cy="7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A87ED339-4C6F-4EB6-B1E0-F8A27BEE421C}"/>
                </a:ext>
              </a:extLst>
            </p:cNvPr>
            <p:cNvSpPr/>
            <p:nvPr/>
          </p:nvSpPr>
          <p:spPr>
            <a:xfrm rot="20747559">
              <a:off x="7196613" y="4005896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C1740AEB-F4CD-40F0-91C0-543D55EA27FF}"/>
              </a:ext>
            </a:extLst>
          </p:cNvPr>
          <p:cNvGrpSpPr/>
          <p:nvPr/>
        </p:nvGrpSpPr>
        <p:grpSpPr>
          <a:xfrm>
            <a:off x="7823277" y="3366442"/>
            <a:ext cx="720000" cy="720000"/>
            <a:chOff x="7823277" y="3366442"/>
            <a:chExt cx="720000" cy="720000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EB0F74C6-B6B0-4217-9AB9-2D7DF9161AAF}"/>
                </a:ext>
              </a:extLst>
            </p:cNvPr>
            <p:cNvSpPr/>
            <p:nvPr/>
          </p:nvSpPr>
          <p:spPr>
            <a:xfrm rot="13130423">
              <a:off x="7823277" y="3366442"/>
              <a:ext cx="720000" cy="7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DC744C1-36F7-41AC-9104-CB33E04DEFE2}"/>
                </a:ext>
              </a:extLst>
            </p:cNvPr>
            <p:cNvSpPr/>
            <p:nvPr/>
          </p:nvSpPr>
          <p:spPr>
            <a:xfrm rot="18463299">
              <a:off x="7957260" y="3459769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A3BA4FCA-F001-49B6-8071-686D7ABCE475}"/>
              </a:ext>
            </a:extLst>
          </p:cNvPr>
          <p:cNvGrpSpPr/>
          <p:nvPr/>
        </p:nvGrpSpPr>
        <p:grpSpPr>
          <a:xfrm>
            <a:off x="7759121" y="2333327"/>
            <a:ext cx="720000" cy="720000"/>
            <a:chOff x="7759121" y="2333327"/>
            <a:chExt cx="720000" cy="72000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1242331B-DB10-4A1A-A541-F16F4555998F}"/>
                </a:ext>
              </a:extLst>
            </p:cNvPr>
            <p:cNvSpPr/>
            <p:nvPr/>
          </p:nvSpPr>
          <p:spPr>
            <a:xfrm rot="13488827">
              <a:off x="7759121" y="2333327"/>
              <a:ext cx="720000" cy="720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C059063B-A00A-4F0F-A6C6-2A3C2A401506}"/>
                </a:ext>
              </a:extLst>
            </p:cNvPr>
            <p:cNvSpPr/>
            <p:nvPr/>
          </p:nvSpPr>
          <p:spPr>
            <a:xfrm rot="18463299">
              <a:off x="7856265" y="2409131"/>
              <a:ext cx="50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565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1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E8FD05-69F0-4D4B-A642-01430638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15D8AB-1849-4087-B15B-74C7B3F2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20283"/>
            <a:ext cx="4633306" cy="4984280"/>
          </a:xfrm>
        </p:spPr>
        <p:txBody>
          <a:bodyPr>
            <a:normAutofit fontScale="92500"/>
          </a:bodyPr>
          <a:lstStyle/>
          <a:p>
            <a:r>
              <a:rPr lang="fi-FI" i="1" dirty="0"/>
              <a:t>Lämmönjohde </a:t>
            </a:r>
            <a:r>
              <a:rPr lang="fi-FI" dirty="0"/>
              <a:t>on aine, jossa lämpö kulkee nopeasti</a:t>
            </a:r>
            <a:endParaRPr lang="fi-FI" i="1" dirty="0"/>
          </a:p>
          <a:p>
            <a:pPr lvl="1"/>
            <a:r>
              <a:rPr lang="fi-FI" dirty="0"/>
              <a:t>Paistinpannu on rautaa. Pannua lämmitetään alta. Lämpö kulkee pannun läpi toiselle puolelle. Rauta </a:t>
            </a:r>
            <a:r>
              <a:rPr lang="fi-FI" i="1" dirty="0"/>
              <a:t>johtaa lämpöä</a:t>
            </a:r>
            <a:r>
              <a:rPr lang="fi-FI" dirty="0"/>
              <a:t> hyvin. Rauta on hyvä johde.</a:t>
            </a:r>
          </a:p>
          <a:p>
            <a:r>
              <a:rPr lang="fi-FI" dirty="0"/>
              <a:t>Jos aine johtaa lämpöä huonosti, se on </a:t>
            </a:r>
            <a:r>
              <a:rPr lang="fi-FI" i="1" dirty="0"/>
              <a:t>lämmöneriste</a:t>
            </a:r>
          </a:p>
          <a:p>
            <a:pPr lvl="1"/>
            <a:r>
              <a:rPr lang="fi-FI" dirty="0"/>
              <a:t>Paistinpannun rautaosaa ei voi koskea. Kahva on muovia. Kahva tuntuu viileältä. Muovi on eriste. Muovi johtaa lämpöä huonosti.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EF136F6-41E9-4E75-A3D4-1D4E2A8DE3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4" y="4546368"/>
            <a:ext cx="3481237" cy="195819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0B1DF0-0579-4D17-A40E-76F3DD30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55" y="1520283"/>
            <a:ext cx="348123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EDF28-7544-4BDD-B6F6-270D5709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81FBD3-8454-44EC-9FBF-D60BEF11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Lämpö johtuu hitaasti materiaalia pitkin</a:t>
            </a:r>
          </a:p>
        </p:txBody>
      </p:sp>
    </p:spTree>
    <p:extLst>
      <p:ext uri="{BB962C8B-B14F-4D97-AF65-F5344CB8AC3E}">
        <p14:creationId xmlns:p14="http://schemas.microsoft.com/office/powerpoint/2010/main" val="321155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E644A8-29E3-498F-9EC6-02177FD8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 johtuminen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20EE96-2173-43BA-B857-3C6A58B5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98724"/>
          </a:xfrm>
        </p:spPr>
        <p:txBody>
          <a:bodyPr/>
          <a:lstStyle/>
          <a:p>
            <a:r>
              <a:rPr lang="fi-FI" dirty="0"/>
              <a:t>Lämpö on atomien ja molekyylien liikettä </a:t>
            </a:r>
          </a:p>
          <a:p>
            <a:r>
              <a:rPr lang="fi-FI" dirty="0"/>
              <a:t>Lämmön johtuminen tapahtuu niin, että molekyylit törmäilevät toisiinsa ja saavat viereisen molekyylin värähtelemään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E9A6F47-EDC8-4031-93DB-228FA75B1CD9}"/>
              </a:ext>
            </a:extLst>
          </p:cNvPr>
          <p:cNvSpPr/>
          <p:nvPr/>
        </p:nvSpPr>
        <p:spPr>
          <a:xfrm>
            <a:off x="518784" y="3727468"/>
            <a:ext cx="7958397" cy="6982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F42E4C7-53F7-4358-AFAB-4BB2A6509BF8}"/>
              </a:ext>
            </a:extLst>
          </p:cNvPr>
          <p:cNvSpPr/>
          <p:nvPr/>
        </p:nvSpPr>
        <p:spPr>
          <a:xfrm>
            <a:off x="518783" y="3727467"/>
            <a:ext cx="7958397" cy="69826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6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F96112C-2B64-43B5-AE81-7B3A2D5329E7}"/>
              </a:ext>
            </a:extLst>
          </p:cNvPr>
          <p:cNvSpPr/>
          <p:nvPr/>
        </p:nvSpPr>
        <p:spPr>
          <a:xfrm>
            <a:off x="1976755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F949700-40E8-4957-997F-EA9D4B14A4FD}"/>
              </a:ext>
            </a:extLst>
          </p:cNvPr>
          <p:cNvSpPr/>
          <p:nvPr/>
        </p:nvSpPr>
        <p:spPr>
          <a:xfrm>
            <a:off x="3239487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04B9F4E-09EC-4BE8-AB39-0CE89F9C5BF4}"/>
              </a:ext>
            </a:extLst>
          </p:cNvPr>
          <p:cNvSpPr/>
          <p:nvPr/>
        </p:nvSpPr>
        <p:spPr>
          <a:xfrm>
            <a:off x="4502219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378F39B8-B334-4BFC-B0A3-F01FF44F09DB}"/>
              </a:ext>
            </a:extLst>
          </p:cNvPr>
          <p:cNvSpPr/>
          <p:nvPr/>
        </p:nvSpPr>
        <p:spPr>
          <a:xfrm>
            <a:off x="5764951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E6345F62-D997-46EA-A554-B7533331C3B4}"/>
              </a:ext>
            </a:extLst>
          </p:cNvPr>
          <p:cNvSpPr/>
          <p:nvPr/>
        </p:nvSpPr>
        <p:spPr>
          <a:xfrm>
            <a:off x="7027683" y="5057502"/>
            <a:ext cx="720000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0949 L 0.00659 -0.00925 L -0.05243 -0.01967 L -0.02448 -0.07013 L 0.01145 0.08519 L 0.01632 -0.025 L 0.04635 -0.025 L 0.00659 0.01644 L 0.05711 -0.00416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6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538 -0.00416 L 0.04705 -0.01064 L -0.02275 -0.01967 L 0.01892 0.02153 L -0.02466 0.06575 L 0.06562 -0.004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2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5434 -0.00162 L 0.05434 -0.00138 L 0.0125 -0.06759 L -0.04775 -0.00046 L -0.01771 0.07732 L 0.02708 0.06945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6458 -0.003 L 0.06458 -0.00277 C 0.06284 -0.00601 0.06145 -0.00925 0.05972 -0.01203 C 0.05885 -0.01342 0.05764 -0.01458 0.05677 -0.01597 C 0.05503 -0.01875 0.05191 -0.025 0.05191 -0.02476 L 0.02968 -0.07013 L 0.02673 0.08635 L -0.01684 0.03704 L 0.00434 -0.00555 " pathEditMode="relative" rAng="0" ptsTypes="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2709 0.06945 L 0.04862 0.02917 L -0.01579 0.04352 L -0.03003 0.0007 L -0.00972 -0.07824 C -0.00364 -0.05509 0.01129 -0.04977 0.01737 -0.0266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73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278 0.00116 L 0.05469 0.08403 L -0.00364 0.08403 L 0.02153 -0.02986 L 0.06441 0.00371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677 -0.01064 L -0.00677 -0.01064 L 0.04358 -0.03773 L 0.07674 0.03218 L 0.03681 0.09051 L 0.07274 -0.00277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6441 0.00232 L 0.06337 0.06181 L 0.00608 0.11505 L -0.025 0.07477 L -0.01736 -0.04282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625 -0.00416 L -0.03143 -0.06759 L 0.01406 -0.06759 L -0.02761 0.06065 L 0.03455 0.09051 L 0.01319 0.04237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1718 -0.0287 L -0.0566 0.00093 L 0.05312 0.02038 L -0.00417 0.1007 L -0.02952 0.04237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5E-6 -2.22222E-6 L 5E-6 0.00023 L 0.04462 -0.0412 L 0.0757 0.02986 L 5E-6 -2.22222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7396 -0.00416 L 0.02622 0.08403 L 0.02535 0.03473 L -0.03003 0.07084 L -0.00382 0.00093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1719 -0.04189 L 0.05278 -0.04814 L -0.03559 0.01528 L -0.00174 0.0023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151 0.04514 L 0.0151 0.04514 L 0.01215 -0.06365 L -0.04115 -0.00555 L 0.00139 -0.00162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4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0642 -0.00671 L 0.01527 -0.08171 L -0.06233 0.01922 L 0.00642 -0.00671 Z " pathEditMode="relative" ptsTypes="AA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7" grpId="2" animBg="1"/>
      <p:bldP spid="7" grpId="3" animBg="1"/>
      <p:bldP spid="7" grpId="4" animBg="1"/>
      <p:bldP spid="10" grpId="0" animBg="1"/>
      <p:bldP spid="10" grpId="1" animBg="1"/>
      <p:bldP spid="10" grpId="2" animBg="1"/>
      <p:bldP spid="10" grpId="3" animBg="1"/>
      <p:bldP spid="13" grpId="0" animBg="1"/>
      <p:bldP spid="13" grpId="1" animBg="1"/>
      <p:bldP spid="13" grpId="2" animBg="1"/>
      <p:bldP spid="55" grpId="0" animBg="1"/>
      <p:bldP spid="55" grpId="1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4B14AE-C7A9-4D59-BC85-D5BF94BF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BA640E-CC07-487C-A765-B0D30813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3355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Eristettä käytetään, kun halutaan säilyttää lämpö </a:t>
            </a:r>
          </a:p>
          <a:p>
            <a:pPr lvl="1"/>
            <a:r>
              <a:rPr lang="fi-FI" dirty="0"/>
              <a:t>Vaatteet</a:t>
            </a:r>
          </a:p>
          <a:p>
            <a:pPr lvl="1"/>
            <a:r>
              <a:rPr lang="fi-FI" dirty="0"/>
              <a:t>Talon seinät</a:t>
            </a:r>
          </a:p>
          <a:p>
            <a:pPr lvl="1"/>
            <a:r>
              <a:rPr lang="fi-FI" dirty="0"/>
              <a:t>Termospullo</a:t>
            </a:r>
          </a:p>
          <a:p>
            <a:r>
              <a:rPr lang="fi-FI" dirty="0"/>
              <a:t>Lämpö on energiaa. </a:t>
            </a:r>
          </a:p>
          <a:p>
            <a:r>
              <a:rPr lang="fi-FI" dirty="0"/>
              <a:t>Kylmää ei ole olemassa. Kylmä tarkoittaa, että lämpöä on vähän. </a:t>
            </a:r>
          </a:p>
          <a:p>
            <a:r>
              <a:rPr lang="fi-FI" dirty="0"/>
              <a:t>Termospullon seinässä on ilmaa. Ilma eristää lämpöä. Lämpö pysyy pullon sisällä.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2405EB-8B53-4A2E-A186-7AF7CFE2E7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915" y="2305284"/>
            <a:ext cx="5428214" cy="305337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3F330320-6D30-4930-8480-84E90482B7D5}"/>
              </a:ext>
            </a:extLst>
          </p:cNvPr>
          <p:cNvGrpSpPr/>
          <p:nvPr/>
        </p:nvGrpSpPr>
        <p:grpSpPr>
          <a:xfrm>
            <a:off x="7005287" y="1825625"/>
            <a:ext cx="1979209" cy="3038881"/>
            <a:chOff x="6799811" y="2962279"/>
            <a:chExt cx="1715539" cy="2740252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C9D2DBD4-E87F-40B2-8031-9921EBED9EC7}"/>
                </a:ext>
              </a:extLst>
            </p:cNvPr>
            <p:cNvSpPr/>
            <p:nvPr/>
          </p:nvSpPr>
          <p:spPr>
            <a:xfrm>
              <a:off x="6799811" y="3167149"/>
              <a:ext cx="1715539" cy="25353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2106BE6-3BBB-466E-B7E1-B56C4D05815A}"/>
                </a:ext>
              </a:extLst>
            </p:cNvPr>
            <p:cNvSpPr/>
            <p:nvPr/>
          </p:nvSpPr>
          <p:spPr>
            <a:xfrm>
              <a:off x="7280132" y="2980112"/>
              <a:ext cx="773083" cy="1870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: Yläkulmat pyöristetty 11">
              <a:extLst>
                <a:ext uri="{FF2B5EF4-FFF2-40B4-BE49-F238E27FC236}">
                  <a16:creationId xmlns:a16="http://schemas.microsoft.com/office/drawing/2014/main" id="{F70DDE4E-B096-4253-B9BD-60F73C0146C7}"/>
                </a:ext>
              </a:extLst>
            </p:cNvPr>
            <p:cNvSpPr/>
            <p:nvPr/>
          </p:nvSpPr>
          <p:spPr>
            <a:xfrm rot="10800000">
              <a:off x="6950995" y="3967163"/>
              <a:ext cx="1413165" cy="1602364"/>
            </a:xfrm>
            <a:prstGeom prst="round2SameRect">
              <a:avLst>
                <a:gd name="adj1" fmla="val 1642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8D504588-08AE-41C5-ADA5-97F3560893CC}"/>
                </a:ext>
              </a:extLst>
            </p:cNvPr>
            <p:cNvSpPr/>
            <p:nvPr/>
          </p:nvSpPr>
          <p:spPr>
            <a:xfrm>
              <a:off x="6950997" y="3167149"/>
              <a:ext cx="1413165" cy="2402378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2F090893-82F9-48D7-B2DA-38EA4A6EAC24}"/>
                </a:ext>
              </a:extLst>
            </p:cNvPr>
            <p:cNvSpPr/>
            <p:nvPr/>
          </p:nvSpPr>
          <p:spPr>
            <a:xfrm>
              <a:off x="7299185" y="2962279"/>
              <a:ext cx="735156" cy="46196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EF26C9CC-8FB2-4367-A68D-7E39B151DAA9}"/>
              </a:ext>
            </a:extLst>
          </p:cNvPr>
          <p:cNvSpPr txBox="1"/>
          <p:nvPr/>
        </p:nvSpPr>
        <p:spPr>
          <a:xfrm>
            <a:off x="8360107" y="5319098"/>
            <a:ext cx="7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eriste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8E6E2AED-8A15-482C-8382-060AA58AFDFF}"/>
              </a:ext>
            </a:extLst>
          </p:cNvPr>
          <p:cNvCxnSpPr>
            <a:stCxn id="4" idx="0"/>
          </p:cNvCxnSpPr>
          <p:nvPr/>
        </p:nvCxnSpPr>
        <p:spPr>
          <a:xfrm flipV="1">
            <a:off x="8715204" y="4606091"/>
            <a:ext cx="162789" cy="7130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1D73C-1B46-40BA-A9B3-7F870EB2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B2F87-E573-4426-96E8-0E0BD6C9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Jääpalojen sulattaminen eri materiaalisissa astioissa </a:t>
            </a:r>
          </a:p>
        </p:txBody>
      </p:sp>
    </p:spTree>
    <p:extLst>
      <p:ext uri="{BB962C8B-B14F-4D97-AF65-F5344CB8AC3E}">
        <p14:creationId xmlns:p14="http://schemas.microsoft.com/office/powerpoint/2010/main" val="149215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C66B5-E6B6-44FB-85C5-ADB285D1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Virtapiiri ja sähkönjohde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F7AF2E-D5A0-484C-A2DC-A5F12BE9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94" y="1580052"/>
            <a:ext cx="4350674" cy="491282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Kaikissa sähkölaitteissa on </a:t>
            </a:r>
            <a:r>
              <a:rPr lang="fi-FI" i="1" dirty="0"/>
              <a:t>virtapiiri. </a:t>
            </a:r>
            <a:r>
              <a:rPr lang="fi-FI" dirty="0"/>
              <a:t>Sähkö liikkuu virtapiirissä.</a:t>
            </a:r>
          </a:p>
          <a:p>
            <a:r>
              <a:rPr lang="fi-FI" dirty="0"/>
              <a:t>Jos virtapiiri katkeaa, sähkö ei enää kulje</a:t>
            </a:r>
          </a:p>
          <a:p>
            <a:r>
              <a:rPr lang="fi-FI" i="1" dirty="0"/>
              <a:t>Sähkönjohde </a:t>
            </a:r>
            <a:r>
              <a:rPr lang="fi-FI" dirty="0"/>
              <a:t>on aine, jonka läpi sähkö kulkee helposti. Virtapiiri pitää tehdä johteista.</a:t>
            </a:r>
            <a:endParaRPr lang="fi-FI" i="1" dirty="0"/>
          </a:p>
          <a:p>
            <a:r>
              <a:rPr lang="fi-FI" i="1" dirty="0"/>
              <a:t>Sähköneriste </a:t>
            </a:r>
            <a:r>
              <a:rPr lang="fi-FI" dirty="0"/>
              <a:t>on aine, jossa sähkö ei kulje helposti. Eriste tekee sähköjohdosta turvallisen.</a:t>
            </a:r>
          </a:p>
          <a:p>
            <a:r>
              <a:rPr lang="fi-FI" dirty="0">
                <a:hlinkClick r:id="rId2"/>
              </a:rPr>
              <a:t>simulaatio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EEF1ED3-AFBB-48E9-8DCE-9F78D51F4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696" y="1690689"/>
            <a:ext cx="4117156" cy="314117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D712D8E-1830-485D-B9C7-B8B09A028CAB}"/>
              </a:ext>
            </a:extLst>
          </p:cNvPr>
          <p:cNvSpPr txBox="1"/>
          <p:nvPr/>
        </p:nvSpPr>
        <p:spPr>
          <a:xfrm>
            <a:off x="5193145" y="4853563"/>
            <a:ext cx="3620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Sähköjohdon sisällä on kuparia. Kupari on johde. </a:t>
            </a:r>
          </a:p>
          <a:p>
            <a:r>
              <a:rPr lang="fi-FI" sz="2000" dirty="0"/>
              <a:t>Sähköjohdon pinnalla on muovia. Muovi on eriste. </a:t>
            </a:r>
          </a:p>
        </p:txBody>
      </p:sp>
    </p:spTree>
    <p:extLst>
      <p:ext uri="{BB962C8B-B14F-4D97-AF65-F5344CB8AC3E}">
        <p14:creationId xmlns:p14="http://schemas.microsoft.com/office/powerpoint/2010/main" val="3093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401</Words>
  <Application>Microsoft Office PowerPoint</Application>
  <PresentationFormat>Näytössä katseltava diaesitys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Johde kuljettaa ja eriste pysäyttää</vt:lpstr>
      <vt:lpstr>Tunnin ohjelma</vt:lpstr>
      <vt:lpstr>Tutkimus</vt:lpstr>
      <vt:lpstr>Lämmönjohde</vt:lpstr>
      <vt:lpstr>Demonstraatio</vt:lpstr>
      <vt:lpstr>Lämmön johtuminen</vt:lpstr>
      <vt:lpstr>Lämmönjohde</vt:lpstr>
      <vt:lpstr>Demonstraatio</vt:lpstr>
      <vt:lpstr>Virtapiiri ja sähkönjohde</vt:lpstr>
      <vt:lpstr>Tutkimus</vt:lpstr>
      <vt:lpstr>Sähkövirta</vt:lpstr>
      <vt:lpstr>Jännite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23</cp:revision>
  <dcterms:created xsi:type="dcterms:W3CDTF">2018-08-13T10:09:59Z</dcterms:created>
  <dcterms:modified xsi:type="dcterms:W3CDTF">2018-09-09T10:38:32Z</dcterms:modified>
</cp:coreProperties>
</file>