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8" r:id="rId4"/>
    <p:sldId id="271" r:id="rId5"/>
    <p:sldId id="272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1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369" autoAdjust="0"/>
  </p:normalViewPr>
  <p:slideViewPr>
    <p:cSldViewPr snapToGrid="0">
      <p:cViewPr varScale="1">
        <p:scale>
          <a:sx n="79" d="100"/>
          <a:sy n="79" d="100"/>
        </p:scale>
        <p:origin x="15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7072-A3E6-4EB8-8EF2-E512C9EE366C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6B3A4-E8AE-4CE9-8931-CCF976017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60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B3A4-E8AE-4CE9-8931-CCF9760175F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184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Väärin. Ihmisessä on ainakin 60 alkuainetta.</a:t>
            </a:r>
          </a:p>
          <a:p>
            <a:pPr marL="228600" indent="-228600">
              <a:buAutoNum type="alphaLcParenR"/>
            </a:pPr>
            <a:r>
              <a:rPr lang="fi-FI" dirty="0"/>
              <a:t>Väärin. Elämälle tärkeimmät alkuaineet ovat C, H, N ja O.</a:t>
            </a:r>
          </a:p>
          <a:p>
            <a:pPr marL="228600" indent="-228600">
              <a:buAutoNum type="alphaLcParenR"/>
            </a:pPr>
            <a:r>
              <a:rPr lang="fi-FI" dirty="0"/>
              <a:t>Oikein.</a:t>
            </a:r>
          </a:p>
          <a:p>
            <a:pPr marL="228600" indent="-228600">
              <a:buAutoNum type="alphaLcParenR"/>
            </a:pPr>
            <a:r>
              <a:rPr lang="fi-FI" dirty="0"/>
              <a:t>Väärin. Sulamispiste on se lämpötila, jossa kiinteä aine sulaa.</a:t>
            </a:r>
          </a:p>
          <a:p>
            <a:pPr marL="228600" indent="-228600">
              <a:buAutoNum type="alphaLcParenR"/>
            </a:pPr>
            <a:r>
              <a:rPr lang="fi-FI" dirty="0"/>
              <a:t>Väärin. Sokeri liukenee suussa. (Sokerin sulamispiste on yli 100 astetta. Suussa ei ole niin kuuma.)</a:t>
            </a:r>
          </a:p>
          <a:p>
            <a:pPr marL="228600" indent="-228600">
              <a:buAutoNum type="alphaLcParenR"/>
            </a:pPr>
            <a:r>
              <a:rPr lang="fi-FI" dirty="0"/>
              <a:t>Oikein.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B3A4-E8AE-4CE9-8931-CCF9760175F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16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Neutraali hapan </a:t>
            </a:r>
            <a:r>
              <a:rPr lang="fi-FI" dirty="0" err="1"/>
              <a:t>hapan</a:t>
            </a:r>
            <a:endParaRPr lang="fi-FI" dirty="0"/>
          </a:p>
          <a:p>
            <a:r>
              <a:rPr lang="fi-FI" dirty="0"/>
              <a:t>Emäksinen hapan emäksinen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B3A4-E8AE-4CE9-8931-CCF9760175F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4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9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88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26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0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7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1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3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6B19-3C15-4654-921D-59FB114C28B3}" type="datetimeFigureOut">
              <a:rPr lang="fi-FI" smtClean="0"/>
              <a:t>28.9.2017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61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1D76C-C865-4B0C-B94F-44C1DC491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" y="2909599"/>
            <a:ext cx="5939444" cy="2078037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 anchor="ctr" anchorCtr="1"/>
          <a:lstStyle/>
          <a:p>
            <a:r>
              <a:rPr lang="fi-FI" dirty="0"/>
              <a:t>Vetyionit maistuvat kirpeiltä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E130F5-0666-4EFA-87B8-97D5D562D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040" y="6178983"/>
            <a:ext cx="4052455" cy="471198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i-FI" dirty="0"/>
              <a:t>Jan Jansson @TYK 2017-2018</a:t>
            </a:r>
          </a:p>
        </p:txBody>
      </p:sp>
    </p:spTree>
    <p:extLst>
      <p:ext uri="{BB962C8B-B14F-4D97-AF65-F5344CB8AC3E}">
        <p14:creationId xmlns:p14="http://schemas.microsoft.com/office/powerpoint/2010/main" val="405137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764EBB-AA13-41AE-88B9-3BC5F19D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Happo ja emäs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32476E-0BC0-4DEF-A146-FF37B2C69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8225"/>
            <a:ext cx="5323263" cy="518714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Happo on aine, josta voi irrota vetyioni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Vetyioni (H</a:t>
            </a:r>
            <a:r>
              <a:rPr lang="fi-FI" baseline="30000" dirty="0"/>
              <a:t>+</a:t>
            </a:r>
            <a:r>
              <a:rPr lang="fi-FI" dirty="0"/>
              <a:t>) tarttuu vesimolekyyliin. Muodostuu </a:t>
            </a:r>
            <a:r>
              <a:rPr lang="fi-FI" dirty="0" err="1"/>
              <a:t>oksoniumioni</a:t>
            </a:r>
            <a:r>
              <a:rPr lang="fi-FI" dirty="0"/>
              <a:t> (H</a:t>
            </a:r>
            <a:r>
              <a:rPr lang="fi-FI" baseline="-25000" dirty="0"/>
              <a:t>3</a:t>
            </a:r>
            <a:r>
              <a:rPr lang="fi-FI" dirty="0"/>
              <a:t>O</a:t>
            </a:r>
            <a:r>
              <a:rPr lang="fi-FI" baseline="30000" dirty="0"/>
              <a:t>+</a:t>
            </a:r>
            <a:r>
              <a:rPr lang="fi-FI" dirty="0"/>
              <a:t>). Ne aiheuttavat happamat ominaisuudet</a:t>
            </a:r>
          </a:p>
        </p:txBody>
      </p: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17959F40-C821-4778-8BE9-9FDD03519BE3}"/>
              </a:ext>
            </a:extLst>
          </p:cNvPr>
          <p:cNvGrpSpPr/>
          <p:nvPr/>
        </p:nvGrpSpPr>
        <p:grpSpPr>
          <a:xfrm>
            <a:off x="4527517" y="4093961"/>
            <a:ext cx="626387" cy="626387"/>
            <a:chOff x="5533358" y="4093961"/>
            <a:chExt cx="626387" cy="626387"/>
          </a:xfrm>
        </p:grpSpPr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5C081233-63E4-4C03-B637-758ACA52BC92}"/>
                </a:ext>
              </a:extLst>
            </p:cNvPr>
            <p:cNvSpPr/>
            <p:nvPr/>
          </p:nvSpPr>
          <p:spPr>
            <a:xfrm>
              <a:off x="5689955" y="4250558"/>
              <a:ext cx="313194" cy="313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H</a:t>
              </a:r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E3ED30E3-5CA6-447D-964F-BC0899F68C3E}"/>
                </a:ext>
              </a:extLst>
            </p:cNvPr>
            <p:cNvSpPr/>
            <p:nvPr/>
          </p:nvSpPr>
          <p:spPr>
            <a:xfrm>
              <a:off x="5533358" y="4093961"/>
              <a:ext cx="626387" cy="6263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56" name="Ellipsi 55">
            <a:extLst>
              <a:ext uri="{FF2B5EF4-FFF2-40B4-BE49-F238E27FC236}">
                <a16:creationId xmlns:a16="http://schemas.microsoft.com/office/drawing/2014/main" id="{BA5C0DC0-AB6E-4BB4-98D6-5DA2E3A0301E}"/>
              </a:ext>
            </a:extLst>
          </p:cNvPr>
          <p:cNvSpPr/>
          <p:nvPr/>
        </p:nvSpPr>
        <p:spPr>
          <a:xfrm>
            <a:off x="4464552" y="4303061"/>
            <a:ext cx="125277" cy="125277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AE6CC308-4106-48C3-8F6B-DDCE9DA1308B}"/>
              </a:ext>
            </a:extLst>
          </p:cNvPr>
          <p:cNvSpPr/>
          <p:nvPr/>
        </p:nvSpPr>
        <p:spPr>
          <a:xfrm>
            <a:off x="4095255" y="4218726"/>
            <a:ext cx="535745" cy="313194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BBBC5837-A9FA-4851-9421-0376E9761A3F}"/>
              </a:ext>
            </a:extLst>
          </p:cNvPr>
          <p:cNvGrpSpPr/>
          <p:nvPr/>
        </p:nvGrpSpPr>
        <p:grpSpPr>
          <a:xfrm>
            <a:off x="440574" y="2319975"/>
            <a:ext cx="3830946" cy="2609473"/>
            <a:chOff x="1446415" y="2319975"/>
            <a:chExt cx="3830946" cy="2609473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8DBB28B0-65ED-49A5-869B-CF460C0F6241}"/>
                </a:ext>
              </a:extLst>
            </p:cNvPr>
            <p:cNvSpPr/>
            <p:nvPr/>
          </p:nvSpPr>
          <p:spPr>
            <a:xfrm>
              <a:off x="2610669" y="3473097"/>
              <a:ext cx="313194" cy="313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C</a:t>
              </a:r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1A751162-8330-4F7C-BCF5-6F0A2934356F}"/>
                </a:ext>
              </a:extLst>
            </p:cNvPr>
            <p:cNvSpPr/>
            <p:nvPr/>
          </p:nvSpPr>
          <p:spPr>
            <a:xfrm>
              <a:off x="2297475" y="3159904"/>
              <a:ext cx="939581" cy="93958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0A3F0F31-87E1-465D-8113-8149DCD51D13}"/>
                </a:ext>
              </a:extLst>
            </p:cNvPr>
            <p:cNvSpPr/>
            <p:nvPr/>
          </p:nvSpPr>
          <p:spPr>
            <a:xfrm>
              <a:off x="2454072" y="3316501"/>
              <a:ext cx="626387" cy="6263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9713F78E-B963-48F5-9D6B-00C0A9EF56C0}"/>
                </a:ext>
              </a:extLst>
            </p:cNvPr>
            <p:cNvSpPr/>
            <p:nvPr/>
          </p:nvSpPr>
          <p:spPr>
            <a:xfrm>
              <a:off x="2704627" y="3269522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DDD4B50D-D618-429B-9A73-54FE72BC10F4}"/>
                </a:ext>
              </a:extLst>
            </p:cNvPr>
            <p:cNvSpPr/>
            <p:nvPr/>
          </p:nvSpPr>
          <p:spPr>
            <a:xfrm>
              <a:off x="2704627" y="3864590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CF68145A-4D89-4367-9961-E788DE1EA4DB}"/>
                </a:ext>
              </a:extLst>
            </p:cNvPr>
            <p:cNvSpPr/>
            <p:nvPr/>
          </p:nvSpPr>
          <p:spPr>
            <a:xfrm>
              <a:off x="3190077" y="3567056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37434F2B-88AA-404C-80AB-135468CF4FE6}"/>
                </a:ext>
              </a:extLst>
            </p:cNvPr>
            <p:cNvSpPr/>
            <p:nvPr/>
          </p:nvSpPr>
          <p:spPr>
            <a:xfrm>
              <a:off x="2713795" y="3081605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5F32F507-B9CE-4C16-B703-A60D929F05C9}"/>
                </a:ext>
              </a:extLst>
            </p:cNvPr>
            <p:cNvSpPr/>
            <p:nvPr/>
          </p:nvSpPr>
          <p:spPr>
            <a:xfrm>
              <a:off x="2234836" y="3567056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D7B22680-C31B-4462-B6AE-B57074B72739}"/>
                </a:ext>
              </a:extLst>
            </p:cNvPr>
            <p:cNvSpPr/>
            <p:nvPr/>
          </p:nvSpPr>
          <p:spPr>
            <a:xfrm>
              <a:off x="2704627" y="4052506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6126112E-EAA7-408E-BBB5-ED724B42619B}"/>
                </a:ext>
              </a:extLst>
            </p:cNvPr>
            <p:cNvSpPr/>
            <p:nvPr/>
          </p:nvSpPr>
          <p:spPr>
            <a:xfrm>
              <a:off x="4593124" y="4256082"/>
              <a:ext cx="313194" cy="313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O</a:t>
              </a:r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9A3AEED8-77FF-4024-95BE-823BAC1EA170}"/>
                </a:ext>
              </a:extLst>
            </p:cNvPr>
            <p:cNvSpPr/>
            <p:nvPr/>
          </p:nvSpPr>
          <p:spPr>
            <a:xfrm>
              <a:off x="4279931" y="3942888"/>
              <a:ext cx="939581" cy="93958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7363CEDC-EA5A-4AD0-9D9F-BC7B8F723F82}"/>
                </a:ext>
              </a:extLst>
            </p:cNvPr>
            <p:cNvSpPr/>
            <p:nvPr/>
          </p:nvSpPr>
          <p:spPr>
            <a:xfrm>
              <a:off x="4436528" y="4099485"/>
              <a:ext cx="626387" cy="6263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AD4876C5-0124-49B9-89BD-1C610D8B63E3}"/>
                </a:ext>
              </a:extLst>
            </p:cNvPr>
            <p:cNvSpPr/>
            <p:nvPr/>
          </p:nvSpPr>
          <p:spPr>
            <a:xfrm>
              <a:off x="4687082" y="4052506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75131660-9E2B-4400-A7AD-12D300764EC9}"/>
                </a:ext>
              </a:extLst>
            </p:cNvPr>
            <p:cNvSpPr/>
            <p:nvPr/>
          </p:nvSpPr>
          <p:spPr>
            <a:xfrm>
              <a:off x="4687082" y="4647574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C08F1A9A-B097-4658-BC07-D00378E38769}"/>
                </a:ext>
              </a:extLst>
            </p:cNvPr>
            <p:cNvSpPr/>
            <p:nvPr/>
          </p:nvSpPr>
          <p:spPr>
            <a:xfrm>
              <a:off x="4944898" y="4741532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8A4CF8EE-3187-4F79-B344-7DE400687CC9}"/>
                </a:ext>
              </a:extLst>
            </p:cNvPr>
            <p:cNvSpPr/>
            <p:nvPr/>
          </p:nvSpPr>
          <p:spPr>
            <a:xfrm>
              <a:off x="5097865" y="4616254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487967C8-DC56-4D4E-9E53-B7E54193912B}"/>
                </a:ext>
              </a:extLst>
            </p:cNvPr>
            <p:cNvSpPr/>
            <p:nvPr/>
          </p:nvSpPr>
          <p:spPr>
            <a:xfrm>
              <a:off x="4465817" y="4772851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5A82F6C1-8958-4E10-95D0-19224DA14752}"/>
                </a:ext>
              </a:extLst>
            </p:cNvPr>
            <p:cNvSpPr/>
            <p:nvPr/>
          </p:nvSpPr>
          <p:spPr>
            <a:xfrm>
              <a:off x="4334740" y="4655404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1EA57285-BE96-4516-8776-DBE26E5B233A}"/>
                </a:ext>
              </a:extLst>
            </p:cNvPr>
            <p:cNvSpPr/>
            <p:nvPr/>
          </p:nvSpPr>
          <p:spPr>
            <a:xfrm>
              <a:off x="4373320" y="4026880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DCFDCCF0-8086-455C-877D-16F4C694CDAA}"/>
                </a:ext>
              </a:extLst>
            </p:cNvPr>
            <p:cNvSpPr/>
            <p:nvPr/>
          </p:nvSpPr>
          <p:spPr>
            <a:xfrm>
              <a:off x="5152084" y="4303061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DBD782D2-C56F-43F4-AAC5-7DB94DC95A3F}"/>
                </a:ext>
              </a:extLst>
            </p:cNvPr>
            <p:cNvSpPr/>
            <p:nvPr/>
          </p:nvSpPr>
          <p:spPr>
            <a:xfrm>
              <a:off x="3762167" y="3473097"/>
              <a:ext cx="313194" cy="313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C</a:t>
              </a:r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00D8DF1F-7668-4E63-967F-F8FD0496B716}"/>
                </a:ext>
              </a:extLst>
            </p:cNvPr>
            <p:cNvSpPr/>
            <p:nvPr/>
          </p:nvSpPr>
          <p:spPr>
            <a:xfrm>
              <a:off x="3448973" y="3159904"/>
              <a:ext cx="939581" cy="93958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F8B1FBF3-BB2F-489E-8631-10C2A7B161D1}"/>
                </a:ext>
              </a:extLst>
            </p:cNvPr>
            <p:cNvSpPr/>
            <p:nvPr/>
          </p:nvSpPr>
          <p:spPr>
            <a:xfrm>
              <a:off x="3605570" y="3316501"/>
              <a:ext cx="626387" cy="6263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7CADF87B-F70E-4AED-AC7C-082281C080CF}"/>
                </a:ext>
              </a:extLst>
            </p:cNvPr>
            <p:cNvSpPr/>
            <p:nvPr/>
          </p:nvSpPr>
          <p:spPr>
            <a:xfrm>
              <a:off x="3856125" y="3269522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03D39177-A898-4D0F-8A67-0E4718F9AE7D}"/>
                </a:ext>
              </a:extLst>
            </p:cNvPr>
            <p:cNvSpPr/>
            <p:nvPr/>
          </p:nvSpPr>
          <p:spPr>
            <a:xfrm>
              <a:off x="3856125" y="3864590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89356DC8-9DA5-4CCF-99FF-7F3B17B46ED0}"/>
                </a:ext>
              </a:extLst>
            </p:cNvPr>
            <p:cNvSpPr/>
            <p:nvPr/>
          </p:nvSpPr>
          <p:spPr>
            <a:xfrm>
              <a:off x="4287391" y="3367010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11986F5E-40AB-49E4-8D6F-F6AABD169AE2}"/>
                </a:ext>
              </a:extLst>
            </p:cNvPr>
            <p:cNvSpPr/>
            <p:nvPr/>
          </p:nvSpPr>
          <p:spPr>
            <a:xfrm>
              <a:off x="4130681" y="3187807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94B503CB-6D45-4397-A283-286809438F8E}"/>
                </a:ext>
              </a:extLst>
            </p:cNvPr>
            <p:cNvSpPr/>
            <p:nvPr/>
          </p:nvSpPr>
          <p:spPr>
            <a:xfrm>
              <a:off x="3386335" y="3567056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E2493F2F-AC48-4F12-B8AA-7F5596AC0684}"/>
                </a:ext>
              </a:extLst>
            </p:cNvPr>
            <p:cNvSpPr/>
            <p:nvPr/>
          </p:nvSpPr>
          <p:spPr>
            <a:xfrm>
              <a:off x="4197048" y="3864590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C78CEB4D-FE56-4115-9522-9290BAFB9E22}"/>
                </a:ext>
              </a:extLst>
            </p:cNvPr>
            <p:cNvSpPr/>
            <p:nvPr/>
          </p:nvSpPr>
          <p:spPr>
            <a:xfrm>
              <a:off x="4623875" y="2633169"/>
              <a:ext cx="313194" cy="313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O</a:t>
              </a:r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1650F962-36E3-444F-B845-A7E1E103C6D6}"/>
                </a:ext>
              </a:extLst>
            </p:cNvPr>
            <p:cNvSpPr/>
            <p:nvPr/>
          </p:nvSpPr>
          <p:spPr>
            <a:xfrm>
              <a:off x="4310681" y="2319975"/>
              <a:ext cx="939581" cy="93958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AA098405-BE72-46E4-A1C2-7BE1DD35D04C}"/>
                </a:ext>
              </a:extLst>
            </p:cNvPr>
            <p:cNvSpPr/>
            <p:nvPr/>
          </p:nvSpPr>
          <p:spPr>
            <a:xfrm>
              <a:off x="4467278" y="2476572"/>
              <a:ext cx="626387" cy="6263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E924A065-86A7-4912-9DA5-39295DA55EB5}"/>
                </a:ext>
              </a:extLst>
            </p:cNvPr>
            <p:cNvSpPr/>
            <p:nvPr/>
          </p:nvSpPr>
          <p:spPr>
            <a:xfrm>
              <a:off x="4717833" y="2429593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F2697898-388B-47D2-A796-CA1827898CB3}"/>
                </a:ext>
              </a:extLst>
            </p:cNvPr>
            <p:cNvSpPr/>
            <p:nvPr/>
          </p:nvSpPr>
          <p:spPr>
            <a:xfrm>
              <a:off x="4717833" y="3024661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FEFD4B12-0CCE-4395-8C37-1AB14146014B}"/>
                </a:ext>
              </a:extLst>
            </p:cNvPr>
            <p:cNvSpPr/>
            <p:nvPr/>
          </p:nvSpPr>
          <p:spPr>
            <a:xfrm>
              <a:off x="5130024" y="2492232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30256D2C-B961-4C6B-9A7A-D2E6744B90D0}"/>
                </a:ext>
              </a:extLst>
            </p:cNvPr>
            <p:cNvSpPr/>
            <p:nvPr/>
          </p:nvSpPr>
          <p:spPr>
            <a:xfrm>
              <a:off x="5007537" y="2359152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375060C4-39E6-454F-8927-B77C6890DA47}"/>
                </a:ext>
              </a:extLst>
            </p:cNvPr>
            <p:cNvSpPr/>
            <p:nvPr/>
          </p:nvSpPr>
          <p:spPr>
            <a:xfrm>
              <a:off x="4435959" y="2366954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3120799D-1DFD-46EA-A61D-77C03500D77F}"/>
                </a:ext>
              </a:extLst>
            </p:cNvPr>
            <p:cNvSpPr/>
            <p:nvPr/>
          </p:nvSpPr>
          <p:spPr>
            <a:xfrm>
              <a:off x="4467278" y="3118619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69765710-B435-4822-AB63-82A052AF6710}"/>
                </a:ext>
              </a:extLst>
            </p:cNvPr>
            <p:cNvSpPr/>
            <p:nvPr/>
          </p:nvSpPr>
          <p:spPr>
            <a:xfrm>
              <a:off x="4303677" y="2504873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CDB29200-8D32-4A4F-8798-7FF89C74B26F}"/>
                </a:ext>
              </a:extLst>
            </p:cNvPr>
            <p:cNvSpPr/>
            <p:nvPr/>
          </p:nvSpPr>
          <p:spPr>
            <a:xfrm>
              <a:off x="4336962" y="2993712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00677A5A-9E68-4124-9301-DE8597D9A135}"/>
                </a:ext>
              </a:extLst>
            </p:cNvPr>
            <p:cNvSpPr/>
            <p:nvPr/>
          </p:nvSpPr>
          <p:spPr>
            <a:xfrm>
              <a:off x="1603012" y="3473097"/>
              <a:ext cx="313194" cy="313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H</a:t>
              </a:r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FE49D660-522D-4AD9-9888-D0DE7EC80B36}"/>
                </a:ext>
              </a:extLst>
            </p:cNvPr>
            <p:cNvSpPr/>
            <p:nvPr/>
          </p:nvSpPr>
          <p:spPr>
            <a:xfrm>
              <a:off x="1446415" y="3316501"/>
              <a:ext cx="626387" cy="6263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D5625A7F-6626-422C-ABEB-E90FEAA11422}"/>
                </a:ext>
              </a:extLst>
            </p:cNvPr>
            <p:cNvSpPr/>
            <p:nvPr/>
          </p:nvSpPr>
          <p:spPr>
            <a:xfrm>
              <a:off x="2010007" y="3567056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3E8C789E-5796-41FC-9676-316587725B87}"/>
                </a:ext>
              </a:extLst>
            </p:cNvPr>
            <p:cNvSpPr/>
            <p:nvPr/>
          </p:nvSpPr>
          <p:spPr>
            <a:xfrm>
              <a:off x="2608547" y="4459658"/>
              <a:ext cx="313194" cy="313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H</a:t>
              </a:r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37F257DA-60B7-4824-8B7A-54747B5B840F}"/>
                </a:ext>
              </a:extLst>
            </p:cNvPr>
            <p:cNvSpPr/>
            <p:nvPr/>
          </p:nvSpPr>
          <p:spPr>
            <a:xfrm>
              <a:off x="2451950" y="4303061"/>
              <a:ext cx="626387" cy="6263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895DE8F2-779B-416D-912D-936B8472C279}"/>
                </a:ext>
              </a:extLst>
            </p:cNvPr>
            <p:cNvSpPr/>
            <p:nvPr/>
          </p:nvSpPr>
          <p:spPr>
            <a:xfrm>
              <a:off x="2608547" y="2510027"/>
              <a:ext cx="313194" cy="313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H</a:t>
              </a:r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8F5A18CF-FC1C-4FA6-BBDE-51432FF1A1D8}"/>
                </a:ext>
              </a:extLst>
            </p:cNvPr>
            <p:cNvSpPr/>
            <p:nvPr/>
          </p:nvSpPr>
          <p:spPr>
            <a:xfrm>
              <a:off x="2451950" y="2353430"/>
              <a:ext cx="626387" cy="6263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4" name="Ellipsi 53">
              <a:extLst>
                <a:ext uri="{FF2B5EF4-FFF2-40B4-BE49-F238E27FC236}">
                  <a16:creationId xmlns:a16="http://schemas.microsoft.com/office/drawing/2014/main" id="{C406D3B8-5DC6-4725-9746-CCD747F5EF57}"/>
                </a:ext>
              </a:extLst>
            </p:cNvPr>
            <p:cNvSpPr/>
            <p:nvPr/>
          </p:nvSpPr>
          <p:spPr>
            <a:xfrm>
              <a:off x="2713795" y="4250046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2A057B6E-0EFD-4EF5-A026-D90B63DF65E1}"/>
                </a:ext>
              </a:extLst>
            </p:cNvPr>
            <p:cNvSpPr/>
            <p:nvPr/>
          </p:nvSpPr>
          <p:spPr>
            <a:xfrm>
              <a:off x="2713795" y="2917179"/>
              <a:ext cx="125277" cy="1252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3D6EF09F-F264-4DAE-BEF8-98377CD10AF6}"/>
                </a:ext>
              </a:extLst>
            </p:cNvPr>
            <p:cNvSpPr/>
            <p:nvPr/>
          </p:nvSpPr>
          <p:spPr>
            <a:xfrm>
              <a:off x="1916205" y="3473097"/>
              <a:ext cx="535745" cy="313194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C59CD116-6401-43ED-9FAD-234D11B32C73}"/>
                </a:ext>
              </a:extLst>
            </p:cNvPr>
            <p:cNvSpPr/>
            <p:nvPr/>
          </p:nvSpPr>
          <p:spPr>
            <a:xfrm>
              <a:off x="3116790" y="3473097"/>
              <a:ext cx="535745" cy="313194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74586EE7-E1CF-4CD3-998A-D7FBF53F6C13}"/>
                </a:ext>
              </a:extLst>
            </p:cNvPr>
            <p:cNvSpPr/>
            <p:nvPr/>
          </p:nvSpPr>
          <p:spPr>
            <a:xfrm rot="16200000">
              <a:off x="2521258" y="2879509"/>
              <a:ext cx="535745" cy="313194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4272053D-46A4-471A-ADF2-318D6483F7DF}"/>
                </a:ext>
              </a:extLst>
            </p:cNvPr>
            <p:cNvSpPr/>
            <p:nvPr/>
          </p:nvSpPr>
          <p:spPr>
            <a:xfrm rot="16200000">
              <a:off x="2512088" y="4081064"/>
              <a:ext cx="535745" cy="313194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Ellipsi 60">
              <a:extLst>
                <a:ext uri="{FF2B5EF4-FFF2-40B4-BE49-F238E27FC236}">
                  <a16:creationId xmlns:a16="http://schemas.microsoft.com/office/drawing/2014/main" id="{3AEA202F-EA12-47FD-8E9C-E953872D4CC0}"/>
                </a:ext>
              </a:extLst>
            </p:cNvPr>
            <p:cNvSpPr/>
            <p:nvPr/>
          </p:nvSpPr>
          <p:spPr>
            <a:xfrm rot="19176671">
              <a:off x="4011353" y="2984504"/>
              <a:ext cx="535745" cy="313194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B84D8CB8-9FE1-42BE-BDAD-937C9F60291F}"/>
                </a:ext>
              </a:extLst>
            </p:cNvPr>
            <p:cNvSpPr/>
            <p:nvPr/>
          </p:nvSpPr>
          <p:spPr>
            <a:xfrm rot="19176671">
              <a:off x="4173129" y="3138538"/>
              <a:ext cx="535745" cy="313194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A7B4B301-00B1-4F4F-9341-D12E2BBB83C4}"/>
                </a:ext>
              </a:extLst>
            </p:cNvPr>
            <p:cNvSpPr/>
            <p:nvPr/>
          </p:nvSpPr>
          <p:spPr>
            <a:xfrm rot="2400448">
              <a:off x="4069586" y="3855548"/>
              <a:ext cx="535745" cy="313194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68" name="Kuva 67">
            <a:extLst>
              <a:ext uri="{FF2B5EF4-FFF2-40B4-BE49-F238E27FC236}">
                <a16:creationId xmlns:a16="http://schemas.microsoft.com/office/drawing/2014/main" id="{A35550FD-3A17-41B3-AB39-3F6E5F8B70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8330" y="2353124"/>
            <a:ext cx="5095705" cy="2866334"/>
          </a:xfrm>
          <a:prstGeom prst="rect">
            <a:avLst/>
          </a:prstGeom>
        </p:spPr>
      </p:pic>
      <p:grpSp>
        <p:nvGrpSpPr>
          <p:cNvPr id="91" name="Ryhmä 90">
            <a:extLst>
              <a:ext uri="{FF2B5EF4-FFF2-40B4-BE49-F238E27FC236}">
                <a16:creationId xmlns:a16="http://schemas.microsoft.com/office/drawing/2014/main" id="{78394E17-DFF2-45E0-A753-CB0105923708}"/>
              </a:ext>
            </a:extLst>
          </p:cNvPr>
          <p:cNvGrpSpPr/>
          <p:nvPr/>
        </p:nvGrpSpPr>
        <p:grpSpPr>
          <a:xfrm>
            <a:off x="6867121" y="2139020"/>
            <a:ext cx="2160000" cy="3451140"/>
            <a:chOff x="6847302" y="2366954"/>
            <a:chExt cx="2160000" cy="3451140"/>
          </a:xfrm>
        </p:grpSpPr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56528955-1600-4172-BEDC-15F8A041DAD9}"/>
                </a:ext>
              </a:extLst>
            </p:cNvPr>
            <p:cNvSpPr/>
            <p:nvPr/>
          </p:nvSpPr>
          <p:spPr>
            <a:xfrm>
              <a:off x="6847302" y="2366954"/>
              <a:ext cx="2160000" cy="21600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71" name="Suora yhdysviiva 70">
              <a:extLst>
                <a:ext uri="{FF2B5EF4-FFF2-40B4-BE49-F238E27FC236}">
                  <a16:creationId xmlns:a16="http://schemas.microsoft.com/office/drawing/2014/main" id="{50DFBE4F-E351-40DB-979B-54C6D7858D2D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>
              <a:off x="6847302" y="3446954"/>
              <a:ext cx="539616" cy="237114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uora yhdysviiva 71">
              <a:extLst>
                <a:ext uri="{FF2B5EF4-FFF2-40B4-BE49-F238E27FC236}">
                  <a16:creationId xmlns:a16="http://schemas.microsoft.com/office/drawing/2014/main" id="{B4509D08-A282-4A3D-91C2-5C1B7B241E73}"/>
                </a:ext>
              </a:extLst>
            </p:cNvPr>
            <p:cNvCxnSpPr>
              <a:cxnSpLocks/>
              <a:stCxn id="69" idx="5"/>
            </p:cNvCxnSpPr>
            <p:nvPr/>
          </p:nvCxnSpPr>
          <p:spPr>
            <a:xfrm flipH="1">
              <a:off x="7386918" y="4210629"/>
              <a:ext cx="1304059" cy="160746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Ellipsi 84">
            <a:extLst>
              <a:ext uri="{FF2B5EF4-FFF2-40B4-BE49-F238E27FC236}">
                <a16:creationId xmlns:a16="http://schemas.microsoft.com/office/drawing/2014/main" id="{8C8E1A66-752A-4805-A74F-BD36BA0F79D8}"/>
              </a:ext>
            </a:extLst>
          </p:cNvPr>
          <p:cNvSpPr/>
          <p:nvPr/>
        </p:nvSpPr>
        <p:spPr>
          <a:xfrm>
            <a:off x="6761975" y="2630150"/>
            <a:ext cx="902915" cy="744794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2" name="Ryhmä 91">
            <a:extLst>
              <a:ext uri="{FF2B5EF4-FFF2-40B4-BE49-F238E27FC236}">
                <a16:creationId xmlns:a16="http://schemas.microsoft.com/office/drawing/2014/main" id="{D498129E-650E-4EA5-86B5-9D360561A7B1}"/>
              </a:ext>
            </a:extLst>
          </p:cNvPr>
          <p:cNvGrpSpPr/>
          <p:nvPr/>
        </p:nvGrpSpPr>
        <p:grpSpPr>
          <a:xfrm>
            <a:off x="331694" y="2250141"/>
            <a:ext cx="7200967" cy="2841812"/>
            <a:chOff x="331694" y="2250141"/>
            <a:chExt cx="7200967" cy="2841812"/>
          </a:xfrm>
        </p:grpSpPr>
        <p:cxnSp>
          <p:nvCxnSpPr>
            <p:cNvPr id="75" name="Suora yhdysviiva 74">
              <a:extLst>
                <a:ext uri="{FF2B5EF4-FFF2-40B4-BE49-F238E27FC236}">
                  <a16:creationId xmlns:a16="http://schemas.microsoft.com/office/drawing/2014/main" id="{06F34C53-DBE5-41E0-8A40-25AB1EF1F1C6}"/>
                </a:ext>
              </a:extLst>
            </p:cNvPr>
            <p:cNvCxnSpPr>
              <a:cxnSpLocks/>
              <a:endCxn id="85" idx="5"/>
            </p:cNvCxnSpPr>
            <p:nvPr/>
          </p:nvCxnSpPr>
          <p:spPr>
            <a:xfrm flipV="1">
              <a:off x="5780764" y="3265871"/>
              <a:ext cx="1751897" cy="1715221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uora yhdysviiva 75">
              <a:extLst>
                <a:ext uri="{FF2B5EF4-FFF2-40B4-BE49-F238E27FC236}">
                  <a16:creationId xmlns:a16="http://schemas.microsoft.com/office/drawing/2014/main" id="{DBF4034C-6B4D-49B4-9A69-FBDDB7D1BEC0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flipH="1" flipV="1">
              <a:off x="5610155" y="2260969"/>
              <a:ext cx="1603278" cy="369181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uorakulmio: Pyöristetyt kulmat 87">
              <a:extLst>
                <a:ext uri="{FF2B5EF4-FFF2-40B4-BE49-F238E27FC236}">
                  <a16:creationId xmlns:a16="http://schemas.microsoft.com/office/drawing/2014/main" id="{FDD4ED93-C862-4EED-8539-4398AD065EB3}"/>
                </a:ext>
              </a:extLst>
            </p:cNvPr>
            <p:cNvSpPr/>
            <p:nvPr/>
          </p:nvSpPr>
          <p:spPr>
            <a:xfrm>
              <a:off x="331694" y="2250141"/>
              <a:ext cx="5620219" cy="2841812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93" name="Tekstiruutu 92">
            <a:extLst>
              <a:ext uri="{FF2B5EF4-FFF2-40B4-BE49-F238E27FC236}">
                <a16:creationId xmlns:a16="http://schemas.microsoft.com/office/drawing/2014/main" id="{12880012-A73E-4492-B2FE-8813C0398335}"/>
              </a:ext>
            </a:extLst>
          </p:cNvPr>
          <p:cNvSpPr txBox="1"/>
          <p:nvPr/>
        </p:nvSpPr>
        <p:spPr>
          <a:xfrm>
            <a:off x="4743408" y="3367010"/>
            <a:ext cx="124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vetyioni H</a:t>
            </a:r>
            <a:r>
              <a:rPr lang="fi-FI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818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38 C -0.00434 -0.02453 -0.01164 -0.04768 -0.01875 -0.05115 C -0.02587 -0.05486 -0.03282 -0.03912 -0.03959 -0.02338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23 L 0.00156 -2.59259E-6 C 0.00556 -0.00301 0.00903 -0.00578 0.01337 -0.00764 C 0.01545 -0.00856 0.01754 -0.00903 0.01962 -0.00995 C 0.02205 -0.01111 0.02448 -0.0125 0.02691 -0.01365 C 0.02899 -0.01458 0.03125 -0.01528 0.03333 -0.01597 C 0.03611 -0.01713 0.03872 -0.01852 0.04149 -0.01967 L 0.05521 -0.02569 L 0.06059 -0.02824 L 0.06337 -0.0294 L 0.07431 -0.03171 L 0.07431 -0.03148 " pathEditMode="relative" rAng="0" ptsTypes="AAAAAAAAAAAA">
                                      <p:cBhvr>
                                        <p:cTn id="5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6" grpId="0" animBg="1"/>
      <p:bldP spid="56" grpId="1" animBg="1"/>
      <p:bldP spid="63" grpId="0" animBg="1"/>
      <p:bldP spid="63" grpId="1" animBg="1"/>
      <p:bldP spid="85" grpId="0" animBg="1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: Yläkulmat pyöristetty 26">
            <a:extLst>
              <a:ext uri="{FF2B5EF4-FFF2-40B4-BE49-F238E27FC236}">
                <a16:creationId xmlns:a16="http://schemas.microsoft.com/office/drawing/2014/main" id="{9C08401B-9077-4E8E-91B0-9F4EF4B1E678}"/>
              </a:ext>
            </a:extLst>
          </p:cNvPr>
          <p:cNvSpPr/>
          <p:nvPr/>
        </p:nvSpPr>
        <p:spPr>
          <a:xfrm rot="10800000">
            <a:off x="628650" y="4956317"/>
            <a:ext cx="3826972" cy="1793617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FC102A-7BED-4444-BFB4-C0BF522E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Happo ja emäs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772435-6403-47BB-A305-F85580CB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7794" cy="2995757"/>
          </a:xfrm>
        </p:spPr>
        <p:txBody>
          <a:bodyPr/>
          <a:lstStyle/>
          <a:p>
            <a:r>
              <a:rPr lang="fi-FI" dirty="0"/>
              <a:t>Emäs on aine, jonka vesiliuokseen tulee OH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ioneita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Esimerkiksi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NaOH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eli lipeä on ioniyhdiste. Se liukenee vedessä Na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ja OH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-ioneiksi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D33D80-2CD9-4B20-AD8B-18F7926CB7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3" y="507076"/>
            <a:ext cx="3532832" cy="5900194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BDD5CF66-D69C-440F-A641-6F5041DCBD73}"/>
              </a:ext>
            </a:extLst>
          </p:cNvPr>
          <p:cNvGrpSpPr/>
          <p:nvPr/>
        </p:nvGrpSpPr>
        <p:grpSpPr>
          <a:xfrm>
            <a:off x="6822994" y="2373025"/>
            <a:ext cx="2160000" cy="3112560"/>
            <a:chOff x="7172128" y="2705534"/>
            <a:chExt cx="2160000" cy="3112560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E92B25AC-8DCA-45D4-809A-94A7DAEC4307}"/>
                </a:ext>
              </a:extLst>
            </p:cNvPr>
            <p:cNvSpPr/>
            <p:nvPr/>
          </p:nvSpPr>
          <p:spPr>
            <a:xfrm>
              <a:off x="7172128" y="2705534"/>
              <a:ext cx="2160000" cy="21600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8" name="Suora yhdysviiva 7">
              <a:extLst>
                <a:ext uri="{FF2B5EF4-FFF2-40B4-BE49-F238E27FC236}">
                  <a16:creationId xmlns:a16="http://schemas.microsoft.com/office/drawing/2014/main" id="{4611CA9A-E6A2-4D36-828A-88ED887527FC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7172128" y="3785534"/>
              <a:ext cx="214790" cy="203256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uora yhdysviiva 8">
              <a:extLst>
                <a:ext uri="{FF2B5EF4-FFF2-40B4-BE49-F238E27FC236}">
                  <a16:creationId xmlns:a16="http://schemas.microsoft.com/office/drawing/2014/main" id="{C98F258A-D13E-4147-9834-7C99B9E1B3E8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7386919" y="4549209"/>
              <a:ext cx="1628884" cy="12688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lipsi 9">
            <a:extLst>
              <a:ext uri="{FF2B5EF4-FFF2-40B4-BE49-F238E27FC236}">
                <a16:creationId xmlns:a16="http://schemas.microsoft.com/office/drawing/2014/main" id="{92B50C99-076B-4E99-8486-3E3B10648544}"/>
              </a:ext>
            </a:extLst>
          </p:cNvPr>
          <p:cNvSpPr/>
          <p:nvPr/>
        </p:nvSpPr>
        <p:spPr>
          <a:xfrm>
            <a:off x="1470101" y="5373341"/>
            <a:ext cx="344038" cy="344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+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F8FFC360-C89E-47EC-89A2-EBB71C632938}"/>
              </a:ext>
            </a:extLst>
          </p:cNvPr>
          <p:cNvGrpSpPr/>
          <p:nvPr/>
        </p:nvGrpSpPr>
        <p:grpSpPr>
          <a:xfrm>
            <a:off x="1814139" y="5413038"/>
            <a:ext cx="383140" cy="264644"/>
            <a:chOff x="2861188" y="4687723"/>
            <a:chExt cx="521191" cy="360000"/>
          </a:xfrm>
        </p:grpSpPr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1BDE8631-3D1F-48E7-9E95-370180E0379E}"/>
                </a:ext>
              </a:extLst>
            </p:cNvPr>
            <p:cNvSpPr/>
            <p:nvPr/>
          </p:nvSpPr>
          <p:spPr>
            <a:xfrm>
              <a:off x="2861188" y="468772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−</a:t>
              </a:r>
              <a:endParaRPr lang="fi-FI" sz="2000" b="1" dirty="0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D5BBC43E-2483-4F7B-88BA-7F69B9A02C1D}"/>
                </a:ext>
              </a:extLst>
            </p:cNvPr>
            <p:cNvSpPr/>
            <p:nvPr/>
          </p:nvSpPr>
          <p:spPr>
            <a:xfrm>
              <a:off x="3202379" y="47843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/>
            </a:p>
          </p:txBody>
        </p:sp>
      </p:grpSp>
      <p:sp>
        <p:nvSpPr>
          <p:cNvPr id="14" name="Ellipsi 13">
            <a:extLst>
              <a:ext uri="{FF2B5EF4-FFF2-40B4-BE49-F238E27FC236}">
                <a16:creationId xmlns:a16="http://schemas.microsoft.com/office/drawing/2014/main" id="{DB900139-E284-40A6-B175-D5EBF2B46FF2}"/>
              </a:ext>
            </a:extLst>
          </p:cNvPr>
          <p:cNvSpPr/>
          <p:nvPr/>
        </p:nvSpPr>
        <p:spPr>
          <a:xfrm>
            <a:off x="2197279" y="5373341"/>
            <a:ext cx="344038" cy="344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+</a:t>
            </a: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D8676B7C-D2D3-450D-BC4E-766F267D219F}"/>
              </a:ext>
            </a:extLst>
          </p:cNvPr>
          <p:cNvGrpSpPr/>
          <p:nvPr/>
        </p:nvGrpSpPr>
        <p:grpSpPr>
          <a:xfrm>
            <a:off x="2551710" y="5413038"/>
            <a:ext cx="383140" cy="264644"/>
            <a:chOff x="2861188" y="4687723"/>
            <a:chExt cx="521191" cy="360000"/>
          </a:xfrm>
        </p:grpSpPr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9566CE50-294A-4022-AD42-90C70B8A1592}"/>
                </a:ext>
              </a:extLst>
            </p:cNvPr>
            <p:cNvSpPr/>
            <p:nvPr/>
          </p:nvSpPr>
          <p:spPr>
            <a:xfrm>
              <a:off x="2861188" y="468772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−</a:t>
              </a:r>
              <a:endParaRPr lang="fi-FI" sz="2000" b="1" dirty="0"/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1A932BE8-8953-418F-97D4-E1696B776F3E}"/>
                </a:ext>
              </a:extLst>
            </p:cNvPr>
            <p:cNvSpPr/>
            <p:nvPr/>
          </p:nvSpPr>
          <p:spPr>
            <a:xfrm>
              <a:off x="3202379" y="47843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/>
            </a:p>
          </p:txBody>
        </p:sp>
      </p:grpSp>
      <p:sp>
        <p:nvSpPr>
          <p:cNvPr id="18" name="Ellipsi 17">
            <a:extLst>
              <a:ext uri="{FF2B5EF4-FFF2-40B4-BE49-F238E27FC236}">
                <a16:creationId xmlns:a16="http://schemas.microsoft.com/office/drawing/2014/main" id="{F30D7A5A-CBB1-4808-AF3E-133A66002E75}"/>
              </a:ext>
            </a:extLst>
          </p:cNvPr>
          <p:cNvSpPr/>
          <p:nvPr/>
        </p:nvSpPr>
        <p:spPr>
          <a:xfrm>
            <a:off x="1788521" y="5683684"/>
            <a:ext cx="344038" cy="344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+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1E139B08-3CE0-425B-B680-7DF7F86C9C74}"/>
              </a:ext>
            </a:extLst>
          </p:cNvPr>
          <p:cNvGrpSpPr/>
          <p:nvPr/>
        </p:nvGrpSpPr>
        <p:grpSpPr>
          <a:xfrm>
            <a:off x="2132559" y="5723381"/>
            <a:ext cx="383140" cy="264644"/>
            <a:chOff x="2861188" y="4687723"/>
            <a:chExt cx="521191" cy="360000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3305B193-9663-4CAA-B6D8-4831DD9F8661}"/>
                </a:ext>
              </a:extLst>
            </p:cNvPr>
            <p:cNvSpPr/>
            <p:nvPr/>
          </p:nvSpPr>
          <p:spPr>
            <a:xfrm>
              <a:off x="2861188" y="468772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−</a:t>
              </a:r>
              <a:endParaRPr lang="fi-FI" sz="2000" b="1" dirty="0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52BB384A-B737-48E3-A9D3-26DCBE4B25CB}"/>
                </a:ext>
              </a:extLst>
            </p:cNvPr>
            <p:cNvSpPr/>
            <p:nvPr/>
          </p:nvSpPr>
          <p:spPr>
            <a:xfrm>
              <a:off x="3202379" y="47843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/>
            </a:p>
          </p:txBody>
        </p:sp>
      </p:grpSp>
      <p:sp>
        <p:nvSpPr>
          <p:cNvPr id="22" name="Ellipsi 21">
            <a:extLst>
              <a:ext uri="{FF2B5EF4-FFF2-40B4-BE49-F238E27FC236}">
                <a16:creationId xmlns:a16="http://schemas.microsoft.com/office/drawing/2014/main" id="{9D5A5321-A90C-42FA-AAB2-38E1C387C622}"/>
              </a:ext>
            </a:extLst>
          </p:cNvPr>
          <p:cNvSpPr/>
          <p:nvPr/>
        </p:nvSpPr>
        <p:spPr>
          <a:xfrm>
            <a:off x="2515699" y="5683684"/>
            <a:ext cx="344038" cy="344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+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A315C969-6420-46B0-A2D3-4470889D2DB2}"/>
              </a:ext>
            </a:extLst>
          </p:cNvPr>
          <p:cNvGrpSpPr/>
          <p:nvPr/>
        </p:nvGrpSpPr>
        <p:grpSpPr>
          <a:xfrm>
            <a:off x="2221242" y="5108697"/>
            <a:ext cx="383140" cy="264644"/>
            <a:chOff x="2861188" y="4687723"/>
            <a:chExt cx="521191" cy="360000"/>
          </a:xfrm>
        </p:grpSpPr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4879EA35-1CEF-4043-9F6E-79169DB69A94}"/>
                </a:ext>
              </a:extLst>
            </p:cNvPr>
            <p:cNvSpPr/>
            <p:nvPr/>
          </p:nvSpPr>
          <p:spPr>
            <a:xfrm>
              <a:off x="2861188" y="468772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−</a:t>
              </a:r>
              <a:endParaRPr lang="fi-FI" sz="2000" b="1" dirty="0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7828CAB0-9328-4068-A368-674306545F09}"/>
                </a:ext>
              </a:extLst>
            </p:cNvPr>
            <p:cNvSpPr/>
            <p:nvPr/>
          </p:nvSpPr>
          <p:spPr>
            <a:xfrm>
              <a:off x="3202379" y="47843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/>
            </a:p>
          </p:txBody>
        </p:sp>
      </p:grpSp>
    </p:spTree>
    <p:extLst>
      <p:ext uri="{BB962C8B-B14F-4D97-AF65-F5344CB8AC3E}">
        <p14:creationId xmlns:p14="http://schemas.microsoft.com/office/powerpoint/2010/main" val="21540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324 L 0.04046 0.03704 L 0.09236 -0.02453 L 0.15973 0.07361 " pathEditMode="relative" ptsTypes="AAAA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0.00023 L 0.01997 -0.06412 L 0.06198 -0.01944 C 0.0573 -0.00255 -0.05954 0.08588 -0.06406 0.10301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9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046 L 0.08785 -0.01389 L 0.16163 0.03102 L 0.16163 0.03102 " pathEditMode="relative" ptsTypes="AAAA">
                                      <p:cBhvr>
                                        <p:cTn id="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55 L -0.07622 -0.05231 L -0.11684 0.0926 L -0.02292 0.15232 " pathEditMode="relative" ptsTypes="AA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08472 0.08149 C 0.10434 0.0676 0.11076 0.00625 0.13055 -0.0074 " pathEditMode="relative" rAng="0" ptsTypes="AAA">
                                      <p:cBhvr>
                                        <p:cTn id="6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37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347 L -0.02587 -0.06157 L -0.12274 -0.05439 L -0.09826 0.03195 " pathEditMode="relative" ptsTypes="AAAA">
                                      <p:cBhvr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7556E-17 L -0.01788 0.10972 L -0.11666 0.08843 C -0.10486 0.06782 -0.06788 0.06481 -0.05607 0.04421 " pathEditMode="relative" rAng="0" ptsTypes="AAAA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548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434 -0.01412 L -0.00104 0.07269 C 0.01875 0.06204 0.06268 0.0007 0.08247 -0.00995 " pathEditMode="relative" rAng="0" ptsTypes="AAAA">
                                      <p:cBhvr>
                                        <p:cTn id="6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8" grpId="0" animBg="1"/>
      <p:bldP spid="18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95F701-ED7F-4FD0-A711-B5C674C2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81" y="15237"/>
            <a:ext cx="7886700" cy="946698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C86B1A-86F5-4CEC-856A-77D24EB3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03" y="834372"/>
            <a:ext cx="7886700" cy="551815"/>
          </a:xfrm>
        </p:spPr>
        <p:txBody>
          <a:bodyPr/>
          <a:lstStyle/>
          <a:p>
            <a:r>
              <a:rPr lang="fi-FI" dirty="0"/>
              <a:t>Mitkä liuoksista ovat happamia? Mitkä emäksisiä?</a:t>
            </a:r>
          </a:p>
        </p:txBody>
      </p: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015314BC-CA89-4F7D-8222-F2975BEBC0C3}"/>
              </a:ext>
            </a:extLst>
          </p:cNvPr>
          <p:cNvGrpSpPr/>
          <p:nvPr/>
        </p:nvGrpSpPr>
        <p:grpSpPr>
          <a:xfrm>
            <a:off x="6180441" y="4349064"/>
            <a:ext cx="2635442" cy="2381825"/>
            <a:chOff x="6169546" y="1939898"/>
            <a:chExt cx="2635442" cy="2381825"/>
          </a:xfrm>
        </p:grpSpPr>
        <p:sp>
          <p:nvSpPr>
            <p:cNvPr id="103" name="Suorakulmio: Yläkulmat pyöristetty 102">
              <a:extLst>
                <a:ext uri="{FF2B5EF4-FFF2-40B4-BE49-F238E27FC236}">
                  <a16:creationId xmlns:a16="http://schemas.microsoft.com/office/drawing/2014/main" id="{1DF29709-DC6B-4CD1-8233-BAC00703E7CA}"/>
                </a:ext>
              </a:extLst>
            </p:cNvPr>
            <p:cNvSpPr/>
            <p:nvPr/>
          </p:nvSpPr>
          <p:spPr>
            <a:xfrm rot="10800000">
              <a:off x="6169546" y="2274364"/>
              <a:ext cx="2635442" cy="2028826"/>
            </a:xfrm>
            <a:prstGeom prst="round2SameRect">
              <a:avLst>
                <a:gd name="adj1" fmla="val 19945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Suorakulmio: Yläkulmat pyöristetty 103">
              <a:extLst>
                <a:ext uri="{FF2B5EF4-FFF2-40B4-BE49-F238E27FC236}">
                  <a16:creationId xmlns:a16="http://schemas.microsoft.com/office/drawing/2014/main" id="{21CCE08F-1CCA-4A92-BB26-1B9F6A5AD8A4}"/>
                </a:ext>
              </a:extLst>
            </p:cNvPr>
            <p:cNvSpPr/>
            <p:nvPr/>
          </p:nvSpPr>
          <p:spPr>
            <a:xfrm rot="10800000">
              <a:off x="6169546" y="1939898"/>
              <a:ext cx="2635442" cy="2372567"/>
            </a:xfrm>
            <a:prstGeom prst="round2Same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51" name="Ryhmä 50">
              <a:extLst>
                <a:ext uri="{FF2B5EF4-FFF2-40B4-BE49-F238E27FC236}">
                  <a16:creationId xmlns:a16="http://schemas.microsoft.com/office/drawing/2014/main" id="{D5289739-2728-42EB-9348-BDC37D1B0D09}"/>
                </a:ext>
              </a:extLst>
            </p:cNvPr>
            <p:cNvGrpSpPr/>
            <p:nvPr/>
          </p:nvGrpSpPr>
          <p:grpSpPr>
            <a:xfrm rot="5691909">
              <a:off x="6193100" y="3018805"/>
              <a:ext cx="576022" cy="450000"/>
              <a:chOff x="2752674" y="4597723"/>
              <a:chExt cx="576022" cy="450000"/>
            </a:xfrm>
          </p:grpSpPr>
          <p:sp>
            <p:nvSpPr>
              <p:cNvPr id="52" name="Ellipsi 51">
                <a:extLst>
                  <a:ext uri="{FF2B5EF4-FFF2-40B4-BE49-F238E27FC236}">
                    <a16:creationId xmlns:a16="http://schemas.microsoft.com/office/drawing/2014/main" id="{5F1F97C6-C9C7-4214-A73A-D78091EF2CAE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Ellipsi 52">
                <a:extLst>
                  <a:ext uri="{FF2B5EF4-FFF2-40B4-BE49-F238E27FC236}">
                    <a16:creationId xmlns:a16="http://schemas.microsoft.com/office/drawing/2014/main" id="{25A176EC-4ECA-4E23-AABC-ECCC3E87B34E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Ellipsi 53">
                <a:extLst>
                  <a:ext uri="{FF2B5EF4-FFF2-40B4-BE49-F238E27FC236}">
                    <a16:creationId xmlns:a16="http://schemas.microsoft.com/office/drawing/2014/main" id="{6DBD3B87-7964-4BF8-AF4B-48C99C82799A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55" name="Ryhmä 54">
              <a:extLst>
                <a:ext uri="{FF2B5EF4-FFF2-40B4-BE49-F238E27FC236}">
                  <a16:creationId xmlns:a16="http://schemas.microsoft.com/office/drawing/2014/main" id="{0C8C8582-01F3-4B45-84E7-42F16BD02B1E}"/>
                </a:ext>
              </a:extLst>
            </p:cNvPr>
            <p:cNvGrpSpPr/>
            <p:nvPr/>
          </p:nvGrpSpPr>
          <p:grpSpPr>
            <a:xfrm rot="2371766">
              <a:off x="6700774" y="3223561"/>
              <a:ext cx="576022" cy="450000"/>
              <a:chOff x="2752674" y="4597723"/>
              <a:chExt cx="576022" cy="450000"/>
            </a:xfrm>
          </p:grpSpPr>
          <p:sp>
            <p:nvSpPr>
              <p:cNvPr id="56" name="Ellipsi 55">
                <a:extLst>
                  <a:ext uri="{FF2B5EF4-FFF2-40B4-BE49-F238E27FC236}">
                    <a16:creationId xmlns:a16="http://schemas.microsoft.com/office/drawing/2014/main" id="{54C66FA0-AEC9-41F8-95FF-DBA427C951B5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Ellipsi 56">
                <a:extLst>
                  <a:ext uri="{FF2B5EF4-FFF2-40B4-BE49-F238E27FC236}">
                    <a16:creationId xmlns:a16="http://schemas.microsoft.com/office/drawing/2014/main" id="{E40908FD-7A6C-4FE1-AF68-C7AC7D4BE9CD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Ellipsi 57">
                <a:extLst>
                  <a:ext uri="{FF2B5EF4-FFF2-40B4-BE49-F238E27FC236}">
                    <a16:creationId xmlns:a16="http://schemas.microsoft.com/office/drawing/2014/main" id="{765048EE-6390-4D94-A37E-67CF0B8B19AE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59" name="Ryhmä 58">
              <a:extLst>
                <a:ext uri="{FF2B5EF4-FFF2-40B4-BE49-F238E27FC236}">
                  <a16:creationId xmlns:a16="http://schemas.microsoft.com/office/drawing/2014/main" id="{1E188CD1-1AEC-43B8-A3C4-94FF11C38F8C}"/>
                </a:ext>
              </a:extLst>
            </p:cNvPr>
            <p:cNvGrpSpPr/>
            <p:nvPr/>
          </p:nvGrpSpPr>
          <p:grpSpPr>
            <a:xfrm rot="12482827">
              <a:off x="7538189" y="2506718"/>
              <a:ext cx="576022" cy="450000"/>
              <a:chOff x="2752674" y="4597723"/>
              <a:chExt cx="576022" cy="450000"/>
            </a:xfrm>
          </p:grpSpPr>
          <p:sp>
            <p:nvSpPr>
              <p:cNvPr id="60" name="Ellipsi 59">
                <a:extLst>
                  <a:ext uri="{FF2B5EF4-FFF2-40B4-BE49-F238E27FC236}">
                    <a16:creationId xmlns:a16="http://schemas.microsoft.com/office/drawing/2014/main" id="{29B7070F-3FFC-4055-B844-D48F149D8EE4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Ellipsi 60">
                <a:extLst>
                  <a:ext uri="{FF2B5EF4-FFF2-40B4-BE49-F238E27FC236}">
                    <a16:creationId xmlns:a16="http://schemas.microsoft.com/office/drawing/2014/main" id="{4AF0081F-AA72-40FA-9271-B3FAC25AE8DB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2" name="Ellipsi 61">
                <a:extLst>
                  <a:ext uri="{FF2B5EF4-FFF2-40B4-BE49-F238E27FC236}">
                    <a16:creationId xmlns:a16="http://schemas.microsoft.com/office/drawing/2014/main" id="{1A6741FB-A241-436A-965C-87C4747AB871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63" name="Ryhmä 62">
              <a:extLst>
                <a:ext uri="{FF2B5EF4-FFF2-40B4-BE49-F238E27FC236}">
                  <a16:creationId xmlns:a16="http://schemas.microsoft.com/office/drawing/2014/main" id="{239E252B-78C0-4B41-9609-1B405285AB75}"/>
                </a:ext>
              </a:extLst>
            </p:cNvPr>
            <p:cNvGrpSpPr/>
            <p:nvPr/>
          </p:nvGrpSpPr>
          <p:grpSpPr>
            <a:xfrm rot="17938154">
              <a:off x="7557521" y="3173756"/>
              <a:ext cx="576022" cy="450000"/>
              <a:chOff x="2752674" y="4597723"/>
              <a:chExt cx="576022" cy="450000"/>
            </a:xfrm>
          </p:grpSpPr>
          <p:sp>
            <p:nvSpPr>
              <p:cNvPr id="64" name="Ellipsi 63">
                <a:extLst>
                  <a:ext uri="{FF2B5EF4-FFF2-40B4-BE49-F238E27FC236}">
                    <a16:creationId xmlns:a16="http://schemas.microsoft.com/office/drawing/2014/main" id="{74F39775-0BFA-4AE6-8516-327EE0211D11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5" name="Ellipsi 64">
                <a:extLst>
                  <a:ext uri="{FF2B5EF4-FFF2-40B4-BE49-F238E27FC236}">
                    <a16:creationId xmlns:a16="http://schemas.microsoft.com/office/drawing/2014/main" id="{42411114-2FC0-434A-996B-47F274CF2462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Ellipsi 65">
                <a:extLst>
                  <a:ext uri="{FF2B5EF4-FFF2-40B4-BE49-F238E27FC236}">
                    <a16:creationId xmlns:a16="http://schemas.microsoft.com/office/drawing/2014/main" id="{4E2DEC48-841E-4F95-BAE6-FFC1B2216918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67" name="Ryhmä 66">
              <a:extLst>
                <a:ext uri="{FF2B5EF4-FFF2-40B4-BE49-F238E27FC236}">
                  <a16:creationId xmlns:a16="http://schemas.microsoft.com/office/drawing/2014/main" id="{ABDA78DE-7C7C-4F1C-86BC-804D9E4B56C8}"/>
                </a:ext>
              </a:extLst>
            </p:cNvPr>
            <p:cNvGrpSpPr/>
            <p:nvPr/>
          </p:nvGrpSpPr>
          <p:grpSpPr>
            <a:xfrm rot="444704">
              <a:off x="8100186" y="2624873"/>
              <a:ext cx="576022" cy="450000"/>
              <a:chOff x="2752674" y="4597723"/>
              <a:chExt cx="576022" cy="450000"/>
            </a:xfrm>
          </p:grpSpPr>
          <p:sp>
            <p:nvSpPr>
              <p:cNvPr id="68" name="Ellipsi 67">
                <a:extLst>
                  <a:ext uri="{FF2B5EF4-FFF2-40B4-BE49-F238E27FC236}">
                    <a16:creationId xmlns:a16="http://schemas.microsoft.com/office/drawing/2014/main" id="{C0F4DC42-F5C4-4EB8-9FFE-0A9D84798E53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>
                <a:extLst>
                  <a:ext uri="{FF2B5EF4-FFF2-40B4-BE49-F238E27FC236}">
                    <a16:creationId xmlns:a16="http://schemas.microsoft.com/office/drawing/2014/main" id="{46E1293E-0526-408D-89FB-B8C08EB7082A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Ellipsi 69">
                <a:extLst>
                  <a:ext uri="{FF2B5EF4-FFF2-40B4-BE49-F238E27FC236}">
                    <a16:creationId xmlns:a16="http://schemas.microsoft.com/office/drawing/2014/main" id="{8F7C8C10-F41B-40FD-A2F1-D130C2C5892F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1" name="Ryhmä 70">
              <a:extLst>
                <a:ext uri="{FF2B5EF4-FFF2-40B4-BE49-F238E27FC236}">
                  <a16:creationId xmlns:a16="http://schemas.microsoft.com/office/drawing/2014/main" id="{A3A8E007-FCB6-49CF-A3E5-0FA2037DBA83}"/>
                </a:ext>
              </a:extLst>
            </p:cNvPr>
            <p:cNvGrpSpPr/>
            <p:nvPr/>
          </p:nvGrpSpPr>
          <p:grpSpPr>
            <a:xfrm rot="12110324">
              <a:off x="8165936" y="3252315"/>
              <a:ext cx="576022" cy="450000"/>
              <a:chOff x="2752674" y="4597723"/>
              <a:chExt cx="576022" cy="450000"/>
            </a:xfrm>
          </p:grpSpPr>
          <p:sp>
            <p:nvSpPr>
              <p:cNvPr id="72" name="Ellipsi 71">
                <a:extLst>
                  <a:ext uri="{FF2B5EF4-FFF2-40B4-BE49-F238E27FC236}">
                    <a16:creationId xmlns:a16="http://schemas.microsoft.com/office/drawing/2014/main" id="{034CB51C-D0BC-4219-946C-AAFAA059D9E9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Ellipsi 72">
                <a:extLst>
                  <a:ext uri="{FF2B5EF4-FFF2-40B4-BE49-F238E27FC236}">
                    <a16:creationId xmlns:a16="http://schemas.microsoft.com/office/drawing/2014/main" id="{43ED7DA4-16CD-4AB6-A998-6D8CD1806AD3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Ellipsi 73">
                <a:extLst>
                  <a:ext uri="{FF2B5EF4-FFF2-40B4-BE49-F238E27FC236}">
                    <a16:creationId xmlns:a16="http://schemas.microsoft.com/office/drawing/2014/main" id="{1BB9009A-1BC7-4E7F-B566-85E4DD3C632E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5" name="Ryhmä 74">
              <a:extLst>
                <a:ext uri="{FF2B5EF4-FFF2-40B4-BE49-F238E27FC236}">
                  <a16:creationId xmlns:a16="http://schemas.microsoft.com/office/drawing/2014/main" id="{E8E98181-53B0-4844-9D94-79517C5BB5EE}"/>
                </a:ext>
              </a:extLst>
            </p:cNvPr>
            <p:cNvGrpSpPr/>
            <p:nvPr/>
          </p:nvGrpSpPr>
          <p:grpSpPr>
            <a:xfrm rot="5188214">
              <a:off x="6865777" y="3768011"/>
              <a:ext cx="576023" cy="450001"/>
              <a:chOff x="2693172" y="4596136"/>
              <a:chExt cx="576023" cy="450001"/>
            </a:xfrm>
          </p:grpSpPr>
          <p:sp>
            <p:nvSpPr>
              <p:cNvPr id="76" name="Ellipsi 75">
                <a:extLst>
                  <a:ext uri="{FF2B5EF4-FFF2-40B4-BE49-F238E27FC236}">
                    <a16:creationId xmlns:a16="http://schemas.microsoft.com/office/drawing/2014/main" id="{7B867D23-EA01-4957-B3DD-F238FEC68855}"/>
                  </a:ext>
                </a:extLst>
              </p:cNvPr>
              <p:cNvSpPr/>
              <p:nvPr/>
            </p:nvSpPr>
            <p:spPr>
              <a:xfrm>
                <a:off x="2801686" y="468613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Ellipsi 76">
                <a:extLst>
                  <a:ext uri="{FF2B5EF4-FFF2-40B4-BE49-F238E27FC236}">
                    <a16:creationId xmlns:a16="http://schemas.microsoft.com/office/drawing/2014/main" id="{4DBCDE67-DAC9-4A96-945A-5B6B47EC30F2}"/>
                  </a:ext>
                </a:extLst>
              </p:cNvPr>
              <p:cNvSpPr/>
              <p:nvPr/>
            </p:nvSpPr>
            <p:spPr>
              <a:xfrm>
                <a:off x="3089195" y="4596136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Ellipsi 77">
                <a:extLst>
                  <a:ext uri="{FF2B5EF4-FFF2-40B4-BE49-F238E27FC236}">
                    <a16:creationId xmlns:a16="http://schemas.microsoft.com/office/drawing/2014/main" id="{E1CFEDBF-75B8-4D54-8570-264856725EBF}"/>
                  </a:ext>
                </a:extLst>
              </p:cNvPr>
              <p:cNvSpPr/>
              <p:nvPr/>
            </p:nvSpPr>
            <p:spPr>
              <a:xfrm>
                <a:off x="2693172" y="4598034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9" name="Ryhmä 78">
              <a:extLst>
                <a:ext uri="{FF2B5EF4-FFF2-40B4-BE49-F238E27FC236}">
                  <a16:creationId xmlns:a16="http://schemas.microsoft.com/office/drawing/2014/main" id="{F8EF6302-0180-49D9-9AB3-B7B1AA3BE211}"/>
                </a:ext>
              </a:extLst>
            </p:cNvPr>
            <p:cNvGrpSpPr/>
            <p:nvPr/>
          </p:nvGrpSpPr>
          <p:grpSpPr>
            <a:xfrm rot="4167051">
              <a:off x="7373981" y="3808712"/>
              <a:ext cx="576022" cy="450000"/>
              <a:chOff x="2752674" y="4597723"/>
              <a:chExt cx="576022" cy="450000"/>
            </a:xfrm>
          </p:grpSpPr>
          <p:sp>
            <p:nvSpPr>
              <p:cNvPr id="80" name="Ellipsi 79">
                <a:extLst>
                  <a:ext uri="{FF2B5EF4-FFF2-40B4-BE49-F238E27FC236}">
                    <a16:creationId xmlns:a16="http://schemas.microsoft.com/office/drawing/2014/main" id="{E9DB5CD8-C0B1-4710-9C20-07DB726EF594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81" name="Ellipsi 80">
                <a:extLst>
                  <a:ext uri="{FF2B5EF4-FFF2-40B4-BE49-F238E27FC236}">
                    <a16:creationId xmlns:a16="http://schemas.microsoft.com/office/drawing/2014/main" id="{C0905B67-9A00-498B-80BC-AD3BEE8CDF9D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Ellipsi 81">
                <a:extLst>
                  <a:ext uri="{FF2B5EF4-FFF2-40B4-BE49-F238E27FC236}">
                    <a16:creationId xmlns:a16="http://schemas.microsoft.com/office/drawing/2014/main" id="{50D0C079-D673-4309-AD73-4079EC417B55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3" name="Ryhmä 82">
              <a:extLst>
                <a:ext uri="{FF2B5EF4-FFF2-40B4-BE49-F238E27FC236}">
                  <a16:creationId xmlns:a16="http://schemas.microsoft.com/office/drawing/2014/main" id="{319482D2-7782-405B-8982-952AA0DCA942}"/>
                </a:ext>
              </a:extLst>
            </p:cNvPr>
            <p:cNvGrpSpPr/>
            <p:nvPr/>
          </p:nvGrpSpPr>
          <p:grpSpPr>
            <a:xfrm rot="2435291">
              <a:off x="7163617" y="2894537"/>
              <a:ext cx="521191" cy="360000"/>
              <a:chOff x="2861188" y="4687723"/>
              <a:chExt cx="521191" cy="360000"/>
            </a:xfrm>
          </p:grpSpPr>
          <p:sp>
            <p:nvSpPr>
              <p:cNvPr id="84" name="Ellipsi 83">
                <a:extLst>
                  <a:ext uri="{FF2B5EF4-FFF2-40B4-BE49-F238E27FC236}">
                    <a16:creationId xmlns:a16="http://schemas.microsoft.com/office/drawing/2014/main" id="{949C292B-B790-414F-9C54-6246E7EB21C5}"/>
                  </a:ext>
                </a:extLst>
              </p:cNvPr>
              <p:cNvSpPr/>
              <p:nvPr/>
            </p:nvSpPr>
            <p:spPr>
              <a:xfrm rot="19164709"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</a:t>
                </a:r>
                <a:endParaRPr lang="fi-FI" b="1" dirty="0"/>
              </a:p>
            </p:txBody>
          </p:sp>
          <p:sp>
            <p:nvSpPr>
              <p:cNvPr id="85" name="Ellipsi 84">
                <a:extLst>
                  <a:ext uri="{FF2B5EF4-FFF2-40B4-BE49-F238E27FC236}">
                    <a16:creationId xmlns:a16="http://schemas.microsoft.com/office/drawing/2014/main" id="{2E0A45D6-1A06-4A96-9C29-7913F29DD920}"/>
                  </a:ext>
                </a:extLst>
              </p:cNvPr>
              <p:cNvSpPr/>
              <p:nvPr/>
            </p:nvSpPr>
            <p:spPr>
              <a:xfrm>
                <a:off x="3202379" y="478435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86" name="Ellipsi 85">
              <a:extLst>
                <a:ext uri="{FF2B5EF4-FFF2-40B4-BE49-F238E27FC236}">
                  <a16:creationId xmlns:a16="http://schemas.microsoft.com/office/drawing/2014/main" id="{9F883B47-BA24-4D6F-AD79-BCB3E57F0AE0}"/>
                </a:ext>
              </a:extLst>
            </p:cNvPr>
            <p:cNvSpPr/>
            <p:nvPr/>
          </p:nvSpPr>
          <p:spPr>
            <a:xfrm>
              <a:off x="6328115" y="3681585"/>
              <a:ext cx="468000" cy="46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400" b="1" dirty="0"/>
                <a:t>2+</a:t>
              </a:r>
              <a:endParaRPr lang="fi-FI" sz="1400" b="1" dirty="0"/>
            </a:p>
          </p:txBody>
        </p:sp>
        <p:grpSp>
          <p:nvGrpSpPr>
            <p:cNvPr id="87" name="Ryhmä 86">
              <a:extLst>
                <a:ext uri="{FF2B5EF4-FFF2-40B4-BE49-F238E27FC236}">
                  <a16:creationId xmlns:a16="http://schemas.microsoft.com/office/drawing/2014/main" id="{AAC95081-9CEA-4E29-8481-AD2DA9872870}"/>
                </a:ext>
              </a:extLst>
            </p:cNvPr>
            <p:cNvGrpSpPr/>
            <p:nvPr/>
          </p:nvGrpSpPr>
          <p:grpSpPr>
            <a:xfrm rot="18611862">
              <a:off x="8046530" y="3823410"/>
              <a:ext cx="521191" cy="360000"/>
              <a:chOff x="2861188" y="4687723"/>
              <a:chExt cx="521191" cy="360000"/>
            </a:xfrm>
          </p:grpSpPr>
          <p:sp>
            <p:nvSpPr>
              <p:cNvPr id="88" name="Ellipsi 87">
                <a:extLst>
                  <a:ext uri="{FF2B5EF4-FFF2-40B4-BE49-F238E27FC236}">
                    <a16:creationId xmlns:a16="http://schemas.microsoft.com/office/drawing/2014/main" id="{8E92BC2A-6B02-4CC1-94DD-BF4B5FCE952F}"/>
                  </a:ext>
                </a:extLst>
              </p:cNvPr>
              <p:cNvSpPr/>
              <p:nvPr/>
            </p:nvSpPr>
            <p:spPr>
              <a:xfrm rot="2988138"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</a:t>
                </a:r>
                <a:endParaRPr lang="fi-FI" b="1" dirty="0"/>
              </a:p>
            </p:txBody>
          </p:sp>
          <p:sp>
            <p:nvSpPr>
              <p:cNvPr id="89" name="Ellipsi 88">
                <a:extLst>
                  <a:ext uri="{FF2B5EF4-FFF2-40B4-BE49-F238E27FC236}">
                    <a16:creationId xmlns:a16="http://schemas.microsoft.com/office/drawing/2014/main" id="{1772D001-86DB-4803-A9CE-CF05E81F4883}"/>
                  </a:ext>
                </a:extLst>
              </p:cNvPr>
              <p:cNvSpPr/>
              <p:nvPr/>
            </p:nvSpPr>
            <p:spPr>
              <a:xfrm>
                <a:off x="3202379" y="478435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0" name="Ryhmä 89">
              <a:extLst>
                <a:ext uri="{FF2B5EF4-FFF2-40B4-BE49-F238E27FC236}">
                  <a16:creationId xmlns:a16="http://schemas.microsoft.com/office/drawing/2014/main" id="{62A731BB-4BFF-4CC5-976C-976525E56460}"/>
                </a:ext>
              </a:extLst>
            </p:cNvPr>
            <p:cNvGrpSpPr/>
            <p:nvPr/>
          </p:nvGrpSpPr>
          <p:grpSpPr>
            <a:xfrm rot="8748504">
              <a:off x="6783794" y="2447353"/>
              <a:ext cx="576022" cy="450000"/>
              <a:chOff x="2752674" y="4597723"/>
              <a:chExt cx="576022" cy="450000"/>
            </a:xfrm>
          </p:grpSpPr>
          <p:sp>
            <p:nvSpPr>
              <p:cNvPr id="91" name="Ellipsi 90">
                <a:extLst>
                  <a:ext uri="{FF2B5EF4-FFF2-40B4-BE49-F238E27FC236}">
                    <a16:creationId xmlns:a16="http://schemas.microsoft.com/office/drawing/2014/main" id="{218FC655-7A4C-45DC-A003-CA5386B0A79D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2" name="Ellipsi 91">
                <a:extLst>
                  <a:ext uri="{FF2B5EF4-FFF2-40B4-BE49-F238E27FC236}">
                    <a16:creationId xmlns:a16="http://schemas.microsoft.com/office/drawing/2014/main" id="{F1A19CF6-3342-4611-B495-680167DED503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Ellipsi 92">
                <a:extLst>
                  <a:ext uri="{FF2B5EF4-FFF2-40B4-BE49-F238E27FC236}">
                    <a16:creationId xmlns:a16="http://schemas.microsoft.com/office/drawing/2014/main" id="{53742BEE-23C8-4903-8E49-BE7E12DBD252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4" name="Ryhmä 93">
              <a:extLst>
                <a:ext uri="{FF2B5EF4-FFF2-40B4-BE49-F238E27FC236}">
                  <a16:creationId xmlns:a16="http://schemas.microsoft.com/office/drawing/2014/main" id="{724FBAC7-BDA8-4CA7-B6B7-A28188F5E5B8}"/>
                </a:ext>
              </a:extLst>
            </p:cNvPr>
            <p:cNvGrpSpPr/>
            <p:nvPr/>
          </p:nvGrpSpPr>
          <p:grpSpPr>
            <a:xfrm rot="16200000">
              <a:off x="6222637" y="2441272"/>
              <a:ext cx="576022" cy="450000"/>
              <a:chOff x="2752674" y="4597723"/>
              <a:chExt cx="576022" cy="450000"/>
            </a:xfrm>
          </p:grpSpPr>
          <p:sp>
            <p:nvSpPr>
              <p:cNvPr id="95" name="Ellipsi 94">
                <a:extLst>
                  <a:ext uri="{FF2B5EF4-FFF2-40B4-BE49-F238E27FC236}">
                    <a16:creationId xmlns:a16="http://schemas.microsoft.com/office/drawing/2014/main" id="{9B448578-BF7A-48CF-9121-5CEB54D81563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Ellipsi 95">
                <a:extLst>
                  <a:ext uri="{FF2B5EF4-FFF2-40B4-BE49-F238E27FC236}">
                    <a16:creationId xmlns:a16="http://schemas.microsoft.com/office/drawing/2014/main" id="{5352E6E5-B3E0-4B50-86EE-5CEBB032086D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Ellipsi 96">
                <a:extLst>
                  <a:ext uri="{FF2B5EF4-FFF2-40B4-BE49-F238E27FC236}">
                    <a16:creationId xmlns:a16="http://schemas.microsoft.com/office/drawing/2014/main" id="{E4C1EB3D-5E30-408D-B635-7FD17A2ECBDE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7DA09AEE-93E1-4AC2-AFDF-305EA24E9DB2}"/>
              </a:ext>
            </a:extLst>
          </p:cNvPr>
          <p:cNvGrpSpPr/>
          <p:nvPr/>
        </p:nvGrpSpPr>
        <p:grpSpPr>
          <a:xfrm>
            <a:off x="3233198" y="4398333"/>
            <a:ext cx="2635442" cy="2372567"/>
            <a:chOff x="415329" y="1966596"/>
            <a:chExt cx="2635442" cy="2372567"/>
          </a:xfrm>
        </p:grpSpPr>
        <p:sp>
          <p:nvSpPr>
            <p:cNvPr id="99" name="Suorakulmio: Yläkulmat pyöristetty 98">
              <a:extLst>
                <a:ext uri="{FF2B5EF4-FFF2-40B4-BE49-F238E27FC236}">
                  <a16:creationId xmlns:a16="http://schemas.microsoft.com/office/drawing/2014/main" id="{74848B47-A408-4D9E-AD62-8AF16F2206D3}"/>
                </a:ext>
              </a:extLst>
            </p:cNvPr>
            <p:cNvSpPr/>
            <p:nvPr/>
          </p:nvSpPr>
          <p:spPr>
            <a:xfrm rot="10800000">
              <a:off x="415329" y="2301062"/>
              <a:ext cx="2635442" cy="2028826"/>
            </a:xfrm>
            <a:prstGeom prst="round2SameRect">
              <a:avLst>
                <a:gd name="adj1" fmla="val 19945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89090B6D-C932-4CFF-96B6-3051FDAED02D}"/>
                </a:ext>
              </a:extLst>
            </p:cNvPr>
            <p:cNvGrpSpPr/>
            <p:nvPr/>
          </p:nvGrpSpPr>
          <p:grpSpPr>
            <a:xfrm rot="17841268">
              <a:off x="729193" y="3045561"/>
              <a:ext cx="576022" cy="450000"/>
              <a:chOff x="2752674" y="4597723"/>
              <a:chExt cx="576022" cy="450000"/>
            </a:xfrm>
          </p:grpSpPr>
          <p:sp>
            <p:nvSpPr>
              <p:cNvPr id="5" name="Ellipsi 4">
                <a:extLst>
                  <a:ext uri="{FF2B5EF4-FFF2-40B4-BE49-F238E27FC236}">
                    <a16:creationId xmlns:a16="http://schemas.microsoft.com/office/drawing/2014/main" id="{AF983E44-764A-4F24-BB04-FB4B999064E8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" name="Ellipsi 5">
                <a:extLst>
                  <a:ext uri="{FF2B5EF4-FFF2-40B4-BE49-F238E27FC236}">
                    <a16:creationId xmlns:a16="http://schemas.microsoft.com/office/drawing/2014/main" id="{1220ED2F-B976-45C9-8117-463D41B8CE6B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" name="Ellipsi 6">
                <a:extLst>
                  <a:ext uri="{FF2B5EF4-FFF2-40B4-BE49-F238E27FC236}">
                    <a16:creationId xmlns:a16="http://schemas.microsoft.com/office/drawing/2014/main" id="{8B6BD842-6C54-4E1D-9067-6D052AC361F1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967AC8E6-8898-4532-9B8F-ED30165ACA20}"/>
                </a:ext>
              </a:extLst>
            </p:cNvPr>
            <p:cNvGrpSpPr/>
            <p:nvPr/>
          </p:nvGrpSpPr>
          <p:grpSpPr>
            <a:xfrm rot="1118090">
              <a:off x="1213733" y="2614929"/>
              <a:ext cx="576022" cy="450000"/>
              <a:chOff x="2752674" y="4597723"/>
              <a:chExt cx="576022" cy="450000"/>
            </a:xfrm>
          </p:grpSpPr>
          <p:sp>
            <p:nvSpPr>
              <p:cNvPr id="9" name="Ellipsi 8">
                <a:extLst>
                  <a:ext uri="{FF2B5EF4-FFF2-40B4-BE49-F238E27FC236}">
                    <a16:creationId xmlns:a16="http://schemas.microsoft.com/office/drawing/2014/main" id="{A0D71038-4495-42C3-A4A8-0ADB8CCF89FE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" name="Ellipsi 9">
                <a:extLst>
                  <a:ext uri="{FF2B5EF4-FFF2-40B4-BE49-F238E27FC236}">
                    <a16:creationId xmlns:a16="http://schemas.microsoft.com/office/drawing/2014/main" id="{C395C03C-C2F8-4737-8971-604A75CE28AC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" name="Ellipsi 10">
                <a:extLst>
                  <a:ext uri="{FF2B5EF4-FFF2-40B4-BE49-F238E27FC236}">
                    <a16:creationId xmlns:a16="http://schemas.microsoft.com/office/drawing/2014/main" id="{FD13EA89-E558-40A9-845D-8FCD86DE6271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526BCE4C-7A3A-4245-8D9A-79D47E0B4BFA}"/>
                </a:ext>
              </a:extLst>
            </p:cNvPr>
            <p:cNvGrpSpPr/>
            <p:nvPr/>
          </p:nvGrpSpPr>
          <p:grpSpPr>
            <a:xfrm rot="6541026">
              <a:off x="1362417" y="3201334"/>
              <a:ext cx="576022" cy="450000"/>
              <a:chOff x="2752674" y="4597723"/>
              <a:chExt cx="576022" cy="450000"/>
            </a:xfrm>
          </p:grpSpPr>
          <p:sp>
            <p:nvSpPr>
              <p:cNvPr id="13" name="Ellipsi 12">
                <a:extLst>
                  <a:ext uri="{FF2B5EF4-FFF2-40B4-BE49-F238E27FC236}">
                    <a16:creationId xmlns:a16="http://schemas.microsoft.com/office/drawing/2014/main" id="{3EE219E2-2970-42B8-9C3F-9BCCB086829F}"/>
                  </a:ext>
                </a:extLst>
              </p:cNvPr>
              <p:cNvSpPr/>
              <p:nvPr/>
            </p:nvSpPr>
            <p:spPr>
              <a:xfrm rot="15058974"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3200" b="1" dirty="0"/>
                  <a:t>+</a:t>
                </a:r>
              </a:p>
            </p:txBody>
          </p:sp>
          <p:sp>
            <p:nvSpPr>
              <p:cNvPr id="14" name="Ellipsi 13">
                <a:extLst>
                  <a:ext uri="{FF2B5EF4-FFF2-40B4-BE49-F238E27FC236}">
                    <a16:creationId xmlns:a16="http://schemas.microsoft.com/office/drawing/2014/main" id="{80C3FE99-FD92-4BB6-953C-B3FE1D0C8C59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Ellipsi 14">
                <a:extLst>
                  <a:ext uri="{FF2B5EF4-FFF2-40B4-BE49-F238E27FC236}">
                    <a16:creationId xmlns:a16="http://schemas.microsoft.com/office/drawing/2014/main" id="{6308D238-25E1-4F9F-9387-FC3FE91FC377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E949CB7B-338C-459F-8635-9A6945D009BE}"/>
                </a:ext>
              </a:extLst>
            </p:cNvPr>
            <p:cNvGrpSpPr/>
            <p:nvPr/>
          </p:nvGrpSpPr>
          <p:grpSpPr>
            <a:xfrm rot="17044143">
              <a:off x="1774194" y="2575200"/>
              <a:ext cx="576022" cy="450000"/>
              <a:chOff x="2752674" y="4597723"/>
              <a:chExt cx="576022" cy="450000"/>
            </a:xfrm>
          </p:grpSpPr>
          <p:sp>
            <p:nvSpPr>
              <p:cNvPr id="17" name="Ellipsi 16">
                <a:extLst>
                  <a:ext uri="{FF2B5EF4-FFF2-40B4-BE49-F238E27FC236}">
                    <a16:creationId xmlns:a16="http://schemas.microsoft.com/office/drawing/2014/main" id="{19DE4B5B-134B-450A-9B59-DC3F352F2CE2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" name="Ellipsi 17">
                <a:extLst>
                  <a:ext uri="{FF2B5EF4-FFF2-40B4-BE49-F238E27FC236}">
                    <a16:creationId xmlns:a16="http://schemas.microsoft.com/office/drawing/2014/main" id="{86B97B3C-8DE8-48DF-A074-40B41746FA0C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" name="Ellipsi 18">
                <a:extLst>
                  <a:ext uri="{FF2B5EF4-FFF2-40B4-BE49-F238E27FC236}">
                    <a16:creationId xmlns:a16="http://schemas.microsoft.com/office/drawing/2014/main" id="{7D108B8C-7D5B-40E9-91C4-9F0788FF0630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BC03A52-470D-475C-A25F-AD6FCD3568B7}"/>
                </a:ext>
              </a:extLst>
            </p:cNvPr>
            <p:cNvGrpSpPr/>
            <p:nvPr/>
          </p:nvGrpSpPr>
          <p:grpSpPr>
            <a:xfrm rot="5601537">
              <a:off x="1891469" y="3184146"/>
              <a:ext cx="576022" cy="450000"/>
              <a:chOff x="2752674" y="4597723"/>
              <a:chExt cx="576022" cy="450000"/>
            </a:xfrm>
          </p:grpSpPr>
          <p:sp>
            <p:nvSpPr>
              <p:cNvPr id="21" name="Ellipsi 20">
                <a:extLst>
                  <a:ext uri="{FF2B5EF4-FFF2-40B4-BE49-F238E27FC236}">
                    <a16:creationId xmlns:a16="http://schemas.microsoft.com/office/drawing/2014/main" id="{881CBB00-A0ED-43C6-AB7F-7C64366CC85B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" name="Ellipsi 21">
                <a:extLst>
                  <a:ext uri="{FF2B5EF4-FFF2-40B4-BE49-F238E27FC236}">
                    <a16:creationId xmlns:a16="http://schemas.microsoft.com/office/drawing/2014/main" id="{E3E480AC-7168-475F-B247-F987991F766F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Ellipsi 22">
                <a:extLst>
                  <a:ext uri="{FF2B5EF4-FFF2-40B4-BE49-F238E27FC236}">
                    <a16:creationId xmlns:a16="http://schemas.microsoft.com/office/drawing/2014/main" id="{1C26C970-5879-40F6-9ACF-3B2EA9023AC0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CAA49DCB-5D61-4E46-8B32-E4D99CBF336A}"/>
                </a:ext>
              </a:extLst>
            </p:cNvPr>
            <p:cNvGrpSpPr/>
            <p:nvPr/>
          </p:nvGrpSpPr>
          <p:grpSpPr>
            <a:xfrm rot="10800000">
              <a:off x="2352856" y="2659739"/>
              <a:ext cx="576022" cy="450000"/>
              <a:chOff x="2752674" y="4597723"/>
              <a:chExt cx="576022" cy="450000"/>
            </a:xfrm>
          </p:grpSpPr>
          <p:sp>
            <p:nvSpPr>
              <p:cNvPr id="25" name="Ellipsi 24">
                <a:extLst>
                  <a:ext uri="{FF2B5EF4-FFF2-40B4-BE49-F238E27FC236}">
                    <a16:creationId xmlns:a16="http://schemas.microsoft.com/office/drawing/2014/main" id="{EA40671A-E269-4527-B286-4119D60A1044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Ellipsi 25">
                <a:extLst>
                  <a:ext uri="{FF2B5EF4-FFF2-40B4-BE49-F238E27FC236}">
                    <a16:creationId xmlns:a16="http://schemas.microsoft.com/office/drawing/2014/main" id="{C059A08C-3ADF-41F5-8881-ABE75BB89404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" name="Ellipsi 26">
                <a:extLst>
                  <a:ext uri="{FF2B5EF4-FFF2-40B4-BE49-F238E27FC236}">
                    <a16:creationId xmlns:a16="http://schemas.microsoft.com/office/drawing/2014/main" id="{A15BC440-25CE-48F2-98DF-56CD42C322C5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8" name="Ryhmä 27">
              <a:extLst>
                <a:ext uri="{FF2B5EF4-FFF2-40B4-BE49-F238E27FC236}">
                  <a16:creationId xmlns:a16="http://schemas.microsoft.com/office/drawing/2014/main" id="{B927F20D-872D-439E-BC41-94D5094A45A1}"/>
                </a:ext>
              </a:extLst>
            </p:cNvPr>
            <p:cNvGrpSpPr/>
            <p:nvPr/>
          </p:nvGrpSpPr>
          <p:grpSpPr>
            <a:xfrm rot="10800000">
              <a:off x="665887" y="2470733"/>
              <a:ext cx="576022" cy="450000"/>
              <a:chOff x="2752674" y="4597723"/>
              <a:chExt cx="576022" cy="450000"/>
            </a:xfrm>
          </p:grpSpPr>
          <p:sp>
            <p:nvSpPr>
              <p:cNvPr id="29" name="Ellipsi 28">
                <a:extLst>
                  <a:ext uri="{FF2B5EF4-FFF2-40B4-BE49-F238E27FC236}">
                    <a16:creationId xmlns:a16="http://schemas.microsoft.com/office/drawing/2014/main" id="{C3ECD977-0E9E-4720-98EC-B12E8D748385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Ellipsi 29">
                <a:extLst>
                  <a:ext uri="{FF2B5EF4-FFF2-40B4-BE49-F238E27FC236}">
                    <a16:creationId xmlns:a16="http://schemas.microsoft.com/office/drawing/2014/main" id="{0AEA9F1E-72B8-4656-A11B-EABDC7CD0CC7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Ellipsi 30">
                <a:extLst>
                  <a:ext uri="{FF2B5EF4-FFF2-40B4-BE49-F238E27FC236}">
                    <a16:creationId xmlns:a16="http://schemas.microsoft.com/office/drawing/2014/main" id="{724C8C93-C92B-47EC-BE00-A86F58B764E6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A0B612AF-A1BF-4086-B8A6-3DEB066C2E06}"/>
                </a:ext>
              </a:extLst>
            </p:cNvPr>
            <p:cNvGrpSpPr/>
            <p:nvPr/>
          </p:nvGrpSpPr>
          <p:grpSpPr>
            <a:xfrm rot="7031070">
              <a:off x="522832" y="3604747"/>
              <a:ext cx="576022" cy="450000"/>
              <a:chOff x="2752674" y="4597723"/>
              <a:chExt cx="576022" cy="450000"/>
            </a:xfrm>
          </p:grpSpPr>
          <p:sp>
            <p:nvSpPr>
              <p:cNvPr id="33" name="Ellipsi 32">
                <a:extLst>
                  <a:ext uri="{FF2B5EF4-FFF2-40B4-BE49-F238E27FC236}">
                    <a16:creationId xmlns:a16="http://schemas.microsoft.com/office/drawing/2014/main" id="{8343DA51-5614-467F-AD21-ED7BAC22517B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" name="Ellipsi 33">
                <a:extLst>
                  <a:ext uri="{FF2B5EF4-FFF2-40B4-BE49-F238E27FC236}">
                    <a16:creationId xmlns:a16="http://schemas.microsoft.com/office/drawing/2014/main" id="{32FBB312-2E02-40DB-B9CD-74300C310985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" name="Ellipsi 34">
                <a:extLst>
                  <a:ext uri="{FF2B5EF4-FFF2-40B4-BE49-F238E27FC236}">
                    <a16:creationId xmlns:a16="http://schemas.microsoft.com/office/drawing/2014/main" id="{6D2A73BC-51B9-478A-93DF-559215F36C9F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4C3CC03A-33EA-4499-8789-54F3C4B8433F}"/>
                </a:ext>
              </a:extLst>
            </p:cNvPr>
            <p:cNvGrpSpPr/>
            <p:nvPr/>
          </p:nvGrpSpPr>
          <p:grpSpPr>
            <a:xfrm rot="12382003">
              <a:off x="1070144" y="3770690"/>
              <a:ext cx="576022" cy="450000"/>
              <a:chOff x="2752674" y="4597723"/>
              <a:chExt cx="576022" cy="450000"/>
            </a:xfrm>
          </p:grpSpPr>
          <p:sp>
            <p:nvSpPr>
              <p:cNvPr id="37" name="Ellipsi 36">
                <a:extLst>
                  <a:ext uri="{FF2B5EF4-FFF2-40B4-BE49-F238E27FC236}">
                    <a16:creationId xmlns:a16="http://schemas.microsoft.com/office/drawing/2014/main" id="{3D771379-D25D-486D-83F1-2561245F408B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" name="Ellipsi 37">
                <a:extLst>
                  <a:ext uri="{FF2B5EF4-FFF2-40B4-BE49-F238E27FC236}">
                    <a16:creationId xmlns:a16="http://schemas.microsoft.com/office/drawing/2014/main" id="{171D20B4-10A6-4006-B358-608D88ACF1C9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Ellipsi 38">
                <a:extLst>
                  <a:ext uri="{FF2B5EF4-FFF2-40B4-BE49-F238E27FC236}">
                    <a16:creationId xmlns:a16="http://schemas.microsoft.com/office/drawing/2014/main" id="{E5E41694-C5A3-4086-9349-6ED38B5DA847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0" name="Ryhmä 39">
              <a:extLst>
                <a:ext uri="{FF2B5EF4-FFF2-40B4-BE49-F238E27FC236}">
                  <a16:creationId xmlns:a16="http://schemas.microsoft.com/office/drawing/2014/main" id="{CF82459B-20A1-4282-9C48-ACA4B68267A3}"/>
                </a:ext>
              </a:extLst>
            </p:cNvPr>
            <p:cNvGrpSpPr/>
            <p:nvPr/>
          </p:nvGrpSpPr>
          <p:grpSpPr>
            <a:xfrm rot="6657622">
              <a:off x="1560507" y="3779147"/>
              <a:ext cx="576022" cy="450000"/>
              <a:chOff x="2752674" y="4597723"/>
              <a:chExt cx="576022" cy="450000"/>
            </a:xfrm>
          </p:grpSpPr>
          <p:sp>
            <p:nvSpPr>
              <p:cNvPr id="41" name="Ellipsi 40">
                <a:extLst>
                  <a:ext uri="{FF2B5EF4-FFF2-40B4-BE49-F238E27FC236}">
                    <a16:creationId xmlns:a16="http://schemas.microsoft.com/office/drawing/2014/main" id="{1340FE3D-A45E-40C5-AD82-391C3FF8CE1D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42" name="Ellipsi 41">
                <a:extLst>
                  <a:ext uri="{FF2B5EF4-FFF2-40B4-BE49-F238E27FC236}">
                    <a16:creationId xmlns:a16="http://schemas.microsoft.com/office/drawing/2014/main" id="{D4DF4AEE-EB8A-495D-9D4D-14AF9A49FC0D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" name="Ellipsi 42">
                <a:extLst>
                  <a:ext uri="{FF2B5EF4-FFF2-40B4-BE49-F238E27FC236}">
                    <a16:creationId xmlns:a16="http://schemas.microsoft.com/office/drawing/2014/main" id="{68FEF511-8F35-4A22-8F01-474B3D7F40E2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4" name="Ryhmä 43">
              <a:extLst>
                <a:ext uri="{FF2B5EF4-FFF2-40B4-BE49-F238E27FC236}">
                  <a16:creationId xmlns:a16="http://schemas.microsoft.com/office/drawing/2014/main" id="{5E915BF7-8F8C-4DD3-9071-1E25A66FF3CD}"/>
                </a:ext>
              </a:extLst>
            </p:cNvPr>
            <p:cNvGrpSpPr/>
            <p:nvPr/>
          </p:nvGrpSpPr>
          <p:grpSpPr>
            <a:xfrm rot="361481">
              <a:off x="2203649" y="3794339"/>
              <a:ext cx="576022" cy="450000"/>
              <a:chOff x="2752674" y="4597723"/>
              <a:chExt cx="576022" cy="450000"/>
            </a:xfrm>
          </p:grpSpPr>
          <p:sp>
            <p:nvSpPr>
              <p:cNvPr id="45" name="Ellipsi 44">
                <a:extLst>
                  <a:ext uri="{FF2B5EF4-FFF2-40B4-BE49-F238E27FC236}">
                    <a16:creationId xmlns:a16="http://schemas.microsoft.com/office/drawing/2014/main" id="{558B665F-6667-441B-9414-4540DF517E5A}"/>
                  </a:ext>
                </a:extLst>
              </p:cNvPr>
              <p:cNvSpPr/>
              <p:nvPr/>
            </p:nvSpPr>
            <p:spPr>
              <a:xfrm>
                <a:off x="2861188" y="468772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46" name="Ellipsi 45">
                <a:extLst>
                  <a:ext uri="{FF2B5EF4-FFF2-40B4-BE49-F238E27FC236}">
                    <a16:creationId xmlns:a16="http://schemas.microsoft.com/office/drawing/2014/main" id="{B05B4DB2-19C6-4144-B888-0A35F08F8F45}"/>
                  </a:ext>
                </a:extLst>
              </p:cNvPr>
              <p:cNvSpPr/>
              <p:nvPr/>
            </p:nvSpPr>
            <p:spPr>
              <a:xfrm>
                <a:off x="3148696" y="4597723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" name="Ellipsi 46">
                <a:extLst>
                  <a:ext uri="{FF2B5EF4-FFF2-40B4-BE49-F238E27FC236}">
                    <a16:creationId xmlns:a16="http://schemas.microsoft.com/office/drawing/2014/main" id="{6E74E91B-FE5C-4A71-85A1-D0991D502CBC}"/>
                  </a:ext>
                </a:extLst>
              </p:cNvPr>
              <p:cNvSpPr/>
              <p:nvPr/>
            </p:nvSpPr>
            <p:spPr>
              <a:xfrm>
                <a:off x="2752674" y="459962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F4400305-6B07-40E5-AB13-5D28FB29F4F5}"/>
                </a:ext>
              </a:extLst>
            </p:cNvPr>
            <p:cNvSpPr/>
            <p:nvPr/>
          </p:nvSpPr>
          <p:spPr>
            <a:xfrm rot="6541026">
              <a:off x="1280208" y="322819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367B053E-3F35-4223-9F42-FEF82BBBDD39}"/>
                </a:ext>
              </a:extLst>
            </p:cNvPr>
            <p:cNvSpPr/>
            <p:nvPr/>
          </p:nvSpPr>
          <p:spPr>
            <a:xfrm>
              <a:off x="2488280" y="3248404"/>
              <a:ext cx="360000" cy="3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−</a:t>
              </a:r>
              <a:endParaRPr lang="fi-FI" sz="3200" b="1" dirty="0"/>
            </a:p>
          </p:txBody>
        </p:sp>
        <p:sp>
          <p:nvSpPr>
            <p:cNvPr id="98" name="Suorakulmio: Yläkulmat pyöristetty 97">
              <a:extLst>
                <a:ext uri="{FF2B5EF4-FFF2-40B4-BE49-F238E27FC236}">
                  <a16:creationId xmlns:a16="http://schemas.microsoft.com/office/drawing/2014/main" id="{7A7AAE9F-13E4-4B17-9172-217455851522}"/>
                </a:ext>
              </a:extLst>
            </p:cNvPr>
            <p:cNvSpPr/>
            <p:nvPr/>
          </p:nvSpPr>
          <p:spPr>
            <a:xfrm rot="10800000">
              <a:off x="415329" y="1966596"/>
              <a:ext cx="2635442" cy="2372567"/>
            </a:xfrm>
            <a:prstGeom prst="round2Same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0" name="Suorakulmio: Yläkulmat pyöristetty 99">
            <a:extLst>
              <a:ext uri="{FF2B5EF4-FFF2-40B4-BE49-F238E27FC236}">
                <a16:creationId xmlns:a16="http://schemas.microsoft.com/office/drawing/2014/main" id="{76397255-4BF5-4D7A-B264-85EF2338123C}"/>
              </a:ext>
            </a:extLst>
          </p:cNvPr>
          <p:cNvSpPr/>
          <p:nvPr/>
        </p:nvSpPr>
        <p:spPr>
          <a:xfrm rot="10800000">
            <a:off x="3234781" y="2432654"/>
            <a:ext cx="2635442" cy="1711708"/>
          </a:xfrm>
          <a:prstGeom prst="round2SameRect">
            <a:avLst>
              <a:gd name="adj1" fmla="val 1994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Suorakulmio: Yläkulmat pyöristetty 100">
            <a:extLst>
              <a:ext uri="{FF2B5EF4-FFF2-40B4-BE49-F238E27FC236}">
                <a16:creationId xmlns:a16="http://schemas.microsoft.com/office/drawing/2014/main" id="{DA5DAC84-7BDA-4650-B166-F28622A02735}"/>
              </a:ext>
            </a:extLst>
          </p:cNvPr>
          <p:cNvSpPr/>
          <p:nvPr/>
        </p:nvSpPr>
        <p:spPr>
          <a:xfrm rot="10800000">
            <a:off x="3234781" y="1781070"/>
            <a:ext cx="2635442" cy="2372567"/>
          </a:xfrm>
          <a:prstGeom prst="round2Same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E1A4C13E-B8C4-48F0-A247-C5E1C18FB271}"/>
              </a:ext>
            </a:extLst>
          </p:cNvPr>
          <p:cNvSpPr/>
          <p:nvPr/>
        </p:nvSpPr>
        <p:spPr>
          <a:xfrm>
            <a:off x="4999678" y="1548328"/>
            <a:ext cx="340822" cy="15528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4DBC86ED-D690-48FE-A40E-E08BE299E541}"/>
              </a:ext>
            </a:extLst>
          </p:cNvPr>
          <p:cNvSpPr/>
          <p:nvPr/>
        </p:nvSpPr>
        <p:spPr>
          <a:xfrm>
            <a:off x="4999678" y="2435430"/>
            <a:ext cx="340822" cy="6657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D3647F74-640E-4068-B46C-802BC396C71E}"/>
              </a:ext>
            </a:extLst>
          </p:cNvPr>
          <p:cNvGrpSpPr/>
          <p:nvPr/>
        </p:nvGrpSpPr>
        <p:grpSpPr>
          <a:xfrm>
            <a:off x="289117" y="4389069"/>
            <a:ext cx="2635442" cy="2372567"/>
            <a:chOff x="131175" y="4400808"/>
            <a:chExt cx="2635442" cy="2372567"/>
          </a:xfrm>
        </p:grpSpPr>
        <p:sp>
          <p:nvSpPr>
            <p:cNvPr id="108" name="Suorakulmio: Yläkulmat pyöristetty 107">
              <a:extLst>
                <a:ext uri="{FF2B5EF4-FFF2-40B4-BE49-F238E27FC236}">
                  <a16:creationId xmlns:a16="http://schemas.microsoft.com/office/drawing/2014/main" id="{FE4CB1E1-DC7A-4729-B324-40C1ABFA23FD}"/>
                </a:ext>
              </a:extLst>
            </p:cNvPr>
            <p:cNvSpPr/>
            <p:nvPr/>
          </p:nvSpPr>
          <p:spPr>
            <a:xfrm rot="10800000">
              <a:off x="131175" y="5402544"/>
              <a:ext cx="2635442" cy="1361556"/>
            </a:xfrm>
            <a:prstGeom prst="round2SameRect">
              <a:avLst>
                <a:gd name="adj1" fmla="val 19945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Suorakulmio: Yläkulmat pyöristetty 108">
              <a:extLst>
                <a:ext uri="{FF2B5EF4-FFF2-40B4-BE49-F238E27FC236}">
                  <a16:creationId xmlns:a16="http://schemas.microsoft.com/office/drawing/2014/main" id="{8D009E57-2B20-4A25-BE53-07BF1ED13704}"/>
                </a:ext>
              </a:extLst>
            </p:cNvPr>
            <p:cNvSpPr/>
            <p:nvPr/>
          </p:nvSpPr>
          <p:spPr>
            <a:xfrm rot="10800000">
              <a:off x="131175" y="4400808"/>
              <a:ext cx="2635442" cy="2372567"/>
            </a:xfrm>
            <a:prstGeom prst="round2Same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458ED3AD-F680-4F6E-AE02-9B9C80E51961}"/>
              </a:ext>
            </a:extLst>
          </p:cNvPr>
          <p:cNvGrpSpPr/>
          <p:nvPr/>
        </p:nvGrpSpPr>
        <p:grpSpPr>
          <a:xfrm>
            <a:off x="251368" y="1781071"/>
            <a:ext cx="2635442" cy="2372567"/>
            <a:chOff x="131175" y="4400808"/>
            <a:chExt cx="2635442" cy="2372567"/>
          </a:xfrm>
        </p:grpSpPr>
        <p:sp>
          <p:nvSpPr>
            <p:cNvPr id="113" name="Suorakulmio: Yläkulmat pyöristetty 112">
              <a:extLst>
                <a:ext uri="{FF2B5EF4-FFF2-40B4-BE49-F238E27FC236}">
                  <a16:creationId xmlns:a16="http://schemas.microsoft.com/office/drawing/2014/main" id="{D854D1B8-381E-41DE-B1A2-99B283BB75A8}"/>
                </a:ext>
              </a:extLst>
            </p:cNvPr>
            <p:cNvSpPr/>
            <p:nvPr/>
          </p:nvSpPr>
          <p:spPr>
            <a:xfrm rot="10800000">
              <a:off x="131175" y="5583700"/>
              <a:ext cx="2635442" cy="1180398"/>
            </a:xfrm>
            <a:prstGeom prst="round2SameRect">
              <a:avLst>
                <a:gd name="adj1" fmla="val 19945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Suorakulmio: Yläkulmat pyöristetty 113">
              <a:extLst>
                <a:ext uri="{FF2B5EF4-FFF2-40B4-BE49-F238E27FC236}">
                  <a16:creationId xmlns:a16="http://schemas.microsoft.com/office/drawing/2014/main" id="{F7AA2EDE-5BF8-4D44-A08E-BA33117FA0BC}"/>
                </a:ext>
              </a:extLst>
            </p:cNvPr>
            <p:cNvSpPr/>
            <p:nvPr/>
          </p:nvSpPr>
          <p:spPr>
            <a:xfrm rot="10800000">
              <a:off x="131175" y="4400808"/>
              <a:ext cx="2635442" cy="2372567"/>
            </a:xfrm>
            <a:prstGeom prst="round2Same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FE2FDD5C-B947-451D-9B30-53DD7314D9D2}"/>
              </a:ext>
            </a:extLst>
          </p:cNvPr>
          <p:cNvGrpSpPr/>
          <p:nvPr/>
        </p:nvGrpSpPr>
        <p:grpSpPr>
          <a:xfrm>
            <a:off x="6181661" y="1796212"/>
            <a:ext cx="2635442" cy="2372567"/>
            <a:chOff x="131175" y="4400808"/>
            <a:chExt cx="2635442" cy="2372567"/>
          </a:xfrm>
        </p:grpSpPr>
        <p:sp>
          <p:nvSpPr>
            <p:cNvPr id="116" name="Suorakulmio: Yläkulmat pyöristetty 115">
              <a:extLst>
                <a:ext uri="{FF2B5EF4-FFF2-40B4-BE49-F238E27FC236}">
                  <a16:creationId xmlns:a16="http://schemas.microsoft.com/office/drawing/2014/main" id="{EA24300B-6C6A-41A2-B62B-F1CAB2A32908}"/>
                </a:ext>
              </a:extLst>
            </p:cNvPr>
            <p:cNvSpPr/>
            <p:nvPr/>
          </p:nvSpPr>
          <p:spPr>
            <a:xfrm rot="10800000">
              <a:off x="131175" y="5297172"/>
              <a:ext cx="2635442" cy="1466927"/>
            </a:xfrm>
            <a:prstGeom prst="round2SameRect">
              <a:avLst>
                <a:gd name="adj1" fmla="val 25425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7" name="Suorakulmio: Yläkulmat pyöristetty 116">
              <a:extLst>
                <a:ext uri="{FF2B5EF4-FFF2-40B4-BE49-F238E27FC236}">
                  <a16:creationId xmlns:a16="http://schemas.microsoft.com/office/drawing/2014/main" id="{55C1C1BA-103B-467E-BA29-7680449AB951}"/>
                </a:ext>
              </a:extLst>
            </p:cNvPr>
            <p:cNvSpPr/>
            <p:nvPr/>
          </p:nvSpPr>
          <p:spPr>
            <a:xfrm rot="10800000">
              <a:off x="131175" y="4400808"/>
              <a:ext cx="2635442" cy="2372567"/>
            </a:xfrm>
            <a:prstGeom prst="round2Same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0F3C15FF-E1BD-484D-982E-DB490A0E2523}"/>
              </a:ext>
            </a:extLst>
          </p:cNvPr>
          <p:cNvSpPr/>
          <p:nvPr/>
        </p:nvSpPr>
        <p:spPr>
          <a:xfrm>
            <a:off x="649536" y="2063481"/>
            <a:ext cx="340822" cy="15528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8B4EF392-1E36-4D97-ADC9-77EA9F21A15E}"/>
              </a:ext>
            </a:extLst>
          </p:cNvPr>
          <p:cNvSpPr/>
          <p:nvPr/>
        </p:nvSpPr>
        <p:spPr>
          <a:xfrm>
            <a:off x="649536" y="2950583"/>
            <a:ext cx="340822" cy="6657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4" name="Kuva 123">
            <a:extLst>
              <a:ext uri="{FF2B5EF4-FFF2-40B4-BE49-F238E27FC236}">
                <a16:creationId xmlns:a16="http://schemas.microsoft.com/office/drawing/2014/main" id="{6F033F6C-291A-4F3C-9DDC-D64BDA176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471" y="4530674"/>
            <a:ext cx="2073806" cy="1690225"/>
          </a:xfrm>
          <a:prstGeom prst="rect">
            <a:avLst/>
          </a:prstGeom>
        </p:spPr>
      </p:pic>
      <p:sp>
        <p:nvSpPr>
          <p:cNvPr id="118" name="Tekstiruutu 117">
            <a:extLst>
              <a:ext uri="{FF2B5EF4-FFF2-40B4-BE49-F238E27FC236}">
                <a16:creationId xmlns:a16="http://schemas.microsoft.com/office/drawing/2014/main" id="{3A6BBBF6-DAEB-49FD-B4F4-97FB4136AAD9}"/>
              </a:ext>
            </a:extLst>
          </p:cNvPr>
          <p:cNvSpPr txBox="1"/>
          <p:nvPr/>
        </p:nvSpPr>
        <p:spPr>
          <a:xfrm>
            <a:off x="1441681" y="5771692"/>
            <a:ext cx="14164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konetiskiaine</a:t>
            </a:r>
          </a:p>
        </p:txBody>
      </p:sp>
      <p:pic>
        <p:nvPicPr>
          <p:cNvPr id="126" name="Kuva 125">
            <a:extLst>
              <a:ext uri="{FF2B5EF4-FFF2-40B4-BE49-F238E27FC236}">
                <a16:creationId xmlns:a16="http://schemas.microsoft.com/office/drawing/2014/main" id="{96BFDAF1-A8B0-40F5-8CF2-5FB4B1CD5E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442" y="1999796"/>
            <a:ext cx="2008833" cy="1295695"/>
          </a:xfrm>
          <a:prstGeom prst="rect">
            <a:avLst/>
          </a:prstGeom>
        </p:spPr>
      </p:pic>
      <p:sp>
        <p:nvSpPr>
          <p:cNvPr id="119" name="Tekstiruutu 118">
            <a:extLst>
              <a:ext uri="{FF2B5EF4-FFF2-40B4-BE49-F238E27FC236}">
                <a16:creationId xmlns:a16="http://schemas.microsoft.com/office/drawing/2014/main" id="{05AE7911-F1F6-4850-A692-5EC2F3BC838B}"/>
              </a:ext>
            </a:extLst>
          </p:cNvPr>
          <p:cNvSpPr txBox="1"/>
          <p:nvPr/>
        </p:nvSpPr>
        <p:spPr>
          <a:xfrm>
            <a:off x="6411067" y="3364476"/>
            <a:ext cx="875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jogurtti</a:t>
            </a:r>
          </a:p>
        </p:txBody>
      </p:sp>
      <p:sp>
        <p:nvSpPr>
          <p:cNvPr id="127" name="Suorakulmio: Pyöristetyt kulmat 126">
            <a:extLst>
              <a:ext uri="{FF2B5EF4-FFF2-40B4-BE49-F238E27FC236}">
                <a16:creationId xmlns:a16="http://schemas.microsoft.com/office/drawing/2014/main" id="{2CB2F334-DE1E-496A-BD90-F5CF515C6CFD}"/>
              </a:ext>
            </a:extLst>
          </p:cNvPr>
          <p:cNvSpPr/>
          <p:nvPr/>
        </p:nvSpPr>
        <p:spPr>
          <a:xfrm rot="987580">
            <a:off x="530365" y="6048382"/>
            <a:ext cx="884255" cy="5436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6" grpId="0" animBg="1"/>
      <p:bldP spid="107" grpId="0" animBg="1"/>
      <p:bldP spid="121" grpId="0" animBg="1"/>
      <p:bldP spid="122" grpId="0" animBg="1"/>
      <p:bldP spid="118" grpId="0" animBg="1"/>
      <p:bldP spid="119" grpId="0" animBg="1"/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Neutraloituminen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781128"/>
          </a:xfrm>
        </p:spPr>
        <p:txBody>
          <a:bodyPr>
            <a:normAutofit/>
          </a:bodyPr>
          <a:lstStyle/>
          <a:p>
            <a:r>
              <a:rPr lang="fi-FI" dirty="0"/>
              <a:t>Jos yhdistetään hapan liuos ja emäksinen liuos, jotka ovat yhtä vahvat, syntyy neutraali liuos.</a:t>
            </a:r>
          </a:p>
          <a:p>
            <a:r>
              <a:rPr lang="fi-FI" dirty="0"/>
              <a:t>Tämä on kemiallinen reaktio, jonka nimi on </a:t>
            </a:r>
            <a:r>
              <a:rPr lang="fi-FI" i="1" dirty="0"/>
              <a:t>neutraloituminen</a:t>
            </a:r>
          </a:p>
          <a:p>
            <a:endParaRPr lang="fi-FI" dirty="0"/>
          </a:p>
          <a:p>
            <a:r>
              <a:rPr lang="fi-FI" dirty="0"/>
              <a:t>Happoja: suolahappo, sitruunahappo, etikkahappo</a:t>
            </a:r>
          </a:p>
          <a:p>
            <a:r>
              <a:rPr lang="fi-FI" dirty="0"/>
              <a:t>Emäksiä: lipeä (</a:t>
            </a:r>
            <a:r>
              <a:rPr lang="fi-FI" dirty="0" err="1"/>
              <a:t>NaOH</a:t>
            </a:r>
            <a:r>
              <a:rPr lang="fi-FI" dirty="0"/>
              <a:t>), sooda eli natriumkarbonaatti (Na</a:t>
            </a:r>
            <a:r>
              <a:rPr lang="fi-FI" baseline="-25000" dirty="0"/>
              <a:t>2</a:t>
            </a:r>
            <a:r>
              <a:rPr lang="fi-FI" dirty="0"/>
              <a:t>CO</a:t>
            </a:r>
            <a:r>
              <a:rPr lang="fi-FI" baseline="-25000" dirty="0"/>
              <a:t>3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pic>
        <p:nvPicPr>
          <p:cNvPr id="4" name="Kuva 3" descr="reaktio 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012160" y="1596007"/>
            <a:ext cx="2947643" cy="49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6A75A6-AF44-4F8F-80EA-A5173565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BD3DC-899C-4B96-99B4-F02BE5363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 happoon lisätään emästä, pH muuttuu ja päinvastoin</a:t>
            </a:r>
          </a:p>
          <a:p>
            <a:r>
              <a:rPr lang="fi-FI" dirty="0"/>
              <a:t>Kaksi happoliuosta, joista toista on enemmän: neutraloituminen vie enemmän happoa</a:t>
            </a:r>
          </a:p>
          <a:p>
            <a:r>
              <a:rPr lang="fi-FI" dirty="0"/>
              <a:t>Kaksi happoliuosta, sama tilavuus, eri väkevyys: neutraloituminen vie enemmän happoa</a:t>
            </a:r>
          </a:p>
        </p:txBody>
      </p:sp>
    </p:spTree>
    <p:extLst>
      <p:ext uri="{BB962C8B-B14F-4D97-AF65-F5344CB8AC3E}">
        <p14:creationId xmlns:p14="http://schemas.microsoft.com/office/powerpoint/2010/main" val="140697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C822AD-40DA-4E0C-A62A-F2627F43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0DE4C5-96A9-49B6-8157-5EE24399A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voit tutkia, missä liuoksessa on eniten happoa?</a:t>
            </a:r>
          </a:p>
          <a:p>
            <a:r>
              <a:rPr lang="fi-FI" dirty="0"/>
              <a:t>Tutkittavana kalkinpoistoaine, sitruunamehu ja etikka, joihin lisätään </a:t>
            </a:r>
            <a:r>
              <a:rPr lang="fi-FI" dirty="0" err="1"/>
              <a:t>fenoliftaleiinia</a:t>
            </a:r>
            <a:r>
              <a:rPr lang="fi-FI" dirty="0"/>
              <a:t>/BTS/punakaalimehu</a:t>
            </a:r>
          </a:p>
        </p:txBody>
      </p:sp>
    </p:spTree>
    <p:extLst>
      <p:ext uri="{BB962C8B-B14F-4D97-AF65-F5344CB8AC3E}">
        <p14:creationId xmlns:p14="http://schemas.microsoft.com/office/powerpoint/2010/main" val="285390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01436-2CBA-4FCB-AC8A-2F8A6213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50131F-6658-4ECF-A9F4-7182B444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  <a:p>
            <a:r>
              <a:rPr lang="fi-FI" dirty="0"/>
              <a:t>Kertaustehtäviä</a:t>
            </a:r>
          </a:p>
          <a:p>
            <a:r>
              <a:rPr lang="fi-FI" dirty="0"/>
              <a:t>pH ja happamuus</a:t>
            </a:r>
          </a:p>
          <a:p>
            <a:r>
              <a:rPr lang="fi-FI" dirty="0"/>
              <a:t>Vetyioni ja hydroksidi-ioni</a:t>
            </a:r>
          </a:p>
          <a:p>
            <a:r>
              <a:rPr lang="fi-FI" dirty="0"/>
              <a:t>Neutraloituminen</a:t>
            </a:r>
          </a:p>
          <a:p>
            <a:r>
              <a:rPr lang="fi-FI" dirty="0"/>
              <a:t>Tutkimus</a:t>
            </a:r>
          </a:p>
        </p:txBody>
      </p:sp>
    </p:spTree>
    <p:extLst>
      <p:ext uri="{BB962C8B-B14F-4D97-AF65-F5344CB8AC3E}">
        <p14:creationId xmlns:p14="http://schemas.microsoft.com/office/powerpoint/2010/main" val="127777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DCF387-FE78-4442-A400-5FCB97E0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75"/>
            <a:ext cx="7886700" cy="1325563"/>
          </a:xfrm>
        </p:spPr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31FCFD6-ABCC-4E03-B026-F2273F24CC4C}"/>
              </a:ext>
            </a:extLst>
          </p:cNvPr>
          <p:cNvSpPr txBox="1"/>
          <p:nvPr/>
        </p:nvSpPr>
        <p:spPr>
          <a:xfrm>
            <a:off x="165663" y="1006288"/>
            <a:ext cx="360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i-FI" dirty="0"/>
              <a:t>Keltainen, kiiltävä aine, jonka sulamispiste on 1064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°C. Kestää hyvin taivuttamista. Se johtaa sähköä kiinteänä aineena.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D1015FA-6E07-43EC-A9FA-C5D969326063}"/>
              </a:ext>
            </a:extLst>
          </p:cNvPr>
          <p:cNvSpPr txBox="1"/>
          <p:nvPr/>
        </p:nvSpPr>
        <p:spPr>
          <a:xfrm>
            <a:off x="3765663" y="3049239"/>
            <a:ext cx="14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fi-FI" sz="2000" b="1" dirty="0"/>
              <a:t>metalli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15C3367-CEB7-47A5-B982-6D30FF65CEFB}"/>
              </a:ext>
            </a:extLst>
          </p:cNvPr>
          <p:cNvSpPr txBox="1"/>
          <p:nvPr/>
        </p:nvSpPr>
        <p:spPr>
          <a:xfrm>
            <a:off x="5819459" y="2951331"/>
            <a:ext cx="14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fi-FI" sz="2000" b="1" dirty="0"/>
              <a:t>Au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666C16C-652C-48FC-8D15-02604DEE85C0}"/>
              </a:ext>
            </a:extLst>
          </p:cNvPr>
          <p:cNvSpPr txBox="1"/>
          <p:nvPr/>
        </p:nvSpPr>
        <p:spPr>
          <a:xfrm>
            <a:off x="5378337" y="1025043"/>
            <a:ext cx="360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i-FI" dirty="0"/>
              <a:t>Valkoinen murtuva aine, joka liukenee hyvin veteen. Sulamispiste 681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°C. Vesiliuos johtaa sähköä.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14C3353-8696-48BD-BDD5-4E7617D390D8}"/>
              </a:ext>
            </a:extLst>
          </p:cNvPr>
          <p:cNvSpPr txBox="1"/>
          <p:nvPr/>
        </p:nvSpPr>
        <p:spPr>
          <a:xfrm>
            <a:off x="1980126" y="3157290"/>
            <a:ext cx="14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fi-FI" sz="2000" b="1" dirty="0"/>
              <a:t>suola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7B21525-5337-425E-83D0-273258907BCE}"/>
              </a:ext>
            </a:extLst>
          </p:cNvPr>
          <p:cNvSpPr txBox="1"/>
          <p:nvPr/>
        </p:nvSpPr>
        <p:spPr>
          <a:xfrm>
            <a:off x="7619878" y="3613112"/>
            <a:ext cx="14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fi-FI" sz="2000" b="1" dirty="0"/>
              <a:t>KI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0B77944-4C7A-4592-AAFA-33DCE1D1E9EB}"/>
              </a:ext>
            </a:extLst>
          </p:cNvPr>
          <p:cNvSpPr txBox="1"/>
          <p:nvPr/>
        </p:nvSpPr>
        <p:spPr>
          <a:xfrm>
            <a:off x="165663" y="5254807"/>
            <a:ext cx="360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i-FI" dirty="0"/>
              <a:t>Jauhemainen, valkoinen aine, jonka sulamispiste on 95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°C. Liukenee veteen hyvin. Vesiliuos ei johda sähköä.</a:t>
            </a:r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2074185-4881-4F95-8F0D-F46EA4EA0A88}"/>
              </a:ext>
            </a:extLst>
          </p:cNvPr>
          <p:cNvSpPr txBox="1"/>
          <p:nvPr/>
        </p:nvSpPr>
        <p:spPr>
          <a:xfrm>
            <a:off x="2155816" y="4034498"/>
            <a:ext cx="14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fi-FI" sz="2000" b="1" dirty="0"/>
              <a:t>molekyyli-yhdiste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201C798-DB12-47DF-BDB3-279C74BEA889}"/>
              </a:ext>
            </a:extLst>
          </p:cNvPr>
          <p:cNvSpPr txBox="1"/>
          <p:nvPr/>
        </p:nvSpPr>
        <p:spPr>
          <a:xfrm>
            <a:off x="5860433" y="4041957"/>
            <a:ext cx="14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fi-FI" sz="2000" b="1" dirty="0"/>
              <a:t>C</a:t>
            </a:r>
            <a:r>
              <a:rPr lang="fi-FI" sz="2000" b="1" baseline="-25000" dirty="0"/>
              <a:t>5</a:t>
            </a:r>
            <a:r>
              <a:rPr lang="fi-FI" sz="2000" b="1" dirty="0"/>
              <a:t>H</a:t>
            </a:r>
            <a:r>
              <a:rPr lang="fi-FI" sz="2000" b="1" baseline="-25000" dirty="0"/>
              <a:t>12</a:t>
            </a:r>
            <a:r>
              <a:rPr lang="fi-FI" sz="2000" b="1" dirty="0"/>
              <a:t>O</a:t>
            </a:r>
            <a:r>
              <a:rPr lang="fi-FI" sz="2000" b="1" baseline="-25000" dirty="0"/>
              <a:t>5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86F8917-64F1-444A-9714-C027110C6215}"/>
              </a:ext>
            </a:extLst>
          </p:cNvPr>
          <p:cNvSpPr txBox="1"/>
          <p:nvPr/>
        </p:nvSpPr>
        <p:spPr>
          <a:xfrm>
            <a:off x="5378337" y="5287668"/>
            <a:ext cx="360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i-FI" dirty="0"/>
              <a:t>Murtuva, kiteinen aine, jonka sulamispiste on 114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°C. Liukenee huonosti veteen, mutta hyvin bensiiniin. Ei johda sähköä kiinteänä.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AFCDDD1-2F11-49CB-B971-7CE34EF07642}"/>
              </a:ext>
            </a:extLst>
          </p:cNvPr>
          <p:cNvSpPr txBox="1"/>
          <p:nvPr/>
        </p:nvSpPr>
        <p:spPr>
          <a:xfrm>
            <a:off x="4073101" y="4333112"/>
            <a:ext cx="14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fi-FI" sz="2000" b="1" dirty="0"/>
              <a:t>epämetalli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F9C68DC-C87F-449E-8B87-EC26B295FC45}"/>
              </a:ext>
            </a:extLst>
          </p:cNvPr>
          <p:cNvSpPr txBox="1"/>
          <p:nvPr/>
        </p:nvSpPr>
        <p:spPr>
          <a:xfrm>
            <a:off x="179707" y="3823805"/>
            <a:ext cx="14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fi-FI" sz="2000" b="1" dirty="0"/>
              <a:t>I</a:t>
            </a:r>
            <a:r>
              <a:rPr lang="fi-FI" sz="200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35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38472 -0.1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39305 -0.09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40677 -0.136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139 -0.210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20087 0.09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40608 0.094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59792 0.126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36042 0.05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C7C51-C102-4E32-ABF8-FF055CBF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FDEB30-3C45-4C1A-B93C-6CD25955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7" y="1400783"/>
            <a:ext cx="8424152" cy="5155660"/>
          </a:xfrm>
        </p:spPr>
        <p:txBody>
          <a:bodyPr>
            <a:normAutofit/>
          </a:bodyPr>
          <a:lstStyle/>
          <a:p>
            <a:r>
              <a:rPr lang="fi-FI" sz="3200" dirty="0"/>
              <a:t>Onko lause oikein vai väärin? Korjaa lause, jos se on väärin.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Ihmisessä on noin neljä eri alkuainetta.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Elämälle tärkeimmät alkuaineet ovat K, </a:t>
            </a:r>
            <a:r>
              <a:rPr lang="fi-FI" sz="2800" dirty="0" err="1"/>
              <a:t>Fe</a:t>
            </a:r>
            <a:r>
              <a:rPr lang="fi-FI" sz="2800" dirty="0"/>
              <a:t> ja Cl.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Yhdiste on aine, jossa on vähintään kahta eri alkuainetta.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Aineen sulamispiste on se lämpötila, jossa kiinteä aine höyrystyy.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Kun ihminen syö sokeria, sokeri sulaa suussa.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Kiehumispiste on lämpötila, jossa kaasumainen aine tiivistyy.</a:t>
            </a:r>
          </a:p>
        </p:txBody>
      </p:sp>
    </p:spTree>
    <p:extLst>
      <p:ext uri="{BB962C8B-B14F-4D97-AF65-F5344CB8AC3E}">
        <p14:creationId xmlns:p14="http://schemas.microsoft.com/office/powerpoint/2010/main" val="189559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96C5D-30B0-4623-A2EE-8EA2E490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B17996-5A45-4DB8-8045-F49217AA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Maistetaan hapanta ja emäksistä ainetta</a:t>
            </a:r>
          </a:p>
        </p:txBody>
      </p:sp>
    </p:spTree>
    <p:extLst>
      <p:ext uri="{BB962C8B-B14F-4D97-AF65-F5344CB8AC3E}">
        <p14:creationId xmlns:p14="http://schemas.microsoft.com/office/powerpoint/2010/main" val="161832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Happamuus ja emäksisyys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301" y="1443240"/>
            <a:ext cx="7886700" cy="2521931"/>
          </a:xfrm>
        </p:spPr>
        <p:txBody>
          <a:bodyPr>
            <a:normAutofit fontScale="92500"/>
          </a:bodyPr>
          <a:lstStyle/>
          <a:p>
            <a:r>
              <a:rPr lang="fi-FI" dirty="0"/>
              <a:t>Aineen happamuutta mitataan pH-asteikolla</a:t>
            </a:r>
          </a:p>
          <a:p>
            <a:r>
              <a:rPr lang="fi-FI" dirty="0"/>
              <a:t>Jos vesiliuoksen pH on alle 7, liuos on hapan</a:t>
            </a:r>
          </a:p>
          <a:p>
            <a:r>
              <a:rPr lang="fi-FI" dirty="0"/>
              <a:t>Jos vesiliuoksen pH on yli 7, liuos on emäksinen</a:t>
            </a:r>
          </a:p>
          <a:p>
            <a:r>
              <a:rPr lang="fi-FI" dirty="0"/>
              <a:t>Jos pH on tasan 7 aine on neutraali</a:t>
            </a:r>
          </a:p>
          <a:p>
            <a:r>
              <a:rPr lang="fi-FI" dirty="0"/>
              <a:t>Indikaattori on aine, jonka väri muuttuu pH:n mukaan</a:t>
            </a:r>
          </a:p>
          <a:p>
            <a:pPr lvl="1"/>
            <a:endParaRPr lang="fi-FI" dirty="0"/>
          </a:p>
        </p:txBody>
      </p:sp>
      <p:pic>
        <p:nvPicPr>
          <p:cNvPr id="4" name="Kuva 3" descr="punakaali pH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28957" b="17120"/>
          <a:stretch>
            <a:fillRect/>
          </a:stretch>
        </p:blipFill>
        <p:spPr>
          <a:xfrm>
            <a:off x="295325" y="3865418"/>
            <a:ext cx="8569412" cy="27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fi-FI" dirty="0"/>
              <a:t>Happo ja emäs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Liuos on hapan, kun pH on alle 7</a:t>
            </a:r>
          </a:p>
          <a:p>
            <a:r>
              <a:rPr lang="fi-FI" dirty="0"/>
              <a:t>Hapan liuos maistuu kirpeältä ja syövyttää rautaa</a:t>
            </a:r>
          </a:p>
          <a:p>
            <a:r>
              <a:rPr lang="fi-FI" dirty="0"/>
              <a:t>Happo on aine, jonka vesiliuos on hapan </a:t>
            </a:r>
          </a:p>
          <a:p>
            <a:r>
              <a:rPr lang="fi-FI" i="1" dirty="0"/>
              <a:t>Esimerkiksi:</a:t>
            </a:r>
            <a:r>
              <a:rPr lang="fi-FI" dirty="0"/>
              <a:t> Sitruunahappo on happo. Sitruunahapon vesiliuos on hapan.</a:t>
            </a:r>
          </a:p>
          <a:p>
            <a:r>
              <a:rPr lang="fi-FI" dirty="0"/>
              <a:t>Liuos on emäksinen, kun pH on yli 7</a:t>
            </a:r>
          </a:p>
          <a:p>
            <a:r>
              <a:rPr lang="fi-FI" dirty="0"/>
              <a:t>Emäksinen liuos maistuu saippualta ja voi myös syövyttää aineita</a:t>
            </a:r>
          </a:p>
          <a:p>
            <a:r>
              <a:rPr lang="fi-FI" dirty="0"/>
              <a:t>Emäs on aine, jonka vesiliuos on emäksinen</a:t>
            </a:r>
          </a:p>
          <a:p>
            <a:r>
              <a:rPr lang="fi-FI" i="1" dirty="0"/>
              <a:t>Esimerkiksi:</a:t>
            </a:r>
            <a:r>
              <a:rPr lang="fi-FI" dirty="0"/>
              <a:t> Lipeä on emäs. Lipeän vesiliuos on emäksinen.</a:t>
            </a:r>
          </a:p>
        </p:txBody>
      </p:sp>
      <p:pic>
        <p:nvPicPr>
          <p:cNvPr id="4" name="Kuva 3" descr="appelsiinimehu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7164288" y="549000"/>
            <a:ext cx="1724444" cy="2880000"/>
          </a:xfrm>
          <a:prstGeom prst="rect">
            <a:avLst/>
          </a:prstGeom>
        </p:spPr>
      </p:pic>
      <p:pic>
        <p:nvPicPr>
          <p:cNvPr id="5" name="Kuva 4" descr="saippua 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7164288" y="3717352"/>
            <a:ext cx="17244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C540E7-EA54-49B7-A49B-6972F69B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72613-0023-40CE-8DDE-B3BA8AF3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Järjestetään aineita pH:n mukaan</a:t>
            </a:r>
          </a:p>
        </p:txBody>
      </p:sp>
    </p:spTree>
    <p:extLst>
      <p:ext uri="{BB962C8B-B14F-4D97-AF65-F5344CB8AC3E}">
        <p14:creationId xmlns:p14="http://schemas.microsoft.com/office/powerpoint/2010/main" val="72121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94BE56-2E6F-4B24-83B8-D0DEB95A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7522D0-B7A2-4FA8-BDAA-9B051DC9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Sitruunahappo on molekyyliyhdiste C</a:t>
            </a:r>
            <a:r>
              <a:rPr lang="fi-FI" baseline="-25000" dirty="0"/>
              <a:t>6</a:t>
            </a:r>
            <a:r>
              <a:rPr lang="fi-FI" dirty="0"/>
              <a:t>H</a:t>
            </a:r>
            <a:r>
              <a:rPr lang="fi-FI" baseline="-25000" dirty="0"/>
              <a:t>8</a:t>
            </a:r>
            <a:r>
              <a:rPr lang="fi-FI" dirty="0"/>
              <a:t>O</a:t>
            </a:r>
            <a:r>
              <a:rPr lang="fi-FI" baseline="-25000" dirty="0"/>
              <a:t>7</a:t>
            </a:r>
          </a:p>
          <a:p>
            <a:r>
              <a:rPr lang="fi-FI" dirty="0"/>
              <a:t>Silti sitruunahapon vesiliuos johtaa sähköä</a:t>
            </a:r>
          </a:p>
          <a:p>
            <a:r>
              <a:rPr lang="fi-FI" dirty="0"/>
              <a:t>Sitruunahapon vesiliuoksessa pitää olla </a:t>
            </a:r>
            <a:r>
              <a:rPr lang="fi-FI" dirty="0" err="1"/>
              <a:t>ioneita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01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603</Words>
  <Application>Microsoft Office PowerPoint</Application>
  <PresentationFormat>Näytössä katseltava diaesitys (4:3)</PresentationFormat>
  <Paragraphs>116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Vetyionit maistuvat kirpeiltä</vt:lpstr>
      <vt:lpstr>Tunnin ohjelma</vt:lpstr>
      <vt:lpstr>Kertaus</vt:lpstr>
      <vt:lpstr>Kertaus</vt:lpstr>
      <vt:lpstr>Demonstraatio</vt:lpstr>
      <vt:lpstr>Happamuus ja emäksisyys</vt:lpstr>
      <vt:lpstr>Happo ja emäs</vt:lpstr>
      <vt:lpstr>Demonstraatio</vt:lpstr>
      <vt:lpstr>Demonstraatio</vt:lpstr>
      <vt:lpstr>Happo ja emäs</vt:lpstr>
      <vt:lpstr>Happo ja emäs</vt:lpstr>
      <vt:lpstr>Harjoitus</vt:lpstr>
      <vt:lpstr>Neutraloituminen</vt:lpstr>
      <vt:lpstr>Demonstraatio</vt:lpstr>
      <vt:lpstr>Tutkimus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kahdella rivillä</dc:title>
  <dc:creator>Jan Jansson</dc:creator>
  <cp:lastModifiedBy>Jan Jansson</cp:lastModifiedBy>
  <cp:revision>56</cp:revision>
  <dcterms:created xsi:type="dcterms:W3CDTF">2017-08-13T10:36:08Z</dcterms:created>
  <dcterms:modified xsi:type="dcterms:W3CDTF">2017-09-28T06:27:54Z</dcterms:modified>
</cp:coreProperties>
</file>