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7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97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88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26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02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73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33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18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3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6B19-3C15-4654-921D-59FB114C28B3}" type="datetimeFigureOut">
              <a:rPr lang="fi-FI" smtClean="0"/>
              <a:t>29.8.2017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61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81D76C-C865-4B0C-B94F-44C1DC491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98" y="2909599"/>
            <a:ext cx="5939444" cy="2078037"/>
          </a:xfr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 anchor="ctr" anchorCtr="1"/>
          <a:lstStyle/>
          <a:p>
            <a:r>
              <a:rPr lang="fi-FI" dirty="0"/>
              <a:t>Sulamispiste on aineen ominaisuus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E130F5-0666-4EFA-87B8-97D5D562D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040" y="6178983"/>
            <a:ext cx="4052455" cy="471198"/>
          </a:xfr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i-FI" dirty="0"/>
              <a:t>Jan Jansson @TYK 2017-2018</a:t>
            </a:r>
          </a:p>
        </p:txBody>
      </p:sp>
    </p:spTree>
    <p:extLst>
      <p:ext uri="{BB962C8B-B14F-4D97-AF65-F5344CB8AC3E}">
        <p14:creationId xmlns:p14="http://schemas.microsoft.com/office/powerpoint/2010/main" val="405137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01436-2CBA-4FCB-AC8A-2F8A6213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50131F-6658-4ECF-A9F4-7182B444B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  <a:p>
            <a:r>
              <a:rPr lang="fi-FI" dirty="0"/>
              <a:t>Olomuodot</a:t>
            </a:r>
          </a:p>
          <a:p>
            <a:r>
              <a:rPr lang="fi-FI" dirty="0"/>
              <a:t>Olomuotojen muutokset</a:t>
            </a:r>
          </a:p>
        </p:txBody>
      </p:sp>
    </p:spTree>
    <p:extLst>
      <p:ext uri="{BB962C8B-B14F-4D97-AF65-F5344CB8AC3E}">
        <p14:creationId xmlns:p14="http://schemas.microsoft.com/office/powerpoint/2010/main" val="127777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A4BFEB-367D-4A70-9CBC-4A9C6B10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BEABA5-E554-45B5-A852-2C5D330C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5892"/>
            <a:ext cx="7886700" cy="693131"/>
          </a:xfrm>
        </p:spPr>
        <p:txBody>
          <a:bodyPr/>
          <a:lstStyle/>
          <a:p>
            <a:r>
              <a:rPr lang="fi-FI" dirty="0"/>
              <a:t>Kaikilla aineilla on kolme olomuotoa</a:t>
            </a:r>
          </a:p>
        </p:txBody>
      </p:sp>
      <p:pic>
        <p:nvPicPr>
          <p:cNvPr id="4" name="Kuva 3" descr="kiinteä.jpg">
            <a:extLst>
              <a:ext uri="{FF2B5EF4-FFF2-40B4-BE49-F238E27FC236}">
                <a16:creationId xmlns:a16="http://schemas.microsoft.com/office/drawing/2014/main" id="{24E9F434-B163-43B7-B875-B8E5D7DD4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95536" y="2348880"/>
            <a:ext cx="2586666" cy="4320000"/>
          </a:xfrm>
          <a:prstGeom prst="rect">
            <a:avLst/>
          </a:prstGeom>
        </p:spPr>
      </p:pic>
      <p:pic>
        <p:nvPicPr>
          <p:cNvPr id="5" name="Kuva 4" descr="neste.jpg">
            <a:extLst>
              <a:ext uri="{FF2B5EF4-FFF2-40B4-BE49-F238E27FC236}">
                <a16:creationId xmlns:a16="http://schemas.microsoft.com/office/drawing/2014/main" id="{B18F6384-2239-4BAC-8DCB-B467F990A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347864" y="2348880"/>
            <a:ext cx="2586666" cy="4320000"/>
          </a:xfrm>
          <a:prstGeom prst="rect">
            <a:avLst/>
          </a:prstGeom>
        </p:spPr>
      </p:pic>
      <p:pic>
        <p:nvPicPr>
          <p:cNvPr id="6" name="Kuva 5" descr="kaasu.jpg">
            <a:extLst>
              <a:ext uri="{FF2B5EF4-FFF2-40B4-BE49-F238E27FC236}">
                <a16:creationId xmlns:a16="http://schemas.microsoft.com/office/drawing/2014/main" id="{FA0CEFD1-CEDD-4172-99C6-668D35A01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6228184" y="2348880"/>
            <a:ext cx="2586666" cy="4320000"/>
          </a:xfrm>
          <a:prstGeom prst="rect">
            <a:avLst/>
          </a:prstGeom>
        </p:spPr>
      </p:pic>
      <p:sp>
        <p:nvSpPr>
          <p:cNvPr id="7" name="Tekstikehys 6">
            <a:extLst>
              <a:ext uri="{FF2B5EF4-FFF2-40B4-BE49-F238E27FC236}">
                <a16:creationId xmlns:a16="http://schemas.microsoft.com/office/drawing/2014/main" id="{C50BEEE1-B061-4DA9-A0C7-698FBB36E410}"/>
              </a:ext>
            </a:extLst>
          </p:cNvPr>
          <p:cNvSpPr txBox="1"/>
          <p:nvPr/>
        </p:nvSpPr>
        <p:spPr>
          <a:xfrm>
            <a:off x="539552" y="5589240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Jää on kiinteää vettä</a:t>
            </a:r>
          </a:p>
        </p:txBody>
      </p:sp>
      <p:sp>
        <p:nvSpPr>
          <p:cNvPr id="8" name="Tekstikehys 7">
            <a:extLst>
              <a:ext uri="{FF2B5EF4-FFF2-40B4-BE49-F238E27FC236}">
                <a16:creationId xmlns:a16="http://schemas.microsoft.com/office/drawing/2014/main" id="{AA78E96F-CE1F-4A16-B4BD-07FD0FEAA097}"/>
              </a:ext>
            </a:extLst>
          </p:cNvPr>
          <p:cNvSpPr txBox="1"/>
          <p:nvPr/>
        </p:nvSpPr>
        <p:spPr>
          <a:xfrm>
            <a:off x="3528392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Vesi on usein neste</a:t>
            </a:r>
          </a:p>
        </p:txBody>
      </p:sp>
      <p:sp>
        <p:nvSpPr>
          <p:cNvPr id="9" name="Tekstikehys 8">
            <a:extLst>
              <a:ext uri="{FF2B5EF4-FFF2-40B4-BE49-F238E27FC236}">
                <a16:creationId xmlns:a16="http://schemas.microsoft.com/office/drawing/2014/main" id="{7BE1F251-08A1-469F-8150-40E8A648EDE0}"/>
              </a:ext>
            </a:extLst>
          </p:cNvPr>
          <p:cNvSpPr txBox="1"/>
          <p:nvPr/>
        </p:nvSpPr>
        <p:spPr>
          <a:xfrm>
            <a:off x="6372200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Kuumassa vesi on kaasu</a:t>
            </a:r>
          </a:p>
        </p:txBody>
      </p:sp>
    </p:spTree>
    <p:extLst>
      <p:ext uri="{BB962C8B-B14F-4D97-AF65-F5344CB8AC3E}">
        <p14:creationId xmlns:p14="http://schemas.microsoft.com/office/powerpoint/2010/main" val="18820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5554960" cy="511256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Aine muuttuu toiseen olomuotoon, jos lämpötila muuttuu</a:t>
            </a:r>
          </a:p>
          <a:p>
            <a:r>
              <a:rPr lang="fi-FI" dirty="0"/>
              <a:t>Kun aine muuttuu kiinteästä nesteeksi, se </a:t>
            </a:r>
            <a:r>
              <a:rPr lang="fi-FI" i="1" dirty="0"/>
              <a:t>sulaa</a:t>
            </a:r>
          </a:p>
          <a:p>
            <a:pPr lvl="1"/>
            <a:r>
              <a:rPr lang="fi-FI" dirty="0"/>
              <a:t>Sulaa : sulan : sulavat</a:t>
            </a:r>
          </a:p>
          <a:p>
            <a:pPr lvl="1"/>
            <a:r>
              <a:rPr lang="fi-FI" dirty="0"/>
              <a:t>Jää sulaa vedeksi, jos on kuuma</a:t>
            </a:r>
          </a:p>
          <a:p>
            <a:pPr lvl="1"/>
            <a:r>
              <a:rPr lang="fi-FI" dirty="0"/>
              <a:t>Tina sulaa pannulla</a:t>
            </a:r>
          </a:p>
          <a:p>
            <a:r>
              <a:rPr lang="fi-FI" dirty="0"/>
              <a:t>Kun aine muuttuu nesteestä kiinteäksi, se </a:t>
            </a:r>
            <a:r>
              <a:rPr lang="fi-FI" i="1" dirty="0"/>
              <a:t>jähmettyy</a:t>
            </a:r>
          </a:p>
          <a:p>
            <a:pPr lvl="1"/>
            <a:r>
              <a:rPr lang="fi-FI" dirty="0"/>
              <a:t>Jähmettyä : jähmetyn : jähmettyvät</a:t>
            </a:r>
          </a:p>
          <a:p>
            <a:pPr lvl="1"/>
            <a:r>
              <a:rPr lang="fi-FI" dirty="0"/>
              <a:t>Vesi jähmettyy jääksi, jos sen laittaa pakastimeen</a:t>
            </a:r>
          </a:p>
          <a:p>
            <a:pPr lvl="1"/>
            <a:r>
              <a:rPr lang="fi-FI" dirty="0"/>
              <a:t>Tina jähmettyy vedessä</a:t>
            </a:r>
          </a:p>
          <a:p>
            <a:r>
              <a:rPr lang="fi-FI" dirty="0"/>
              <a:t>Se lämpötila, jossa aine muuttuu kiinteästä nesteeksi, on </a:t>
            </a:r>
            <a:r>
              <a:rPr lang="fi-FI" i="1" dirty="0"/>
              <a:t>sulamispiste</a:t>
            </a:r>
            <a:endParaRPr lang="fi-FI" dirty="0"/>
          </a:p>
        </p:txBody>
      </p:sp>
      <p:pic>
        <p:nvPicPr>
          <p:cNvPr id="4" name="Kuva 3" descr="sulaminen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27163" r="22438"/>
          <a:stretch>
            <a:fillRect/>
          </a:stretch>
        </p:blipFill>
        <p:spPr>
          <a:xfrm>
            <a:off x="6228184" y="2060848"/>
            <a:ext cx="2728531" cy="3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Aine voi muuttua nesteestä kaasuksi kahdella tavalla</a:t>
            </a:r>
          </a:p>
          <a:p>
            <a:r>
              <a:rPr lang="fi-FI" dirty="0"/>
              <a:t>Neste voi </a:t>
            </a:r>
            <a:r>
              <a:rPr lang="fi-FI" i="1" dirty="0"/>
              <a:t>kiehua</a:t>
            </a:r>
            <a:r>
              <a:rPr lang="fi-FI" dirty="0"/>
              <a:t>. Kiehuminen on nopeaa.</a:t>
            </a:r>
          </a:p>
          <a:p>
            <a:pPr lvl="1"/>
            <a:r>
              <a:rPr lang="fi-FI" dirty="0"/>
              <a:t>Kiehua : kiehun : kiehuvat</a:t>
            </a:r>
          </a:p>
          <a:p>
            <a:pPr lvl="1"/>
            <a:r>
              <a:rPr lang="fi-FI" dirty="0"/>
              <a:t>Kun keitän vettä, vesi kiehuu.</a:t>
            </a:r>
          </a:p>
          <a:p>
            <a:r>
              <a:rPr lang="fi-FI" dirty="0"/>
              <a:t>Se lämpötila, jossa aine kiehuu on </a:t>
            </a:r>
            <a:r>
              <a:rPr lang="fi-FI" i="1" dirty="0"/>
              <a:t>kiehumispiste.</a:t>
            </a:r>
            <a:endParaRPr lang="fi-FI" dirty="0"/>
          </a:p>
          <a:p>
            <a:r>
              <a:rPr lang="fi-FI" dirty="0"/>
              <a:t>Kun kaasu muuttuu nesteeksi, se </a:t>
            </a:r>
            <a:r>
              <a:rPr lang="fi-FI" i="1" dirty="0"/>
              <a:t>tiivistyy</a:t>
            </a:r>
          </a:p>
          <a:p>
            <a:pPr lvl="1"/>
            <a:r>
              <a:rPr lang="fi-FI" dirty="0"/>
              <a:t>Tiivistyä : tiivistyn : tiivistyvät</a:t>
            </a:r>
          </a:p>
          <a:p>
            <a:pPr lvl="1"/>
            <a:r>
              <a:rPr lang="fi-FI" dirty="0"/>
              <a:t>Suihkussa vesihöyry tiivistyy kylmään ikkunaan.</a:t>
            </a:r>
          </a:p>
          <a:p>
            <a:pPr lvl="1"/>
            <a:r>
              <a:rPr lang="fi-FI" dirty="0"/>
              <a:t>Kylmän vesipullon pinnalle tiivistyy vettä ilmasta.</a:t>
            </a:r>
          </a:p>
        </p:txBody>
      </p:sp>
      <p:pic>
        <p:nvPicPr>
          <p:cNvPr id="5" name="Kuva 4" descr="kivennäisvesi.jpg">
            <a:extLst>
              <a:ext uri="{FF2B5EF4-FFF2-40B4-BE49-F238E27FC236}">
                <a16:creationId xmlns:a16="http://schemas.microsoft.com/office/drawing/2014/main" id="{AB203144-2FAF-43D0-A393-58BFDD593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13251" b="8001"/>
          <a:stretch>
            <a:fillRect/>
          </a:stretch>
        </p:blipFill>
        <p:spPr>
          <a:xfrm>
            <a:off x="5683110" y="1600200"/>
            <a:ext cx="3276233" cy="43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214553" cy="452596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Joskus kiinteä aine muuttuu suoraan kaasuksi. Silloin sanotaan, että aine </a:t>
            </a:r>
            <a:r>
              <a:rPr lang="fi-FI" i="1" dirty="0"/>
              <a:t>sublimoituu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Talvella pyykki kuivuu, koska jää sublimoituu vesihöyryksi.</a:t>
            </a:r>
          </a:p>
          <a:p>
            <a:r>
              <a:rPr lang="fi-FI" dirty="0"/>
              <a:t>Kun kaasu muuttuu suoraan kiinteäksi, aine </a:t>
            </a:r>
            <a:r>
              <a:rPr lang="fi-FI" i="1" dirty="0"/>
              <a:t>härmistyy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Kuura muodostuu, kun ilmassa oleva vesihöyry härmistyy jääksi.</a:t>
            </a:r>
          </a:p>
        </p:txBody>
      </p:sp>
      <p:pic>
        <p:nvPicPr>
          <p:cNvPr id="4" name="Kuva 3" descr="kuura1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827836" y="4077072"/>
            <a:ext cx="4208660" cy="2520000"/>
          </a:xfrm>
          <a:prstGeom prst="rect">
            <a:avLst/>
          </a:prstGeom>
        </p:spPr>
      </p:pic>
      <p:pic>
        <p:nvPicPr>
          <p:cNvPr id="5" name="Kuva 4" descr="kuura2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801991" y="1269040"/>
            <a:ext cx="420866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698731" y="2790485"/>
            <a:ext cx="8308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Kiinteä</a:t>
            </a:r>
          </a:p>
        </p:txBody>
      </p:sp>
      <p:sp>
        <p:nvSpPr>
          <p:cNvPr id="70" name="Tekstikehys 69"/>
          <p:cNvSpPr txBox="1"/>
          <p:nvPr/>
        </p:nvSpPr>
        <p:spPr>
          <a:xfrm>
            <a:off x="3903816" y="2806250"/>
            <a:ext cx="72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Neste</a:t>
            </a:r>
          </a:p>
        </p:txBody>
      </p:sp>
      <p:sp>
        <p:nvSpPr>
          <p:cNvPr id="71" name="Tekstikehys 70"/>
          <p:cNvSpPr txBox="1"/>
          <p:nvPr/>
        </p:nvSpPr>
        <p:spPr>
          <a:xfrm>
            <a:off x="7138863" y="2836537"/>
            <a:ext cx="7338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Kaasu</a:t>
            </a:r>
          </a:p>
        </p:txBody>
      </p:sp>
      <p:sp>
        <p:nvSpPr>
          <p:cNvPr id="74" name="Nuoli oikealle 73"/>
          <p:cNvSpPr/>
          <p:nvPr/>
        </p:nvSpPr>
        <p:spPr>
          <a:xfrm>
            <a:off x="5008941" y="3164079"/>
            <a:ext cx="1357322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Höyrysty-minen</a:t>
            </a:r>
            <a:endParaRPr lang="fi-FI" dirty="0"/>
          </a:p>
        </p:txBody>
      </p:sp>
      <p:sp>
        <p:nvSpPr>
          <p:cNvPr id="75" name="Nuoli oikealle 74"/>
          <p:cNvSpPr/>
          <p:nvPr/>
        </p:nvSpPr>
        <p:spPr>
          <a:xfrm>
            <a:off x="1865669" y="3021203"/>
            <a:ext cx="150019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Sulaminen</a:t>
            </a:r>
          </a:p>
        </p:txBody>
      </p:sp>
      <p:sp>
        <p:nvSpPr>
          <p:cNvPr id="77" name="Nuoli vasemmalle 76"/>
          <p:cNvSpPr/>
          <p:nvPr/>
        </p:nvSpPr>
        <p:spPr>
          <a:xfrm>
            <a:off x="1865669" y="4021335"/>
            <a:ext cx="1428760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Jähmetty-minen</a:t>
            </a:r>
            <a:endParaRPr lang="fi-FI" dirty="0"/>
          </a:p>
        </p:txBody>
      </p:sp>
      <p:sp>
        <p:nvSpPr>
          <p:cNvPr id="78" name="Nuoli vasemmalle 77"/>
          <p:cNvSpPr/>
          <p:nvPr/>
        </p:nvSpPr>
        <p:spPr>
          <a:xfrm>
            <a:off x="5008941" y="4164211"/>
            <a:ext cx="1285884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Tiivis-tyminen</a:t>
            </a:r>
            <a:endParaRPr lang="fi-FI" dirty="0"/>
          </a:p>
        </p:txBody>
      </p:sp>
      <p:sp>
        <p:nvSpPr>
          <p:cNvPr id="79" name="Kaarinuoli alas 78"/>
          <p:cNvSpPr/>
          <p:nvPr/>
        </p:nvSpPr>
        <p:spPr>
          <a:xfrm>
            <a:off x="921656" y="1409888"/>
            <a:ext cx="7000924" cy="12098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Sublimoituminen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1" name="Kaarinuoli ylös 80"/>
          <p:cNvSpPr/>
          <p:nvPr/>
        </p:nvSpPr>
        <p:spPr>
          <a:xfrm flipH="1">
            <a:off x="936610" y="5320718"/>
            <a:ext cx="7072362" cy="128588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Härmistyminen</a:t>
            </a:r>
          </a:p>
        </p:txBody>
      </p:sp>
      <p:grpSp>
        <p:nvGrpSpPr>
          <p:cNvPr id="17" name="Ryhmä 16"/>
          <p:cNvGrpSpPr/>
          <p:nvPr/>
        </p:nvGrpSpPr>
        <p:grpSpPr>
          <a:xfrm>
            <a:off x="508347" y="3568134"/>
            <a:ext cx="1285884" cy="1240607"/>
            <a:chOff x="500034" y="3118675"/>
            <a:chExt cx="1285884" cy="1240607"/>
          </a:xfrm>
        </p:grpSpPr>
        <p:cxnSp>
          <p:nvCxnSpPr>
            <p:cNvPr id="43" name="Suora yhdysviiva 42"/>
            <p:cNvCxnSpPr/>
            <p:nvPr/>
          </p:nvCxnSpPr>
          <p:spPr>
            <a:xfrm>
              <a:off x="500034" y="4357694"/>
              <a:ext cx="1285884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i 15"/>
            <p:cNvSpPr/>
            <p:nvPr/>
          </p:nvSpPr>
          <p:spPr>
            <a:xfrm>
              <a:off x="531935" y="392398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/>
            <p:cNvSpPr/>
            <p:nvPr/>
          </p:nvSpPr>
          <p:spPr>
            <a:xfrm>
              <a:off x="936610" y="3932327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Ellipsi 52"/>
            <p:cNvSpPr/>
            <p:nvPr/>
          </p:nvSpPr>
          <p:spPr>
            <a:xfrm>
              <a:off x="1341286" y="392398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Ellipsi 53"/>
            <p:cNvSpPr/>
            <p:nvPr/>
          </p:nvSpPr>
          <p:spPr>
            <a:xfrm>
              <a:off x="531935" y="3522954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/>
            <p:cNvSpPr/>
            <p:nvPr/>
          </p:nvSpPr>
          <p:spPr>
            <a:xfrm>
              <a:off x="936610" y="3531299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Ellipsi 59"/>
            <p:cNvSpPr/>
            <p:nvPr/>
          </p:nvSpPr>
          <p:spPr>
            <a:xfrm>
              <a:off x="1341286" y="3522954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Ellipsi 60"/>
            <p:cNvSpPr/>
            <p:nvPr/>
          </p:nvSpPr>
          <p:spPr>
            <a:xfrm>
              <a:off x="531935" y="3118675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Ellipsi 61"/>
            <p:cNvSpPr/>
            <p:nvPr/>
          </p:nvSpPr>
          <p:spPr>
            <a:xfrm>
              <a:off x="941596" y="3118675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Ellipsi 62"/>
            <p:cNvSpPr/>
            <p:nvPr/>
          </p:nvSpPr>
          <p:spPr>
            <a:xfrm>
              <a:off x="1355274" y="3118675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3507949" y="3450625"/>
            <a:ext cx="1430348" cy="1367618"/>
            <a:chOff x="3499636" y="3001166"/>
            <a:chExt cx="1430348" cy="1367618"/>
          </a:xfrm>
        </p:grpSpPr>
        <p:cxnSp>
          <p:nvCxnSpPr>
            <p:cNvPr id="44" name="Suora yhdysviiva 43"/>
            <p:cNvCxnSpPr/>
            <p:nvPr/>
          </p:nvCxnSpPr>
          <p:spPr>
            <a:xfrm>
              <a:off x="3500430" y="4357694"/>
              <a:ext cx="1428760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uora yhdysviiva 46"/>
            <p:cNvCxnSpPr/>
            <p:nvPr/>
          </p:nvCxnSpPr>
          <p:spPr>
            <a:xfrm rot="5400000" flipH="1" flipV="1">
              <a:off x="4250529" y="3679033"/>
              <a:ext cx="1357322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uora yhdysviiva 50"/>
            <p:cNvCxnSpPr/>
            <p:nvPr/>
          </p:nvCxnSpPr>
          <p:spPr>
            <a:xfrm rot="5400000" flipH="1" flipV="1">
              <a:off x="2821769" y="3689329"/>
              <a:ext cx="1357322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i 63"/>
            <p:cNvSpPr/>
            <p:nvPr/>
          </p:nvSpPr>
          <p:spPr>
            <a:xfrm>
              <a:off x="3563725" y="3941208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Ellipsi 64"/>
            <p:cNvSpPr/>
            <p:nvPr/>
          </p:nvSpPr>
          <p:spPr>
            <a:xfrm>
              <a:off x="3945893" y="3666891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Ellipsi 65"/>
            <p:cNvSpPr/>
            <p:nvPr/>
          </p:nvSpPr>
          <p:spPr>
            <a:xfrm>
              <a:off x="4258615" y="392398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Ellipsi 66"/>
            <p:cNvSpPr/>
            <p:nvPr/>
          </p:nvSpPr>
          <p:spPr>
            <a:xfrm>
              <a:off x="4521612" y="359503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Ellipsi 67"/>
            <p:cNvSpPr/>
            <p:nvPr/>
          </p:nvSpPr>
          <p:spPr>
            <a:xfrm>
              <a:off x="4270968" y="3250405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Ellipsi 68"/>
            <p:cNvSpPr/>
            <p:nvPr/>
          </p:nvSpPr>
          <p:spPr>
            <a:xfrm>
              <a:off x="3545942" y="341503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Ellipsi 71"/>
            <p:cNvSpPr/>
            <p:nvPr/>
          </p:nvSpPr>
          <p:spPr>
            <a:xfrm>
              <a:off x="3816879" y="3112120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9" name="Ryhmä 18"/>
          <p:cNvGrpSpPr/>
          <p:nvPr/>
        </p:nvGrpSpPr>
        <p:grpSpPr>
          <a:xfrm>
            <a:off x="6366263" y="2735451"/>
            <a:ext cx="2358248" cy="2367772"/>
            <a:chOff x="6357950" y="2285992"/>
            <a:chExt cx="2358248" cy="2367772"/>
          </a:xfrm>
        </p:grpSpPr>
        <p:cxnSp>
          <p:nvCxnSpPr>
            <p:cNvPr id="56" name="Suora yhdysviiva 55"/>
            <p:cNvCxnSpPr/>
            <p:nvPr/>
          </p:nvCxnSpPr>
          <p:spPr>
            <a:xfrm>
              <a:off x="6358744" y="4642652"/>
              <a:ext cx="2356660" cy="794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uora yhdysviiva 56"/>
            <p:cNvCxnSpPr/>
            <p:nvPr/>
          </p:nvCxnSpPr>
          <p:spPr>
            <a:xfrm rot="16200000" flipH="1">
              <a:off x="5179223" y="3464719"/>
              <a:ext cx="2367772" cy="1031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uora yhdysviiva 57"/>
            <p:cNvCxnSpPr/>
            <p:nvPr/>
          </p:nvCxnSpPr>
          <p:spPr>
            <a:xfrm rot="5400000" flipH="1" flipV="1">
              <a:off x="7536677" y="3464719"/>
              <a:ext cx="2357454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uora yhdysviiva 58"/>
            <p:cNvCxnSpPr/>
            <p:nvPr/>
          </p:nvCxnSpPr>
          <p:spPr>
            <a:xfrm>
              <a:off x="6357950" y="2285992"/>
              <a:ext cx="2357454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Ellipsi 75"/>
            <p:cNvSpPr/>
            <p:nvPr/>
          </p:nvSpPr>
          <p:spPr>
            <a:xfrm>
              <a:off x="6770550" y="4008784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Ellipsi 79"/>
            <p:cNvSpPr/>
            <p:nvPr/>
          </p:nvSpPr>
          <p:spPr>
            <a:xfrm>
              <a:off x="7749586" y="3777136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Ellipsi 81"/>
            <p:cNvSpPr/>
            <p:nvPr/>
          </p:nvSpPr>
          <p:spPr>
            <a:xfrm>
              <a:off x="6613292" y="2629274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Ellipsi 82"/>
            <p:cNvSpPr/>
            <p:nvPr/>
          </p:nvSpPr>
          <p:spPr>
            <a:xfrm>
              <a:off x="8099268" y="2717393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834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0" grpId="0" animBg="1"/>
      <p:bldP spid="71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Lämpötila molekyylien tasolla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586186" cy="4525963"/>
          </a:xfrm>
        </p:spPr>
        <p:txBody>
          <a:bodyPr>
            <a:normAutofit/>
          </a:bodyPr>
          <a:lstStyle/>
          <a:p>
            <a:r>
              <a:rPr lang="fi-FI" dirty="0"/>
              <a:t>Molekyylit ovat aina liikkeessä</a:t>
            </a:r>
          </a:p>
          <a:p>
            <a:pPr lvl="1"/>
            <a:r>
              <a:rPr lang="fi-FI" dirty="0"/>
              <a:t>Ne värisevät ja pyörivät ja liikkuvat toistensa ympäri</a:t>
            </a:r>
          </a:p>
          <a:p>
            <a:r>
              <a:rPr lang="fi-FI" dirty="0"/>
              <a:t>Lämpö varastoituu molekyyleihin liikkeenä</a:t>
            </a:r>
          </a:p>
          <a:p>
            <a:pPr lvl="1"/>
            <a:r>
              <a:rPr lang="fi-FI" dirty="0"/>
              <a:t>Kuuman aineen molekyylit liikkuvat paljon</a:t>
            </a:r>
          </a:p>
          <a:p>
            <a:pPr lvl="1"/>
            <a:r>
              <a:rPr lang="fi-FI" dirty="0"/>
              <a:t>Kylmän aineen molekyylit liikkuvat vähemmän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6228184" y="2492896"/>
            <a:ext cx="2592288" cy="2397810"/>
            <a:chOff x="3059832" y="4192732"/>
            <a:chExt cx="2592288" cy="2397810"/>
          </a:xfrm>
        </p:grpSpPr>
        <p:sp>
          <p:nvSpPr>
            <p:cNvPr id="5" name="Suorakulmio 4"/>
            <p:cNvSpPr/>
            <p:nvPr/>
          </p:nvSpPr>
          <p:spPr>
            <a:xfrm>
              <a:off x="3059832" y="4293096"/>
              <a:ext cx="2592288" cy="22322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6" name="Ryhmä 5"/>
            <p:cNvGrpSpPr/>
            <p:nvPr/>
          </p:nvGrpSpPr>
          <p:grpSpPr>
            <a:xfrm rot="1744033">
              <a:off x="3123973" y="4495325"/>
              <a:ext cx="648072" cy="432048"/>
              <a:chOff x="6084168" y="5589240"/>
              <a:chExt cx="864096" cy="576064"/>
            </a:xfrm>
          </p:grpSpPr>
          <p:sp>
            <p:nvSpPr>
              <p:cNvPr id="67" name="Ellipsi 66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8" name="Ellipsi 67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Ellipsi 68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" name="Ryhmä 6"/>
            <p:cNvGrpSpPr/>
            <p:nvPr/>
          </p:nvGrpSpPr>
          <p:grpSpPr>
            <a:xfrm rot="21436658">
              <a:off x="3285751" y="5028322"/>
              <a:ext cx="648072" cy="432048"/>
              <a:chOff x="6084168" y="5589240"/>
              <a:chExt cx="864096" cy="576064"/>
            </a:xfrm>
          </p:grpSpPr>
          <p:sp>
            <p:nvSpPr>
              <p:cNvPr id="64" name="Ellipsi 63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5" name="Ellipsi 64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6" name="Ellipsi 65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" name="Ryhmä 7"/>
            <p:cNvGrpSpPr/>
            <p:nvPr/>
          </p:nvGrpSpPr>
          <p:grpSpPr>
            <a:xfrm rot="12043248">
              <a:off x="3115305" y="5473891"/>
              <a:ext cx="648072" cy="432048"/>
              <a:chOff x="6084168" y="5589240"/>
              <a:chExt cx="864096" cy="576064"/>
            </a:xfrm>
          </p:grpSpPr>
          <p:sp>
            <p:nvSpPr>
              <p:cNvPr id="61" name="Ellipsi 60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2" name="Ellipsi 61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Ellipsi 62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" name="Ryhmä 8"/>
            <p:cNvGrpSpPr/>
            <p:nvPr/>
          </p:nvGrpSpPr>
          <p:grpSpPr>
            <a:xfrm rot="5762563">
              <a:off x="3632803" y="5358152"/>
              <a:ext cx="648072" cy="432048"/>
              <a:chOff x="6084168" y="5589240"/>
              <a:chExt cx="864096" cy="576064"/>
            </a:xfrm>
          </p:grpSpPr>
          <p:sp>
            <p:nvSpPr>
              <p:cNvPr id="58" name="Ellipsi 57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9" name="Ellipsi 58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Ellipsi 59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 rot="305283">
              <a:off x="3869801" y="4753030"/>
              <a:ext cx="648072" cy="432048"/>
              <a:chOff x="6084168" y="5589240"/>
              <a:chExt cx="864096" cy="576064"/>
            </a:xfrm>
          </p:grpSpPr>
          <p:sp>
            <p:nvSpPr>
              <p:cNvPr id="55" name="Ellipsi 54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Ellipsi 55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Ellipsi 56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" name="Ryhmä 10"/>
            <p:cNvGrpSpPr/>
            <p:nvPr/>
          </p:nvGrpSpPr>
          <p:grpSpPr>
            <a:xfrm rot="21437285">
              <a:off x="3861779" y="4308185"/>
              <a:ext cx="648072" cy="432048"/>
              <a:chOff x="6084168" y="5589240"/>
              <a:chExt cx="864096" cy="576064"/>
            </a:xfrm>
          </p:grpSpPr>
          <p:sp>
            <p:nvSpPr>
              <p:cNvPr id="52" name="Ellipsi 51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Ellipsi 52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Ellipsi 53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/>
            <p:cNvGrpSpPr/>
            <p:nvPr/>
          </p:nvGrpSpPr>
          <p:grpSpPr>
            <a:xfrm rot="10800000">
              <a:off x="3131840" y="6021288"/>
              <a:ext cx="648072" cy="432048"/>
              <a:chOff x="6084168" y="5589240"/>
              <a:chExt cx="864096" cy="576064"/>
            </a:xfrm>
          </p:grpSpPr>
          <p:sp>
            <p:nvSpPr>
              <p:cNvPr id="49" name="Ellipsi 48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" name="Ellipsi 49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1" name="Ellipsi 50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" name="Ryhmä 12"/>
            <p:cNvGrpSpPr/>
            <p:nvPr/>
          </p:nvGrpSpPr>
          <p:grpSpPr>
            <a:xfrm rot="1692202">
              <a:off x="3699518" y="6004765"/>
              <a:ext cx="648072" cy="432048"/>
              <a:chOff x="6084168" y="5589240"/>
              <a:chExt cx="864096" cy="576064"/>
            </a:xfrm>
          </p:grpSpPr>
          <p:sp>
            <p:nvSpPr>
              <p:cNvPr id="46" name="Ellipsi 45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" name="Ellipsi 46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" name="Ellipsi 47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" name="Ryhmä 13"/>
            <p:cNvGrpSpPr/>
            <p:nvPr/>
          </p:nvGrpSpPr>
          <p:grpSpPr>
            <a:xfrm rot="1692202">
              <a:off x="4203574" y="5284685"/>
              <a:ext cx="648072" cy="432048"/>
              <a:chOff x="6084168" y="5589240"/>
              <a:chExt cx="864096" cy="576064"/>
            </a:xfrm>
          </p:grpSpPr>
          <p:sp>
            <p:nvSpPr>
              <p:cNvPr id="43" name="Ellipsi 42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Ellipsi 43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Ellipsi 44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" name="Ryhmä 14"/>
            <p:cNvGrpSpPr/>
            <p:nvPr/>
          </p:nvGrpSpPr>
          <p:grpSpPr>
            <a:xfrm rot="3385100">
              <a:off x="4463149" y="4898562"/>
              <a:ext cx="648072" cy="432048"/>
              <a:chOff x="6084168" y="5589240"/>
              <a:chExt cx="864096" cy="576064"/>
            </a:xfrm>
          </p:grpSpPr>
          <p:sp>
            <p:nvSpPr>
              <p:cNvPr id="40" name="Ellipsi 39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Ellipsi 40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" name="Ellipsi 41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6" name="Ryhmä 15"/>
            <p:cNvGrpSpPr/>
            <p:nvPr/>
          </p:nvGrpSpPr>
          <p:grpSpPr>
            <a:xfrm rot="13229984">
              <a:off x="4741881" y="4192732"/>
              <a:ext cx="548196" cy="539040"/>
              <a:chOff x="6208306" y="5702915"/>
              <a:chExt cx="730927" cy="718720"/>
            </a:xfrm>
          </p:grpSpPr>
          <p:sp>
            <p:nvSpPr>
              <p:cNvPr id="37" name="Ellipsi 36"/>
              <p:cNvSpPr/>
              <p:nvPr/>
            </p:nvSpPr>
            <p:spPr>
              <a:xfrm>
                <a:off x="6208306" y="5702915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" name="Ellipsi 37"/>
              <p:cNvSpPr/>
              <p:nvPr/>
            </p:nvSpPr>
            <p:spPr>
              <a:xfrm>
                <a:off x="6252098" y="6133603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Ellipsi 38"/>
              <p:cNvSpPr/>
              <p:nvPr/>
            </p:nvSpPr>
            <p:spPr>
              <a:xfrm>
                <a:off x="6651201" y="571059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7" name="Ryhmä 16"/>
            <p:cNvGrpSpPr/>
            <p:nvPr/>
          </p:nvGrpSpPr>
          <p:grpSpPr>
            <a:xfrm rot="6541946">
              <a:off x="4989896" y="4813880"/>
              <a:ext cx="648072" cy="432048"/>
              <a:chOff x="6084168" y="5589240"/>
              <a:chExt cx="864096" cy="576064"/>
            </a:xfrm>
          </p:grpSpPr>
          <p:sp>
            <p:nvSpPr>
              <p:cNvPr id="34" name="Ellipsi 33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" name="Ellipsi 34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" name="Ellipsi 35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" name="Ryhmä 17"/>
            <p:cNvGrpSpPr/>
            <p:nvPr/>
          </p:nvGrpSpPr>
          <p:grpSpPr>
            <a:xfrm rot="20156266">
              <a:off x="4199874" y="5774594"/>
              <a:ext cx="648072" cy="432048"/>
              <a:chOff x="6084168" y="5589240"/>
              <a:chExt cx="864096" cy="576064"/>
            </a:xfrm>
          </p:grpSpPr>
          <p:sp>
            <p:nvSpPr>
              <p:cNvPr id="31" name="Ellipsi 30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Ellipsi 31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" name="Ellipsi 32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" name="Ryhmä 18"/>
            <p:cNvGrpSpPr/>
            <p:nvPr/>
          </p:nvGrpSpPr>
          <p:grpSpPr>
            <a:xfrm rot="18333957">
              <a:off x="4540153" y="6050482"/>
              <a:ext cx="648072" cy="432048"/>
              <a:chOff x="6084168" y="5589240"/>
              <a:chExt cx="864096" cy="576064"/>
            </a:xfrm>
          </p:grpSpPr>
          <p:sp>
            <p:nvSpPr>
              <p:cNvPr id="28" name="Ellipsi 27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Ellipsi 28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0" name="Ellipsi 29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0" name="Ryhmä 19"/>
            <p:cNvGrpSpPr/>
            <p:nvPr/>
          </p:nvGrpSpPr>
          <p:grpSpPr>
            <a:xfrm rot="8244659">
              <a:off x="4848744" y="5391505"/>
              <a:ext cx="648072" cy="432048"/>
              <a:chOff x="6084168" y="5589240"/>
              <a:chExt cx="864096" cy="576064"/>
            </a:xfrm>
          </p:grpSpPr>
          <p:sp>
            <p:nvSpPr>
              <p:cNvPr id="25" name="Ellipsi 24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6" name="Ellipsi 25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7" name="Ellipsi 26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1" name="Ryhmä 20"/>
            <p:cNvGrpSpPr/>
            <p:nvPr/>
          </p:nvGrpSpPr>
          <p:grpSpPr>
            <a:xfrm rot="17305555">
              <a:off x="5059390" y="5892937"/>
              <a:ext cx="648072" cy="432048"/>
              <a:chOff x="6084168" y="5589240"/>
              <a:chExt cx="864096" cy="576064"/>
            </a:xfrm>
          </p:grpSpPr>
          <p:sp>
            <p:nvSpPr>
              <p:cNvPr id="22" name="Ellipsi 21"/>
              <p:cNvSpPr/>
              <p:nvPr/>
            </p:nvSpPr>
            <p:spPr>
              <a:xfrm>
                <a:off x="6300192" y="5733256"/>
                <a:ext cx="432048" cy="4320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" name="Ellipsi 22"/>
              <p:cNvSpPr/>
              <p:nvPr/>
            </p:nvSpPr>
            <p:spPr>
              <a:xfrm>
                <a:off x="6084168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" name="Ellipsi 23"/>
              <p:cNvSpPr/>
              <p:nvPr/>
            </p:nvSpPr>
            <p:spPr>
              <a:xfrm>
                <a:off x="6660232" y="558924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8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Ryhmä 66"/>
          <p:cNvGrpSpPr/>
          <p:nvPr/>
        </p:nvGrpSpPr>
        <p:grpSpPr>
          <a:xfrm>
            <a:off x="2301664" y="1520788"/>
            <a:ext cx="1371220" cy="4392488"/>
            <a:chOff x="3059832" y="1484784"/>
            <a:chExt cx="1371220" cy="4392488"/>
          </a:xfrm>
        </p:grpSpPr>
        <p:grpSp>
          <p:nvGrpSpPr>
            <p:cNvPr id="65" name="Ryhmä 64"/>
            <p:cNvGrpSpPr/>
            <p:nvPr/>
          </p:nvGrpSpPr>
          <p:grpSpPr>
            <a:xfrm>
              <a:off x="3059832" y="1484784"/>
              <a:ext cx="1371220" cy="4392488"/>
              <a:chOff x="3059832" y="1484784"/>
              <a:chExt cx="1371220" cy="4392488"/>
            </a:xfrm>
          </p:grpSpPr>
          <p:sp>
            <p:nvSpPr>
              <p:cNvPr id="5" name="Pyöristetty suorakulmio 4"/>
              <p:cNvSpPr/>
              <p:nvPr/>
            </p:nvSpPr>
            <p:spPr>
              <a:xfrm>
                <a:off x="3059832" y="1484784"/>
                <a:ext cx="1368152" cy="43924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Tekstikehys 8"/>
              <p:cNvSpPr txBox="1"/>
              <p:nvPr/>
            </p:nvSpPr>
            <p:spPr>
              <a:xfrm>
                <a:off x="3851920" y="32849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0</a:t>
                </a:r>
              </a:p>
            </p:txBody>
          </p:sp>
          <p:sp>
            <p:nvSpPr>
              <p:cNvPr id="10" name="Tekstikehys 9"/>
              <p:cNvSpPr txBox="1"/>
              <p:nvPr/>
            </p:nvSpPr>
            <p:spPr>
              <a:xfrm>
                <a:off x="3779912" y="3717032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−50</a:t>
                </a:r>
              </a:p>
            </p:txBody>
          </p:sp>
          <p:sp>
            <p:nvSpPr>
              <p:cNvPr id="11" name="Tekstikehys 10"/>
              <p:cNvSpPr txBox="1"/>
              <p:nvPr/>
            </p:nvSpPr>
            <p:spPr>
              <a:xfrm>
                <a:off x="3779912" y="4149080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−100</a:t>
                </a:r>
              </a:p>
            </p:txBody>
          </p:sp>
          <p:sp>
            <p:nvSpPr>
              <p:cNvPr id="12" name="Tekstikehys 11"/>
              <p:cNvSpPr txBox="1"/>
              <p:nvPr/>
            </p:nvSpPr>
            <p:spPr>
              <a:xfrm>
                <a:off x="3779912" y="4581128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−150</a:t>
                </a:r>
              </a:p>
            </p:txBody>
          </p:sp>
          <p:sp>
            <p:nvSpPr>
              <p:cNvPr id="13" name="Tekstikehys 12"/>
              <p:cNvSpPr txBox="1"/>
              <p:nvPr/>
            </p:nvSpPr>
            <p:spPr>
              <a:xfrm>
                <a:off x="3779912" y="2852936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+50</a:t>
                </a:r>
              </a:p>
            </p:txBody>
          </p:sp>
          <p:sp>
            <p:nvSpPr>
              <p:cNvPr id="14" name="Tekstikehys 13"/>
              <p:cNvSpPr txBox="1"/>
              <p:nvPr/>
            </p:nvSpPr>
            <p:spPr>
              <a:xfrm>
                <a:off x="3779912" y="2348880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+100</a:t>
                </a:r>
              </a:p>
            </p:txBody>
          </p:sp>
          <p:sp>
            <p:nvSpPr>
              <p:cNvPr id="15" name="Tekstikehys 14"/>
              <p:cNvSpPr txBox="1"/>
              <p:nvPr/>
            </p:nvSpPr>
            <p:spPr>
              <a:xfrm>
                <a:off x="3779912" y="1844824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+150</a:t>
                </a:r>
              </a:p>
            </p:txBody>
          </p:sp>
        </p:grpSp>
        <p:sp>
          <p:nvSpPr>
            <p:cNvPr id="23" name="Tekstikehys 22"/>
            <p:cNvSpPr txBox="1"/>
            <p:nvPr/>
          </p:nvSpPr>
          <p:spPr>
            <a:xfrm>
              <a:off x="3707904" y="1484784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°C</a:t>
              </a:r>
            </a:p>
          </p:txBody>
        </p:sp>
      </p:grpSp>
      <p:sp>
        <p:nvSpPr>
          <p:cNvPr id="6" name="Pyöristetty suorakulmio 5"/>
          <p:cNvSpPr/>
          <p:nvPr/>
        </p:nvSpPr>
        <p:spPr>
          <a:xfrm>
            <a:off x="2733712" y="1736812"/>
            <a:ext cx="216024" cy="36724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8" name="Pyöristetty suorakulmio 61"/>
          <p:cNvSpPr/>
          <p:nvPr/>
        </p:nvSpPr>
        <p:spPr>
          <a:xfrm>
            <a:off x="2732808" y="1964515"/>
            <a:ext cx="216927" cy="3466837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9292" cy="1143000"/>
          </a:xfrm>
        </p:spPr>
        <p:txBody>
          <a:bodyPr/>
          <a:lstStyle/>
          <a:p>
            <a:r>
              <a:rPr lang="fi-FI" dirty="0"/>
              <a:t>Aineen olomuoto</a:t>
            </a:r>
          </a:p>
        </p:txBody>
      </p:sp>
      <p:sp>
        <p:nvSpPr>
          <p:cNvPr id="28" name="Tekstikehys 27"/>
          <p:cNvSpPr txBox="1"/>
          <p:nvPr/>
        </p:nvSpPr>
        <p:spPr>
          <a:xfrm flipH="1">
            <a:off x="251520" y="2286164"/>
            <a:ext cx="1512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Veden kiehumispiste</a:t>
            </a:r>
          </a:p>
        </p:txBody>
      </p:sp>
      <p:sp>
        <p:nvSpPr>
          <p:cNvPr id="29" name="Tekstikehys 28"/>
          <p:cNvSpPr txBox="1"/>
          <p:nvPr/>
        </p:nvSpPr>
        <p:spPr>
          <a:xfrm flipH="1">
            <a:off x="261421" y="3204756"/>
            <a:ext cx="1512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Veden sulamispiste</a:t>
            </a:r>
          </a:p>
        </p:txBody>
      </p:sp>
      <p:sp>
        <p:nvSpPr>
          <p:cNvPr id="31" name="Tekstikehys 30"/>
          <p:cNvSpPr txBox="1"/>
          <p:nvPr/>
        </p:nvSpPr>
        <p:spPr>
          <a:xfrm flipH="1">
            <a:off x="3746332" y="2927645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neste</a:t>
            </a:r>
          </a:p>
        </p:txBody>
      </p:sp>
      <p:sp>
        <p:nvSpPr>
          <p:cNvPr id="32" name="Tekstikehys 31"/>
          <p:cNvSpPr txBox="1"/>
          <p:nvPr/>
        </p:nvSpPr>
        <p:spPr>
          <a:xfrm flipH="1">
            <a:off x="3746332" y="1593282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kaasu</a:t>
            </a:r>
          </a:p>
        </p:txBody>
      </p:sp>
      <p:sp>
        <p:nvSpPr>
          <p:cNvPr id="33" name="Tekstikehys 32"/>
          <p:cNvSpPr txBox="1"/>
          <p:nvPr/>
        </p:nvSpPr>
        <p:spPr>
          <a:xfrm flipH="1">
            <a:off x="3746332" y="4561763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kiinteää</a:t>
            </a:r>
          </a:p>
        </p:txBody>
      </p:sp>
      <p:sp>
        <p:nvSpPr>
          <p:cNvPr id="60" name="Pyöristetty suorakulmio 59"/>
          <p:cNvSpPr/>
          <p:nvPr/>
        </p:nvSpPr>
        <p:spPr>
          <a:xfrm>
            <a:off x="2733712" y="4401108"/>
            <a:ext cx="216024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Pyöristetty suorakulmio 61"/>
          <p:cNvSpPr/>
          <p:nvPr/>
        </p:nvSpPr>
        <p:spPr>
          <a:xfrm>
            <a:off x="2731951" y="2942158"/>
            <a:ext cx="216024" cy="2592288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Nuoli oikealle 25"/>
          <p:cNvSpPr/>
          <p:nvPr/>
        </p:nvSpPr>
        <p:spPr>
          <a:xfrm>
            <a:off x="1907704" y="242088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Nuoli oikealle 26"/>
          <p:cNvSpPr/>
          <p:nvPr/>
        </p:nvSpPr>
        <p:spPr>
          <a:xfrm>
            <a:off x="1907704" y="3356992"/>
            <a:ext cx="7083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2589696" y="519319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/>
          <p:cNvCxnSpPr/>
          <p:nvPr/>
        </p:nvCxnSpPr>
        <p:spPr>
          <a:xfrm>
            <a:off x="2733712" y="209685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2733712" y="260090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2733712" y="3104964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2733712" y="353701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/>
        </p:nvCxnSpPr>
        <p:spPr>
          <a:xfrm>
            <a:off x="2733712" y="3969060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2733712" y="440110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>
            <a:off x="2733712" y="4833156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b="12365"/>
          <a:stretch/>
        </p:blipFill>
        <p:spPr>
          <a:xfrm>
            <a:off x="6742824" y="2340061"/>
            <a:ext cx="2160000" cy="21600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2" b="20062"/>
          <a:stretch/>
        </p:blipFill>
        <p:spPr>
          <a:xfrm>
            <a:off x="6742824" y="98994"/>
            <a:ext cx="2160000" cy="2160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27302" r="-974" b="12822"/>
          <a:stretch/>
        </p:blipFill>
        <p:spPr>
          <a:xfrm>
            <a:off x="6742824" y="4581128"/>
            <a:ext cx="2160000" cy="2160000"/>
          </a:xfrm>
          <a:prstGeom prst="rect">
            <a:avLst/>
          </a:prstGeom>
        </p:spPr>
      </p:pic>
      <p:sp>
        <p:nvSpPr>
          <p:cNvPr id="68" name="Suorakulmio: Pyöristetyt kulmat 67"/>
          <p:cNvSpPr/>
          <p:nvPr/>
        </p:nvSpPr>
        <p:spPr>
          <a:xfrm>
            <a:off x="5187928" y="4797252"/>
            <a:ext cx="1800000" cy="18000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9" name="Ryhmä 158"/>
          <p:cNvGrpSpPr/>
          <p:nvPr/>
        </p:nvGrpSpPr>
        <p:grpSpPr>
          <a:xfrm>
            <a:off x="5285340" y="274638"/>
            <a:ext cx="1800000" cy="1800000"/>
            <a:chOff x="5285340" y="274638"/>
            <a:chExt cx="1800000" cy="1800000"/>
          </a:xfrm>
        </p:grpSpPr>
        <p:sp>
          <p:nvSpPr>
            <p:cNvPr id="24" name="Suorakulmio: Pyöristetyt kulmat 23"/>
            <p:cNvSpPr/>
            <p:nvPr/>
          </p:nvSpPr>
          <p:spPr>
            <a:xfrm>
              <a:off x="5285340" y="27463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30" name="Ryhmä 29"/>
            <p:cNvGrpSpPr/>
            <p:nvPr/>
          </p:nvGrpSpPr>
          <p:grpSpPr>
            <a:xfrm rot="2198100">
              <a:off x="5425019" y="720138"/>
              <a:ext cx="386545" cy="252000"/>
              <a:chOff x="1031330" y="5589128"/>
              <a:chExt cx="386545" cy="252000"/>
            </a:xfrm>
          </p:grpSpPr>
          <p:sp>
            <p:nvSpPr>
              <p:cNvPr id="25" name="Ellipsi 24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Ellipsi 6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Ellipsi 6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1" name="Ryhmä 70"/>
            <p:cNvGrpSpPr/>
            <p:nvPr/>
          </p:nvGrpSpPr>
          <p:grpSpPr>
            <a:xfrm rot="814854">
              <a:off x="6522257" y="1289215"/>
              <a:ext cx="386545" cy="252000"/>
              <a:chOff x="1031330" y="5589128"/>
              <a:chExt cx="386545" cy="252000"/>
            </a:xfrm>
          </p:grpSpPr>
          <p:sp>
            <p:nvSpPr>
              <p:cNvPr id="72" name="Ellipsi 7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Ellipsi 7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Ellipsi 7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5" name="Ryhmä 74"/>
            <p:cNvGrpSpPr/>
            <p:nvPr/>
          </p:nvGrpSpPr>
          <p:grpSpPr>
            <a:xfrm rot="19605322">
              <a:off x="5440529" y="1748683"/>
              <a:ext cx="386545" cy="252000"/>
              <a:chOff x="1031330" y="5589128"/>
              <a:chExt cx="386545" cy="252000"/>
            </a:xfrm>
          </p:grpSpPr>
          <p:sp>
            <p:nvSpPr>
              <p:cNvPr id="76" name="Ellipsi 7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7" name="Ellipsi 7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Ellipsi 7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34" name="Ryhmä 33"/>
          <p:cNvGrpSpPr/>
          <p:nvPr/>
        </p:nvGrpSpPr>
        <p:grpSpPr>
          <a:xfrm>
            <a:off x="5285033" y="2520061"/>
            <a:ext cx="1800000" cy="1800000"/>
            <a:chOff x="5285033" y="2520061"/>
            <a:chExt cx="1800000" cy="1800000"/>
          </a:xfrm>
        </p:grpSpPr>
        <p:sp>
          <p:nvSpPr>
            <p:cNvPr id="64" name="Suorakulmio: Pyöristetyt kulmat 63"/>
            <p:cNvSpPr/>
            <p:nvPr/>
          </p:nvSpPr>
          <p:spPr>
            <a:xfrm>
              <a:off x="5285033" y="252006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79" name="Ryhmä 78"/>
            <p:cNvGrpSpPr/>
            <p:nvPr/>
          </p:nvGrpSpPr>
          <p:grpSpPr>
            <a:xfrm rot="19605322">
              <a:off x="5358111" y="2636075"/>
              <a:ext cx="386545" cy="252000"/>
              <a:chOff x="1031330" y="5589128"/>
              <a:chExt cx="386545" cy="252000"/>
            </a:xfrm>
          </p:grpSpPr>
          <p:sp>
            <p:nvSpPr>
              <p:cNvPr id="80" name="Ellipsi 7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1" name="Ellipsi 8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Ellipsi 8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3" name="Ryhmä 82"/>
            <p:cNvGrpSpPr/>
            <p:nvPr/>
          </p:nvGrpSpPr>
          <p:grpSpPr>
            <a:xfrm rot="2958457">
              <a:off x="5661019" y="2782216"/>
              <a:ext cx="386545" cy="252000"/>
              <a:chOff x="1031330" y="5589128"/>
              <a:chExt cx="386545" cy="252000"/>
            </a:xfrm>
          </p:grpSpPr>
          <p:sp>
            <p:nvSpPr>
              <p:cNvPr id="84" name="Ellipsi 8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5" name="Ellipsi 8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6" name="Ellipsi 8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7" name="Ryhmä 86"/>
            <p:cNvGrpSpPr/>
            <p:nvPr/>
          </p:nvGrpSpPr>
          <p:grpSpPr>
            <a:xfrm rot="6240980">
              <a:off x="5947746" y="2642776"/>
              <a:ext cx="386545" cy="252000"/>
              <a:chOff x="1031330" y="5589128"/>
              <a:chExt cx="386545" cy="252000"/>
            </a:xfrm>
          </p:grpSpPr>
          <p:sp>
            <p:nvSpPr>
              <p:cNvPr id="88" name="Ellipsi 8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9" name="Ellipsi 8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0" name="Ellipsi 8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1" name="Ryhmä 90"/>
            <p:cNvGrpSpPr/>
            <p:nvPr/>
          </p:nvGrpSpPr>
          <p:grpSpPr>
            <a:xfrm rot="9450715">
              <a:off x="6198145" y="2859035"/>
              <a:ext cx="386545" cy="252000"/>
              <a:chOff x="1031330" y="5589128"/>
              <a:chExt cx="386545" cy="252000"/>
            </a:xfrm>
          </p:grpSpPr>
          <p:sp>
            <p:nvSpPr>
              <p:cNvPr id="92" name="Ellipsi 9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Ellipsi 9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Ellipsi 9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5" name="Ryhmä 94"/>
            <p:cNvGrpSpPr/>
            <p:nvPr/>
          </p:nvGrpSpPr>
          <p:grpSpPr>
            <a:xfrm rot="930928">
              <a:off x="6348171" y="2598938"/>
              <a:ext cx="386545" cy="252000"/>
              <a:chOff x="1031330" y="5589128"/>
              <a:chExt cx="386545" cy="252000"/>
            </a:xfrm>
          </p:grpSpPr>
          <p:sp>
            <p:nvSpPr>
              <p:cNvPr id="96" name="Ellipsi 9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Ellipsi 9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8" name="Ellipsi 9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9" name="Ryhmä 98"/>
            <p:cNvGrpSpPr/>
            <p:nvPr/>
          </p:nvGrpSpPr>
          <p:grpSpPr>
            <a:xfrm rot="17113792">
              <a:off x="6652819" y="3011408"/>
              <a:ext cx="386545" cy="252000"/>
              <a:chOff x="1031330" y="5589128"/>
              <a:chExt cx="386545" cy="252000"/>
            </a:xfrm>
          </p:grpSpPr>
          <p:sp>
            <p:nvSpPr>
              <p:cNvPr id="100" name="Ellipsi 9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1" name="Ellipsi 10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2" name="Ellipsi 10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3" name="Ryhmä 102"/>
            <p:cNvGrpSpPr/>
            <p:nvPr/>
          </p:nvGrpSpPr>
          <p:grpSpPr>
            <a:xfrm rot="2600747">
              <a:off x="5292589" y="2986310"/>
              <a:ext cx="386545" cy="252000"/>
              <a:chOff x="1031330" y="5589128"/>
              <a:chExt cx="386545" cy="252000"/>
            </a:xfrm>
          </p:grpSpPr>
          <p:sp>
            <p:nvSpPr>
              <p:cNvPr id="104" name="Ellipsi 10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5" name="Ellipsi 10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6" name="Ellipsi 10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7" name="Ryhmä 106"/>
            <p:cNvGrpSpPr/>
            <p:nvPr/>
          </p:nvGrpSpPr>
          <p:grpSpPr>
            <a:xfrm rot="634607">
              <a:off x="5759347" y="3139671"/>
              <a:ext cx="386545" cy="252000"/>
              <a:chOff x="1031330" y="5589128"/>
              <a:chExt cx="386545" cy="252000"/>
            </a:xfrm>
          </p:grpSpPr>
          <p:sp>
            <p:nvSpPr>
              <p:cNvPr id="108" name="Ellipsi 10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9" name="Ellipsi 10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0" name="Ellipsi 10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1" name="Ryhmä 110"/>
            <p:cNvGrpSpPr/>
            <p:nvPr/>
          </p:nvGrpSpPr>
          <p:grpSpPr>
            <a:xfrm rot="12524277">
              <a:off x="5434600" y="3264379"/>
              <a:ext cx="386545" cy="252000"/>
              <a:chOff x="1031330" y="5589128"/>
              <a:chExt cx="386545" cy="252000"/>
            </a:xfrm>
          </p:grpSpPr>
          <p:sp>
            <p:nvSpPr>
              <p:cNvPr id="112" name="Ellipsi 11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3" name="Ellipsi 11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4" name="Ellipsi 11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5" name="Ryhmä 114"/>
            <p:cNvGrpSpPr/>
            <p:nvPr/>
          </p:nvGrpSpPr>
          <p:grpSpPr>
            <a:xfrm rot="12524277">
              <a:off x="5371937" y="3559272"/>
              <a:ext cx="386545" cy="252000"/>
              <a:chOff x="1031330" y="5589128"/>
              <a:chExt cx="386545" cy="252000"/>
            </a:xfrm>
          </p:grpSpPr>
          <p:sp>
            <p:nvSpPr>
              <p:cNvPr id="116" name="Ellipsi 11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7" name="Ellipsi 11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8" name="Ellipsi 11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9" name="Ryhmä 118"/>
            <p:cNvGrpSpPr/>
            <p:nvPr/>
          </p:nvGrpSpPr>
          <p:grpSpPr>
            <a:xfrm rot="8002295">
              <a:off x="5793430" y="3425414"/>
              <a:ext cx="386545" cy="252000"/>
              <a:chOff x="1031330" y="5589128"/>
              <a:chExt cx="386545" cy="252000"/>
            </a:xfrm>
          </p:grpSpPr>
          <p:sp>
            <p:nvSpPr>
              <p:cNvPr id="120" name="Ellipsi 11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1" name="Ellipsi 12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2" name="Ellipsi 12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3" name="Ryhmä 122"/>
            <p:cNvGrpSpPr/>
            <p:nvPr/>
          </p:nvGrpSpPr>
          <p:grpSpPr>
            <a:xfrm rot="4518659">
              <a:off x="6179407" y="3273243"/>
              <a:ext cx="386545" cy="252000"/>
              <a:chOff x="1031330" y="5589128"/>
              <a:chExt cx="386545" cy="252000"/>
            </a:xfrm>
          </p:grpSpPr>
          <p:sp>
            <p:nvSpPr>
              <p:cNvPr id="124" name="Ellipsi 12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5" name="Ellipsi 12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6" name="Ellipsi 12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7" name="Ryhmä 126"/>
            <p:cNvGrpSpPr/>
            <p:nvPr/>
          </p:nvGrpSpPr>
          <p:grpSpPr>
            <a:xfrm rot="19425004">
              <a:off x="6655284" y="3379097"/>
              <a:ext cx="386545" cy="252000"/>
              <a:chOff x="1031330" y="5589128"/>
              <a:chExt cx="386545" cy="252000"/>
            </a:xfrm>
          </p:grpSpPr>
          <p:sp>
            <p:nvSpPr>
              <p:cNvPr id="128" name="Ellipsi 12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9" name="Ellipsi 12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0" name="Ellipsi 12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1" name="Ryhmä 130"/>
            <p:cNvGrpSpPr/>
            <p:nvPr/>
          </p:nvGrpSpPr>
          <p:grpSpPr>
            <a:xfrm rot="14508149">
              <a:off x="6734213" y="3717903"/>
              <a:ext cx="386545" cy="252000"/>
              <a:chOff x="1031330" y="5589128"/>
              <a:chExt cx="386545" cy="252000"/>
            </a:xfrm>
          </p:grpSpPr>
          <p:sp>
            <p:nvSpPr>
              <p:cNvPr id="132" name="Ellipsi 13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3" name="Ellipsi 13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4" name="Ellipsi 13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5" name="Ryhmä 134"/>
            <p:cNvGrpSpPr/>
            <p:nvPr/>
          </p:nvGrpSpPr>
          <p:grpSpPr>
            <a:xfrm rot="12175038">
              <a:off x="6357472" y="3591032"/>
              <a:ext cx="386545" cy="252000"/>
              <a:chOff x="1031330" y="5589128"/>
              <a:chExt cx="386545" cy="252000"/>
            </a:xfrm>
          </p:grpSpPr>
          <p:sp>
            <p:nvSpPr>
              <p:cNvPr id="136" name="Ellipsi 13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7" name="Ellipsi 13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8" name="Ellipsi 13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9" name="Ryhmä 138"/>
            <p:cNvGrpSpPr/>
            <p:nvPr/>
          </p:nvGrpSpPr>
          <p:grpSpPr>
            <a:xfrm rot="9106735">
              <a:off x="5938003" y="3724838"/>
              <a:ext cx="386545" cy="252000"/>
              <a:chOff x="1031330" y="5589128"/>
              <a:chExt cx="386545" cy="252000"/>
            </a:xfrm>
          </p:grpSpPr>
          <p:sp>
            <p:nvSpPr>
              <p:cNvPr id="140" name="Ellipsi 13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1" name="Ellipsi 14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2" name="Ellipsi 14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3" name="Ryhmä 142"/>
            <p:cNvGrpSpPr/>
            <p:nvPr/>
          </p:nvGrpSpPr>
          <p:grpSpPr>
            <a:xfrm rot="1107959">
              <a:off x="6456250" y="4003114"/>
              <a:ext cx="386545" cy="252000"/>
              <a:chOff x="1031330" y="5589128"/>
              <a:chExt cx="386545" cy="252000"/>
            </a:xfrm>
          </p:grpSpPr>
          <p:sp>
            <p:nvSpPr>
              <p:cNvPr id="144" name="Ellipsi 14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5" name="Ellipsi 14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6" name="Ellipsi 14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7" name="Ryhmä 146"/>
            <p:cNvGrpSpPr/>
            <p:nvPr/>
          </p:nvGrpSpPr>
          <p:grpSpPr>
            <a:xfrm rot="19189333">
              <a:off x="6049829" y="4039534"/>
              <a:ext cx="386545" cy="252000"/>
              <a:chOff x="1031330" y="5589128"/>
              <a:chExt cx="386545" cy="252000"/>
            </a:xfrm>
          </p:grpSpPr>
          <p:sp>
            <p:nvSpPr>
              <p:cNvPr id="148" name="Ellipsi 14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9" name="Ellipsi 14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Ellipsi 14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1" name="Ryhmä 150"/>
            <p:cNvGrpSpPr/>
            <p:nvPr/>
          </p:nvGrpSpPr>
          <p:grpSpPr>
            <a:xfrm rot="4022673">
              <a:off x="5284076" y="3931216"/>
              <a:ext cx="386545" cy="252000"/>
              <a:chOff x="1031330" y="5589128"/>
              <a:chExt cx="386545" cy="252000"/>
            </a:xfrm>
          </p:grpSpPr>
          <p:sp>
            <p:nvSpPr>
              <p:cNvPr id="152" name="Ellipsi 15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3" name="Ellipsi 15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4" name="Ellipsi 15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5" name="Ryhmä 154"/>
            <p:cNvGrpSpPr/>
            <p:nvPr/>
          </p:nvGrpSpPr>
          <p:grpSpPr>
            <a:xfrm rot="4997838">
              <a:off x="5604644" y="3887459"/>
              <a:ext cx="386545" cy="252000"/>
              <a:chOff x="1031330" y="5589128"/>
              <a:chExt cx="386545" cy="252000"/>
            </a:xfrm>
          </p:grpSpPr>
          <p:sp>
            <p:nvSpPr>
              <p:cNvPr id="156" name="Ellipsi 15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7" name="Ellipsi 15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8" name="Ellipsi 15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212" name="Ryhmä 211"/>
          <p:cNvGrpSpPr/>
          <p:nvPr/>
        </p:nvGrpSpPr>
        <p:grpSpPr>
          <a:xfrm rot="7512586">
            <a:off x="5827105" y="6251051"/>
            <a:ext cx="386545" cy="252000"/>
            <a:chOff x="1031330" y="5589128"/>
            <a:chExt cx="386545" cy="252000"/>
          </a:xfrm>
        </p:grpSpPr>
        <p:sp>
          <p:nvSpPr>
            <p:cNvPr id="213" name="Ellipsi 21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4" name="Ellipsi 21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5" name="Ellipsi 21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16" name="Ryhmä 215"/>
          <p:cNvGrpSpPr/>
          <p:nvPr/>
        </p:nvGrpSpPr>
        <p:grpSpPr>
          <a:xfrm rot="4097081">
            <a:off x="5512083" y="6038123"/>
            <a:ext cx="386545" cy="252000"/>
            <a:chOff x="1031330" y="5589128"/>
            <a:chExt cx="386545" cy="252000"/>
          </a:xfrm>
        </p:grpSpPr>
        <p:sp>
          <p:nvSpPr>
            <p:cNvPr id="217" name="Ellipsi 21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8" name="Ellipsi 21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9" name="Ellipsi 21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2" name="Ryhmä 231"/>
          <p:cNvGrpSpPr/>
          <p:nvPr/>
        </p:nvGrpSpPr>
        <p:grpSpPr>
          <a:xfrm rot="6630898">
            <a:off x="5196625" y="6234180"/>
            <a:ext cx="386545" cy="252000"/>
            <a:chOff x="1031330" y="5589128"/>
            <a:chExt cx="386545" cy="252000"/>
          </a:xfrm>
        </p:grpSpPr>
        <p:sp>
          <p:nvSpPr>
            <p:cNvPr id="233" name="Ellipsi 23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4" name="Ellipsi 23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5" name="Ellipsi 23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0" name="Ryhmä 239"/>
          <p:cNvGrpSpPr/>
          <p:nvPr/>
        </p:nvGrpSpPr>
        <p:grpSpPr>
          <a:xfrm rot="7155832">
            <a:off x="6409237" y="6256798"/>
            <a:ext cx="386545" cy="252000"/>
            <a:chOff x="1031330" y="5589128"/>
            <a:chExt cx="386545" cy="252000"/>
          </a:xfrm>
        </p:grpSpPr>
        <p:sp>
          <p:nvSpPr>
            <p:cNvPr id="241" name="Ellipsi 24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2" name="Ellipsi 24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3" name="Ellipsi 24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4" name="Ryhmä 243"/>
          <p:cNvGrpSpPr/>
          <p:nvPr/>
        </p:nvGrpSpPr>
        <p:grpSpPr>
          <a:xfrm rot="4579051">
            <a:off x="6121604" y="6044462"/>
            <a:ext cx="386545" cy="252000"/>
            <a:chOff x="1031330" y="5589128"/>
            <a:chExt cx="386545" cy="252000"/>
          </a:xfrm>
        </p:grpSpPr>
        <p:sp>
          <p:nvSpPr>
            <p:cNvPr id="245" name="Ellipsi 24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6" name="Ellipsi 24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7" name="Ellipsi 24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8" name="Ryhmä 247"/>
          <p:cNvGrpSpPr/>
          <p:nvPr/>
        </p:nvGrpSpPr>
        <p:grpSpPr>
          <a:xfrm rot="151699">
            <a:off x="5483069" y="5669652"/>
            <a:ext cx="386545" cy="252000"/>
            <a:chOff x="1031330" y="5589128"/>
            <a:chExt cx="386545" cy="252000"/>
          </a:xfrm>
        </p:grpSpPr>
        <p:sp>
          <p:nvSpPr>
            <p:cNvPr id="249" name="Ellipsi 24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0" name="Ellipsi 24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1" name="Ellipsi 25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2" name="Ryhmä 251"/>
          <p:cNvGrpSpPr/>
          <p:nvPr/>
        </p:nvGrpSpPr>
        <p:grpSpPr>
          <a:xfrm rot="184644">
            <a:off x="6141206" y="5671443"/>
            <a:ext cx="386545" cy="252000"/>
            <a:chOff x="1031330" y="5589128"/>
            <a:chExt cx="386545" cy="252000"/>
          </a:xfrm>
        </p:grpSpPr>
        <p:sp>
          <p:nvSpPr>
            <p:cNvPr id="253" name="Ellipsi 25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4" name="Ellipsi 25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5" name="Ellipsi 25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6" name="Ryhmä 255"/>
          <p:cNvGrpSpPr/>
          <p:nvPr/>
        </p:nvGrpSpPr>
        <p:grpSpPr>
          <a:xfrm rot="444499">
            <a:off x="6633390" y="5659277"/>
            <a:ext cx="386545" cy="252000"/>
            <a:chOff x="1031330" y="5589128"/>
            <a:chExt cx="386545" cy="252000"/>
          </a:xfrm>
        </p:grpSpPr>
        <p:sp>
          <p:nvSpPr>
            <p:cNvPr id="257" name="Ellipsi 25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8" name="Ellipsi 25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9" name="Ellipsi 25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0" name="Ryhmä 259"/>
          <p:cNvGrpSpPr/>
          <p:nvPr/>
        </p:nvGrpSpPr>
        <p:grpSpPr>
          <a:xfrm rot="18754569">
            <a:off x="5197434" y="5402778"/>
            <a:ext cx="386545" cy="252000"/>
            <a:chOff x="1031330" y="5589128"/>
            <a:chExt cx="386545" cy="252000"/>
          </a:xfrm>
        </p:grpSpPr>
        <p:sp>
          <p:nvSpPr>
            <p:cNvPr id="261" name="Ellipsi 26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2" name="Ellipsi 26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3" name="Ellipsi 26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4" name="Ryhmä 263"/>
          <p:cNvGrpSpPr/>
          <p:nvPr/>
        </p:nvGrpSpPr>
        <p:grpSpPr>
          <a:xfrm rot="18754569">
            <a:off x="5850519" y="5430029"/>
            <a:ext cx="386545" cy="252000"/>
            <a:chOff x="1031330" y="5589128"/>
            <a:chExt cx="386545" cy="252000"/>
          </a:xfrm>
        </p:grpSpPr>
        <p:sp>
          <p:nvSpPr>
            <p:cNvPr id="265" name="Ellipsi 26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6" name="Ellipsi 26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7" name="Ellipsi 26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8" name="Ryhmä 267"/>
          <p:cNvGrpSpPr/>
          <p:nvPr/>
        </p:nvGrpSpPr>
        <p:grpSpPr>
          <a:xfrm rot="18754569">
            <a:off x="6361318" y="5411644"/>
            <a:ext cx="386545" cy="252000"/>
            <a:chOff x="1031330" y="5589128"/>
            <a:chExt cx="386545" cy="252000"/>
          </a:xfrm>
        </p:grpSpPr>
        <p:sp>
          <p:nvSpPr>
            <p:cNvPr id="269" name="Ellipsi 26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0" name="Ellipsi 26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1" name="Ellipsi 27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72" name="Ryhmä 271"/>
          <p:cNvGrpSpPr/>
          <p:nvPr/>
        </p:nvGrpSpPr>
        <p:grpSpPr>
          <a:xfrm rot="175007">
            <a:off x="5239970" y="5033541"/>
            <a:ext cx="386545" cy="252000"/>
            <a:chOff x="1031330" y="5589128"/>
            <a:chExt cx="386545" cy="252000"/>
          </a:xfrm>
        </p:grpSpPr>
        <p:sp>
          <p:nvSpPr>
            <p:cNvPr id="273" name="Ellipsi 27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4" name="Ellipsi 27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5" name="Ellipsi 27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0" name="Ryhmä 279"/>
          <p:cNvGrpSpPr/>
          <p:nvPr/>
        </p:nvGrpSpPr>
        <p:grpSpPr>
          <a:xfrm rot="3676050">
            <a:off x="6658171" y="6011922"/>
            <a:ext cx="386545" cy="252000"/>
            <a:chOff x="1031330" y="5589128"/>
            <a:chExt cx="386545" cy="252000"/>
          </a:xfrm>
        </p:grpSpPr>
        <p:sp>
          <p:nvSpPr>
            <p:cNvPr id="281" name="Ellipsi 28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2" name="Ellipsi 28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3" name="Ellipsi 28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4" name="Ryhmä 283"/>
          <p:cNvGrpSpPr/>
          <p:nvPr/>
        </p:nvGrpSpPr>
        <p:grpSpPr>
          <a:xfrm rot="175007">
            <a:off x="5887197" y="5067196"/>
            <a:ext cx="386545" cy="252000"/>
            <a:chOff x="1031330" y="5589128"/>
            <a:chExt cx="386545" cy="252000"/>
          </a:xfrm>
        </p:grpSpPr>
        <p:sp>
          <p:nvSpPr>
            <p:cNvPr id="285" name="Ellipsi 28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6" name="Ellipsi 28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7" name="Ellipsi 28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8" name="Ryhmä 287"/>
          <p:cNvGrpSpPr/>
          <p:nvPr/>
        </p:nvGrpSpPr>
        <p:grpSpPr>
          <a:xfrm rot="185559">
            <a:off x="6407383" y="5069135"/>
            <a:ext cx="386545" cy="252000"/>
            <a:chOff x="1031330" y="5589128"/>
            <a:chExt cx="386545" cy="252000"/>
          </a:xfrm>
        </p:grpSpPr>
        <p:sp>
          <p:nvSpPr>
            <p:cNvPr id="289" name="Ellipsi 28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0" name="Ellipsi 28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1" name="Ellipsi 29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92" name="Ryhmä 291"/>
          <p:cNvGrpSpPr/>
          <p:nvPr/>
        </p:nvGrpSpPr>
        <p:grpSpPr>
          <a:xfrm rot="14173637">
            <a:off x="5538614" y="4828006"/>
            <a:ext cx="386545" cy="252000"/>
            <a:chOff x="1031330" y="5589128"/>
            <a:chExt cx="386545" cy="252000"/>
          </a:xfrm>
        </p:grpSpPr>
        <p:sp>
          <p:nvSpPr>
            <p:cNvPr id="293" name="Ellipsi 29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4" name="Ellipsi 29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5" name="Ellipsi 29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96" name="Ryhmä 295"/>
          <p:cNvGrpSpPr/>
          <p:nvPr/>
        </p:nvGrpSpPr>
        <p:grpSpPr>
          <a:xfrm rot="13951293">
            <a:off x="6119235" y="4816491"/>
            <a:ext cx="386545" cy="252000"/>
            <a:chOff x="1031330" y="5589128"/>
            <a:chExt cx="386545" cy="252000"/>
          </a:xfrm>
        </p:grpSpPr>
        <p:sp>
          <p:nvSpPr>
            <p:cNvPr id="297" name="Ellipsi 29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8" name="Ellipsi 29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9" name="Ellipsi 29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04" name="Ryhmä 303"/>
          <p:cNvGrpSpPr/>
          <p:nvPr/>
        </p:nvGrpSpPr>
        <p:grpSpPr>
          <a:xfrm rot="13951293">
            <a:off x="6674171" y="4864797"/>
            <a:ext cx="386545" cy="252000"/>
            <a:chOff x="1031330" y="5589128"/>
            <a:chExt cx="386545" cy="252000"/>
          </a:xfrm>
        </p:grpSpPr>
        <p:sp>
          <p:nvSpPr>
            <p:cNvPr id="305" name="Ellipsi 30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6" name="Ellipsi 30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7" name="Ellipsi 30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413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8" grpId="0" animBg="1"/>
      <p:bldP spid="308" grpId="1" animBg="1"/>
      <p:bldP spid="28" grpId="0" animBg="1"/>
      <p:bldP spid="29" grpId="0" animBg="1"/>
      <p:bldP spid="31" grpId="0" animBg="1"/>
      <p:bldP spid="32" grpId="0" animBg="1"/>
      <p:bldP spid="33" grpId="0" animBg="1"/>
      <p:bldP spid="60" grpId="0" animBg="1"/>
      <p:bldP spid="62" grpId="0" animBg="1"/>
      <p:bldP spid="62" grpId="1" animBg="1"/>
      <p:bldP spid="26" grpId="0" animBg="1"/>
      <p:bldP spid="27" grpId="0" animBg="1"/>
      <p:bldP spid="8" grpId="0" animBg="1"/>
      <p:bldP spid="68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274</Words>
  <Application>Microsoft Office PowerPoint</Application>
  <PresentationFormat>Näytössä katseltava diaesitys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Sulamispiste on aineen ominaisuus</vt:lpstr>
      <vt:lpstr>Tunnin ohjelma</vt:lpstr>
      <vt:lpstr>Olomuodot</vt:lpstr>
      <vt:lpstr>Olomuodonmuutokset</vt:lpstr>
      <vt:lpstr>Olomuodonmuutokset</vt:lpstr>
      <vt:lpstr>Olomuodonmuutokset</vt:lpstr>
      <vt:lpstr>Olomuodonmuutokset</vt:lpstr>
      <vt:lpstr>Lämpötila molekyylien tasolla</vt:lpstr>
      <vt:lpstr>Aineen olomuoto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kahdella rivillä</dc:title>
  <dc:creator>Jan Jansson</dc:creator>
  <cp:lastModifiedBy>Jan Jansson</cp:lastModifiedBy>
  <cp:revision>19</cp:revision>
  <dcterms:created xsi:type="dcterms:W3CDTF">2017-08-13T10:36:08Z</dcterms:created>
  <dcterms:modified xsi:type="dcterms:W3CDTF">2017-08-29T09:38:20Z</dcterms:modified>
</cp:coreProperties>
</file>