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7" r:id="rId4"/>
    <p:sldId id="260" r:id="rId5"/>
    <p:sldId id="263" r:id="rId6"/>
    <p:sldId id="264" r:id="rId7"/>
    <p:sldId id="265" r:id="rId8"/>
    <p:sldId id="276" r:id="rId9"/>
    <p:sldId id="266" r:id="rId10"/>
    <p:sldId id="259" r:id="rId11"/>
    <p:sldId id="268" r:id="rId12"/>
    <p:sldId id="262" r:id="rId13"/>
    <p:sldId id="272" r:id="rId14"/>
    <p:sldId id="273" r:id="rId15"/>
    <p:sldId id="270" r:id="rId16"/>
    <p:sldId id="275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5194" autoAdjust="0"/>
  </p:normalViewPr>
  <p:slideViewPr>
    <p:cSldViewPr snapToGrid="0">
      <p:cViewPr varScale="1">
        <p:scale>
          <a:sx n="78" d="100"/>
          <a:sy n="78" d="100"/>
        </p:scale>
        <p:origin x="98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81604-ACF5-420A-90CF-1A3481A3FA2F}" type="datetimeFigureOut">
              <a:rPr lang="fi-FI" smtClean="0"/>
              <a:t>11.9.2017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323C7-EF3D-4ACB-80EC-ED274897D3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616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Uraani hajoaa alfahajoamisella alkuaineeksi 90 eli </a:t>
            </a:r>
            <a:r>
              <a:rPr lang="fi-FI" dirty="0" err="1"/>
              <a:t>thorium</a:t>
            </a:r>
            <a:endParaRPr lang="fi-FI" dirty="0"/>
          </a:p>
          <a:p>
            <a:r>
              <a:rPr lang="fi-FI" dirty="0"/>
              <a:t>Radium (alkuaine 88) hajoaa alfahajoamisella alkuaineeksi 86 eli radon</a:t>
            </a:r>
          </a:p>
          <a:p>
            <a:r>
              <a:rPr lang="fi-FI" dirty="0"/>
              <a:t>Alfahiukkanen on samalla myös heliumatomin ydin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323C7-EF3D-4ACB-80EC-ED274897D365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6539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11.9.2017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17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11.9.2017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097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11.9.2017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59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11.9.2017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299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11.9.2017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488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11.9.2017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126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11.9.2017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502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11.9.2017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473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11.9.2017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33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11.9.2017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418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11.9.2017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53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36B19-3C15-4654-921D-59FB114C28B3}" type="datetimeFigureOut">
              <a:rPr lang="fi-FI" smtClean="0"/>
              <a:t>11.9.2017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861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oYF-HxtoY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hyperlink" Target="http://www.kemia-lehti.fi/wp-content/uploads/2013/02/kem212_meitner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commons.wikimedia.org/wiki/File:Otto_Hahn_und_Lise_Meitner.jpg" TargetMode="External"/><Relationship Id="rId4" Type="http://schemas.openxmlformats.org/officeDocument/2006/relationships/hyperlink" Target="https://commons.wikimedia.org/wiki/File:Pierre_and_Marie_Curie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XwIzOalFo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sims/html/balloons-and-static-electricity/latest/balloons-and-static-electricity_en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jpeg"/><Relationship Id="rId7" Type="http://schemas.openxmlformats.org/officeDocument/2006/relationships/hyperlink" Target="https://commons.wikimedia.org/wiki/File:Niels_Bohr.jpg" TargetMode="External"/><Relationship Id="rId2" Type="http://schemas.openxmlformats.org/officeDocument/2006/relationships/hyperlink" Target="https://www.youtube.com/watch?v=XBqHkraf8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Ernest_Rutherford_LOC.jpg" TargetMode="External"/><Relationship Id="rId5" Type="http://schemas.openxmlformats.org/officeDocument/2006/relationships/hyperlink" Target="https://commons.wikimedia.org/wiki/File:J.J_Thomson.jpg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81D76C-C865-4B0C-B94F-44C1DC491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098" y="2909599"/>
            <a:ext cx="7194666" cy="2078037"/>
          </a:xfr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txBody>
          <a:bodyPr anchor="ctr" anchorCtr="1">
            <a:normAutofit fontScale="90000"/>
          </a:bodyPr>
          <a:lstStyle/>
          <a:p>
            <a:r>
              <a:rPr lang="fi-FI" dirty="0"/>
              <a:t>Kaikki atomit koostuvat samanlaisista hiukkasista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FE130F5-0666-4EFA-87B8-97D5D562D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2040" y="6178983"/>
            <a:ext cx="4052455" cy="471198"/>
          </a:xfr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fi-FI" dirty="0"/>
              <a:t>Jan Jansson @TYK 2017-2018</a:t>
            </a:r>
          </a:p>
        </p:txBody>
      </p:sp>
    </p:spTree>
    <p:extLst>
      <p:ext uri="{BB962C8B-B14F-4D97-AF65-F5344CB8AC3E}">
        <p14:creationId xmlns:p14="http://schemas.microsoft.com/office/powerpoint/2010/main" val="4051375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5956" y="146171"/>
            <a:ext cx="7886700" cy="1325563"/>
          </a:xfrm>
        </p:spPr>
        <p:txBody>
          <a:bodyPr/>
          <a:lstStyle/>
          <a:p>
            <a:r>
              <a:rPr lang="fi-FI" dirty="0"/>
              <a:t>Miksi seinien läpi ei voi kävellä?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68760"/>
            <a:ext cx="4546960" cy="5328592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Atomin halkaisija on n. 10 000 kertaa niin suuri kuin atomin ytimen halkaisija</a:t>
            </a:r>
          </a:p>
          <a:p>
            <a:pPr lvl="1"/>
            <a:r>
              <a:rPr lang="fi-FI" dirty="0"/>
              <a:t>Atomi on siis enimmäkseen tyhjä</a:t>
            </a:r>
          </a:p>
          <a:p>
            <a:r>
              <a:rPr lang="fi-FI" dirty="0"/>
              <a:t>Protonit ja neutronit painavat 2000 kertaa niin paljon kuin elektronit</a:t>
            </a:r>
          </a:p>
          <a:p>
            <a:pPr lvl="1"/>
            <a:r>
              <a:rPr lang="fi-FI" dirty="0"/>
              <a:t>Atomin paino on atomiytimessä</a:t>
            </a:r>
          </a:p>
          <a:p>
            <a:r>
              <a:rPr lang="fi-FI" dirty="0"/>
              <a:t>Miksi emme voi kävellä seinien läpi?</a:t>
            </a:r>
          </a:p>
          <a:p>
            <a:pPr lvl="1"/>
            <a:r>
              <a:rPr lang="fi-FI" dirty="0"/>
              <a:t>Sekä seinän atomien että ihmisten atomien pinnalla on negatiivisia elektroneita</a:t>
            </a:r>
          </a:p>
          <a:p>
            <a:pPr lvl="1"/>
            <a:r>
              <a:rPr lang="fi-FI" dirty="0"/>
              <a:t>Negatiiviset varaukset hylkivät toisiaan</a:t>
            </a:r>
          </a:p>
        </p:txBody>
      </p:sp>
      <p:grpSp>
        <p:nvGrpSpPr>
          <p:cNvPr id="8" name="Ryhmä 7"/>
          <p:cNvGrpSpPr/>
          <p:nvPr/>
        </p:nvGrpSpPr>
        <p:grpSpPr>
          <a:xfrm>
            <a:off x="6008836" y="1199055"/>
            <a:ext cx="2235332" cy="2160000"/>
            <a:chOff x="6008836" y="1199055"/>
            <a:chExt cx="2235332" cy="2160000"/>
          </a:xfrm>
        </p:grpSpPr>
        <p:sp>
          <p:nvSpPr>
            <p:cNvPr id="4" name="Ellipsi 3"/>
            <p:cNvSpPr/>
            <p:nvPr/>
          </p:nvSpPr>
          <p:spPr>
            <a:xfrm>
              <a:off x="7092160" y="227688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Ellipsi 5"/>
            <p:cNvSpPr/>
            <p:nvPr/>
          </p:nvSpPr>
          <p:spPr>
            <a:xfrm>
              <a:off x="6084168" y="1199055"/>
              <a:ext cx="2160000" cy="216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Ellipsi 4"/>
            <p:cNvSpPr/>
            <p:nvPr/>
          </p:nvSpPr>
          <p:spPr>
            <a:xfrm>
              <a:off x="6008836" y="2262785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59" name="Ryhmä 58"/>
          <p:cNvGrpSpPr/>
          <p:nvPr/>
        </p:nvGrpSpPr>
        <p:grpSpPr>
          <a:xfrm>
            <a:off x="5268541" y="3519147"/>
            <a:ext cx="1907556" cy="1816870"/>
            <a:chOff x="5148064" y="4204202"/>
            <a:chExt cx="1907556" cy="1816870"/>
          </a:xfrm>
        </p:grpSpPr>
        <p:sp>
          <p:nvSpPr>
            <p:cNvPr id="57" name="Suorakulmio 56"/>
            <p:cNvSpPr/>
            <p:nvPr/>
          </p:nvSpPr>
          <p:spPr>
            <a:xfrm>
              <a:off x="5148064" y="4204202"/>
              <a:ext cx="1907556" cy="181687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Ellipsi 8"/>
            <p:cNvSpPr/>
            <p:nvPr/>
          </p:nvSpPr>
          <p:spPr>
            <a:xfrm>
              <a:off x="5292080" y="4261607"/>
              <a:ext cx="792088" cy="7920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9"/>
            <p:cNvSpPr/>
            <p:nvPr/>
          </p:nvSpPr>
          <p:spPr>
            <a:xfrm>
              <a:off x="6156176" y="4258816"/>
              <a:ext cx="792088" cy="7920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Ellipsi 10"/>
            <p:cNvSpPr/>
            <p:nvPr/>
          </p:nvSpPr>
          <p:spPr>
            <a:xfrm>
              <a:off x="5292080" y="5127881"/>
              <a:ext cx="792088" cy="7920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Ellipsi 11"/>
            <p:cNvSpPr/>
            <p:nvPr/>
          </p:nvSpPr>
          <p:spPr>
            <a:xfrm>
              <a:off x="6156176" y="5127881"/>
              <a:ext cx="792088" cy="7920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60" name="Ryhmä 59"/>
          <p:cNvGrpSpPr>
            <a:grpSpLocks noChangeAspect="1"/>
          </p:cNvGrpSpPr>
          <p:nvPr/>
        </p:nvGrpSpPr>
        <p:grpSpPr>
          <a:xfrm>
            <a:off x="6672697" y="4489736"/>
            <a:ext cx="2250321" cy="2160000"/>
            <a:chOff x="7164159" y="4204202"/>
            <a:chExt cx="1892843" cy="1816870"/>
          </a:xfrm>
        </p:grpSpPr>
        <p:sp>
          <p:nvSpPr>
            <p:cNvPr id="58" name="Suorakulmio 57"/>
            <p:cNvSpPr/>
            <p:nvPr/>
          </p:nvSpPr>
          <p:spPr>
            <a:xfrm>
              <a:off x="7164159" y="4204202"/>
              <a:ext cx="1892843" cy="181687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26" name="Ryhmä 25"/>
            <p:cNvGrpSpPr/>
            <p:nvPr/>
          </p:nvGrpSpPr>
          <p:grpSpPr>
            <a:xfrm>
              <a:off x="7272300" y="4237724"/>
              <a:ext cx="812655" cy="834272"/>
              <a:chOff x="7272300" y="4237724"/>
              <a:chExt cx="812655" cy="834272"/>
            </a:xfrm>
          </p:grpSpPr>
          <p:sp>
            <p:nvSpPr>
              <p:cNvPr id="13" name="Ellipsi 12"/>
              <p:cNvSpPr/>
              <p:nvPr/>
            </p:nvSpPr>
            <p:spPr>
              <a:xfrm>
                <a:off x="7272300" y="4258816"/>
                <a:ext cx="792088" cy="7920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" name="Ellipsi 16"/>
              <p:cNvSpPr/>
              <p:nvPr/>
            </p:nvSpPr>
            <p:spPr>
              <a:xfrm>
                <a:off x="7398344" y="4382069"/>
                <a:ext cx="540000" cy="540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9" name="Ellipsi 18"/>
              <p:cNvSpPr/>
              <p:nvPr/>
            </p:nvSpPr>
            <p:spPr>
              <a:xfrm>
                <a:off x="7614344" y="4328069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" name="Ellipsi 19"/>
              <p:cNvSpPr/>
              <p:nvPr/>
            </p:nvSpPr>
            <p:spPr>
              <a:xfrm>
                <a:off x="7632767" y="4878486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" name="Ellipsi 20"/>
              <p:cNvSpPr/>
              <p:nvPr/>
            </p:nvSpPr>
            <p:spPr>
              <a:xfrm>
                <a:off x="7274297" y="4374674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2" name="Ellipsi 21"/>
              <p:cNvSpPr/>
              <p:nvPr/>
            </p:nvSpPr>
            <p:spPr>
              <a:xfrm>
                <a:off x="7779631" y="4237724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" name="Ellipsi 22"/>
              <p:cNvSpPr/>
              <p:nvPr/>
            </p:nvSpPr>
            <p:spPr>
              <a:xfrm>
                <a:off x="7976955" y="4770486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" name="Ellipsi 23"/>
              <p:cNvSpPr/>
              <p:nvPr/>
            </p:nvSpPr>
            <p:spPr>
              <a:xfrm>
                <a:off x="7502278" y="4963996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5" name="Ellipsi 24"/>
              <p:cNvSpPr/>
              <p:nvPr/>
            </p:nvSpPr>
            <p:spPr>
              <a:xfrm>
                <a:off x="7614344" y="4597708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7" name="Ryhmä 26"/>
            <p:cNvGrpSpPr/>
            <p:nvPr/>
          </p:nvGrpSpPr>
          <p:grpSpPr>
            <a:xfrm>
              <a:off x="8194428" y="4229237"/>
              <a:ext cx="812655" cy="834272"/>
              <a:chOff x="7272300" y="4237724"/>
              <a:chExt cx="812655" cy="834272"/>
            </a:xfrm>
          </p:grpSpPr>
          <p:sp>
            <p:nvSpPr>
              <p:cNvPr id="28" name="Ellipsi 27"/>
              <p:cNvSpPr/>
              <p:nvPr/>
            </p:nvSpPr>
            <p:spPr>
              <a:xfrm>
                <a:off x="7272300" y="4258816"/>
                <a:ext cx="792088" cy="7920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9" name="Ellipsi 28"/>
              <p:cNvSpPr/>
              <p:nvPr/>
            </p:nvSpPr>
            <p:spPr>
              <a:xfrm>
                <a:off x="7398344" y="4382069"/>
                <a:ext cx="540000" cy="540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0" name="Ellipsi 29"/>
              <p:cNvSpPr/>
              <p:nvPr/>
            </p:nvSpPr>
            <p:spPr>
              <a:xfrm>
                <a:off x="7614344" y="4328069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1" name="Ellipsi 30"/>
              <p:cNvSpPr/>
              <p:nvPr/>
            </p:nvSpPr>
            <p:spPr>
              <a:xfrm>
                <a:off x="7632767" y="4878486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" name="Ellipsi 31"/>
              <p:cNvSpPr/>
              <p:nvPr/>
            </p:nvSpPr>
            <p:spPr>
              <a:xfrm>
                <a:off x="7274297" y="4374674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3" name="Ellipsi 32"/>
              <p:cNvSpPr/>
              <p:nvPr/>
            </p:nvSpPr>
            <p:spPr>
              <a:xfrm>
                <a:off x="7779631" y="4237724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4" name="Ellipsi 33"/>
              <p:cNvSpPr/>
              <p:nvPr/>
            </p:nvSpPr>
            <p:spPr>
              <a:xfrm>
                <a:off x="7976955" y="4770486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5" name="Ellipsi 34"/>
              <p:cNvSpPr/>
              <p:nvPr/>
            </p:nvSpPr>
            <p:spPr>
              <a:xfrm>
                <a:off x="7502278" y="4963996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6" name="Ellipsi 35"/>
              <p:cNvSpPr/>
              <p:nvPr/>
            </p:nvSpPr>
            <p:spPr>
              <a:xfrm>
                <a:off x="7614344" y="4597708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7" name="Ryhmä 36"/>
            <p:cNvGrpSpPr/>
            <p:nvPr/>
          </p:nvGrpSpPr>
          <p:grpSpPr>
            <a:xfrm>
              <a:off x="7280439" y="5100177"/>
              <a:ext cx="812655" cy="834272"/>
              <a:chOff x="7272300" y="4237724"/>
              <a:chExt cx="812655" cy="834272"/>
            </a:xfrm>
          </p:grpSpPr>
          <p:sp>
            <p:nvSpPr>
              <p:cNvPr id="38" name="Ellipsi 37"/>
              <p:cNvSpPr/>
              <p:nvPr/>
            </p:nvSpPr>
            <p:spPr>
              <a:xfrm>
                <a:off x="7272300" y="4258816"/>
                <a:ext cx="792088" cy="7920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9" name="Ellipsi 38"/>
              <p:cNvSpPr/>
              <p:nvPr/>
            </p:nvSpPr>
            <p:spPr>
              <a:xfrm>
                <a:off x="7398344" y="4382069"/>
                <a:ext cx="540000" cy="540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0" name="Ellipsi 39"/>
              <p:cNvSpPr/>
              <p:nvPr/>
            </p:nvSpPr>
            <p:spPr>
              <a:xfrm>
                <a:off x="7614344" y="4328069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1" name="Ellipsi 40"/>
              <p:cNvSpPr/>
              <p:nvPr/>
            </p:nvSpPr>
            <p:spPr>
              <a:xfrm>
                <a:off x="7632767" y="4878486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2" name="Ellipsi 41"/>
              <p:cNvSpPr/>
              <p:nvPr/>
            </p:nvSpPr>
            <p:spPr>
              <a:xfrm>
                <a:off x="7274297" y="4374674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3" name="Ellipsi 42"/>
              <p:cNvSpPr/>
              <p:nvPr/>
            </p:nvSpPr>
            <p:spPr>
              <a:xfrm>
                <a:off x="7779631" y="4237724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4" name="Ellipsi 43"/>
              <p:cNvSpPr/>
              <p:nvPr/>
            </p:nvSpPr>
            <p:spPr>
              <a:xfrm>
                <a:off x="7976955" y="4770486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5" name="Ellipsi 44"/>
              <p:cNvSpPr/>
              <p:nvPr/>
            </p:nvSpPr>
            <p:spPr>
              <a:xfrm>
                <a:off x="7502278" y="4963996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6" name="Ellipsi 45"/>
              <p:cNvSpPr/>
              <p:nvPr/>
            </p:nvSpPr>
            <p:spPr>
              <a:xfrm>
                <a:off x="7614344" y="4597708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47" name="Ryhmä 46"/>
            <p:cNvGrpSpPr/>
            <p:nvPr/>
          </p:nvGrpSpPr>
          <p:grpSpPr>
            <a:xfrm>
              <a:off x="8184144" y="5109360"/>
              <a:ext cx="812655" cy="834272"/>
              <a:chOff x="7272300" y="4237724"/>
              <a:chExt cx="812655" cy="834272"/>
            </a:xfrm>
          </p:grpSpPr>
          <p:sp>
            <p:nvSpPr>
              <p:cNvPr id="48" name="Ellipsi 47"/>
              <p:cNvSpPr/>
              <p:nvPr/>
            </p:nvSpPr>
            <p:spPr>
              <a:xfrm>
                <a:off x="7272300" y="4258816"/>
                <a:ext cx="792088" cy="7920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9" name="Ellipsi 48"/>
              <p:cNvSpPr/>
              <p:nvPr/>
            </p:nvSpPr>
            <p:spPr>
              <a:xfrm>
                <a:off x="7398344" y="4382069"/>
                <a:ext cx="540000" cy="540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0" name="Ellipsi 49"/>
              <p:cNvSpPr/>
              <p:nvPr/>
            </p:nvSpPr>
            <p:spPr>
              <a:xfrm>
                <a:off x="7614344" y="4328069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1" name="Ellipsi 50"/>
              <p:cNvSpPr/>
              <p:nvPr/>
            </p:nvSpPr>
            <p:spPr>
              <a:xfrm>
                <a:off x="7632767" y="4878486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2" name="Ellipsi 51"/>
              <p:cNvSpPr/>
              <p:nvPr/>
            </p:nvSpPr>
            <p:spPr>
              <a:xfrm>
                <a:off x="7274297" y="4374674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3" name="Ellipsi 52"/>
              <p:cNvSpPr/>
              <p:nvPr/>
            </p:nvSpPr>
            <p:spPr>
              <a:xfrm>
                <a:off x="7779631" y="4237724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4" name="Ellipsi 53"/>
              <p:cNvSpPr/>
              <p:nvPr/>
            </p:nvSpPr>
            <p:spPr>
              <a:xfrm>
                <a:off x="7976955" y="4770486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5" name="Ellipsi 54"/>
              <p:cNvSpPr/>
              <p:nvPr/>
            </p:nvSpPr>
            <p:spPr>
              <a:xfrm>
                <a:off x="7502278" y="4963996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6" name="Ellipsi 55"/>
              <p:cNvSpPr/>
              <p:nvPr/>
            </p:nvSpPr>
            <p:spPr>
              <a:xfrm>
                <a:off x="7614344" y="4597708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923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FDB6CE-38DE-4384-8BC2-DD1F11631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Demonstraatio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B0A1E2-F28D-4375-A665-58284810A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Liekin väri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8105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987146" cy="1325563"/>
          </a:xfrm>
        </p:spPr>
        <p:txBody>
          <a:bodyPr>
            <a:normAutofit/>
          </a:bodyPr>
          <a:lstStyle/>
          <a:p>
            <a:r>
              <a:rPr lang="fi-FI" dirty="0"/>
              <a:t>Emissio ja absorptio atomimallissa</a:t>
            </a:r>
          </a:p>
        </p:txBody>
      </p:sp>
      <p:grpSp>
        <p:nvGrpSpPr>
          <p:cNvPr id="32" name="Ryhmä 31"/>
          <p:cNvGrpSpPr/>
          <p:nvPr/>
        </p:nvGrpSpPr>
        <p:grpSpPr>
          <a:xfrm>
            <a:off x="1736311" y="2286975"/>
            <a:ext cx="2880000" cy="2880000"/>
            <a:chOff x="2195736" y="2060848"/>
            <a:chExt cx="4248472" cy="4104456"/>
          </a:xfrm>
        </p:grpSpPr>
        <p:sp>
          <p:nvSpPr>
            <p:cNvPr id="4" name="Ellipsi 3"/>
            <p:cNvSpPr/>
            <p:nvPr/>
          </p:nvSpPr>
          <p:spPr>
            <a:xfrm>
              <a:off x="4139952" y="3933056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Ellipsi 4"/>
            <p:cNvSpPr/>
            <p:nvPr/>
          </p:nvSpPr>
          <p:spPr>
            <a:xfrm>
              <a:off x="3523382" y="3343489"/>
              <a:ext cx="1593177" cy="153917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6" name="Ellipsi 5"/>
            <p:cNvSpPr/>
            <p:nvPr/>
          </p:nvSpPr>
          <p:spPr>
            <a:xfrm>
              <a:off x="2992323" y="2830432"/>
              <a:ext cx="2655295" cy="25652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Ellipsi 6"/>
            <p:cNvSpPr/>
            <p:nvPr/>
          </p:nvSpPr>
          <p:spPr>
            <a:xfrm>
              <a:off x="2195736" y="2060848"/>
              <a:ext cx="4248472" cy="41044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31" name="Puolivapaa piirto 30"/>
          <p:cNvSpPr/>
          <p:nvPr/>
        </p:nvSpPr>
        <p:spPr>
          <a:xfrm rot="343002">
            <a:off x="3626100" y="3152142"/>
            <a:ext cx="1657083" cy="1246909"/>
          </a:xfrm>
          <a:custGeom>
            <a:avLst/>
            <a:gdLst>
              <a:gd name="connsiteX0" fmla="*/ 0 w 6481619"/>
              <a:gd name="connsiteY0" fmla="*/ 152400 h 1246909"/>
              <a:gd name="connsiteX1" fmla="*/ 152400 w 6481619"/>
              <a:gd name="connsiteY1" fmla="*/ 1094509 h 1246909"/>
              <a:gd name="connsiteX2" fmla="*/ 817419 w 6481619"/>
              <a:gd name="connsiteY2" fmla="*/ 1066800 h 1246909"/>
              <a:gd name="connsiteX3" fmla="*/ 1080655 w 6481619"/>
              <a:gd name="connsiteY3" fmla="*/ 152400 h 1246909"/>
              <a:gd name="connsiteX4" fmla="*/ 1814946 w 6481619"/>
              <a:gd name="connsiteY4" fmla="*/ 152400 h 1246909"/>
              <a:gd name="connsiteX5" fmla="*/ 1995055 w 6481619"/>
              <a:gd name="connsiteY5" fmla="*/ 1066800 h 1246909"/>
              <a:gd name="connsiteX6" fmla="*/ 2632364 w 6481619"/>
              <a:gd name="connsiteY6" fmla="*/ 1052946 h 1246909"/>
              <a:gd name="connsiteX7" fmla="*/ 2923310 w 6481619"/>
              <a:gd name="connsiteY7" fmla="*/ 166255 h 1246909"/>
              <a:gd name="connsiteX8" fmla="*/ 3657600 w 6481619"/>
              <a:gd name="connsiteY8" fmla="*/ 180109 h 1246909"/>
              <a:gd name="connsiteX9" fmla="*/ 3879273 w 6481619"/>
              <a:gd name="connsiteY9" fmla="*/ 1080655 h 1246909"/>
              <a:gd name="connsiteX10" fmla="*/ 4558146 w 6481619"/>
              <a:gd name="connsiteY10" fmla="*/ 1066800 h 1246909"/>
              <a:gd name="connsiteX11" fmla="*/ 4807528 w 6481619"/>
              <a:gd name="connsiteY11" fmla="*/ 180109 h 1246909"/>
              <a:gd name="connsiteX12" fmla="*/ 5458691 w 6481619"/>
              <a:gd name="connsiteY12" fmla="*/ 180109 h 1246909"/>
              <a:gd name="connsiteX13" fmla="*/ 5735782 w 6481619"/>
              <a:gd name="connsiteY13" fmla="*/ 1080655 h 1246909"/>
              <a:gd name="connsiteX14" fmla="*/ 6359237 w 6481619"/>
              <a:gd name="connsiteY14" fmla="*/ 1066800 h 1246909"/>
              <a:gd name="connsiteX15" fmla="*/ 6470073 w 6481619"/>
              <a:gd name="connsiteY15" fmla="*/ 180109 h 124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81619" h="1246909">
                <a:moveTo>
                  <a:pt x="0" y="152400"/>
                </a:moveTo>
                <a:cubicBezTo>
                  <a:pt x="8082" y="547254"/>
                  <a:pt x="16164" y="942109"/>
                  <a:pt x="152400" y="1094509"/>
                </a:cubicBezTo>
                <a:cubicBezTo>
                  <a:pt x="288637" y="1246909"/>
                  <a:pt x="662710" y="1223818"/>
                  <a:pt x="817419" y="1066800"/>
                </a:cubicBezTo>
                <a:cubicBezTo>
                  <a:pt x="972128" y="909782"/>
                  <a:pt x="914401" y="304800"/>
                  <a:pt x="1080655" y="152400"/>
                </a:cubicBezTo>
                <a:cubicBezTo>
                  <a:pt x="1246910" y="0"/>
                  <a:pt x="1662546" y="0"/>
                  <a:pt x="1814946" y="152400"/>
                </a:cubicBezTo>
                <a:cubicBezTo>
                  <a:pt x="1967346" y="304800"/>
                  <a:pt x="1858819" y="916709"/>
                  <a:pt x="1995055" y="1066800"/>
                </a:cubicBezTo>
                <a:cubicBezTo>
                  <a:pt x="2131291" y="1216891"/>
                  <a:pt x="2477655" y="1203037"/>
                  <a:pt x="2632364" y="1052946"/>
                </a:cubicBezTo>
                <a:cubicBezTo>
                  <a:pt x="2787073" y="902855"/>
                  <a:pt x="2752437" y="311728"/>
                  <a:pt x="2923310" y="166255"/>
                </a:cubicBezTo>
                <a:cubicBezTo>
                  <a:pt x="3094183" y="20782"/>
                  <a:pt x="3498273" y="27709"/>
                  <a:pt x="3657600" y="180109"/>
                </a:cubicBezTo>
                <a:cubicBezTo>
                  <a:pt x="3816927" y="332509"/>
                  <a:pt x="3729182" y="932873"/>
                  <a:pt x="3879273" y="1080655"/>
                </a:cubicBezTo>
                <a:cubicBezTo>
                  <a:pt x="4029364" y="1228437"/>
                  <a:pt x="4403437" y="1216891"/>
                  <a:pt x="4558146" y="1066800"/>
                </a:cubicBezTo>
                <a:cubicBezTo>
                  <a:pt x="4712855" y="916709"/>
                  <a:pt x="4657437" y="327891"/>
                  <a:pt x="4807528" y="180109"/>
                </a:cubicBezTo>
                <a:cubicBezTo>
                  <a:pt x="4957619" y="32327"/>
                  <a:pt x="5303982" y="30018"/>
                  <a:pt x="5458691" y="180109"/>
                </a:cubicBezTo>
                <a:cubicBezTo>
                  <a:pt x="5613400" y="330200"/>
                  <a:pt x="5585691" y="932873"/>
                  <a:pt x="5735782" y="1080655"/>
                </a:cubicBezTo>
                <a:cubicBezTo>
                  <a:pt x="5885873" y="1228437"/>
                  <a:pt x="6236855" y="1216891"/>
                  <a:pt x="6359237" y="1066800"/>
                </a:cubicBezTo>
                <a:cubicBezTo>
                  <a:pt x="6481619" y="916709"/>
                  <a:pt x="6475846" y="548409"/>
                  <a:pt x="6470073" y="180109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Ellipsi 35"/>
          <p:cNvSpPr/>
          <p:nvPr/>
        </p:nvSpPr>
        <p:spPr>
          <a:xfrm>
            <a:off x="3104310" y="3116832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Puolivapaa piirto 37"/>
          <p:cNvSpPr/>
          <p:nvPr/>
        </p:nvSpPr>
        <p:spPr>
          <a:xfrm rot="1012416">
            <a:off x="425881" y="2017204"/>
            <a:ext cx="1657083" cy="1246909"/>
          </a:xfrm>
          <a:custGeom>
            <a:avLst/>
            <a:gdLst>
              <a:gd name="connsiteX0" fmla="*/ 0 w 6481619"/>
              <a:gd name="connsiteY0" fmla="*/ 152400 h 1246909"/>
              <a:gd name="connsiteX1" fmla="*/ 152400 w 6481619"/>
              <a:gd name="connsiteY1" fmla="*/ 1094509 h 1246909"/>
              <a:gd name="connsiteX2" fmla="*/ 817419 w 6481619"/>
              <a:gd name="connsiteY2" fmla="*/ 1066800 h 1246909"/>
              <a:gd name="connsiteX3" fmla="*/ 1080655 w 6481619"/>
              <a:gd name="connsiteY3" fmla="*/ 152400 h 1246909"/>
              <a:gd name="connsiteX4" fmla="*/ 1814946 w 6481619"/>
              <a:gd name="connsiteY4" fmla="*/ 152400 h 1246909"/>
              <a:gd name="connsiteX5" fmla="*/ 1995055 w 6481619"/>
              <a:gd name="connsiteY5" fmla="*/ 1066800 h 1246909"/>
              <a:gd name="connsiteX6" fmla="*/ 2632364 w 6481619"/>
              <a:gd name="connsiteY6" fmla="*/ 1052946 h 1246909"/>
              <a:gd name="connsiteX7" fmla="*/ 2923310 w 6481619"/>
              <a:gd name="connsiteY7" fmla="*/ 166255 h 1246909"/>
              <a:gd name="connsiteX8" fmla="*/ 3657600 w 6481619"/>
              <a:gd name="connsiteY8" fmla="*/ 180109 h 1246909"/>
              <a:gd name="connsiteX9" fmla="*/ 3879273 w 6481619"/>
              <a:gd name="connsiteY9" fmla="*/ 1080655 h 1246909"/>
              <a:gd name="connsiteX10" fmla="*/ 4558146 w 6481619"/>
              <a:gd name="connsiteY10" fmla="*/ 1066800 h 1246909"/>
              <a:gd name="connsiteX11" fmla="*/ 4807528 w 6481619"/>
              <a:gd name="connsiteY11" fmla="*/ 180109 h 1246909"/>
              <a:gd name="connsiteX12" fmla="*/ 5458691 w 6481619"/>
              <a:gd name="connsiteY12" fmla="*/ 180109 h 1246909"/>
              <a:gd name="connsiteX13" fmla="*/ 5735782 w 6481619"/>
              <a:gd name="connsiteY13" fmla="*/ 1080655 h 1246909"/>
              <a:gd name="connsiteX14" fmla="*/ 6359237 w 6481619"/>
              <a:gd name="connsiteY14" fmla="*/ 1066800 h 1246909"/>
              <a:gd name="connsiteX15" fmla="*/ 6470073 w 6481619"/>
              <a:gd name="connsiteY15" fmla="*/ 180109 h 124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81619" h="1246909">
                <a:moveTo>
                  <a:pt x="0" y="152400"/>
                </a:moveTo>
                <a:cubicBezTo>
                  <a:pt x="8082" y="547254"/>
                  <a:pt x="16164" y="942109"/>
                  <a:pt x="152400" y="1094509"/>
                </a:cubicBezTo>
                <a:cubicBezTo>
                  <a:pt x="288637" y="1246909"/>
                  <a:pt x="662710" y="1223818"/>
                  <a:pt x="817419" y="1066800"/>
                </a:cubicBezTo>
                <a:cubicBezTo>
                  <a:pt x="972128" y="909782"/>
                  <a:pt x="914401" y="304800"/>
                  <a:pt x="1080655" y="152400"/>
                </a:cubicBezTo>
                <a:cubicBezTo>
                  <a:pt x="1246910" y="0"/>
                  <a:pt x="1662546" y="0"/>
                  <a:pt x="1814946" y="152400"/>
                </a:cubicBezTo>
                <a:cubicBezTo>
                  <a:pt x="1967346" y="304800"/>
                  <a:pt x="1858819" y="916709"/>
                  <a:pt x="1995055" y="1066800"/>
                </a:cubicBezTo>
                <a:cubicBezTo>
                  <a:pt x="2131291" y="1216891"/>
                  <a:pt x="2477655" y="1203037"/>
                  <a:pt x="2632364" y="1052946"/>
                </a:cubicBezTo>
                <a:cubicBezTo>
                  <a:pt x="2787073" y="902855"/>
                  <a:pt x="2752437" y="311728"/>
                  <a:pt x="2923310" y="166255"/>
                </a:cubicBezTo>
                <a:cubicBezTo>
                  <a:pt x="3094183" y="20782"/>
                  <a:pt x="3498273" y="27709"/>
                  <a:pt x="3657600" y="180109"/>
                </a:cubicBezTo>
                <a:cubicBezTo>
                  <a:pt x="3816927" y="332509"/>
                  <a:pt x="3729182" y="932873"/>
                  <a:pt x="3879273" y="1080655"/>
                </a:cubicBezTo>
                <a:cubicBezTo>
                  <a:pt x="4029364" y="1228437"/>
                  <a:pt x="4403437" y="1216891"/>
                  <a:pt x="4558146" y="1066800"/>
                </a:cubicBezTo>
                <a:cubicBezTo>
                  <a:pt x="4712855" y="916709"/>
                  <a:pt x="4657437" y="327891"/>
                  <a:pt x="4807528" y="180109"/>
                </a:cubicBezTo>
                <a:cubicBezTo>
                  <a:pt x="4957619" y="32327"/>
                  <a:pt x="5303982" y="30018"/>
                  <a:pt x="5458691" y="180109"/>
                </a:cubicBezTo>
                <a:cubicBezTo>
                  <a:pt x="5613400" y="330200"/>
                  <a:pt x="5585691" y="932873"/>
                  <a:pt x="5735782" y="1080655"/>
                </a:cubicBezTo>
                <a:cubicBezTo>
                  <a:pt x="5885873" y="1228437"/>
                  <a:pt x="6236855" y="1216891"/>
                  <a:pt x="6359237" y="1066800"/>
                </a:cubicBezTo>
                <a:cubicBezTo>
                  <a:pt x="6481619" y="916709"/>
                  <a:pt x="6475846" y="548409"/>
                  <a:pt x="6470073" y="180109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Puolivapaa piirto 39"/>
          <p:cNvSpPr/>
          <p:nvPr/>
        </p:nvSpPr>
        <p:spPr>
          <a:xfrm rot="20724644">
            <a:off x="427206" y="4145470"/>
            <a:ext cx="1657083" cy="1246909"/>
          </a:xfrm>
          <a:custGeom>
            <a:avLst/>
            <a:gdLst>
              <a:gd name="connsiteX0" fmla="*/ 0 w 6481619"/>
              <a:gd name="connsiteY0" fmla="*/ 152400 h 1246909"/>
              <a:gd name="connsiteX1" fmla="*/ 152400 w 6481619"/>
              <a:gd name="connsiteY1" fmla="*/ 1094509 h 1246909"/>
              <a:gd name="connsiteX2" fmla="*/ 817419 w 6481619"/>
              <a:gd name="connsiteY2" fmla="*/ 1066800 h 1246909"/>
              <a:gd name="connsiteX3" fmla="*/ 1080655 w 6481619"/>
              <a:gd name="connsiteY3" fmla="*/ 152400 h 1246909"/>
              <a:gd name="connsiteX4" fmla="*/ 1814946 w 6481619"/>
              <a:gd name="connsiteY4" fmla="*/ 152400 h 1246909"/>
              <a:gd name="connsiteX5" fmla="*/ 1995055 w 6481619"/>
              <a:gd name="connsiteY5" fmla="*/ 1066800 h 1246909"/>
              <a:gd name="connsiteX6" fmla="*/ 2632364 w 6481619"/>
              <a:gd name="connsiteY6" fmla="*/ 1052946 h 1246909"/>
              <a:gd name="connsiteX7" fmla="*/ 2923310 w 6481619"/>
              <a:gd name="connsiteY7" fmla="*/ 166255 h 1246909"/>
              <a:gd name="connsiteX8" fmla="*/ 3657600 w 6481619"/>
              <a:gd name="connsiteY8" fmla="*/ 180109 h 1246909"/>
              <a:gd name="connsiteX9" fmla="*/ 3879273 w 6481619"/>
              <a:gd name="connsiteY9" fmla="*/ 1080655 h 1246909"/>
              <a:gd name="connsiteX10" fmla="*/ 4558146 w 6481619"/>
              <a:gd name="connsiteY10" fmla="*/ 1066800 h 1246909"/>
              <a:gd name="connsiteX11" fmla="*/ 4807528 w 6481619"/>
              <a:gd name="connsiteY11" fmla="*/ 180109 h 1246909"/>
              <a:gd name="connsiteX12" fmla="*/ 5458691 w 6481619"/>
              <a:gd name="connsiteY12" fmla="*/ 180109 h 1246909"/>
              <a:gd name="connsiteX13" fmla="*/ 5735782 w 6481619"/>
              <a:gd name="connsiteY13" fmla="*/ 1080655 h 1246909"/>
              <a:gd name="connsiteX14" fmla="*/ 6359237 w 6481619"/>
              <a:gd name="connsiteY14" fmla="*/ 1066800 h 1246909"/>
              <a:gd name="connsiteX15" fmla="*/ 6470073 w 6481619"/>
              <a:gd name="connsiteY15" fmla="*/ 180109 h 124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81619" h="1246909">
                <a:moveTo>
                  <a:pt x="0" y="152400"/>
                </a:moveTo>
                <a:cubicBezTo>
                  <a:pt x="8082" y="547254"/>
                  <a:pt x="16164" y="942109"/>
                  <a:pt x="152400" y="1094509"/>
                </a:cubicBezTo>
                <a:cubicBezTo>
                  <a:pt x="288637" y="1246909"/>
                  <a:pt x="662710" y="1223818"/>
                  <a:pt x="817419" y="1066800"/>
                </a:cubicBezTo>
                <a:cubicBezTo>
                  <a:pt x="972128" y="909782"/>
                  <a:pt x="914401" y="304800"/>
                  <a:pt x="1080655" y="152400"/>
                </a:cubicBezTo>
                <a:cubicBezTo>
                  <a:pt x="1246910" y="0"/>
                  <a:pt x="1662546" y="0"/>
                  <a:pt x="1814946" y="152400"/>
                </a:cubicBezTo>
                <a:cubicBezTo>
                  <a:pt x="1967346" y="304800"/>
                  <a:pt x="1858819" y="916709"/>
                  <a:pt x="1995055" y="1066800"/>
                </a:cubicBezTo>
                <a:cubicBezTo>
                  <a:pt x="2131291" y="1216891"/>
                  <a:pt x="2477655" y="1203037"/>
                  <a:pt x="2632364" y="1052946"/>
                </a:cubicBezTo>
                <a:cubicBezTo>
                  <a:pt x="2787073" y="902855"/>
                  <a:pt x="2752437" y="311728"/>
                  <a:pt x="2923310" y="166255"/>
                </a:cubicBezTo>
                <a:cubicBezTo>
                  <a:pt x="3094183" y="20782"/>
                  <a:pt x="3498273" y="27709"/>
                  <a:pt x="3657600" y="180109"/>
                </a:cubicBezTo>
                <a:cubicBezTo>
                  <a:pt x="3816927" y="332509"/>
                  <a:pt x="3729182" y="932873"/>
                  <a:pt x="3879273" y="1080655"/>
                </a:cubicBezTo>
                <a:cubicBezTo>
                  <a:pt x="4029364" y="1228437"/>
                  <a:pt x="4403437" y="1216891"/>
                  <a:pt x="4558146" y="1066800"/>
                </a:cubicBezTo>
                <a:cubicBezTo>
                  <a:pt x="4712855" y="916709"/>
                  <a:pt x="4657437" y="327891"/>
                  <a:pt x="4807528" y="180109"/>
                </a:cubicBezTo>
                <a:cubicBezTo>
                  <a:pt x="4957619" y="32327"/>
                  <a:pt x="5303982" y="30018"/>
                  <a:pt x="5458691" y="180109"/>
                </a:cubicBezTo>
                <a:cubicBezTo>
                  <a:pt x="5613400" y="330200"/>
                  <a:pt x="5585691" y="932873"/>
                  <a:pt x="5735782" y="1080655"/>
                </a:cubicBezTo>
                <a:cubicBezTo>
                  <a:pt x="5885873" y="1228437"/>
                  <a:pt x="6236855" y="1216891"/>
                  <a:pt x="6359237" y="1066800"/>
                </a:cubicBezTo>
                <a:cubicBezTo>
                  <a:pt x="6481619" y="916709"/>
                  <a:pt x="6475846" y="548409"/>
                  <a:pt x="6470073" y="180109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1C253C06-65F6-4FEB-AAC9-175DCCDB9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587" y="176584"/>
            <a:ext cx="3617579" cy="6431250"/>
          </a:xfrm>
          <a:prstGeom prst="rect">
            <a:avLst/>
          </a:prstGeom>
        </p:spPr>
      </p:pic>
      <p:sp>
        <p:nvSpPr>
          <p:cNvPr id="27" name="Ellipsi 26">
            <a:extLst>
              <a:ext uri="{FF2B5EF4-FFF2-40B4-BE49-F238E27FC236}">
                <a16:creationId xmlns:a16="http://schemas.microsoft.com/office/drawing/2014/main" id="{830E0F33-D061-4681-AB02-8B9CA1BA3EFB}"/>
              </a:ext>
            </a:extLst>
          </p:cNvPr>
          <p:cNvSpPr/>
          <p:nvPr/>
        </p:nvSpPr>
        <p:spPr>
          <a:xfrm>
            <a:off x="3076911" y="4230974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21E115C5-DA73-46F4-A855-91AD9CBEE46D}"/>
              </a:ext>
            </a:extLst>
          </p:cNvPr>
          <p:cNvSpPr/>
          <p:nvPr/>
        </p:nvSpPr>
        <p:spPr>
          <a:xfrm>
            <a:off x="3100204" y="2754321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C9C398B0-9B8B-46D1-A46E-EBEEA2D8663E}"/>
              </a:ext>
            </a:extLst>
          </p:cNvPr>
          <p:cNvSpPr/>
          <p:nvPr/>
        </p:nvSpPr>
        <p:spPr>
          <a:xfrm>
            <a:off x="3758946" y="3012067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978F7F63-193E-434F-A964-AA8A352F3106}"/>
              </a:ext>
            </a:extLst>
          </p:cNvPr>
          <p:cNvSpPr/>
          <p:nvPr/>
        </p:nvSpPr>
        <p:spPr>
          <a:xfrm>
            <a:off x="4026480" y="3582974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Ellipsi 32">
            <a:extLst>
              <a:ext uri="{FF2B5EF4-FFF2-40B4-BE49-F238E27FC236}">
                <a16:creationId xmlns:a16="http://schemas.microsoft.com/office/drawing/2014/main" id="{826708F2-D429-453F-A84B-2FB6705FA2ED}"/>
              </a:ext>
            </a:extLst>
          </p:cNvPr>
          <p:cNvSpPr/>
          <p:nvPr/>
        </p:nvSpPr>
        <p:spPr>
          <a:xfrm>
            <a:off x="3701038" y="4350428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Ellipsi 33">
            <a:extLst>
              <a:ext uri="{FF2B5EF4-FFF2-40B4-BE49-F238E27FC236}">
                <a16:creationId xmlns:a16="http://schemas.microsoft.com/office/drawing/2014/main" id="{0F3B1D9F-FD1D-42FB-B3BF-39882D6FCD75}"/>
              </a:ext>
            </a:extLst>
          </p:cNvPr>
          <p:cNvSpPr/>
          <p:nvPr/>
        </p:nvSpPr>
        <p:spPr>
          <a:xfrm>
            <a:off x="3072806" y="4580887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806ADC0B-C42E-4CA4-B1FB-04DD42B30104}"/>
              </a:ext>
            </a:extLst>
          </p:cNvPr>
          <p:cNvSpPr/>
          <p:nvPr/>
        </p:nvSpPr>
        <p:spPr>
          <a:xfrm>
            <a:off x="2417232" y="3084067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Ellipsi 40">
            <a:extLst>
              <a:ext uri="{FF2B5EF4-FFF2-40B4-BE49-F238E27FC236}">
                <a16:creationId xmlns:a16="http://schemas.microsoft.com/office/drawing/2014/main" id="{3F81C590-779D-4539-A541-8AE7994BA6E9}"/>
              </a:ext>
            </a:extLst>
          </p:cNvPr>
          <p:cNvSpPr/>
          <p:nvPr/>
        </p:nvSpPr>
        <p:spPr>
          <a:xfrm>
            <a:off x="2198336" y="3654974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Ellipsi 41">
            <a:extLst>
              <a:ext uri="{FF2B5EF4-FFF2-40B4-BE49-F238E27FC236}">
                <a16:creationId xmlns:a16="http://schemas.microsoft.com/office/drawing/2014/main" id="{16940D13-F0DE-4864-B51B-EEC73F38A698}"/>
              </a:ext>
            </a:extLst>
          </p:cNvPr>
          <p:cNvSpPr/>
          <p:nvPr/>
        </p:nvSpPr>
        <p:spPr>
          <a:xfrm>
            <a:off x="2524784" y="4337116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70F1293-FBAC-43DA-B375-838BD8AA0944}"/>
              </a:ext>
            </a:extLst>
          </p:cNvPr>
          <p:cNvSpPr/>
          <p:nvPr/>
        </p:nvSpPr>
        <p:spPr>
          <a:xfrm>
            <a:off x="3100204" y="2220351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Ellipsi 43">
            <a:extLst>
              <a:ext uri="{FF2B5EF4-FFF2-40B4-BE49-F238E27FC236}">
                <a16:creationId xmlns:a16="http://schemas.microsoft.com/office/drawing/2014/main" id="{733D57CA-4145-41D4-ADB9-E1792B620A52}"/>
              </a:ext>
            </a:extLst>
          </p:cNvPr>
          <p:cNvSpPr/>
          <p:nvPr/>
        </p:nvSpPr>
        <p:spPr>
          <a:xfrm>
            <a:off x="4098480" y="2610974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4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186 C -0.01857 -0.02523 -0.03698 -0.05231 -0.04166 -0.07361 C -0.04618 -0.09513 -0.0368 -0.11087 -0.02743 -0.12638 " pathEditMode="relative" ptsTypes="A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0.00162 C 0.01563 0.01343 0.03473 0.02546 0.03994 0.03935 C 0.04497 0.05324 0.03629 0.06898 0.02761 0.08472 " pathEditMode="relative" ptsTypes="AAA"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2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046 C -0.01961 0.01065 -0.03768 0.02083 -0.03836 0.03055 C -0.03924 0.04027 -0.02275 0.0493 -0.00642 0.05833 " pathEditMode="relative" ptsTypes="AAA"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2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6" grpId="0" animBg="1"/>
      <p:bldP spid="38" grpId="0" animBg="1"/>
      <p:bldP spid="38" grpId="1" animBg="1"/>
      <p:bldP spid="40" grpId="0" animBg="1"/>
      <p:bldP spid="40" grpId="1" animBg="1"/>
      <p:bldP spid="28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23FC8D-4C27-4A2B-81FC-051DE3C16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Radioaktiivisuus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6AD256-9232-4F1F-AF42-126F57341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" y="1483823"/>
            <a:ext cx="4951295" cy="4700846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Radioaktiivinen säteily on ihmiselle vaarallista</a:t>
            </a:r>
          </a:p>
          <a:p>
            <a:r>
              <a:rPr lang="fi-FI" dirty="0"/>
              <a:t>Säteilyä syntyy, kun atomiydin ei ole pysyvä</a:t>
            </a:r>
          </a:p>
          <a:p>
            <a:r>
              <a:rPr lang="fi-FI" dirty="0"/>
              <a:t>Marie Curie tutki radioaktiivisuutta ja löysi uusia radioaktiivisia alkuaineita (mm. polonium)</a:t>
            </a:r>
          </a:p>
          <a:p>
            <a:r>
              <a:rPr lang="fi-FI" dirty="0" err="1">
                <a:hlinkClick r:id="rId2"/>
              </a:rPr>
              <a:t>Lise</a:t>
            </a:r>
            <a:r>
              <a:rPr lang="fi-FI" dirty="0">
                <a:hlinkClick r:id="rId2"/>
              </a:rPr>
              <a:t> </a:t>
            </a:r>
            <a:r>
              <a:rPr lang="fi-FI" dirty="0" err="1">
                <a:hlinkClick r:id="rId2"/>
              </a:rPr>
              <a:t>Meitner</a:t>
            </a:r>
            <a:r>
              <a:rPr lang="fi-FI" dirty="0"/>
              <a:t> selitti ensimmäisenä fission eli ytimen hajoamisen</a:t>
            </a:r>
          </a:p>
          <a:p>
            <a:r>
              <a:rPr lang="fi-FI" dirty="0"/>
              <a:t>Radioaktiivinen säteily syntyy, kun atomiydin muuttuu</a:t>
            </a:r>
          </a:p>
          <a:p>
            <a:r>
              <a:rPr lang="fi-FI" dirty="0"/>
              <a:t>Kun protonien määrä muuttuu, alkuaine muuttuu toiseksi alkuaineeksi</a:t>
            </a:r>
          </a:p>
        </p:txBody>
      </p:sp>
      <p:pic>
        <p:nvPicPr>
          <p:cNvPr id="1026" name="Picture 2" descr="https://upload.wikimedia.org/wikipedia/commons/thumb/6/6c/Pierre_and_Marie_Curie.jpg/1280px-Pierre_and_Marie_Curie.jpg">
            <a:extLst>
              <a:ext uri="{FF2B5EF4-FFF2-40B4-BE49-F238E27FC236}">
                <a16:creationId xmlns:a16="http://schemas.microsoft.com/office/drawing/2014/main" id="{551EE9B5-C149-4F74-97A5-A967F0735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458" y="149630"/>
            <a:ext cx="3316334" cy="266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0C21693-E214-49BA-8322-F1E1AE238AA8}"/>
              </a:ext>
            </a:extLst>
          </p:cNvPr>
          <p:cNvSpPr txBox="1"/>
          <p:nvPr/>
        </p:nvSpPr>
        <p:spPr>
          <a:xfrm>
            <a:off x="4205734" y="6267795"/>
            <a:ext cx="488788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dirty="0"/>
              <a:t>Kuvat: Wikimedia </a:t>
            </a:r>
            <a:r>
              <a:rPr lang="fi-FI" sz="1400" dirty="0" err="1"/>
              <a:t>Commons</a:t>
            </a:r>
            <a:r>
              <a:rPr lang="fi-FI" sz="1400" dirty="0"/>
              <a:t>: </a:t>
            </a:r>
            <a:r>
              <a:rPr lang="fi-FI" sz="1400" dirty="0">
                <a:hlinkClick r:id="rId4"/>
              </a:rPr>
              <a:t>Marie ja Pierre Curie laboratoriossa 1904</a:t>
            </a:r>
            <a:r>
              <a:rPr lang="fi-FI" sz="1400" dirty="0"/>
              <a:t>, </a:t>
            </a:r>
            <a:r>
              <a:rPr lang="fi-FI" sz="1400" dirty="0" err="1">
                <a:hlinkClick r:id="rId5"/>
              </a:rPr>
              <a:t>Lise</a:t>
            </a:r>
            <a:r>
              <a:rPr lang="fi-FI" sz="1400" dirty="0">
                <a:hlinkClick r:id="rId5"/>
              </a:rPr>
              <a:t> </a:t>
            </a:r>
            <a:r>
              <a:rPr lang="fi-FI" sz="1400" dirty="0" err="1">
                <a:hlinkClick r:id="rId5"/>
              </a:rPr>
              <a:t>Meitner</a:t>
            </a:r>
            <a:r>
              <a:rPr lang="fi-FI" sz="1400" dirty="0">
                <a:hlinkClick r:id="rId5"/>
              </a:rPr>
              <a:t> ja Otto </a:t>
            </a:r>
            <a:r>
              <a:rPr lang="fi-FI" sz="1400" dirty="0" err="1">
                <a:hlinkClick r:id="rId5"/>
              </a:rPr>
              <a:t>Hahn</a:t>
            </a:r>
            <a:r>
              <a:rPr lang="fi-FI" sz="1400" dirty="0">
                <a:hlinkClick r:id="rId5"/>
              </a:rPr>
              <a:t> laboratoriossa 1913</a:t>
            </a:r>
            <a:r>
              <a:rPr lang="fi-FI" sz="1400" dirty="0"/>
              <a:t> </a:t>
            </a:r>
          </a:p>
        </p:txBody>
      </p:sp>
      <p:pic>
        <p:nvPicPr>
          <p:cNvPr id="1028" name="Picture 4" descr="https://upload.wikimedia.org/wikipedia/commons/thumb/2/2d/Otto_Hahn_und_Lise_Meitner.jpg/800px-Otto_Hahn_und_Lise_Meitner.jpg">
            <a:extLst>
              <a:ext uri="{FF2B5EF4-FFF2-40B4-BE49-F238E27FC236}">
                <a16:creationId xmlns:a16="http://schemas.microsoft.com/office/drawing/2014/main" id="{80A9DB60-50EB-4E33-B219-631C2029F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357" y="2813945"/>
            <a:ext cx="2639868" cy="345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tuk.fi/documents/12547/229922/sateilyvaara_rgb.jpg/cfb3abbe-cb5f-44eb-b6b1-a640fee82766?t=1431352336585">
            <a:extLst>
              <a:ext uri="{FF2B5EF4-FFF2-40B4-BE49-F238E27FC236}">
                <a16:creationId xmlns:a16="http://schemas.microsoft.com/office/drawing/2014/main" id="{6CCC1F1F-9857-4773-BDEA-4EDEDAD60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931" y="2171501"/>
            <a:ext cx="1974852" cy="172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16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C0B9B0-7FB8-4D4B-8B3F-DA207CFD3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Radioaktiivisuus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661D3E-1D8F-46AE-A694-99D65246B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2496"/>
            <a:ext cx="4572407" cy="5115954"/>
          </a:xfrm>
        </p:spPr>
        <p:txBody>
          <a:bodyPr>
            <a:normAutofit fontScale="85000" lnSpcReduction="20000"/>
          </a:bodyPr>
          <a:lstStyle/>
          <a:p>
            <a:r>
              <a:rPr lang="fi-FI" baseline="30000" dirty="0"/>
              <a:t>12</a:t>
            </a:r>
            <a:r>
              <a:rPr lang="fi-FI" dirty="0"/>
              <a:t>C ja </a:t>
            </a:r>
            <a:r>
              <a:rPr lang="fi-FI" baseline="30000" dirty="0"/>
              <a:t>14</a:t>
            </a:r>
            <a:r>
              <a:rPr lang="fi-FI" dirty="0"/>
              <a:t>C ovat hiilen isotooppeja. Alkuaineen isotooppien ero on neutronien määrä atomiytimessä.</a:t>
            </a:r>
          </a:p>
          <a:p>
            <a:r>
              <a:rPr lang="fi-FI" baseline="30000" dirty="0"/>
              <a:t>12</a:t>
            </a:r>
            <a:r>
              <a:rPr lang="fi-FI" dirty="0"/>
              <a:t>C-atomissa ydin on vakaa. Suurin osa luonnon hiilestä on </a:t>
            </a:r>
            <a:r>
              <a:rPr lang="fi-FI" baseline="30000" dirty="0"/>
              <a:t>12</a:t>
            </a:r>
            <a:r>
              <a:rPr lang="fi-FI" dirty="0"/>
              <a:t>C-atomeita. Ytimessä on 6 protonia ja 6 neutronia.</a:t>
            </a:r>
          </a:p>
          <a:p>
            <a:r>
              <a:rPr lang="fi-FI" baseline="30000" dirty="0"/>
              <a:t>14</a:t>
            </a:r>
            <a:r>
              <a:rPr lang="fi-FI" dirty="0"/>
              <a:t>C-ydin on epävakaa ja säteilee vähän. Ytimessä on 6 protonia ja 8 neutronia.</a:t>
            </a:r>
          </a:p>
          <a:p>
            <a:r>
              <a:rPr lang="fi-FI" dirty="0"/>
              <a:t>Luonnon kalium on enimmäkseen </a:t>
            </a:r>
            <a:r>
              <a:rPr lang="fi-FI" baseline="30000" dirty="0"/>
              <a:t>39</a:t>
            </a:r>
            <a:r>
              <a:rPr lang="fi-FI" dirty="0"/>
              <a:t>K-atomeita. Ne eivät hajoa. </a:t>
            </a:r>
            <a:r>
              <a:rPr lang="fi-FI" baseline="30000" dirty="0"/>
              <a:t>40</a:t>
            </a:r>
            <a:r>
              <a:rPr lang="fi-FI" dirty="0"/>
              <a:t>K on radioaktiivista. Jokainen ihminen on vähän radioaktiivinen, koska meissä kaikissa on kaliumia.</a:t>
            </a:r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07B64608-050D-4A6A-97F2-40576D98FDCD}"/>
              </a:ext>
            </a:extLst>
          </p:cNvPr>
          <p:cNvSpPr/>
          <p:nvPr/>
        </p:nvSpPr>
        <p:spPr>
          <a:xfrm>
            <a:off x="5993476" y="250689"/>
            <a:ext cx="2880000" cy="288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85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D9B1E97F-7DB2-48DC-B8CB-B8BF74764349}"/>
              </a:ext>
            </a:extLst>
          </p:cNvPr>
          <p:cNvSpPr/>
          <p:nvPr/>
        </p:nvSpPr>
        <p:spPr>
          <a:xfrm>
            <a:off x="6353476" y="610626"/>
            <a:ext cx="2160000" cy="21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85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9DA9CA00-CEF2-453B-83E0-BFB698A90ACA}"/>
              </a:ext>
            </a:extLst>
          </p:cNvPr>
          <p:cNvSpPr/>
          <p:nvPr/>
        </p:nvSpPr>
        <p:spPr>
          <a:xfrm>
            <a:off x="7290835" y="1402495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EE3B4034-2378-45CF-BD0A-8BB0D9844E76}"/>
              </a:ext>
            </a:extLst>
          </p:cNvPr>
          <p:cNvSpPr/>
          <p:nvPr/>
        </p:nvSpPr>
        <p:spPr>
          <a:xfrm>
            <a:off x="6503610" y="998708"/>
            <a:ext cx="149225" cy="1492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3200" b="1" dirty="0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05DFFB64-4BD6-4A9C-9C59-72F9366E0A59}"/>
              </a:ext>
            </a:extLst>
          </p:cNvPr>
          <p:cNvSpPr/>
          <p:nvPr/>
        </p:nvSpPr>
        <p:spPr>
          <a:xfrm>
            <a:off x="8129497" y="2369724"/>
            <a:ext cx="142875" cy="1444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3200" b="1" dirty="0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8B3AF8B9-FC4D-43C9-904B-F7C2C571B72E}"/>
              </a:ext>
            </a:extLst>
          </p:cNvPr>
          <p:cNvSpPr/>
          <p:nvPr/>
        </p:nvSpPr>
        <p:spPr>
          <a:xfrm>
            <a:off x="7506735" y="1473932"/>
            <a:ext cx="142875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665A7B67-59A8-41BB-ACAF-3282DF024AC0}"/>
              </a:ext>
            </a:extLst>
          </p:cNvPr>
          <p:cNvSpPr/>
          <p:nvPr/>
        </p:nvSpPr>
        <p:spPr>
          <a:xfrm>
            <a:off x="7217810" y="1689832"/>
            <a:ext cx="144463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1B71F2B1-E4CE-4788-92AB-C4AE7697CE41}"/>
              </a:ext>
            </a:extLst>
          </p:cNvPr>
          <p:cNvSpPr/>
          <p:nvPr/>
        </p:nvSpPr>
        <p:spPr>
          <a:xfrm>
            <a:off x="7217810" y="1473932"/>
            <a:ext cx="144463" cy="1444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B833E5F8-0905-4F95-A59E-8B6D6F749011}"/>
              </a:ext>
            </a:extLst>
          </p:cNvPr>
          <p:cNvSpPr/>
          <p:nvPr/>
        </p:nvSpPr>
        <p:spPr>
          <a:xfrm>
            <a:off x="7362273" y="1618395"/>
            <a:ext cx="144462" cy="1428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DB26DD7C-E410-4CC5-BF9A-210A956EF596}"/>
              </a:ext>
            </a:extLst>
          </p:cNvPr>
          <p:cNvSpPr/>
          <p:nvPr/>
        </p:nvSpPr>
        <p:spPr>
          <a:xfrm>
            <a:off x="7362273" y="1473932"/>
            <a:ext cx="144462" cy="1444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6A4646B4-7838-40C2-920E-FC29AB49EFB3}"/>
              </a:ext>
            </a:extLst>
          </p:cNvPr>
          <p:cNvSpPr/>
          <p:nvPr/>
        </p:nvSpPr>
        <p:spPr>
          <a:xfrm>
            <a:off x="7506735" y="1618395"/>
            <a:ext cx="142875" cy="1428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80F7E419-6CFC-4E4E-B86D-D9ABC703D526}"/>
              </a:ext>
            </a:extLst>
          </p:cNvPr>
          <p:cNvSpPr/>
          <p:nvPr/>
        </p:nvSpPr>
        <p:spPr>
          <a:xfrm>
            <a:off x="7290835" y="1545370"/>
            <a:ext cx="142875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1407A85C-89D1-4AE5-BC34-5A502BD11014}"/>
              </a:ext>
            </a:extLst>
          </p:cNvPr>
          <p:cNvSpPr/>
          <p:nvPr/>
        </p:nvSpPr>
        <p:spPr>
          <a:xfrm>
            <a:off x="7443235" y="1697770"/>
            <a:ext cx="142875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57C73C32-F22E-4D8E-A18A-BE391B9FD31B}"/>
              </a:ext>
            </a:extLst>
          </p:cNvPr>
          <p:cNvSpPr/>
          <p:nvPr/>
        </p:nvSpPr>
        <p:spPr>
          <a:xfrm>
            <a:off x="7362273" y="1761270"/>
            <a:ext cx="144462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21" name="Ellipsi 20">
            <a:extLst>
              <a:ext uri="{FF2B5EF4-FFF2-40B4-BE49-F238E27FC236}">
                <a16:creationId xmlns:a16="http://schemas.microsoft.com/office/drawing/2014/main" id="{E7AAD4B5-A1E8-472E-A4ED-8B650778F4FD}"/>
              </a:ext>
            </a:extLst>
          </p:cNvPr>
          <p:cNvSpPr/>
          <p:nvPr/>
        </p:nvSpPr>
        <p:spPr>
          <a:xfrm>
            <a:off x="7217810" y="1761270"/>
            <a:ext cx="144463" cy="1444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22" name="Ellipsi 21">
            <a:extLst>
              <a:ext uri="{FF2B5EF4-FFF2-40B4-BE49-F238E27FC236}">
                <a16:creationId xmlns:a16="http://schemas.microsoft.com/office/drawing/2014/main" id="{F612D089-FA83-4573-94E9-C04A8FE151C4}"/>
              </a:ext>
            </a:extLst>
          </p:cNvPr>
          <p:cNvSpPr/>
          <p:nvPr/>
        </p:nvSpPr>
        <p:spPr>
          <a:xfrm>
            <a:off x="8801666" y="1690626"/>
            <a:ext cx="144462" cy="1428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3200" b="1" dirty="0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BF625FFD-1D15-4F9F-822C-6A146FF539BB}"/>
              </a:ext>
            </a:extLst>
          </p:cNvPr>
          <p:cNvSpPr/>
          <p:nvPr/>
        </p:nvSpPr>
        <p:spPr>
          <a:xfrm>
            <a:off x="7433711" y="178532"/>
            <a:ext cx="144462" cy="1444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3200" b="1" dirty="0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72AB5A36-3714-4540-AE57-5156F4D87F79}"/>
              </a:ext>
            </a:extLst>
          </p:cNvPr>
          <p:cNvSpPr/>
          <p:nvPr/>
        </p:nvSpPr>
        <p:spPr>
          <a:xfrm>
            <a:off x="5920823" y="1618395"/>
            <a:ext cx="144463" cy="1444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3200" b="1" dirty="0"/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2A7BB020-E809-4E70-AF3B-80EE02EAF5D9}"/>
              </a:ext>
            </a:extLst>
          </p:cNvPr>
          <p:cNvSpPr/>
          <p:nvPr/>
        </p:nvSpPr>
        <p:spPr>
          <a:xfrm>
            <a:off x="7313341" y="3065601"/>
            <a:ext cx="142875" cy="1444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3200" b="1" dirty="0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E302F37F-3C65-4BEC-B968-DDBB34B1A93E}"/>
              </a:ext>
            </a:extLst>
          </p:cNvPr>
          <p:cNvSpPr/>
          <p:nvPr/>
        </p:nvSpPr>
        <p:spPr>
          <a:xfrm>
            <a:off x="7506735" y="1761270"/>
            <a:ext cx="142875" cy="1444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8131C7DB-4B3A-4C05-B12C-576CCB428507}"/>
              </a:ext>
            </a:extLst>
          </p:cNvPr>
          <p:cNvSpPr/>
          <p:nvPr/>
        </p:nvSpPr>
        <p:spPr>
          <a:xfrm>
            <a:off x="5920823" y="3638449"/>
            <a:ext cx="2880000" cy="288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85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5A73CD0D-D9DA-46B4-BAB4-5E284245E72F}"/>
              </a:ext>
            </a:extLst>
          </p:cNvPr>
          <p:cNvSpPr/>
          <p:nvPr/>
        </p:nvSpPr>
        <p:spPr>
          <a:xfrm>
            <a:off x="6280823" y="3998386"/>
            <a:ext cx="2160000" cy="21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85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D2DDD99F-0C02-46A5-A1FA-3E95ADD4F7FA}"/>
              </a:ext>
            </a:extLst>
          </p:cNvPr>
          <p:cNvSpPr/>
          <p:nvPr/>
        </p:nvSpPr>
        <p:spPr>
          <a:xfrm>
            <a:off x="7218182" y="4790255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2701ABED-5195-40D8-861C-49690CE1B363}"/>
              </a:ext>
            </a:extLst>
          </p:cNvPr>
          <p:cNvSpPr/>
          <p:nvPr/>
        </p:nvSpPr>
        <p:spPr>
          <a:xfrm>
            <a:off x="6430957" y="4386468"/>
            <a:ext cx="149225" cy="1492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3200" b="1" dirty="0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507318E9-3C4C-4BC8-96DE-D7F7C32436EB}"/>
              </a:ext>
            </a:extLst>
          </p:cNvPr>
          <p:cNvSpPr/>
          <p:nvPr/>
        </p:nvSpPr>
        <p:spPr>
          <a:xfrm>
            <a:off x="8056844" y="5757484"/>
            <a:ext cx="142875" cy="1444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3200" b="1" dirty="0"/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C234D0CD-D5E6-486B-A2B4-35A5E66D1C9F}"/>
              </a:ext>
            </a:extLst>
          </p:cNvPr>
          <p:cNvSpPr/>
          <p:nvPr/>
        </p:nvSpPr>
        <p:spPr>
          <a:xfrm>
            <a:off x="7434082" y="4861692"/>
            <a:ext cx="142875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33" name="Ellipsi 32">
            <a:extLst>
              <a:ext uri="{FF2B5EF4-FFF2-40B4-BE49-F238E27FC236}">
                <a16:creationId xmlns:a16="http://schemas.microsoft.com/office/drawing/2014/main" id="{540AFC74-B2D5-488C-A495-D249B80396D5}"/>
              </a:ext>
            </a:extLst>
          </p:cNvPr>
          <p:cNvSpPr/>
          <p:nvPr/>
        </p:nvSpPr>
        <p:spPr>
          <a:xfrm>
            <a:off x="7145157" y="5077592"/>
            <a:ext cx="144463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34" name="Ellipsi 33">
            <a:extLst>
              <a:ext uri="{FF2B5EF4-FFF2-40B4-BE49-F238E27FC236}">
                <a16:creationId xmlns:a16="http://schemas.microsoft.com/office/drawing/2014/main" id="{970E6FED-81B0-4AE0-91FF-188474E0DF29}"/>
              </a:ext>
            </a:extLst>
          </p:cNvPr>
          <p:cNvSpPr/>
          <p:nvPr/>
        </p:nvSpPr>
        <p:spPr>
          <a:xfrm>
            <a:off x="7145157" y="4861692"/>
            <a:ext cx="144463" cy="1444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C7189C83-CCF0-4C72-8F4F-F8182028EE51}"/>
              </a:ext>
            </a:extLst>
          </p:cNvPr>
          <p:cNvSpPr/>
          <p:nvPr/>
        </p:nvSpPr>
        <p:spPr>
          <a:xfrm>
            <a:off x="7289620" y="5006155"/>
            <a:ext cx="144462" cy="1428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36" name="Ellipsi 35">
            <a:extLst>
              <a:ext uri="{FF2B5EF4-FFF2-40B4-BE49-F238E27FC236}">
                <a16:creationId xmlns:a16="http://schemas.microsoft.com/office/drawing/2014/main" id="{49587B2B-B357-4961-AE71-533BB641362B}"/>
              </a:ext>
            </a:extLst>
          </p:cNvPr>
          <p:cNvSpPr/>
          <p:nvPr/>
        </p:nvSpPr>
        <p:spPr>
          <a:xfrm>
            <a:off x="7289620" y="4861692"/>
            <a:ext cx="144462" cy="1444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37" name="Ellipsi 36">
            <a:extLst>
              <a:ext uri="{FF2B5EF4-FFF2-40B4-BE49-F238E27FC236}">
                <a16:creationId xmlns:a16="http://schemas.microsoft.com/office/drawing/2014/main" id="{4A844276-CA73-4B9B-B7DF-A3C427A5C375}"/>
              </a:ext>
            </a:extLst>
          </p:cNvPr>
          <p:cNvSpPr/>
          <p:nvPr/>
        </p:nvSpPr>
        <p:spPr>
          <a:xfrm>
            <a:off x="7434082" y="5006155"/>
            <a:ext cx="142875" cy="1428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38" name="Ellipsi 37">
            <a:extLst>
              <a:ext uri="{FF2B5EF4-FFF2-40B4-BE49-F238E27FC236}">
                <a16:creationId xmlns:a16="http://schemas.microsoft.com/office/drawing/2014/main" id="{742F9F56-D7CD-4DDE-9928-EA26380D2F13}"/>
              </a:ext>
            </a:extLst>
          </p:cNvPr>
          <p:cNvSpPr/>
          <p:nvPr/>
        </p:nvSpPr>
        <p:spPr>
          <a:xfrm>
            <a:off x="7218182" y="4933130"/>
            <a:ext cx="142875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D7B5F617-9568-436F-92C2-C75BA03375D7}"/>
              </a:ext>
            </a:extLst>
          </p:cNvPr>
          <p:cNvSpPr/>
          <p:nvPr/>
        </p:nvSpPr>
        <p:spPr>
          <a:xfrm>
            <a:off x="7370582" y="5085530"/>
            <a:ext cx="142875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40" name="Ellipsi 39">
            <a:extLst>
              <a:ext uri="{FF2B5EF4-FFF2-40B4-BE49-F238E27FC236}">
                <a16:creationId xmlns:a16="http://schemas.microsoft.com/office/drawing/2014/main" id="{B5B2F3FF-E0B8-43BA-BB31-226F77A86E77}"/>
              </a:ext>
            </a:extLst>
          </p:cNvPr>
          <p:cNvSpPr/>
          <p:nvPr/>
        </p:nvSpPr>
        <p:spPr>
          <a:xfrm>
            <a:off x="7289620" y="5149030"/>
            <a:ext cx="144462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41" name="Ellipsi 40">
            <a:extLst>
              <a:ext uri="{FF2B5EF4-FFF2-40B4-BE49-F238E27FC236}">
                <a16:creationId xmlns:a16="http://schemas.microsoft.com/office/drawing/2014/main" id="{63F373EB-6179-4E5B-84C8-5115CE54C706}"/>
              </a:ext>
            </a:extLst>
          </p:cNvPr>
          <p:cNvSpPr/>
          <p:nvPr/>
        </p:nvSpPr>
        <p:spPr>
          <a:xfrm>
            <a:off x="7145157" y="5149030"/>
            <a:ext cx="144463" cy="1444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42" name="Ellipsi 41">
            <a:extLst>
              <a:ext uri="{FF2B5EF4-FFF2-40B4-BE49-F238E27FC236}">
                <a16:creationId xmlns:a16="http://schemas.microsoft.com/office/drawing/2014/main" id="{66389FD0-1239-490F-84F6-5A3D90C1FB08}"/>
              </a:ext>
            </a:extLst>
          </p:cNvPr>
          <p:cNvSpPr/>
          <p:nvPr/>
        </p:nvSpPr>
        <p:spPr>
          <a:xfrm>
            <a:off x="8729013" y="5078386"/>
            <a:ext cx="144462" cy="1428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3200" b="1" dirty="0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C239A953-3B6E-48AC-92CB-BB97C5B7A2E7}"/>
              </a:ext>
            </a:extLst>
          </p:cNvPr>
          <p:cNvSpPr/>
          <p:nvPr/>
        </p:nvSpPr>
        <p:spPr>
          <a:xfrm>
            <a:off x="7361058" y="3566292"/>
            <a:ext cx="144462" cy="1444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3200" b="1" dirty="0"/>
          </a:p>
        </p:txBody>
      </p:sp>
      <p:sp>
        <p:nvSpPr>
          <p:cNvPr id="44" name="Ellipsi 43">
            <a:extLst>
              <a:ext uri="{FF2B5EF4-FFF2-40B4-BE49-F238E27FC236}">
                <a16:creationId xmlns:a16="http://schemas.microsoft.com/office/drawing/2014/main" id="{6CC9C58B-E1FE-444E-8394-22DF8C66EBE1}"/>
              </a:ext>
            </a:extLst>
          </p:cNvPr>
          <p:cNvSpPr/>
          <p:nvPr/>
        </p:nvSpPr>
        <p:spPr>
          <a:xfrm>
            <a:off x="5848170" y="5006155"/>
            <a:ext cx="144463" cy="1444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3200" b="1" dirty="0"/>
          </a:p>
        </p:txBody>
      </p:sp>
      <p:sp>
        <p:nvSpPr>
          <p:cNvPr id="45" name="Ellipsi 44">
            <a:extLst>
              <a:ext uri="{FF2B5EF4-FFF2-40B4-BE49-F238E27FC236}">
                <a16:creationId xmlns:a16="http://schemas.microsoft.com/office/drawing/2014/main" id="{188013DF-AF1B-4200-AE91-A2C97901871F}"/>
              </a:ext>
            </a:extLst>
          </p:cNvPr>
          <p:cNvSpPr/>
          <p:nvPr/>
        </p:nvSpPr>
        <p:spPr>
          <a:xfrm>
            <a:off x="7276766" y="6444286"/>
            <a:ext cx="142875" cy="1444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3200" b="1" dirty="0"/>
          </a:p>
        </p:txBody>
      </p:sp>
      <p:sp>
        <p:nvSpPr>
          <p:cNvPr id="46" name="Ellipsi 45">
            <a:extLst>
              <a:ext uri="{FF2B5EF4-FFF2-40B4-BE49-F238E27FC236}">
                <a16:creationId xmlns:a16="http://schemas.microsoft.com/office/drawing/2014/main" id="{9607DBC2-6034-47B0-A862-4C0A53C13524}"/>
              </a:ext>
            </a:extLst>
          </p:cNvPr>
          <p:cNvSpPr/>
          <p:nvPr/>
        </p:nvSpPr>
        <p:spPr>
          <a:xfrm>
            <a:off x="7434082" y="5149030"/>
            <a:ext cx="142875" cy="1444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47" name="Ellipsi 46">
            <a:extLst>
              <a:ext uri="{FF2B5EF4-FFF2-40B4-BE49-F238E27FC236}">
                <a16:creationId xmlns:a16="http://schemas.microsoft.com/office/drawing/2014/main" id="{0A15F687-A393-4F46-BE66-6DE00BFDE12A}"/>
              </a:ext>
            </a:extLst>
          </p:cNvPr>
          <p:cNvSpPr/>
          <p:nvPr/>
        </p:nvSpPr>
        <p:spPr>
          <a:xfrm>
            <a:off x="7384779" y="4758505"/>
            <a:ext cx="142875" cy="1428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48" name="Ellipsi 47">
            <a:extLst>
              <a:ext uri="{FF2B5EF4-FFF2-40B4-BE49-F238E27FC236}">
                <a16:creationId xmlns:a16="http://schemas.microsoft.com/office/drawing/2014/main" id="{8F139782-D180-4D1E-BFE4-2665371BAE3F}"/>
              </a:ext>
            </a:extLst>
          </p:cNvPr>
          <p:cNvSpPr/>
          <p:nvPr/>
        </p:nvSpPr>
        <p:spPr>
          <a:xfrm>
            <a:off x="7348204" y="5228405"/>
            <a:ext cx="144463" cy="1444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pic>
        <p:nvPicPr>
          <p:cNvPr id="49" name="Picture 6" descr="http://www.stuk.fi/documents/12547/229922/sateilyvaara_rgb.jpg/cfb3abbe-cb5f-44eb-b6b1-a640fee82766?t=1431352336585">
            <a:extLst>
              <a:ext uri="{FF2B5EF4-FFF2-40B4-BE49-F238E27FC236}">
                <a16:creationId xmlns:a16="http://schemas.microsoft.com/office/drawing/2014/main" id="{95D8F8FF-2450-4C9E-9A83-BC7B0858B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871" y="3679644"/>
            <a:ext cx="990010" cy="86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Suorakulmio 49">
            <a:extLst>
              <a:ext uri="{FF2B5EF4-FFF2-40B4-BE49-F238E27FC236}">
                <a16:creationId xmlns:a16="http://schemas.microsoft.com/office/drawing/2014/main" id="{38BF2089-A142-4438-BC8B-5B2137775704}"/>
              </a:ext>
            </a:extLst>
          </p:cNvPr>
          <p:cNvSpPr/>
          <p:nvPr/>
        </p:nvSpPr>
        <p:spPr>
          <a:xfrm>
            <a:off x="5597623" y="221520"/>
            <a:ext cx="683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aseline="30000" dirty="0"/>
              <a:t>12</a:t>
            </a:r>
            <a:r>
              <a:rPr lang="fi-FI" sz="3200" dirty="0"/>
              <a:t>C</a:t>
            </a:r>
          </a:p>
        </p:txBody>
      </p:sp>
      <p:sp>
        <p:nvSpPr>
          <p:cNvPr id="51" name="Suorakulmio 50">
            <a:extLst>
              <a:ext uri="{FF2B5EF4-FFF2-40B4-BE49-F238E27FC236}">
                <a16:creationId xmlns:a16="http://schemas.microsoft.com/office/drawing/2014/main" id="{C0E1174F-CF23-40E5-8F87-0E10639CB207}"/>
              </a:ext>
            </a:extLst>
          </p:cNvPr>
          <p:cNvSpPr/>
          <p:nvPr/>
        </p:nvSpPr>
        <p:spPr>
          <a:xfrm>
            <a:off x="5723686" y="3458341"/>
            <a:ext cx="683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aseline="30000" dirty="0"/>
              <a:t>14</a:t>
            </a:r>
            <a:r>
              <a:rPr lang="fi-FI" sz="32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36194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C884ED-C9B0-43DE-9771-465F55C2A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D90905D-DF02-463D-86F1-98E4F2747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Avaa </a:t>
            </a:r>
            <a:r>
              <a:rPr lang="fi-FI" dirty="0" err="1"/>
              <a:t>Peda.netistä</a:t>
            </a:r>
            <a:r>
              <a:rPr lang="fi-FI" dirty="0"/>
              <a:t> simulaatio atomin rakenteesta</a:t>
            </a:r>
          </a:p>
          <a:p>
            <a:r>
              <a:rPr lang="fi-FI" dirty="0"/>
              <a:t>Rakenna simulaatiossa vakaa vetyatomi</a:t>
            </a:r>
          </a:p>
          <a:p>
            <a:r>
              <a:rPr lang="fi-FI" dirty="0"/>
              <a:t>Rakenna epävakaa vetyatomi</a:t>
            </a:r>
          </a:p>
          <a:p>
            <a:r>
              <a:rPr lang="fi-FI" dirty="0"/>
              <a:t>Rakenna vakaa heliumatomi</a:t>
            </a:r>
          </a:p>
          <a:p>
            <a:r>
              <a:rPr lang="fi-FI" dirty="0"/>
              <a:t>Rakenna radioaktiivinen hiiliatomi</a:t>
            </a:r>
          </a:p>
        </p:txBody>
      </p:sp>
    </p:spTree>
    <p:extLst>
      <p:ext uri="{BB962C8B-B14F-4D97-AF65-F5344CB8AC3E}">
        <p14:creationId xmlns:p14="http://schemas.microsoft.com/office/powerpoint/2010/main" val="2642764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6CE1E8-D6BB-4CDD-B88A-346B6C246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513413-11B8-4D0A-B1DA-F6CC7D44C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4851"/>
            <a:ext cx="7886700" cy="2821521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Alfahajoaminen (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-hajoaminen)</a:t>
            </a:r>
            <a:r>
              <a:rPr lang="fi-FI" dirty="0"/>
              <a:t> on yksi radioaktiivisen hajoamisen muoto.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i-FI" dirty="0"/>
              <a:t>hajoamisessa ytimestä irtoaa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i-FI" dirty="0"/>
              <a:t>hiukkanen, joka on radioaktiivista säteilyä. </a:t>
            </a:r>
            <a:r>
              <a:rPr lang="fi-FI" dirty="0" err="1">
                <a:hlinkClick r:id="rId3"/>
              </a:rPr>
              <a:t>Geiger</a:t>
            </a:r>
            <a:r>
              <a:rPr lang="fi-FI" dirty="0">
                <a:hlinkClick r:id="rId3"/>
              </a:rPr>
              <a:t>-mittarilla</a:t>
            </a:r>
            <a:r>
              <a:rPr lang="fi-FI" dirty="0"/>
              <a:t> voi havaita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i-FI" dirty="0"/>
              <a:t>säteilyn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i-FI" dirty="0"/>
              <a:t>hiukkasessa on kaksi neutronia ja kaksi protonia</a:t>
            </a:r>
          </a:p>
          <a:p>
            <a:r>
              <a:rPr lang="fi-FI" baseline="30000" dirty="0"/>
              <a:t>238</a:t>
            </a:r>
            <a:r>
              <a:rPr lang="fi-FI" dirty="0"/>
              <a:t>U hajoaa alfahajoamisen kautta. Kuinka monta protonia ja neutronia ytimeen jää?</a:t>
            </a:r>
          </a:p>
          <a:p>
            <a:r>
              <a:rPr lang="fi-FI" baseline="30000" dirty="0"/>
              <a:t>226</a:t>
            </a:r>
            <a:r>
              <a:rPr lang="fi-FI" dirty="0"/>
              <a:t>Ra on myös alfasäteilevä. Mitä alkuainetta siitä syntyy?</a:t>
            </a:r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6B3EA7EA-7FAD-4C03-9FF4-8BD4450ED170}"/>
              </a:ext>
            </a:extLst>
          </p:cNvPr>
          <p:cNvGrpSpPr/>
          <p:nvPr/>
        </p:nvGrpSpPr>
        <p:grpSpPr>
          <a:xfrm>
            <a:off x="929694" y="4738046"/>
            <a:ext cx="1800000" cy="1800000"/>
            <a:chOff x="929694" y="4738046"/>
            <a:chExt cx="1800000" cy="1800000"/>
          </a:xfrm>
        </p:grpSpPr>
        <p:sp>
          <p:nvSpPr>
            <p:cNvPr id="4" name="Ellipsi 3">
              <a:extLst>
                <a:ext uri="{FF2B5EF4-FFF2-40B4-BE49-F238E27FC236}">
                  <a16:creationId xmlns:a16="http://schemas.microsoft.com/office/drawing/2014/main" id="{742FBBD2-941B-45D4-AB10-E0174E3E81EE}"/>
                </a:ext>
              </a:extLst>
            </p:cNvPr>
            <p:cNvSpPr/>
            <p:nvPr/>
          </p:nvSpPr>
          <p:spPr>
            <a:xfrm>
              <a:off x="929694" y="4738046"/>
              <a:ext cx="1800000" cy="1800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85000">
                  <a:schemeClr val="tx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5" name="Ellipsi 4">
              <a:extLst>
                <a:ext uri="{FF2B5EF4-FFF2-40B4-BE49-F238E27FC236}">
                  <a16:creationId xmlns:a16="http://schemas.microsoft.com/office/drawing/2014/main" id="{037C7B86-0880-483A-8414-6462E0608D1E}"/>
                </a:ext>
              </a:extLst>
            </p:cNvPr>
            <p:cNvSpPr/>
            <p:nvPr/>
          </p:nvSpPr>
          <p:spPr>
            <a:xfrm>
              <a:off x="1762988" y="5585899"/>
              <a:ext cx="144462" cy="1444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400" b="1" dirty="0"/>
            </a:p>
          </p:txBody>
        </p:sp>
      </p:grp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0DDB9958-52F4-4871-BBA2-799629B1AA5E}"/>
              </a:ext>
            </a:extLst>
          </p:cNvPr>
          <p:cNvGrpSpPr/>
          <p:nvPr/>
        </p:nvGrpSpPr>
        <p:grpSpPr>
          <a:xfrm>
            <a:off x="4635050" y="5370361"/>
            <a:ext cx="720000" cy="720000"/>
            <a:chOff x="3351677" y="5240500"/>
            <a:chExt cx="720000" cy="720000"/>
          </a:xfrm>
        </p:grpSpPr>
        <p:sp>
          <p:nvSpPr>
            <p:cNvPr id="6" name="Ellipsi 5">
              <a:extLst>
                <a:ext uri="{FF2B5EF4-FFF2-40B4-BE49-F238E27FC236}">
                  <a16:creationId xmlns:a16="http://schemas.microsoft.com/office/drawing/2014/main" id="{0B2A7963-19F0-411B-B831-A112D8827095}"/>
                </a:ext>
              </a:extLst>
            </p:cNvPr>
            <p:cNvSpPr/>
            <p:nvPr/>
          </p:nvSpPr>
          <p:spPr>
            <a:xfrm>
              <a:off x="3351677" y="5240500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85000">
                  <a:schemeClr val="tx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7" name="Ellipsi 6">
              <a:extLst>
                <a:ext uri="{FF2B5EF4-FFF2-40B4-BE49-F238E27FC236}">
                  <a16:creationId xmlns:a16="http://schemas.microsoft.com/office/drawing/2014/main" id="{8B9DCC60-1399-438A-8B3D-EAAF7C0901AB}"/>
                </a:ext>
              </a:extLst>
            </p:cNvPr>
            <p:cNvSpPr/>
            <p:nvPr/>
          </p:nvSpPr>
          <p:spPr>
            <a:xfrm>
              <a:off x="3642423" y="5548353"/>
              <a:ext cx="144462" cy="1444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400" b="1" dirty="0"/>
            </a:p>
          </p:txBody>
        </p:sp>
      </p:grpSp>
      <p:sp>
        <p:nvSpPr>
          <p:cNvPr id="8" name="Nuoli: Oikea 7">
            <a:extLst>
              <a:ext uri="{FF2B5EF4-FFF2-40B4-BE49-F238E27FC236}">
                <a16:creationId xmlns:a16="http://schemas.microsoft.com/office/drawing/2014/main" id="{5F0E3DB7-BFFA-4070-B321-F618AE648DFD}"/>
              </a:ext>
            </a:extLst>
          </p:cNvPr>
          <p:cNvSpPr/>
          <p:nvPr/>
        </p:nvSpPr>
        <p:spPr>
          <a:xfrm>
            <a:off x="3101081" y="5433841"/>
            <a:ext cx="1188720" cy="507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838ED958-88AF-4AC7-B7D4-F527F89587E8}"/>
              </a:ext>
            </a:extLst>
          </p:cNvPr>
          <p:cNvGrpSpPr/>
          <p:nvPr/>
        </p:nvGrpSpPr>
        <p:grpSpPr>
          <a:xfrm>
            <a:off x="6926292" y="5059458"/>
            <a:ext cx="1440000" cy="1440000"/>
            <a:chOff x="6435313" y="4900038"/>
            <a:chExt cx="1440000" cy="1440000"/>
          </a:xfrm>
        </p:grpSpPr>
        <p:sp>
          <p:nvSpPr>
            <p:cNvPr id="9" name="Ellipsi 8">
              <a:extLst>
                <a:ext uri="{FF2B5EF4-FFF2-40B4-BE49-F238E27FC236}">
                  <a16:creationId xmlns:a16="http://schemas.microsoft.com/office/drawing/2014/main" id="{C7F2B622-8F78-4793-8413-1CBC87D801DE}"/>
                </a:ext>
              </a:extLst>
            </p:cNvPr>
            <p:cNvSpPr/>
            <p:nvPr/>
          </p:nvSpPr>
          <p:spPr>
            <a:xfrm>
              <a:off x="6435313" y="4900038"/>
              <a:ext cx="1440000" cy="1440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85000">
                  <a:schemeClr val="tx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0" name="Ellipsi 9">
              <a:extLst>
                <a:ext uri="{FF2B5EF4-FFF2-40B4-BE49-F238E27FC236}">
                  <a16:creationId xmlns:a16="http://schemas.microsoft.com/office/drawing/2014/main" id="{A8E268EC-1D5C-4CD0-A430-1035A7EF5F1D}"/>
                </a:ext>
              </a:extLst>
            </p:cNvPr>
            <p:cNvSpPr/>
            <p:nvPr/>
          </p:nvSpPr>
          <p:spPr>
            <a:xfrm>
              <a:off x="7083082" y="5548353"/>
              <a:ext cx="144462" cy="1444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400" b="1" dirty="0"/>
            </a:p>
          </p:txBody>
        </p:sp>
      </p:grpSp>
      <p:sp>
        <p:nvSpPr>
          <p:cNvPr id="11" name="Risti 10">
            <a:extLst>
              <a:ext uri="{FF2B5EF4-FFF2-40B4-BE49-F238E27FC236}">
                <a16:creationId xmlns:a16="http://schemas.microsoft.com/office/drawing/2014/main" id="{13F73E97-EF92-4B64-89FB-97494252958B}"/>
              </a:ext>
            </a:extLst>
          </p:cNvPr>
          <p:cNvSpPr/>
          <p:nvPr/>
        </p:nvSpPr>
        <p:spPr>
          <a:xfrm>
            <a:off x="6104048" y="5453379"/>
            <a:ext cx="468000" cy="468000"/>
          </a:xfrm>
          <a:prstGeom prst="plus">
            <a:avLst>
              <a:gd name="adj" fmla="val 397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02BB6E95-82C5-4C26-A95E-19D81E9B5096}"/>
              </a:ext>
            </a:extLst>
          </p:cNvPr>
          <p:cNvSpPr txBox="1"/>
          <p:nvPr/>
        </p:nvSpPr>
        <p:spPr>
          <a:xfrm>
            <a:off x="1561310" y="5687380"/>
            <a:ext cx="71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92 p</a:t>
            </a:r>
            <a:r>
              <a:rPr lang="fi-FI" baseline="30000" dirty="0"/>
              <a:t>+</a:t>
            </a:r>
          </a:p>
          <a:p>
            <a:r>
              <a:rPr lang="fi-FI" dirty="0"/>
              <a:t>146 n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95BF0137-F0C7-488D-854A-2E4B5382483D}"/>
              </a:ext>
            </a:extLst>
          </p:cNvPr>
          <p:cNvSpPr txBox="1"/>
          <p:nvPr/>
        </p:nvSpPr>
        <p:spPr>
          <a:xfrm>
            <a:off x="5429306" y="5398733"/>
            <a:ext cx="553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2 p</a:t>
            </a:r>
            <a:r>
              <a:rPr lang="fi-FI" baseline="30000" dirty="0"/>
              <a:t>+</a:t>
            </a:r>
          </a:p>
          <a:p>
            <a:r>
              <a:rPr lang="fi-FI" dirty="0"/>
              <a:t>2 n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B8461FCB-2CE8-484E-BFFD-A7F2FBB9A4F2}"/>
              </a:ext>
            </a:extLst>
          </p:cNvPr>
          <p:cNvSpPr txBox="1"/>
          <p:nvPr/>
        </p:nvSpPr>
        <p:spPr>
          <a:xfrm>
            <a:off x="8472041" y="5241542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? p</a:t>
            </a:r>
            <a:r>
              <a:rPr lang="fi-FI" baseline="30000" dirty="0"/>
              <a:t>+</a:t>
            </a:r>
          </a:p>
          <a:p>
            <a:r>
              <a:rPr lang="fi-FI" dirty="0"/>
              <a:t>? n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EB0B68E2-EDC6-47AB-991E-685EE312A18D}"/>
              </a:ext>
            </a:extLst>
          </p:cNvPr>
          <p:cNvSpPr txBox="1"/>
          <p:nvPr/>
        </p:nvSpPr>
        <p:spPr>
          <a:xfrm>
            <a:off x="810908" y="4578620"/>
            <a:ext cx="52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U</a:t>
            </a:r>
            <a:endParaRPr lang="fi-FI" baseline="30000" dirty="0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7E0ED3F7-EEEA-4795-8F16-08E49145EC59}"/>
              </a:ext>
            </a:extLst>
          </p:cNvPr>
          <p:cNvSpPr txBox="1"/>
          <p:nvPr/>
        </p:nvSpPr>
        <p:spPr>
          <a:xfrm>
            <a:off x="6642867" y="5067700"/>
            <a:ext cx="52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?</a:t>
            </a:r>
          </a:p>
        </p:txBody>
      </p:sp>
      <p:pic>
        <p:nvPicPr>
          <p:cNvPr id="18" name="Picture 6" descr="http://www.stuk.fi/documents/12547/229922/sateilyvaara_rgb.jpg/cfb3abbe-cb5f-44eb-b6b1-a640fee82766?t=1431352336585">
            <a:extLst>
              <a:ext uri="{FF2B5EF4-FFF2-40B4-BE49-F238E27FC236}">
                <a16:creationId xmlns:a16="http://schemas.microsoft.com/office/drawing/2014/main" id="{300341C7-678D-4126-9799-8C274397E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04" y="4581371"/>
            <a:ext cx="671750" cy="58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kstiruutu 21">
            <a:extLst>
              <a:ext uri="{FF2B5EF4-FFF2-40B4-BE49-F238E27FC236}">
                <a16:creationId xmlns:a16="http://schemas.microsoft.com/office/drawing/2014/main" id="{3D4ED5FD-4424-44B2-86CB-8EC38049AFCA}"/>
              </a:ext>
            </a:extLst>
          </p:cNvPr>
          <p:cNvSpPr txBox="1"/>
          <p:nvPr/>
        </p:nvSpPr>
        <p:spPr>
          <a:xfrm>
            <a:off x="4386747" y="5229576"/>
            <a:ext cx="52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5994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5752B2-FC04-447B-BD9A-B7CF5CEBC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Uudet alkuaineet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78C76F-BF77-4169-8070-891E40450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9543"/>
            <a:ext cx="7886700" cy="3657600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Uusia alkuaineita voi tehdä yhdistämällä kahden atomin ytimet, mutta se on vaikeaa ja vaatii paljon energiaa.</a:t>
            </a:r>
          </a:p>
          <a:p>
            <a:r>
              <a:rPr lang="fi-FI" dirty="0"/>
              <a:t>Jos atomi ammutaan todella kovalla vauhdilla toiseen atomiin, ytimet voivat yhdistyä. </a:t>
            </a:r>
          </a:p>
          <a:p>
            <a:r>
              <a:rPr lang="fi-FI" dirty="0"/>
              <a:t>Laboratoriossa voidaan tehdä vain vähän atomeita kerralla. Uudet atomit ovat radioaktiivisia ja hajoavat heti.</a:t>
            </a:r>
          </a:p>
          <a:p>
            <a:r>
              <a:rPr lang="fi-FI" dirty="0"/>
              <a:t>Esimerkiksi </a:t>
            </a:r>
          </a:p>
          <a:p>
            <a:pPr lvl="1"/>
            <a:r>
              <a:rPr lang="fi-FI" dirty="0"/>
              <a:t>Alkuaine 109 (</a:t>
            </a:r>
            <a:r>
              <a:rPr lang="fi-FI" dirty="0" err="1"/>
              <a:t>meitnerium</a:t>
            </a:r>
            <a:r>
              <a:rPr lang="fi-FI" dirty="0"/>
              <a:t>) tehtiin ampumalla </a:t>
            </a:r>
            <a:r>
              <a:rPr lang="fi-FI" dirty="0" err="1"/>
              <a:t>Fe</a:t>
            </a:r>
            <a:r>
              <a:rPr lang="fi-FI" dirty="0"/>
              <a:t>-atomeita (26 protonia) Bi-atomeihin (83 protonia)</a:t>
            </a:r>
          </a:p>
          <a:p>
            <a:pPr lvl="1"/>
            <a:r>
              <a:rPr lang="fi-FI" dirty="0"/>
              <a:t>Alkuaine 115 </a:t>
            </a:r>
            <a:r>
              <a:rPr lang="fi-FI" dirty="0" err="1"/>
              <a:t>moskovium</a:t>
            </a:r>
            <a:r>
              <a:rPr lang="fi-FI" dirty="0"/>
              <a:t> tehtiin ampumalla </a:t>
            </a:r>
            <a:r>
              <a:rPr lang="fi-FI" dirty="0" err="1"/>
              <a:t>Ca</a:t>
            </a:r>
            <a:r>
              <a:rPr lang="fi-FI" dirty="0"/>
              <a:t>-atomeita (20 protonia) Am-atomeihin (95 protonia).</a:t>
            </a:r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4F61430C-063C-42FC-B2AA-0A0B7EB3193D}"/>
              </a:ext>
            </a:extLst>
          </p:cNvPr>
          <p:cNvSpPr/>
          <p:nvPr/>
        </p:nvSpPr>
        <p:spPr>
          <a:xfrm>
            <a:off x="950204" y="5491429"/>
            <a:ext cx="1080000" cy="108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85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C6B7F3F8-52A7-4BA1-9511-8B6555744800}"/>
              </a:ext>
            </a:extLst>
          </p:cNvPr>
          <p:cNvSpPr/>
          <p:nvPr/>
        </p:nvSpPr>
        <p:spPr>
          <a:xfrm>
            <a:off x="1417973" y="5959198"/>
            <a:ext cx="144462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D51E31FC-CF38-496F-9422-F390E0E2FD44}"/>
              </a:ext>
            </a:extLst>
          </p:cNvPr>
          <p:cNvSpPr/>
          <p:nvPr/>
        </p:nvSpPr>
        <p:spPr>
          <a:xfrm>
            <a:off x="3167011" y="5382883"/>
            <a:ext cx="1296000" cy="1296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85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830E4D97-FD8A-4429-B38F-697B43E28BC7}"/>
              </a:ext>
            </a:extLst>
          </p:cNvPr>
          <p:cNvSpPr/>
          <p:nvPr/>
        </p:nvSpPr>
        <p:spPr>
          <a:xfrm>
            <a:off x="3742780" y="5959198"/>
            <a:ext cx="144462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9" name="Nuoli: Oikea 8">
            <a:extLst>
              <a:ext uri="{FF2B5EF4-FFF2-40B4-BE49-F238E27FC236}">
                <a16:creationId xmlns:a16="http://schemas.microsoft.com/office/drawing/2014/main" id="{892F5530-BC52-4740-9B9E-DD34937C9C45}"/>
              </a:ext>
            </a:extLst>
          </p:cNvPr>
          <p:cNvSpPr/>
          <p:nvPr/>
        </p:nvSpPr>
        <p:spPr>
          <a:xfrm>
            <a:off x="4846320" y="5777345"/>
            <a:ext cx="1188720" cy="507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A71BD9FF-9994-41B4-8F69-AA765EAB3FBE}"/>
              </a:ext>
            </a:extLst>
          </p:cNvPr>
          <p:cNvSpPr/>
          <p:nvPr/>
        </p:nvSpPr>
        <p:spPr>
          <a:xfrm>
            <a:off x="6535670" y="5310883"/>
            <a:ext cx="1440000" cy="144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85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F1293F24-821C-498F-BAED-409D506E6727}"/>
              </a:ext>
            </a:extLst>
          </p:cNvPr>
          <p:cNvSpPr/>
          <p:nvPr/>
        </p:nvSpPr>
        <p:spPr>
          <a:xfrm>
            <a:off x="7183439" y="5959198"/>
            <a:ext cx="144462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12" name="Risti 11">
            <a:extLst>
              <a:ext uri="{FF2B5EF4-FFF2-40B4-BE49-F238E27FC236}">
                <a16:creationId xmlns:a16="http://schemas.microsoft.com/office/drawing/2014/main" id="{36729E4D-E342-4FDC-9071-16C40E407EAB}"/>
              </a:ext>
            </a:extLst>
          </p:cNvPr>
          <p:cNvSpPr/>
          <p:nvPr/>
        </p:nvSpPr>
        <p:spPr>
          <a:xfrm>
            <a:off x="2371973" y="5777345"/>
            <a:ext cx="468000" cy="468000"/>
          </a:xfrm>
          <a:prstGeom prst="plus">
            <a:avLst>
              <a:gd name="adj" fmla="val 397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CC9C9389-F586-474D-9906-B7A7C1AE382B}"/>
              </a:ext>
            </a:extLst>
          </p:cNvPr>
          <p:cNvSpPr txBox="1"/>
          <p:nvPr/>
        </p:nvSpPr>
        <p:spPr>
          <a:xfrm>
            <a:off x="1216295" y="6060679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26 p</a:t>
            </a:r>
            <a:r>
              <a:rPr lang="fi-FI" baseline="30000" dirty="0"/>
              <a:t>+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C7AD99EC-0889-477F-B2CE-65BFC0297417}"/>
              </a:ext>
            </a:extLst>
          </p:cNvPr>
          <p:cNvSpPr txBox="1"/>
          <p:nvPr/>
        </p:nvSpPr>
        <p:spPr>
          <a:xfrm>
            <a:off x="3479823" y="6099756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83 p</a:t>
            </a:r>
            <a:r>
              <a:rPr lang="fi-FI" baseline="30000" dirty="0"/>
              <a:t>+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62585430-59D9-497A-9942-18894002CE81}"/>
              </a:ext>
            </a:extLst>
          </p:cNvPr>
          <p:cNvSpPr txBox="1"/>
          <p:nvPr/>
        </p:nvSpPr>
        <p:spPr>
          <a:xfrm>
            <a:off x="6920482" y="609975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109 p</a:t>
            </a:r>
            <a:r>
              <a:rPr lang="fi-FI" baseline="30000" dirty="0"/>
              <a:t>+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6724877C-CE98-4CAF-9B3F-71579AA9ED28}"/>
              </a:ext>
            </a:extLst>
          </p:cNvPr>
          <p:cNvSpPr txBox="1"/>
          <p:nvPr/>
        </p:nvSpPr>
        <p:spPr>
          <a:xfrm>
            <a:off x="566895" y="5297578"/>
            <a:ext cx="52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Fe</a:t>
            </a:r>
            <a:endParaRPr lang="fi-FI" baseline="30000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08B6825-2392-44CE-ADC5-EE44A74B08D7}"/>
              </a:ext>
            </a:extLst>
          </p:cNvPr>
          <p:cNvSpPr txBox="1"/>
          <p:nvPr/>
        </p:nvSpPr>
        <p:spPr>
          <a:xfrm>
            <a:off x="2902668" y="5297578"/>
            <a:ext cx="52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Bi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EB404F7E-BDB7-4C23-A4F1-E18A1D6BB57A}"/>
              </a:ext>
            </a:extLst>
          </p:cNvPr>
          <p:cNvSpPr txBox="1"/>
          <p:nvPr/>
        </p:nvSpPr>
        <p:spPr>
          <a:xfrm>
            <a:off x="6272556" y="5297578"/>
            <a:ext cx="52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Mt</a:t>
            </a:r>
          </a:p>
        </p:txBody>
      </p:sp>
      <p:pic>
        <p:nvPicPr>
          <p:cNvPr id="20" name="Picture 6" descr="http://www.stuk.fi/documents/12547/229922/sateilyvaara_rgb.jpg/cfb3abbe-cb5f-44eb-b6b1-a640fee82766?t=1431352336585">
            <a:extLst>
              <a:ext uri="{FF2B5EF4-FFF2-40B4-BE49-F238E27FC236}">
                <a16:creationId xmlns:a16="http://schemas.microsoft.com/office/drawing/2014/main" id="{411835F1-EF33-40EC-BA33-7DFEECA3B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957" y="5089668"/>
            <a:ext cx="671750" cy="58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090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201436-2CBA-4FCB-AC8A-2F8A62138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Tunnin ohjelma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50131F-6658-4ECF-A9F4-7182B444B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Kotitehtävä</a:t>
            </a:r>
          </a:p>
          <a:p>
            <a:r>
              <a:rPr lang="fi-FI" dirty="0"/>
              <a:t>Atomin osat</a:t>
            </a:r>
          </a:p>
          <a:p>
            <a:r>
              <a:rPr lang="fi-FI" dirty="0"/>
              <a:t>Elektronirakenne</a:t>
            </a:r>
          </a:p>
          <a:p>
            <a:r>
              <a:rPr lang="fi-FI" dirty="0"/>
              <a:t>Radioaktiivisuus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7779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AAFE83-11E4-47DC-8754-8DB41EC3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Demonstraatio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78EEF7-AE4A-4C4A-9618-28BB08CF0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Magneeteissa erilaiset navat vetävät toisiaan puoleensa </a:t>
            </a:r>
          </a:p>
          <a:p>
            <a:r>
              <a:rPr lang="fi-FI" dirty="0"/>
              <a:t>Hankaussähkö eboniittisauva/</a:t>
            </a:r>
            <a:r>
              <a:rPr lang="fi-FI" dirty="0">
                <a:hlinkClick r:id="rId2"/>
              </a:rPr>
              <a:t>ilmapallo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0118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66202" cy="1143000"/>
          </a:xfrm>
        </p:spPr>
        <p:txBody>
          <a:bodyPr>
            <a:normAutofit/>
          </a:bodyPr>
          <a:lstStyle/>
          <a:p>
            <a:r>
              <a:rPr lang="fi-FI" dirty="0"/>
              <a:t>Atomin rakenne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1" y="1230284"/>
            <a:ext cx="3863414" cy="5290824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J.J. Thomson löysi vuonna 1897 pieniä hiukkasia, joilla on negatiivinen sähkövaraus. Hän totesi, että niitä täytyy olla kaikissa atomeissa.</a:t>
            </a:r>
          </a:p>
          <a:p>
            <a:r>
              <a:rPr lang="fi-FI" dirty="0"/>
              <a:t>E. Rutherford esitti 1911 </a:t>
            </a:r>
            <a:r>
              <a:rPr lang="fi-FI" dirty="0">
                <a:hlinkClick r:id="rId2"/>
              </a:rPr>
              <a:t>kultafoliokokeen</a:t>
            </a:r>
            <a:r>
              <a:rPr lang="fi-FI" dirty="0"/>
              <a:t> avulla, että atomissa on pieni positiivinen ydin.</a:t>
            </a:r>
          </a:p>
          <a:p>
            <a:r>
              <a:rPr lang="fi-FI" dirty="0" err="1"/>
              <a:t>Niels</a:t>
            </a:r>
            <a:r>
              <a:rPr lang="fi-FI" dirty="0"/>
              <a:t> </a:t>
            </a:r>
            <a:r>
              <a:rPr lang="fi-FI" dirty="0" err="1"/>
              <a:t>Bohr</a:t>
            </a:r>
            <a:r>
              <a:rPr lang="fi-FI" dirty="0"/>
              <a:t> yritti selittää, miksi eri aineet palavat eri värisinä. Hän ajatteli, että hiukkaset atomissa ovat jakautuneet kuorille.</a:t>
            </a:r>
          </a:p>
          <a:p>
            <a:endParaRPr lang="fi-FI" dirty="0"/>
          </a:p>
        </p:txBody>
      </p:sp>
      <p:pic>
        <p:nvPicPr>
          <p:cNvPr id="1026" name="Picture 2" descr="J.J Thom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9581" y="161178"/>
            <a:ext cx="1841432" cy="2880000"/>
          </a:xfrm>
          <a:prstGeom prst="rect">
            <a:avLst/>
          </a:prstGeom>
          <a:noFill/>
        </p:spPr>
      </p:pic>
      <p:pic>
        <p:nvPicPr>
          <p:cNvPr id="1028" name="Picture 4" descr="Ernest Rutherfor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3276" y="3252953"/>
            <a:ext cx="1967213" cy="2880000"/>
          </a:xfrm>
          <a:prstGeom prst="rect">
            <a:avLst/>
          </a:prstGeom>
          <a:noFill/>
        </p:spPr>
      </p:pic>
      <p:grpSp>
        <p:nvGrpSpPr>
          <p:cNvPr id="16" name="Ryhmä 15"/>
          <p:cNvGrpSpPr/>
          <p:nvPr/>
        </p:nvGrpSpPr>
        <p:grpSpPr>
          <a:xfrm>
            <a:off x="7194795" y="1524761"/>
            <a:ext cx="1440160" cy="1440160"/>
            <a:chOff x="7236296" y="1772816"/>
            <a:chExt cx="1440160" cy="1440160"/>
          </a:xfrm>
        </p:grpSpPr>
        <p:sp>
          <p:nvSpPr>
            <p:cNvPr id="6" name="Ellipsi 5"/>
            <p:cNvSpPr/>
            <p:nvPr/>
          </p:nvSpPr>
          <p:spPr>
            <a:xfrm>
              <a:off x="7236296" y="1772816"/>
              <a:ext cx="1440160" cy="14401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Ellipsi 6"/>
            <p:cNvSpPr/>
            <p:nvPr/>
          </p:nvSpPr>
          <p:spPr>
            <a:xfrm>
              <a:off x="7668344" y="2060848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Ellipsi 7"/>
            <p:cNvSpPr/>
            <p:nvPr/>
          </p:nvSpPr>
          <p:spPr>
            <a:xfrm>
              <a:off x="8100392" y="227687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Ellipsi 8"/>
            <p:cNvSpPr/>
            <p:nvPr/>
          </p:nvSpPr>
          <p:spPr>
            <a:xfrm>
              <a:off x="7596336" y="263691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9"/>
            <p:cNvSpPr/>
            <p:nvPr/>
          </p:nvSpPr>
          <p:spPr>
            <a:xfrm>
              <a:off x="8100392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Ellipsi 10"/>
            <p:cNvSpPr/>
            <p:nvPr/>
          </p:nvSpPr>
          <p:spPr>
            <a:xfrm>
              <a:off x="8100392" y="191683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Ellipsi 11"/>
            <p:cNvSpPr/>
            <p:nvPr/>
          </p:nvSpPr>
          <p:spPr>
            <a:xfrm>
              <a:off x="7308304" y="2348880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Ellipsi 12"/>
            <p:cNvSpPr/>
            <p:nvPr/>
          </p:nvSpPr>
          <p:spPr>
            <a:xfrm>
              <a:off x="7740352" y="2348880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Ellipsi 13"/>
            <p:cNvSpPr/>
            <p:nvPr/>
          </p:nvSpPr>
          <p:spPr>
            <a:xfrm>
              <a:off x="8388424" y="2420888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Ellipsi 14"/>
            <p:cNvSpPr/>
            <p:nvPr/>
          </p:nvSpPr>
          <p:spPr>
            <a:xfrm>
              <a:off x="7812360" y="299695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5" name="Ryhmä 24"/>
          <p:cNvGrpSpPr/>
          <p:nvPr/>
        </p:nvGrpSpPr>
        <p:grpSpPr>
          <a:xfrm>
            <a:off x="7286868" y="4443823"/>
            <a:ext cx="1584176" cy="1872208"/>
            <a:chOff x="7164288" y="4581128"/>
            <a:chExt cx="1584176" cy="1872208"/>
          </a:xfrm>
        </p:grpSpPr>
        <p:sp>
          <p:nvSpPr>
            <p:cNvPr id="17" name="Ellipsi 16"/>
            <p:cNvSpPr/>
            <p:nvPr/>
          </p:nvSpPr>
          <p:spPr>
            <a:xfrm>
              <a:off x="7956376" y="5373216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9" name="Ellipsi 18"/>
            <p:cNvSpPr/>
            <p:nvPr/>
          </p:nvSpPr>
          <p:spPr>
            <a:xfrm>
              <a:off x="8532440" y="5085184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Ellipsi 19"/>
            <p:cNvSpPr/>
            <p:nvPr/>
          </p:nvSpPr>
          <p:spPr>
            <a:xfrm>
              <a:off x="7164288" y="515719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Ellipsi 20"/>
            <p:cNvSpPr/>
            <p:nvPr/>
          </p:nvSpPr>
          <p:spPr>
            <a:xfrm>
              <a:off x="7596336" y="623731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Ellipsi 21"/>
            <p:cNvSpPr/>
            <p:nvPr/>
          </p:nvSpPr>
          <p:spPr>
            <a:xfrm>
              <a:off x="8460432" y="4581128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Ellipsi 22"/>
            <p:cNvSpPr/>
            <p:nvPr/>
          </p:nvSpPr>
          <p:spPr>
            <a:xfrm>
              <a:off x="8460432" y="5805264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" name="Ellipsi 23"/>
            <p:cNvSpPr/>
            <p:nvPr/>
          </p:nvSpPr>
          <p:spPr>
            <a:xfrm>
              <a:off x="7524328" y="479715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4" name="Tekstiruutu 3"/>
          <p:cNvSpPr txBox="1"/>
          <p:nvPr/>
        </p:nvSpPr>
        <p:spPr>
          <a:xfrm>
            <a:off x="6275675" y="6272713"/>
            <a:ext cx="278344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dirty="0"/>
              <a:t>Muotokuvat: Wikimedia </a:t>
            </a:r>
            <a:r>
              <a:rPr lang="fi-FI" sz="1400" dirty="0" err="1"/>
              <a:t>Commons</a:t>
            </a:r>
            <a:r>
              <a:rPr lang="fi-FI" sz="1400" dirty="0"/>
              <a:t>: </a:t>
            </a:r>
            <a:r>
              <a:rPr lang="fi-FI" sz="1400" dirty="0">
                <a:hlinkClick r:id="rId5"/>
              </a:rPr>
              <a:t>Thomson</a:t>
            </a:r>
            <a:r>
              <a:rPr lang="fi-FI" sz="1400" dirty="0"/>
              <a:t>, </a:t>
            </a:r>
            <a:r>
              <a:rPr lang="fi-FI" sz="1400" dirty="0">
                <a:hlinkClick r:id="rId6"/>
              </a:rPr>
              <a:t>Rutherford</a:t>
            </a:r>
            <a:r>
              <a:rPr lang="fi-FI" sz="1400" dirty="0"/>
              <a:t>, </a:t>
            </a:r>
            <a:r>
              <a:rPr lang="fi-FI" sz="1400" dirty="0" err="1">
                <a:hlinkClick r:id="rId7"/>
              </a:rPr>
              <a:t>Bohr</a:t>
            </a:r>
            <a:endParaRPr lang="fi-FI" sz="1400" dirty="0"/>
          </a:p>
        </p:txBody>
      </p:sp>
      <p:pic>
        <p:nvPicPr>
          <p:cNvPr id="28" name="Picture 2" descr="Head and shoulders of young man in a suit and tie">
            <a:extLst>
              <a:ext uri="{FF2B5EF4-FFF2-40B4-BE49-F238E27FC236}">
                <a16:creationId xmlns:a16="http://schemas.microsoft.com/office/drawing/2014/main" id="{5F83BA24-FB3B-4C66-A14C-7ED0E596C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57792" y="3269390"/>
            <a:ext cx="2037298" cy="2880000"/>
          </a:xfrm>
          <a:prstGeom prst="rect">
            <a:avLst/>
          </a:prstGeom>
          <a:noFill/>
        </p:spPr>
      </p:pic>
      <p:grpSp>
        <p:nvGrpSpPr>
          <p:cNvPr id="29" name="Ryhmä 28">
            <a:extLst>
              <a:ext uri="{FF2B5EF4-FFF2-40B4-BE49-F238E27FC236}">
                <a16:creationId xmlns:a16="http://schemas.microsoft.com/office/drawing/2014/main" id="{9ECC5281-18FD-4540-B8DB-A7BE642549D5}"/>
              </a:ext>
            </a:extLst>
          </p:cNvPr>
          <p:cNvGrpSpPr/>
          <p:nvPr/>
        </p:nvGrpSpPr>
        <p:grpSpPr>
          <a:xfrm>
            <a:off x="4495074" y="4576892"/>
            <a:ext cx="2088232" cy="2088232"/>
            <a:chOff x="6948264" y="3645024"/>
            <a:chExt cx="2088232" cy="2088232"/>
          </a:xfrm>
        </p:grpSpPr>
        <p:sp>
          <p:nvSpPr>
            <p:cNvPr id="30" name="Ellipsi 29">
              <a:extLst>
                <a:ext uri="{FF2B5EF4-FFF2-40B4-BE49-F238E27FC236}">
                  <a16:creationId xmlns:a16="http://schemas.microsoft.com/office/drawing/2014/main" id="{1279DD50-4B17-4999-8A55-EF98A98CAE44}"/>
                </a:ext>
              </a:extLst>
            </p:cNvPr>
            <p:cNvSpPr/>
            <p:nvPr/>
          </p:nvSpPr>
          <p:spPr>
            <a:xfrm>
              <a:off x="7092280" y="3789040"/>
              <a:ext cx="1800200" cy="1800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1" name="Ellipsi 30">
              <a:extLst>
                <a:ext uri="{FF2B5EF4-FFF2-40B4-BE49-F238E27FC236}">
                  <a16:creationId xmlns:a16="http://schemas.microsoft.com/office/drawing/2014/main" id="{B5CBE35F-0113-4839-B0ED-2AE85D4AEA2C}"/>
                </a:ext>
              </a:extLst>
            </p:cNvPr>
            <p:cNvSpPr/>
            <p:nvPr/>
          </p:nvSpPr>
          <p:spPr>
            <a:xfrm>
              <a:off x="7308304" y="4077072"/>
              <a:ext cx="1359768" cy="12877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2" name="Ellipsi 31">
              <a:extLst>
                <a:ext uri="{FF2B5EF4-FFF2-40B4-BE49-F238E27FC236}">
                  <a16:creationId xmlns:a16="http://schemas.microsoft.com/office/drawing/2014/main" id="{7985B870-356F-4EF5-BF66-5AB68DF0B4AD}"/>
                </a:ext>
              </a:extLst>
            </p:cNvPr>
            <p:cNvSpPr/>
            <p:nvPr/>
          </p:nvSpPr>
          <p:spPr>
            <a:xfrm>
              <a:off x="7884368" y="551723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3" name="Ellipsi 32">
              <a:extLst>
                <a:ext uri="{FF2B5EF4-FFF2-40B4-BE49-F238E27FC236}">
                  <a16:creationId xmlns:a16="http://schemas.microsoft.com/office/drawing/2014/main" id="{6971E4E8-1FD6-413B-B7A8-48A58DB7BFB1}"/>
                </a:ext>
              </a:extLst>
            </p:cNvPr>
            <p:cNvSpPr/>
            <p:nvPr/>
          </p:nvSpPr>
          <p:spPr>
            <a:xfrm>
              <a:off x="6948264" y="4653136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4" name="Ellipsi 33">
              <a:extLst>
                <a:ext uri="{FF2B5EF4-FFF2-40B4-BE49-F238E27FC236}">
                  <a16:creationId xmlns:a16="http://schemas.microsoft.com/office/drawing/2014/main" id="{29B35E51-B2D5-4C4C-A576-E10C2A8788EE}"/>
                </a:ext>
              </a:extLst>
            </p:cNvPr>
            <p:cNvSpPr/>
            <p:nvPr/>
          </p:nvSpPr>
          <p:spPr>
            <a:xfrm>
              <a:off x="7884368" y="3645024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5" name="Ellipsi 34">
              <a:extLst>
                <a:ext uri="{FF2B5EF4-FFF2-40B4-BE49-F238E27FC236}">
                  <a16:creationId xmlns:a16="http://schemas.microsoft.com/office/drawing/2014/main" id="{8A5159AF-E669-4177-9BBD-3A14C63D628F}"/>
                </a:ext>
              </a:extLst>
            </p:cNvPr>
            <p:cNvSpPr/>
            <p:nvPr/>
          </p:nvSpPr>
          <p:spPr>
            <a:xfrm>
              <a:off x="8820472" y="4581128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6" name="Ellipsi 35">
              <a:extLst>
                <a:ext uri="{FF2B5EF4-FFF2-40B4-BE49-F238E27FC236}">
                  <a16:creationId xmlns:a16="http://schemas.microsoft.com/office/drawing/2014/main" id="{BC7A2897-CED7-45BD-B508-FD49A924D136}"/>
                </a:ext>
              </a:extLst>
            </p:cNvPr>
            <p:cNvSpPr/>
            <p:nvPr/>
          </p:nvSpPr>
          <p:spPr>
            <a:xfrm>
              <a:off x="8244408" y="407707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7" name="Ellipsi 36">
              <a:extLst>
                <a:ext uri="{FF2B5EF4-FFF2-40B4-BE49-F238E27FC236}">
                  <a16:creationId xmlns:a16="http://schemas.microsoft.com/office/drawing/2014/main" id="{455BA71B-2FE1-4F26-9F7B-889E4E8C281C}"/>
                </a:ext>
              </a:extLst>
            </p:cNvPr>
            <p:cNvSpPr/>
            <p:nvPr/>
          </p:nvSpPr>
          <p:spPr>
            <a:xfrm>
              <a:off x="7452320" y="5085184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8" name="Ellipsi 37">
              <a:extLst>
                <a:ext uri="{FF2B5EF4-FFF2-40B4-BE49-F238E27FC236}">
                  <a16:creationId xmlns:a16="http://schemas.microsoft.com/office/drawing/2014/main" id="{A912055E-4BFC-4FDB-BF98-C5035BEC89D6}"/>
                </a:ext>
              </a:extLst>
            </p:cNvPr>
            <p:cNvSpPr/>
            <p:nvPr/>
          </p:nvSpPr>
          <p:spPr>
            <a:xfrm>
              <a:off x="7925933" y="4655945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26" name="Kuva 25">
            <a:extLst>
              <a:ext uri="{FF2B5EF4-FFF2-40B4-BE49-F238E27FC236}">
                <a16:creationId xmlns:a16="http://schemas.microsoft.com/office/drawing/2014/main" id="{2779042C-C55C-4ACA-B3AD-EE048C2BF7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4543031" y="427299"/>
            <a:ext cx="2300011" cy="2300011"/>
          </a:xfrm>
          <a:prstGeom prst="rect">
            <a:avLst/>
          </a:prstGeom>
        </p:spPr>
      </p:pic>
      <p:sp>
        <p:nvSpPr>
          <p:cNvPr id="39" name="Ellipsi 38">
            <a:extLst>
              <a:ext uri="{FF2B5EF4-FFF2-40B4-BE49-F238E27FC236}">
                <a16:creationId xmlns:a16="http://schemas.microsoft.com/office/drawing/2014/main" id="{21CC83C6-12A8-4AD2-8FF6-97F1F68798E8}"/>
              </a:ext>
            </a:extLst>
          </p:cNvPr>
          <p:cNvSpPr/>
          <p:nvPr/>
        </p:nvSpPr>
        <p:spPr>
          <a:xfrm>
            <a:off x="5106306" y="1285697"/>
            <a:ext cx="1440000" cy="14400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29157CC7-D877-48D4-846E-C05106170F1F}"/>
              </a:ext>
            </a:extLst>
          </p:cNvPr>
          <p:cNvSpPr/>
          <p:nvPr/>
        </p:nvSpPr>
        <p:spPr>
          <a:xfrm>
            <a:off x="5754795" y="1720944"/>
            <a:ext cx="360000" cy="360000"/>
          </a:xfrm>
          <a:prstGeom prst="ellipse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644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9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Ellipsi 53"/>
          <p:cNvSpPr/>
          <p:nvPr/>
        </p:nvSpPr>
        <p:spPr>
          <a:xfrm>
            <a:off x="3923928" y="1916832"/>
            <a:ext cx="3024336" cy="295232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85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7" name="Ellipsi 16"/>
          <p:cNvSpPr/>
          <p:nvPr/>
        </p:nvSpPr>
        <p:spPr>
          <a:xfrm>
            <a:off x="4355976" y="2348880"/>
            <a:ext cx="2160240" cy="208823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85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4344" name="Otsikko 1"/>
          <p:cNvSpPr>
            <a:spLocks noGrp="1"/>
          </p:cNvSpPr>
          <p:nvPr>
            <p:ph type="title"/>
          </p:nvPr>
        </p:nvSpPr>
        <p:spPr>
          <a:xfrm>
            <a:off x="557213" y="172244"/>
            <a:ext cx="7886700" cy="750887"/>
          </a:xfrm>
        </p:spPr>
        <p:txBody>
          <a:bodyPr/>
          <a:lstStyle/>
          <a:p>
            <a:pPr algn="ctr" eaLnBrk="1" hangingPunct="1"/>
            <a:r>
              <a:rPr lang="fi-FI" dirty="0"/>
              <a:t>Atomin rakenne</a:t>
            </a:r>
          </a:p>
        </p:txBody>
      </p:sp>
      <p:sp>
        <p:nvSpPr>
          <p:cNvPr id="74" name="Sisällön paikkamerkki 73"/>
          <p:cNvSpPr>
            <a:spLocks noGrp="1"/>
          </p:cNvSpPr>
          <p:nvPr>
            <p:ph idx="1"/>
          </p:nvPr>
        </p:nvSpPr>
        <p:spPr>
          <a:xfrm>
            <a:off x="251520" y="1163782"/>
            <a:ext cx="3526730" cy="543356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b="1" dirty="0"/>
              <a:t>Protonien</a:t>
            </a:r>
            <a:r>
              <a:rPr lang="fi-FI" dirty="0"/>
              <a:t> määrä kertoo, mikä alkuaine on kyseessä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b="1" dirty="0"/>
              <a:t>Neutronien</a:t>
            </a:r>
            <a:r>
              <a:rPr lang="fi-FI" dirty="0"/>
              <a:t> määrä vaihtelee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b="1" dirty="0"/>
              <a:t>Elektronit</a:t>
            </a:r>
            <a:r>
              <a:rPr lang="fi-FI" dirty="0"/>
              <a:t> määräävät atomin kemialliset ominaisuudet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i-FI" dirty="0"/>
              <a:t>Elektroneja on atomissa yhtä monta kuin protoneja</a:t>
            </a:r>
          </a:p>
        </p:txBody>
      </p:sp>
      <p:sp>
        <p:nvSpPr>
          <p:cNvPr id="18" name="Ellipsi 17"/>
          <p:cNvSpPr/>
          <p:nvPr/>
        </p:nvSpPr>
        <p:spPr>
          <a:xfrm>
            <a:off x="5292725" y="3141663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22" name="Ellipsi 21"/>
          <p:cNvSpPr/>
          <p:nvPr/>
        </p:nvSpPr>
        <p:spPr>
          <a:xfrm>
            <a:off x="4500563" y="2708275"/>
            <a:ext cx="149225" cy="1492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3200" b="1" dirty="0"/>
          </a:p>
        </p:txBody>
      </p:sp>
      <p:sp>
        <p:nvSpPr>
          <p:cNvPr id="23" name="Ellipsi 22"/>
          <p:cNvSpPr/>
          <p:nvPr/>
        </p:nvSpPr>
        <p:spPr>
          <a:xfrm>
            <a:off x="6084888" y="4076700"/>
            <a:ext cx="142875" cy="1444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3200" b="1" dirty="0"/>
          </a:p>
        </p:txBody>
      </p:sp>
      <p:sp>
        <p:nvSpPr>
          <p:cNvPr id="24" name="Tekstikehys 23"/>
          <p:cNvSpPr txBox="1">
            <a:spLocks noChangeArrowheads="1"/>
          </p:cNvSpPr>
          <p:nvPr/>
        </p:nvSpPr>
        <p:spPr bwMode="auto">
          <a:xfrm>
            <a:off x="4954910" y="962058"/>
            <a:ext cx="1374775" cy="3667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b="1">
                <a:latin typeface="Calibri" pitchFamily="34" charset="0"/>
              </a:rPr>
              <a:t>Atomiydin</a:t>
            </a:r>
          </a:p>
        </p:txBody>
      </p:sp>
      <p:sp>
        <p:nvSpPr>
          <p:cNvPr id="25" name="Tekstikehys 24"/>
          <p:cNvSpPr txBox="1">
            <a:spLocks noChangeArrowheads="1"/>
          </p:cNvSpPr>
          <p:nvPr/>
        </p:nvSpPr>
        <p:spPr bwMode="auto">
          <a:xfrm>
            <a:off x="6516216" y="1372604"/>
            <a:ext cx="2569595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b="1" dirty="0">
                <a:latin typeface="Calibri" pitchFamily="34" charset="0"/>
              </a:rPr>
              <a:t>Protoni</a:t>
            </a:r>
            <a:r>
              <a:rPr lang="fi-FI" dirty="0">
                <a:latin typeface="Calibri" pitchFamily="34" charset="0"/>
              </a:rPr>
              <a:t>lla</a:t>
            </a:r>
            <a:r>
              <a:rPr lang="fi-FI" b="1" dirty="0">
                <a:latin typeface="Calibri" pitchFamily="34" charset="0"/>
              </a:rPr>
              <a:t> </a:t>
            </a:r>
            <a:r>
              <a:rPr lang="fi-FI" dirty="0">
                <a:latin typeface="Calibri" pitchFamily="34" charset="0"/>
              </a:rPr>
              <a:t>on positiivinen sähkövaraus.</a:t>
            </a:r>
          </a:p>
        </p:txBody>
      </p:sp>
      <p:sp>
        <p:nvSpPr>
          <p:cNvPr id="26" name="Tekstikehys 25"/>
          <p:cNvSpPr txBox="1">
            <a:spLocks noChangeArrowheads="1"/>
          </p:cNvSpPr>
          <p:nvPr/>
        </p:nvSpPr>
        <p:spPr bwMode="auto">
          <a:xfrm>
            <a:off x="7163272" y="2492375"/>
            <a:ext cx="1922539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b="1" dirty="0">
                <a:latin typeface="Calibri" pitchFamily="34" charset="0"/>
              </a:rPr>
              <a:t>Neutroni</a:t>
            </a:r>
            <a:r>
              <a:rPr lang="fi-FI" dirty="0">
                <a:latin typeface="Calibri" pitchFamily="34" charset="0"/>
              </a:rPr>
              <a:t>lla</a:t>
            </a:r>
            <a:r>
              <a:rPr lang="fi-FI" b="1" dirty="0">
                <a:latin typeface="Calibri" pitchFamily="34" charset="0"/>
              </a:rPr>
              <a:t> </a:t>
            </a:r>
            <a:r>
              <a:rPr lang="fi-FI" dirty="0">
                <a:latin typeface="Calibri" pitchFamily="34" charset="0"/>
              </a:rPr>
              <a:t>ei ole sähkövarausta. Sama massa kuin protonilla.</a:t>
            </a:r>
          </a:p>
        </p:txBody>
      </p:sp>
      <p:sp>
        <p:nvSpPr>
          <p:cNvPr id="27" name="Tekstikehys 26"/>
          <p:cNvSpPr txBox="1">
            <a:spLocks noChangeArrowheads="1"/>
          </p:cNvSpPr>
          <p:nvPr/>
        </p:nvSpPr>
        <p:spPr bwMode="auto">
          <a:xfrm>
            <a:off x="7019925" y="4149725"/>
            <a:ext cx="2065886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b="1" dirty="0">
                <a:latin typeface="Calibri" pitchFamily="34" charset="0"/>
              </a:rPr>
              <a:t>Elektroni</a:t>
            </a:r>
            <a:r>
              <a:rPr lang="fi-FI" dirty="0">
                <a:latin typeface="Calibri" pitchFamily="34" charset="0"/>
              </a:rPr>
              <a:t>lla on negatiivinen varaus. Se painaa 1/2000 protonista.</a:t>
            </a:r>
          </a:p>
        </p:txBody>
      </p:sp>
      <p:sp>
        <p:nvSpPr>
          <p:cNvPr id="28" name="Tekstikehys 27"/>
          <p:cNvSpPr txBox="1">
            <a:spLocks noChangeArrowheads="1"/>
          </p:cNvSpPr>
          <p:nvPr/>
        </p:nvSpPr>
        <p:spPr bwMode="auto">
          <a:xfrm>
            <a:off x="4716462" y="5876925"/>
            <a:ext cx="2507297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b="1" dirty="0">
                <a:latin typeface="Calibri" pitchFamily="34" charset="0"/>
              </a:rPr>
              <a:t>Elektronipilvi</a:t>
            </a:r>
            <a:r>
              <a:rPr lang="fi-FI" dirty="0">
                <a:latin typeface="Calibri" pitchFamily="34" charset="0"/>
              </a:rPr>
              <a:t> on alue, jolla elektronit risteilevät</a:t>
            </a:r>
          </a:p>
        </p:txBody>
      </p:sp>
      <p:cxnSp>
        <p:nvCxnSpPr>
          <p:cNvPr id="30" name="Suora nuoliyhdysviiva 29"/>
          <p:cNvCxnSpPr>
            <a:cxnSpLocks noChangeShapeType="1"/>
            <a:stCxn id="24" idx="2"/>
          </p:cNvCxnSpPr>
          <p:nvPr/>
        </p:nvCxnSpPr>
        <p:spPr bwMode="auto">
          <a:xfrm flipH="1">
            <a:off x="5507484" y="1328770"/>
            <a:ext cx="134814" cy="173962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1" name="Suora nuoliyhdysviiva 30"/>
          <p:cNvCxnSpPr>
            <a:stCxn id="25" idx="1"/>
            <a:endCxn id="38" idx="6"/>
          </p:cNvCxnSpPr>
          <p:nvPr/>
        </p:nvCxnSpPr>
        <p:spPr>
          <a:xfrm flipH="1">
            <a:off x="5651500" y="1695770"/>
            <a:ext cx="864716" cy="15895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nuoliyhdysviiva 31"/>
          <p:cNvCxnSpPr>
            <a:stCxn id="26" idx="1"/>
            <a:endCxn id="47" idx="6"/>
          </p:cNvCxnSpPr>
          <p:nvPr/>
        </p:nvCxnSpPr>
        <p:spPr>
          <a:xfrm flipH="1">
            <a:off x="5651500" y="3092540"/>
            <a:ext cx="1511772" cy="48012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nuoliyhdysviiva 32"/>
          <p:cNvCxnSpPr>
            <a:stCxn id="27" idx="1"/>
            <a:endCxn id="23" idx="6"/>
          </p:cNvCxnSpPr>
          <p:nvPr/>
        </p:nvCxnSpPr>
        <p:spPr>
          <a:xfrm flipH="1" flipV="1">
            <a:off x="6227763" y="4148932"/>
            <a:ext cx="792162" cy="6009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nuoliyhdysviiva 33"/>
          <p:cNvCxnSpPr>
            <a:stCxn id="28" idx="0"/>
          </p:cNvCxnSpPr>
          <p:nvPr/>
        </p:nvCxnSpPr>
        <p:spPr>
          <a:xfrm flipH="1" flipV="1">
            <a:off x="5877101" y="4555375"/>
            <a:ext cx="93010" cy="13215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i 37"/>
          <p:cNvSpPr/>
          <p:nvPr/>
        </p:nvSpPr>
        <p:spPr>
          <a:xfrm>
            <a:off x="5508625" y="3213100"/>
            <a:ext cx="142875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39" name="Ellipsi 38"/>
          <p:cNvSpPr/>
          <p:nvPr/>
        </p:nvSpPr>
        <p:spPr>
          <a:xfrm>
            <a:off x="5219700" y="3429000"/>
            <a:ext cx="144463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40" name="Ellipsi 39"/>
          <p:cNvSpPr/>
          <p:nvPr/>
        </p:nvSpPr>
        <p:spPr>
          <a:xfrm>
            <a:off x="5219700" y="3213100"/>
            <a:ext cx="144463" cy="1444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41" name="Ellipsi 40"/>
          <p:cNvSpPr/>
          <p:nvPr/>
        </p:nvSpPr>
        <p:spPr>
          <a:xfrm>
            <a:off x="5364163" y="3357563"/>
            <a:ext cx="144462" cy="1428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42" name="Ellipsi 41"/>
          <p:cNvSpPr/>
          <p:nvPr/>
        </p:nvSpPr>
        <p:spPr>
          <a:xfrm>
            <a:off x="5364163" y="3213100"/>
            <a:ext cx="144462" cy="1444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43" name="Ellipsi 42"/>
          <p:cNvSpPr/>
          <p:nvPr/>
        </p:nvSpPr>
        <p:spPr>
          <a:xfrm>
            <a:off x="5508625" y="3357563"/>
            <a:ext cx="142875" cy="1428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44" name="Ellipsi 43"/>
          <p:cNvSpPr/>
          <p:nvPr/>
        </p:nvSpPr>
        <p:spPr>
          <a:xfrm>
            <a:off x="5292725" y="3284538"/>
            <a:ext cx="142875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45" name="Ellipsi 44"/>
          <p:cNvSpPr/>
          <p:nvPr/>
        </p:nvSpPr>
        <p:spPr>
          <a:xfrm>
            <a:off x="5445125" y="3436938"/>
            <a:ext cx="142875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46" name="Ellipsi 45"/>
          <p:cNvSpPr/>
          <p:nvPr/>
        </p:nvSpPr>
        <p:spPr>
          <a:xfrm>
            <a:off x="5364163" y="3500438"/>
            <a:ext cx="144462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48" name="Ellipsi 47"/>
          <p:cNvSpPr/>
          <p:nvPr/>
        </p:nvSpPr>
        <p:spPr>
          <a:xfrm>
            <a:off x="5219700" y="3500438"/>
            <a:ext cx="144463" cy="1444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55" name="Ellipsi 54"/>
          <p:cNvSpPr/>
          <p:nvPr/>
        </p:nvSpPr>
        <p:spPr>
          <a:xfrm>
            <a:off x="6875463" y="3357563"/>
            <a:ext cx="144462" cy="1428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3200" b="1" dirty="0"/>
          </a:p>
        </p:txBody>
      </p:sp>
      <p:sp>
        <p:nvSpPr>
          <p:cNvPr id="56" name="Ellipsi 55"/>
          <p:cNvSpPr/>
          <p:nvPr/>
        </p:nvSpPr>
        <p:spPr>
          <a:xfrm>
            <a:off x="5364163" y="1844675"/>
            <a:ext cx="144462" cy="1444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3200" b="1" dirty="0"/>
          </a:p>
        </p:txBody>
      </p:sp>
      <p:sp>
        <p:nvSpPr>
          <p:cNvPr id="57" name="Ellipsi 56"/>
          <p:cNvSpPr/>
          <p:nvPr/>
        </p:nvSpPr>
        <p:spPr>
          <a:xfrm>
            <a:off x="3851275" y="3284538"/>
            <a:ext cx="144463" cy="1444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3200" b="1" dirty="0"/>
          </a:p>
        </p:txBody>
      </p:sp>
      <p:sp>
        <p:nvSpPr>
          <p:cNvPr id="58" name="Ellipsi 57"/>
          <p:cNvSpPr/>
          <p:nvPr/>
        </p:nvSpPr>
        <p:spPr>
          <a:xfrm>
            <a:off x="5292725" y="4797425"/>
            <a:ext cx="142875" cy="1444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3200" b="1" dirty="0"/>
          </a:p>
        </p:txBody>
      </p:sp>
      <p:sp>
        <p:nvSpPr>
          <p:cNvPr id="47" name="Ellipsi 46"/>
          <p:cNvSpPr/>
          <p:nvPr/>
        </p:nvSpPr>
        <p:spPr>
          <a:xfrm>
            <a:off x="5508625" y="3500438"/>
            <a:ext cx="142875" cy="1444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</p:spTree>
    <p:extLst>
      <p:ext uri="{BB962C8B-B14F-4D97-AF65-F5344CB8AC3E}">
        <p14:creationId xmlns:p14="http://schemas.microsoft.com/office/powerpoint/2010/main" val="367554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uild="p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55" grpId="0" animBg="1"/>
      <p:bldP spid="56" grpId="0" animBg="1"/>
      <p:bldP spid="57" grpId="0" animBg="1"/>
      <p:bldP spid="58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i 5"/>
          <p:cNvSpPr/>
          <p:nvPr/>
        </p:nvSpPr>
        <p:spPr>
          <a:xfrm>
            <a:off x="6647911" y="3445435"/>
            <a:ext cx="2160000" cy="216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/>
          <p:cNvSpPr/>
          <p:nvPr/>
        </p:nvSpPr>
        <p:spPr>
          <a:xfrm>
            <a:off x="7014228" y="3816465"/>
            <a:ext cx="1440000" cy="144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fi-FI" dirty="0"/>
              <a:t>Elektronirakenne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004436"/>
            <a:ext cx="5534832" cy="5537680"/>
          </a:xfrm>
        </p:spPr>
        <p:txBody>
          <a:bodyPr>
            <a:normAutofit lnSpcReduction="10000"/>
          </a:bodyPr>
          <a:lstStyle/>
          <a:p>
            <a:r>
              <a:rPr lang="fi-FI" dirty="0"/>
              <a:t>Elektronit jakautuvat elektronikuorille</a:t>
            </a:r>
          </a:p>
          <a:p>
            <a:r>
              <a:rPr lang="fi-FI" dirty="0"/>
              <a:t>Elektroneja mahtuu kuorille 2, 8, 18… jne. </a:t>
            </a:r>
          </a:p>
          <a:p>
            <a:r>
              <a:rPr lang="fi-FI" dirty="0"/>
              <a:t>Elektroneja on yhtä monta kuin protoneita</a:t>
            </a:r>
          </a:p>
          <a:p>
            <a:r>
              <a:rPr lang="fi-FI" dirty="0"/>
              <a:t>Esimerkiksi F-atomissa on 9 protonia ja 9 elektronia. Na-atomissa on 11 protonia ja elektronia.</a:t>
            </a:r>
          </a:p>
          <a:p>
            <a:r>
              <a:rPr lang="fi-FI" dirty="0"/>
              <a:t>Elektronien määrä uloimmalla kuorella vaikuttaa kemiallisiin ominaisuuksiin</a:t>
            </a:r>
          </a:p>
          <a:p>
            <a:endParaRPr lang="fi-FI" dirty="0"/>
          </a:p>
        </p:txBody>
      </p:sp>
      <p:sp>
        <p:nvSpPr>
          <p:cNvPr id="4" name="Ellipsi 3"/>
          <p:cNvSpPr/>
          <p:nvPr/>
        </p:nvSpPr>
        <p:spPr>
          <a:xfrm>
            <a:off x="7367629" y="4169265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7644228" y="444646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+</a:t>
            </a:r>
          </a:p>
        </p:txBody>
      </p:sp>
      <p:sp>
        <p:nvSpPr>
          <p:cNvPr id="8" name="Ellipsi 7"/>
          <p:cNvSpPr/>
          <p:nvPr/>
        </p:nvSpPr>
        <p:spPr>
          <a:xfrm>
            <a:off x="7644228" y="408646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/>
          </a:p>
        </p:txBody>
      </p:sp>
      <p:sp>
        <p:nvSpPr>
          <p:cNvPr id="9" name="Ellipsi 8"/>
          <p:cNvSpPr/>
          <p:nvPr/>
        </p:nvSpPr>
        <p:spPr>
          <a:xfrm>
            <a:off x="7635915" y="478936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/>
          </a:p>
        </p:txBody>
      </p:sp>
      <p:sp>
        <p:nvSpPr>
          <p:cNvPr id="10" name="Ellipsi 9"/>
          <p:cNvSpPr/>
          <p:nvPr/>
        </p:nvSpPr>
        <p:spPr>
          <a:xfrm>
            <a:off x="7637911" y="371926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/>
          </a:p>
        </p:txBody>
      </p:sp>
      <p:sp>
        <p:nvSpPr>
          <p:cNvPr id="11" name="Ellipsi 10"/>
          <p:cNvSpPr/>
          <p:nvPr/>
        </p:nvSpPr>
        <p:spPr>
          <a:xfrm>
            <a:off x="8199825" y="398625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/>
          </a:p>
        </p:txBody>
      </p:sp>
      <p:sp>
        <p:nvSpPr>
          <p:cNvPr id="12" name="Ellipsi 11"/>
          <p:cNvSpPr/>
          <p:nvPr/>
        </p:nvSpPr>
        <p:spPr>
          <a:xfrm>
            <a:off x="8388223" y="4447677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/>
          </a:p>
        </p:txBody>
      </p:sp>
      <p:sp>
        <p:nvSpPr>
          <p:cNvPr id="13" name="Ellipsi 12"/>
          <p:cNvSpPr/>
          <p:nvPr/>
        </p:nvSpPr>
        <p:spPr>
          <a:xfrm>
            <a:off x="8195028" y="494506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/>
          </a:p>
        </p:txBody>
      </p:sp>
      <p:sp>
        <p:nvSpPr>
          <p:cNvPr id="14" name="Ellipsi 13"/>
          <p:cNvSpPr/>
          <p:nvPr/>
        </p:nvSpPr>
        <p:spPr>
          <a:xfrm>
            <a:off x="7637911" y="517366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/>
          </a:p>
        </p:txBody>
      </p:sp>
      <p:sp>
        <p:nvSpPr>
          <p:cNvPr id="15" name="Ellipsi 14"/>
          <p:cNvSpPr/>
          <p:nvPr/>
        </p:nvSpPr>
        <p:spPr>
          <a:xfrm>
            <a:off x="6908631" y="443543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/>
          </a:p>
        </p:txBody>
      </p:sp>
      <p:sp>
        <p:nvSpPr>
          <p:cNvPr id="16" name="Ellipsi 15"/>
          <p:cNvSpPr/>
          <p:nvPr/>
        </p:nvSpPr>
        <p:spPr>
          <a:xfrm>
            <a:off x="7120236" y="398625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/>
          </a:p>
        </p:txBody>
      </p:sp>
      <p:sp>
        <p:nvSpPr>
          <p:cNvPr id="17" name="Ellipsi 16"/>
          <p:cNvSpPr/>
          <p:nvPr/>
        </p:nvSpPr>
        <p:spPr>
          <a:xfrm>
            <a:off x="7132335" y="496936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/>
          </a:p>
        </p:txBody>
      </p:sp>
      <p:sp>
        <p:nvSpPr>
          <p:cNvPr id="18" name="Ellipsi 17"/>
          <p:cNvSpPr/>
          <p:nvPr/>
        </p:nvSpPr>
        <p:spPr>
          <a:xfrm>
            <a:off x="8478223" y="3766556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/>
          </a:p>
        </p:txBody>
      </p:sp>
      <p:sp>
        <p:nvSpPr>
          <p:cNvPr id="19" name="Ellipsi 18"/>
          <p:cNvSpPr/>
          <p:nvPr/>
        </p:nvSpPr>
        <p:spPr>
          <a:xfrm>
            <a:off x="7012907" y="938885"/>
            <a:ext cx="1440000" cy="144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Ellipsi 19"/>
          <p:cNvSpPr/>
          <p:nvPr/>
        </p:nvSpPr>
        <p:spPr>
          <a:xfrm>
            <a:off x="7366308" y="1291685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Ellipsi 20"/>
          <p:cNvSpPr/>
          <p:nvPr/>
        </p:nvSpPr>
        <p:spPr>
          <a:xfrm>
            <a:off x="7642907" y="156888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+</a:t>
            </a:r>
          </a:p>
        </p:txBody>
      </p:sp>
      <p:sp>
        <p:nvSpPr>
          <p:cNvPr id="22" name="Ellipsi 21"/>
          <p:cNvSpPr/>
          <p:nvPr/>
        </p:nvSpPr>
        <p:spPr>
          <a:xfrm>
            <a:off x="7642907" y="120888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/>
          </a:p>
        </p:txBody>
      </p:sp>
      <p:sp>
        <p:nvSpPr>
          <p:cNvPr id="23" name="Ellipsi 22"/>
          <p:cNvSpPr/>
          <p:nvPr/>
        </p:nvSpPr>
        <p:spPr>
          <a:xfrm>
            <a:off x="7642907" y="191178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/>
          </a:p>
        </p:txBody>
      </p:sp>
      <p:sp>
        <p:nvSpPr>
          <p:cNvPr id="24" name="Ellipsi 23"/>
          <p:cNvSpPr/>
          <p:nvPr/>
        </p:nvSpPr>
        <p:spPr>
          <a:xfrm>
            <a:off x="7636590" y="84168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/>
          </a:p>
        </p:txBody>
      </p:sp>
      <p:sp>
        <p:nvSpPr>
          <p:cNvPr id="26" name="Ellipsi 25"/>
          <p:cNvSpPr/>
          <p:nvPr/>
        </p:nvSpPr>
        <p:spPr>
          <a:xfrm>
            <a:off x="8386902" y="1570097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/>
          </a:p>
        </p:txBody>
      </p:sp>
      <p:sp>
        <p:nvSpPr>
          <p:cNvPr id="27" name="Ellipsi 26"/>
          <p:cNvSpPr/>
          <p:nvPr/>
        </p:nvSpPr>
        <p:spPr>
          <a:xfrm>
            <a:off x="8193707" y="206748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/>
          </a:p>
        </p:txBody>
      </p:sp>
      <p:sp>
        <p:nvSpPr>
          <p:cNvPr id="28" name="Ellipsi 27"/>
          <p:cNvSpPr/>
          <p:nvPr/>
        </p:nvSpPr>
        <p:spPr>
          <a:xfrm>
            <a:off x="7636590" y="229608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/>
          </a:p>
        </p:txBody>
      </p:sp>
      <p:sp>
        <p:nvSpPr>
          <p:cNvPr id="29" name="Ellipsi 28"/>
          <p:cNvSpPr/>
          <p:nvPr/>
        </p:nvSpPr>
        <p:spPr>
          <a:xfrm>
            <a:off x="6907310" y="155785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/>
          </a:p>
        </p:txBody>
      </p:sp>
      <p:sp>
        <p:nvSpPr>
          <p:cNvPr id="30" name="Ellipsi 29"/>
          <p:cNvSpPr/>
          <p:nvPr/>
        </p:nvSpPr>
        <p:spPr>
          <a:xfrm>
            <a:off x="7118915" y="110867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/>
          </a:p>
        </p:txBody>
      </p:sp>
      <p:sp>
        <p:nvSpPr>
          <p:cNvPr id="31" name="Ellipsi 30"/>
          <p:cNvSpPr/>
          <p:nvPr/>
        </p:nvSpPr>
        <p:spPr>
          <a:xfrm>
            <a:off x="7131014" y="209178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/>
          </a:p>
        </p:txBody>
      </p:sp>
      <p:sp>
        <p:nvSpPr>
          <p:cNvPr id="71" name="Tekstiruutu 70"/>
          <p:cNvSpPr txBox="1"/>
          <p:nvPr/>
        </p:nvSpPr>
        <p:spPr>
          <a:xfrm>
            <a:off x="6440255" y="3418062"/>
            <a:ext cx="4443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/>
              <a:t>Na</a:t>
            </a:r>
          </a:p>
        </p:txBody>
      </p:sp>
      <p:sp>
        <p:nvSpPr>
          <p:cNvPr id="72" name="Tekstiruutu 71"/>
          <p:cNvSpPr txBox="1"/>
          <p:nvPr/>
        </p:nvSpPr>
        <p:spPr>
          <a:xfrm>
            <a:off x="6376590" y="829343"/>
            <a:ext cx="2904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55337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 uiExpand="1" build="p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71" grpId="0" animBg="1"/>
      <p:bldP spid="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8096" y="1286418"/>
            <a:ext cx="7886700" cy="714206"/>
          </a:xfrm>
        </p:spPr>
        <p:txBody>
          <a:bodyPr>
            <a:normAutofit/>
          </a:bodyPr>
          <a:lstStyle/>
          <a:p>
            <a:r>
              <a:rPr lang="fi-FI" dirty="0"/>
              <a:t>Piirrä elektronirakenne H, C, Mg ja Cl -atomeille </a:t>
            </a:r>
          </a:p>
        </p:txBody>
      </p:sp>
      <p:grpSp>
        <p:nvGrpSpPr>
          <p:cNvPr id="103" name="Ryhmä 102"/>
          <p:cNvGrpSpPr/>
          <p:nvPr/>
        </p:nvGrpSpPr>
        <p:grpSpPr>
          <a:xfrm>
            <a:off x="6092151" y="4213620"/>
            <a:ext cx="2478235" cy="2434666"/>
            <a:chOff x="6092151" y="4213620"/>
            <a:chExt cx="2478235" cy="2434666"/>
          </a:xfrm>
        </p:grpSpPr>
        <p:sp>
          <p:nvSpPr>
            <p:cNvPr id="5" name="Ellipsi 4"/>
            <p:cNvSpPr/>
            <p:nvPr/>
          </p:nvSpPr>
          <p:spPr>
            <a:xfrm>
              <a:off x="6304789" y="4387256"/>
              <a:ext cx="2160000" cy="216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Ellipsi 5"/>
            <p:cNvSpPr/>
            <p:nvPr/>
          </p:nvSpPr>
          <p:spPr>
            <a:xfrm>
              <a:off x="6671106" y="4758286"/>
              <a:ext cx="1440000" cy="144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Ellipsi 6"/>
            <p:cNvSpPr/>
            <p:nvPr/>
          </p:nvSpPr>
          <p:spPr>
            <a:xfrm>
              <a:off x="7024507" y="5111086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Ellipsi 7"/>
            <p:cNvSpPr/>
            <p:nvPr/>
          </p:nvSpPr>
          <p:spPr>
            <a:xfrm>
              <a:off x="7301106" y="5388286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Ellipsi 8"/>
            <p:cNvSpPr/>
            <p:nvPr/>
          </p:nvSpPr>
          <p:spPr>
            <a:xfrm>
              <a:off x="7301106" y="50282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9"/>
            <p:cNvSpPr/>
            <p:nvPr/>
          </p:nvSpPr>
          <p:spPr>
            <a:xfrm>
              <a:off x="7301106" y="57311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Ellipsi 10"/>
            <p:cNvSpPr/>
            <p:nvPr/>
          </p:nvSpPr>
          <p:spPr>
            <a:xfrm>
              <a:off x="7294789" y="46610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Ellipsi 11"/>
            <p:cNvSpPr/>
            <p:nvPr/>
          </p:nvSpPr>
          <p:spPr>
            <a:xfrm>
              <a:off x="7856703" y="492807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Ellipsi 12"/>
            <p:cNvSpPr/>
            <p:nvPr/>
          </p:nvSpPr>
          <p:spPr>
            <a:xfrm>
              <a:off x="8045101" y="538949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Ellipsi 13"/>
            <p:cNvSpPr/>
            <p:nvPr/>
          </p:nvSpPr>
          <p:spPr>
            <a:xfrm>
              <a:off x="7851906" y="58868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Ellipsi 14"/>
            <p:cNvSpPr/>
            <p:nvPr/>
          </p:nvSpPr>
          <p:spPr>
            <a:xfrm>
              <a:off x="7294789" y="61154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Ellipsi 15"/>
            <p:cNvSpPr/>
            <p:nvPr/>
          </p:nvSpPr>
          <p:spPr>
            <a:xfrm>
              <a:off x="6565509" y="537725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Ellipsi 16"/>
            <p:cNvSpPr/>
            <p:nvPr/>
          </p:nvSpPr>
          <p:spPr>
            <a:xfrm>
              <a:off x="6777114" y="492807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Ellipsi 17"/>
            <p:cNvSpPr/>
            <p:nvPr/>
          </p:nvSpPr>
          <p:spPr>
            <a:xfrm>
              <a:off x="6789213" y="59111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Ellipsi 18"/>
            <p:cNvSpPr/>
            <p:nvPr/>
          </p:nvSpPr>
          <p:spPr>
            <a:xfrm>
              <a:off x="8135101" y="4708377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Ellipsi 19"/>
            <p:cNvSpPr/>
            <p:nvPr/>
          </p:nvSpPr>
          <p:spPr>
            <a:xfrm>
              <a:off x="7301106" y="4295571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Ellipsi 21"/>
            <p:cNvSpPr/>
            <p:nvPr/>
          </p:nvSpPr>
          <p:spPr>
            <a:xfrm>
              <a:off x="6187152" y="53882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Ellipsi 22"/>
            <p:cNvSpPr/>
            <p:nvPr/>
          </p:nvSpPr>
          <p:spPr>
            <a:xfrm>
              <a:off x="6557111" y="6181584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" name="Ellipsi 23"/>
            <p:cNvSpPr/>
            <p:nvPr/>
          </p:nvSpPr>
          <p:spPr>
            <a:xfrm>
              <a:off x="7301106" y="64682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" name="Ellipsi 24"/>
            <p:cNvSpPr/>
            <p:nvPr/>
          </p:nvSpPr>
          <p:spPr>
            <a:xfrm>
              <a:off x="8105022" y="6096362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Ellipsi 25"/>
            <p:cNvSpPr/>
            <p:nvPr/>
          </p:nvSpPr>
          <p:spPr>
            <a:xfrm>
              <a:off x="8390386" y="53882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Tekstiruutu 26"/>
            <p:cNvSpPr txBox="1"/>
            <p:nvPr/>
          </p:nvSpPr>
          <p:spPr>
            <a:xfrm>
              <a:off x="6092151" y="4213620"/>
              <a:ext cx="36099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/>
                <a:t>Cl</a:t>
              </a:r>
            </a:p>
          </p:txBody>
        </p:sp>
      </p:grpSp>
      <p:grpSp>
        <p:nvGrpSpPr>
          <p:cNvPr id="102" name="Ryhmä 101"/>
          <p:cNvGrpSpPr/>
          <p:nvPr/>
        </p:nvGrpSpPr>
        <p:grpSpPr>
          <a:xfrm>
            <a:off x="3479815" y="2097824"/>
            <a:ext cx="2372638" cy="2333636"/>
            <a:chOff x="3813199" y="2145127"/>
            <a:chExt cx="2372638" cy="2333636"/>
          </a:xfrm>
        </p:grpSpPr>
        <p:sp>
          <p:nvSpPr>
            <p:cNvPr id="29" name="Ellipsi 28"/>
            <p:cNvSpPr/>
            <p:nvPr/>
          </p:nvSpPr>
          <p:spPr>
            <a:xfrm>
              <a:off x="4025837" y="2318763"/>
              <a:ext cx="2160000" cy="216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" name="Ellipsi 29"/>
            <p:cNvSpPr/>
            <p:nvPr/>
          </p:nvSpPr>
          <p:spPr>
            <a:xfrm>
              <a:off x="4392154" y="2689793"/>
              <a:ext cx="1440000" cy="144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1" name="Ellipsi 30"/>
            <p:cNvSpPr/>
            <p:nvPr/>
          </p:nvSpPr>
          <p:spPr>
            <a:xfrm>
              <a:off x="4745555" y="3042593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2" name="Ellipsi 31"/>
            <p:cNvSpPr/>
            <p:nvPr/>
          </p:nvSpPr>
          <p:spPr>
            <a:xfrm>
              <a:off x="5022154" y="3319793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3" name="Ellipsi 32"/>
            <p:cNvSpPr/>
            <p:nvPr/>
          </p:nvSpPr>
          <p:spPr>
            <a:xfrm>
              <a:off x="5022154" y="2959793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4" name="Ellipsi 33"/>
            <p:cNvSpPr/>
            <p:nvPr/>
          </p:nvSpPr>
          <p:spPr>
            <a:xfrm>
              <a:off x="5022154" y="3662693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5" name="Ellipsi 34"/>
            <p:cNvSpPr/>
            <p:nvPr/>
          </p:nvSpPr>
          <p:spPr>
            <a:xfrm>
              <a:off x="5015837" y="2592593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6" name="Ellipsi 35"/>
            <p:cNvSpPr/>
            <p:nvPr/>
          </p:nvSpPr>
          <p:spPr>
            <a:xfrm>
              <a:off x="5577751" y="2859583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7" name="Ellipsi 36"/>
            <p:cNvSpPr/>
            <p:nvPr/>
          </p:nvSpPr>
          <p:spPr>
            <a:xfrm>
              <a:off x="5766149" y="33210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8" name="Ellipsi 37"/>
            <p:cNvSpPr/>
            <p:nvPr/>
          </p:nvSpPr>
          <p:spPr>
            <a:xfrm>
              <a:off x="5572954" y="3818393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9" name="Ellipsi 38"/>
            <p:cNvSpPr/>
            <p:nvPr/>
          </p:nvSpPr>
          <p:spPr>
            <a:xfrm>
              <a:off x="5015837" y="4046993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0" name="Ellipsi 39"/>
            <p:cNvSpPr/>
            <p:nvPr/>
          </p:nvSpPr>
          <p:spPr>
            <a:xfrm>
              <a:off x="4286557" y="3308763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" name="Ellipsi 40"/>
            <p:cNvSpPr/>
            <p:nvPr/>
          </p:nvSpPr>
          <p:spPr>
            <a:xfrm>
              <a:off x="4498162" y="2859583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2" name="Ellipsi 41"/>
            <p:cNvSpPr/>
            <p:nvPr/>
          </p:nvSpPr>
          <p:spPr>
            <a:xfrm>
              <a:off x="4510261" y="3842693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3" name="Ellipsi 42"/>
            <p:cNvSpPr/>
            <p:nvPr/>
          </p:nvSpPr>
          <p:spPr>
            <a:xfrm>
              <a:off x="5856149" y="2639884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4" name="Ellipsi 43"/>
            <p:cNvSpPr/>
            <p:nvPr/>
          </p:nvSpPr>
          <p:spPr>
            <a:xfrm>
              <a:off x="5022154" y="222707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1" name="Tekstiruutu 50"/>
            <p:cNvSpPr txBox="1"/>
            <p:nvPr/>
          </p:nvSpPr>
          <p:spPr>
            <a:xfrm>
              <a:off x="3813199" y="2145127"/>
              <a:ext cx="49084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/>
                <a:t>Mg</a:t>
              </a:r>
            </a:p>
          </p:txBody>
        </p:sp>
      </p:grpSp>
      <p:grpSp>
        <p:nvGrpSpPr>
          <p:cNvPr id="100" name="Ryhmä 99"/>
          <p:cNvGrpSpPr/>
          <p:nvPr/>
        </p:nvGrpSpPr>
        <p:grpSpPr>
          <a:xfrm>
            <a:off x="324436" y="2201942"/>
            <a:ext cx="1369724" cy="1223780"/>
            <a:chOff x="324436" y="2201942"/>
            <a:chExt cx="1369724" cy="1223780"/>
          </a:xfrm>
        </p:grpSpPr>
        <p:sp>
          <p:nvSpPr>
            <p:cNvPr id="55" name="Ellipsi 54"/>
            <p:cNvSpPr/>
            <p:nvPr/>
          </p:nvSpPr>
          <p:spPr>
            <a:xfrm>
              <a:off x="974160" y="2705722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6" name="Ellipsi 55"/>
            <p:cNvSpPr/>
            <p:nvPr/>
          </p:nvSpPr>
          <p:spPr>
            <a:xfrm>
              <a:off x="1250759" y="2982922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7" name="Ellipsi 56"/>
            <p:cNvSpPr/>
            <p:nvPr/>
          </p:nvSpPr>
          <p:spPr>
            <a:xfrm>
              <a:off x="1250759" y="2622922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5" name="Tekstiruutu 74"/>
            <p:cNvSpPr txBox="1"/>
            <p:nvPr/>
          </p:nvSpPr>
          <p:spPr>
            <a:xfrm>
              <a:off x="324436" y="2201942"/>
              <a:ext cx="32893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/>
                <a:t>H</a:t>
              </a:r>
            </a:p>
          </p:txBody>
        </p:sp>
      </p:grpSp>
      <p:grpSp>
        <p:nvGrpSpPr>
          <p:cNvPr id="101" name="Ryhmä 100"/>
          <p:cNvGrpSpPr/>
          <p:nvPr/>
        </p:nvGrpSpPr>
        <p:grpSpPr>
          <a:xfrm>
            <a:off x="1853519" y="4266904"/>
            <a:ext cx="1814939" cy="2045986"/>
            <a:chOff x="1998260" y="4249500"/>
            <a:chExt cx="1814939" cy="2045986"/>
          </a:xfrm>
        </p:grpSpPr>
        <p:sp>
          <p:nvSpPr>
            <p:cNvPr id="78" name="Ellipsi 77"/>
            <p:cNvSpPr/>
            <p:nvPr/>
          </p:nvSpPr>
          <p:spPr>
            <a:xfrm>
              <a:off x="2259204" y="4758286"/>
              <a:ext cx="1440000" cy="144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9" name="Ellipsi 78"/>
            <p:cNvSpPr/>
            <p:nvPr/>
          </p:nvSpPr>
          <p:spPr>
            <a:xfrm>
              <a:off x="2612605" y="5111086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0" name="Ellipsi 79"/>
            <p:cNvSpPr/>
            <p:nvPr/>
          </p:nvSpPr>
          <p:spPr>
            <a:xfrm>
              <a:off x="2889204" y="5388286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1" name="Ellipsi 80"/>
            <p:cNvSpPr/>
            <p:nvPr/>
          </p:nvSpPr>
          <p:spPr>
            <a:xfrm>
              <a:off x="2889204" y="50282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2" name="Ellipsi 81"/>
            <p:cNvSpPr/>
            <p:nvPr/>
          </p:nvSpPr>
          <p:spPr>
            <a:xfrm>
              <a:off x="2889204" y="57311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3" name="Ellipsi 82"/>
            <p:cNvSpPr/>
            <p:nvPr/>
          </p:nvSpPr>
          <p:spPr>
            <a:xfrm>
              <a:off x="2882887" y="46610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5" name="Ellipsi 84"/>
            <p:cNvSpPr/>
            <p:nvPr/>
          </p:nvSpPr>
          <p:spPr>
            <a:xfrm>
              <a:off x="3633199" y="538949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7" name="Ellipsi 86"/>
            <p:cNvSpPr/>
            <p:nvPr/>
          </p:nvSpPr>
          <p:spPr>
            <a:xfrm>
              <a:off x="2882887" y="61154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8" name="Ellipsi 87"/>
            <p:cNvSpPr/>
            <p:nvPr/>
          </p:nvSpPr>
          <p:spPr>
            <a:xfrm>
              <a:off x="2153607" y="537725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9" name="Tekstiruutu 98"/>
            <p:cNvSpPr txBox="1"/>
            <p:nvPr/>
          </p:nvSpPr>
          <p:spPr>
            <a:xfrm>
              <a:off x="1998260" y="4249500"/>
              <a:ext cx="30809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727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A341F3-048F-440B-B026-A2878B106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244B38-3A62-422D-9EEB-EBFC7123D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Avaa </a:t>
            </a:r>
            <a:r>
              <a:rPr lang="fi-FI" dirty="0" err="1"/>
              <a:t>Peda.netistä</a:t>
            </a:r>
            <a:r>
              <a:rPr lang="fi-FI" dirty="0"/>
              <a:t> harjoitus Atomin rakenne</a:t>
            </a:r>
          </a:p>
        </p:txBody>
      </p:sp>
    </p:spTree>
    <p:extLst>
      <p:ext uri="{BB962C8B-B14F-4D97-AF65-F5344CB8AC3E}">
        <p14:creationId xmlns:p14="http://schemas.microsoft.com/office/powerpoint/2010/main" val="3665673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Ryhmä 39"/>
          <p:cNvGrpSpPr/>
          <p:nvPr/>
        </p:nvGrpSpPr>
        <p:grpSpPr>
          <a:xfrm>
            <a:off x="70992" y="3469807"/>
            <a:ext cx="9073008" cy="3168352"/>
            <a:chOff x="70992" y="3469807"/>
            <a:chExt cx="9073008" cy="3168352"/>
          </a:xfrm>
        </p:grpSpPr>
        <p:sp>
          <p:nvSpPr>
            <p:cNvPr id="4" name="Suorakulmio 3"/>
            <p:cNvSpPr/>
            <p:nvPr/>
          </p:nvSpPr>
          <p:spPr>
            <a:xfrm>
              <a:off x="70992" y="3469807"/>
              <a:ext cx="504056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H</a:t>
              </a:r>
            </a:p>
          </p:txBody>
        </p:sp>
        <p:sp>
          <p:nvSpPr>
            <p:cNvPr id="5" name="Suorakulmio 4"/>
            <p:cNvSpPr/>
            <p:nvPr/>
          </p:nvSpPr>
          <p:spPr>
            <a:xfrm>
              <a:off x="70992" y="4261895"/>
              <a:ext cx="504056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Li</a:t>
              </a:r>
            </a:p>
          </p:txBody>
        </p:sp>
        <p:sp>
          <p:nvSpPr>
            <p:cNvPr id="6" name="Suorakulmio 5"/>
            <p:cNvSpPr/>
            <p:nvPr/>
          </p:nvSpPr>
          <p:spPr>
            <a:xfrm>
              <a:off x="575048" y="4261895"/>
              <a:ext cx="504056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 err="1"/>
                <a:t>Be</a:t>
              </a:r>
              <a:endParaRPr lang="fi-FI" b="1" dirty="0"/>
            </a:p>
          </p:txBody>
        </p:sp>
        <p:sp>
          <p:nvSpPr>
            <p:cNvPr id="7" name="Suorakulmio 6"/>
            <p:cNvSpPr/>
            <p:nvPr/>
          </p:nvSpPr>
          <p:spPr>
            <a:xfrm>
              <a:off x="6119664" y="4261895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B</a:t>
              </a:r>
            </a:p>
          </p:txBody>
        </p:sp>
        <p:sp>
          <p:nvSpPr>
            <p:cNvPr id="8" name="Suorakulmio 7"/>
            <p:cNvSpPr/>
            <p:nvPr/>
          </p:nvSpPr>
          <p:spPr>
            <a:xfrm>
              <a:off x="6623720" y="4261895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C</a:t>
              </a:r>
            </a:p>
          </p:txBody>
        </p:sp>
        <p:sp>
          <p:nvSpPr>
            <p:cNvPr id="9" name="Suorakulmio 8"/>
            <p:cNvSpPr/>
            <p:nvPr/>
          </p:nvSpPr>
          <p:spPr>
            <a:xfrm>
              <a:off x="7127776" y="4261895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N</a:t>
              </a:r>
            </a:p>
          </p:txBody>
        </p:sp>
        <p:sp>
          <p:nvSpPr>
            <p:cNvPr id="10" name="Suorakulmio 9"/>
            <p:cNvSpPr/>
            <p:nvPr/>
          </p:nvSpPr>
          <p:spPr>
            <a:xfrm>
              <a:off x="7631832" y="4261895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O</a:t>
              </a:r>
            </a:p>
          </p:txBody>
        </p:sp>
        <p:sp>
          <p:nvSpPr>
            <p:cNvPr id="11" name="Suorakulmio 10"/>
            <p:cNvSpPr/>
            <p:nvPr/>
          </p:nvSpPr>
          <p:spPr>
            <a:xfrm>
              <a:off x="70992" y="5053983"/>
              <a:ext cx="504056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Na</a:t>
              </a:r>
            </a:p>
          </p:txBody>
        </p:sp>
        <p:sp>
          <p:nvSpPr>
            <p:cNvPr id="12" name="Suorakulmio 11"/>
            <p:cNvSpPr/>
            <p:nvPr/>
          </p:nvSpPr>
          <p:spPr>
            <a:xfrm>
              <a:off x="1079104" y="5846071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 err="1"/>
                <a:t>Sc</a:t>
              </a:r>
              <a:endParaRPr lang="fi-FI" b="1" dirty="0"/>
            </a:p>
          </p:txBody>
        </p:sp>
        <p:sp>
          <p:nvSpPr>
            <p:cNvPr id="13" name="Suorakulmio 12"/>
            <p:cNvSpPr/>
            <p:nvPr/>
          </p:nvSpPr>
          <p:spPr>
            <a:xfrm>
              <a:off x="1583160" y="5846071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Ti</a:t>
              </a:r>
            </a:p>
          </p:txBody>
        </p:sp>
        <p:sp>
          <p:nvSpPr>
            <p:cNvPr id="14" name="Suorakulmio 13"/>
            <p:cNvSpPr/>
            <p:nvPr/>
          </p:nvSpPr>
          <p:spPr>
            <a:xfrm>
              <a:off x="2087216" y="5846071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V</a:t>
              </a:r>
            </a:p>
          </p:txBody>
        </p:sp>
        <p:sp>
          <p:nvSpPr>
            <p:cNvPr id="15" name="Suorakulmio 14"/>
            <p:cNvSpPr/>
            <p:nvPr/>
          </p:nvSpPr>
          <p:spPr>
            <a:xfrm>
              <a:off x="2591272" y="5846071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 err="1"/>
                <a:t>Cr</a:t>
              </a:r>
              <a:endParaRPr lang="fi-FI" b="1" dirty="0"/>
            </a:p>
          </p:txBody>
        </p:sp>
        <p:sp>
          <p:nvSpPr>
            <p:cNvPr id="16" name="Suorakulmio 15"/>
            <p:cNvSpPr/>
            <p:nvPr/>
          </p:nvSpPr>
          <p:spPr>
            <a:xfrm>
              <a:off x="3095328" y="5846071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700" b="1" dirty="0" err="1"/>
                <a:t>Mn</a:t>
              </a:r>
              <a:endParaRPr lang="fi-FI" sz="1700" b="1" dirty="0"/>
            </a:p>
          </p:txBody>
        </p:sp>
        <p:sp>
          <p:nvSpPr>
            <p:cNvPr id="17" name="Suorakulmio 16"/>
            <p:cNvSpPr/>
            <p:nvPr/>
          </p:nvSpPr>
          <p:spPr>
            <a:xfrm>
              <a:off x="3599384" y="5846071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 err="1"/>
                <a:t>Fe</a:t>
              </a:r>
              <a:endParaRPr lang="fi-FI" b="1" dirty="0"/>
            </a:p>
          </p:txBody>
        </p:sp>
        <p:sp>
          <p:nvSpPr>
            <p:cNvPr id="18" name="Suorakulmio 17"/>
            <p:cNvSpPr/>
            <p:nvPr/>
          </p:nvSpPr>
          <p:spPr>
            <a:xfrm>
              <a:off x="4103440" y="5846071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 err="1"/>
                <a:t>Co</a:t>
              </a:r>
              <a:endParaRPr lang="fi-FI" b="1" dirty="0"/>
            </a:p>
          </p:txBody>
        </p:sp>
        <p:sp>
          <p:nvSpPr>
            <p:cNvPr id="19" name="Suorakulmio 18"/>
            <p:cNvSpPr/>
            <p:nvPr/>
          </p:nvSpPr>
          <p:spPr>
            <a:xfrm>
              <a:off x="4607496" y="5846071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 err="1"/>
                <a:t>Ni</a:t>
              </a:r>
              <a:endParaRPr lang="fi-FI" b="1" dirty="0"/>
            </a:p>
          </p:txBody>
        </p:sp>
        <p:sp>
          <p:nvSpPr>
            <p:cNvPr id="20" name="Suorakulmio 19"/>
            <p:cNvSpPr/>
            <p:nvPr/>
          </p:nvSpPr>
          <p:spPr>
            <a:xfrm>
              <a:off x="5111552" y="5846071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 err="1"/>
                <a:t>Cu</a:t>
              </a:r>
              <a:endParaRPr lang="fi-FI" b="1" dirty="0"/>
            </a:p>
          </p:txBody>
        </p:sp>
        <p:sp>
          <p:nvSpPr>
            <p:cNvPr id="21" name="Suorakulmio 20"/>
            <p:cNvSpPr/>
            <p:nvPr/>
          </p:nvSpPr>
          <p:spPr>
            <a:xfrm>
              <a:off x="5615608" y="5846071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 err="1"/>
                <a:t>Zn</a:t>
              </a:r>
              <a:endParaRPr lang="fi-FI" b="1" dirty="0"/>
            </a:p>
          </p:txBody>
        </p:sp>
        <p:sp>
          <p:nvSpPr>
            <p:cNvPr id="22" name="Suorakulmio 21"/>
            <p:cNvSpPr/>
            <p:nvPr/>
          </p:nvSpPr>
          <p:spPr>
            <a:xfrm>
              <a:off x="6119664" y="5053983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 err="1"/>
                <a:t>Al</a:t>
              </a:r>
              <a:endParaRPr lang="fi-FI" b="1" dirty="0"/>
            </a:p>
          </p:txBody>
        </p:sp>
        <p:sp>
          <p:nvSpPr>
            <p:cNvPr id="23" name="Suorakulmio 22"/>
            <p:cNvSpPr/>
            <p:nvPr/>
          </p:nvSpPr>
          <p:spPr>
            <a:xfrm>
              <a:off x="6623720" y="5053983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 err="1"/>
                <a:t>Si</a:t>
              </a:r>
              <a:endParaRPr lang="fi-FI" b="1" dirty="0"/>
            </a:p>
          </p:txBody>
        </p:sp>
        <p:sp>
          <p:nvSpPr>
            <p:cNvPr id="24" name="Suorakulmio 23"/>
            <p:cNvSpPr/>
            <p:nvPr/>
          </p:nvSpPr>
          <p:spPr>
            <a:xfrm>
              <a:off x="7127776" y="5053983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P</a:t>
              </a:r>
            </a:p>
          </p:txBody>
        </p:sp>
        <p:sp>
          <p:nvSpPr>
            <p:cNvPr id="25" name="Suorakulmio 24"/>
            <p:cNvSpPr/>
            <p:nvPr/>
          </p:nvSpPr>
          <p:spPr>
            <a:xfrm>
              <a:off x="7631832" y="5053983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S</a:t>
              </a:r>
            </a:p>
          </p:txBody>
        </p:sp>
        <p:sp>
          <p:nvSpPr>
            <p:cNvPr id="26" name="Suorakulmio 25"/>
            <p:cNvSpPr/>
            <p:nvPr/>
          </p:nvSpPr>
          <p:spPr>
            <a:xfrm>
              <a:off x="70992" y="5846071"/>
              <a:ext cx="504056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K</a:t>
              </a:r>
            </a:p>
          </p:txBody>
        </p:sp>
        <p:sp>
          <p:nvSpPr>
            <p:cNvPr id="27" name="Suorakulmio 26"/>
            <p:cNvSpPr/>
            <p:nvPr/>
          </p:nvSpPr>
          <p:spPr>
            <a:xfrm>
              <a:off x="575048" y="5846071"/>
              <a:ext cx="504056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 err="1"/>
                <a:t>Ca</a:t>
              </a:r>
              <a:endParaRPr lang="fi-FI" b="1" dirty="0"/>
            </a:p>
          </p:txBody>
        </p:sp>
        <p:sp>
          <p:nvSpPr>
            <p:cNvPr id="28" name="Suorakulmio 27"/>
            <p:cNvSpPr/>
            <p:nvPr/>
          </p:nvSpPr>
          <p:spPr>
            <a:xfrm>
              <a:off x="6119664" y="5846071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 err="1"/>
                <a:t>Ga</a:t>
              </a:r>
              <a:endParaRPr lang="fi-FI" b="1" dirty="0"/>
            </a:p>
          </p:txBody>
        </p:sp>
        <p:sp>
          <p:nvSpPr>
            <p:cNvPr id="29" name="Suorakulmio 28"/>
            <p:cNvSpPr/>
            <p:nvPr/>
          </p:nvSpPr>
          <p:spPr>
            <a:xfrm>
              <a:off x="6623720" y="5846071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 err="1"/>
                <a:t>Ge</a:t>
              </a:r>
              <a:endParaRPr lang="fi-FI" b="1" dirty="0"/>
            </a:p>
          </p:txBody>
        </p:sp>
        <p:sp>
          <p:nvSpPr>
            <p:cNvPr id="30" name="Suorakulmio 29"/>
            <p:cNvSpPr/>
            <p:nvPr/>
          </p:nvSpPr>
          <p:spPr>
            <a:xfrm>
              <a:off x="7127776" y="5846071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As</a:t>
              </a:r>
            </a:p>
          </p:txBody>
        </p:sp>
        <p:sp>
          <p:nvSpPr>
            <p:cNvPr id="31" name="Suorakulmio 30"/>
            <p:cNvSpPr/>
            <p:nvPr/>
          </p:nvSpPr>
          <p:spPr>
            <a:xfrm>
              <a:off x="7631832" y="5846071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Se</a:t>
              </a:r>
            </a:p>
          </p:txBody>
        </p:sp>
        <p:sp>
          <p:nvSpPr>
            <p:cNvPr id="32" name="Suorakulmio 31"/>
            <p:cNvSpPr/>
            <p:nvPr/>
          </p:nvSpPr>
          <p:spPr>
            <a:xfrm>
              <a:off x="575048" y="5053983"/>
              <a:ext cx="504056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Mg</a:t>
              </a:r>
            </a:p>
          </p:txBody>
        </p:sp>
        <p:sp>
          <p:nvSpPr>
            <p:cNvPr id="33" name="Suorakulmio 32"/>
            <p:cNvSpPr/>
            <p:nvPr/>
          </p:nvSpPr>
          <p:spPr>
            <a:xfrm>
              <a:off x="8639944" y="3469807"/>
              <a:ext cx="504056" cy="792088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He</a:t>
              </a:r>
            </a:p>
          </p:txBody>
        </p:sp>
        <p:sp>
          <p:nvSpPr>
            <p:cNvPr id="34" name="Suorakulmio 33"/>
            <p:cNvSpPr/>
            <p:nvPr/>
          </p:nvSpPr>
          <p:spPr>
            <a:xfrm>
              <a:off x="8135888" y="4261895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F</a:t>
              </a:r>
            </a:p>
          </p:txBody>
        </p:sp>
        <p:sp>
          <p:nvSpPr>
            <p:cNvPr id="35" name="Suorakulmio 34"/>
            <p:cNvSpPr/>
            <p:nvPr/>
          </p:nvSpPr>
          <p:spPr>
            <a:xfrm>
              <a:off x="8639944" y="4261895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Ne</a:t>
              </a:r>
            </a:p>
          </p:txBody>
        </p:sp>
        <p:sp>
          <p:nvSpPr>
            <p:cNvPr id="36" name="Suorakulmio 35"/>
            <p:cNvSpPr/>
            <p:nvPr/>
          </p:nvSpPr>
          <p:spPr>
            <a:xfrm>
              <a:off x="8135888" y="5053983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Cl</a:t>
              </a:r>
            </a:p>
          </p:txBody>
        </p:sp>
        <p:sp>
          <p:nvSpPr>
            <p:cNvPr id="37" name="Suorakulmio 36"/>
            <p:cNvSpPr/>
            <p:nvPr/>
          </p:nvSpPr>
          <p:spPr>
            <a:xfrm>
              <a:off x="8639944" y="5053983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 err="1"/>
                <a:t>Ar</a:t>
              </a:r>
              <a:endParaRPr lang="fi-FI" b="1" dirty="0"/>
            </a:p>
          </p:txBody>
        </p:sp>
        <p:sp>
          <p:nvSpPr>
            <p:cNvPr id="38" name="Suorakulmio 37"/>
            <p:cNvSpPr/>
            <p:nvPr/>
          </p:nvSpPr>
          <p:spPr>
            <a:xfrm>
              <a:off x="8135888" y="5846071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 err="1"/>
                <a:t>Br</a:t>
              </a:r>
              <a:endParaRPr lang="fi-FI" b="1" dirty="0"/>
            </a:p>
          </p:txBody>
        </p:sp>
        <p:sp>
          <p:nvSpPr>
            <p:cNvPr id="39" name="Suorakulmio 38"/>
            <p:cNvSpPr/>
            <p:nvPr/>
          </p:nvSpPr>
          <p:spPr>
            <a:xfrm>
              <a:off x="8639944" y="5846071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Kr</a:t>
              </a:r>
            </a:p>
          </p:txBody>
        </p:sp>
      </p:grpSp>
      <p:sp>
        <p:nvSpPr>
          <p:cNvPr id="42" name="Tekstikehys 103"/>
          <p:cNvSpPr txBox="1"/>
          <p:nvPr/>
        </p:nvSpPr>
        <p:spPr>
          <a:xfrm>
            <a:off x="1509772" y="5187021"/>
            <a:ext cx="410583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400" dirty="0"/>
              <a:t>Sivuryhmissä ulkoelektronien määrä on 1 tai 2 (tai 3)</a:t>
            </a:r>
          </a:p>
        </p:txBody>
      </p:sp>
      <p:sp>
        <p:nvSpPr>
          <p:cNvPr id="63" name="Nuoli: Alas 62"/>
          <p:cNvSpPr/>
          <p:nvPr/>
        </p:nvSpPr>
        <p:spPr>
          <a:xfrm>
            <a:off x="6156006" y="3376647"/>
            <a:ext cx="484632" cy="978408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Nuoli: Alas 63"/>
          <p:cNvSpPr/>
          <p:nvPr/>
        </p:nvSpPr>
        <p:spPr>
          <a:xfrm>
            <a:off x="635837" y="2934731"/>
            <a:ext cx="484632" cy="978408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5" name="Nuoli: Alas 64"/>
          <p:cNvSpPr/>
          <p:nvPr/>
        </p:nvSpPr>
        <p:spPr>
          <a:xfrm>
            <a:off x="8646494" y="2845705"/>
            <a:ext cx="484632" cy="978408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6" name="Tekstiruutu 65"/>
          <p:cNvSpPr txBox="1"/>
          <p:nvPr/>
        </p:nvSpPr>
        <p:spPr>
          <a:xfrm>
            <a:off x="374930" y="3054603"/>
            <a:ext cx="10489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/>
              <a:t>2 </a:t>
            </a:r>
            <a:r>
              <a:rPr lang="fi-FI" dirty="0" err="1"/>
              <a:t>ulko</a:t>
            </a:r>
            <a:r>
              <a:rPr lang="fi-FI" dirty="0"/>
              <a:t>-e</a:t>
            </a:r>
            <a:r>
              <a:rPr lang="fi-FI" baseline="30000" dirty="0"/>
              <a:t>−</a:t>
            </a:r>
          </a:p>
        </p:txBody>
      </p:sp>
      <p:sp>
        <p:nvSpPr>
          <p:cNvPr id="67" name="Tekstiruutu 66"/>
          <p:cNvSpPr txBox="1"/>
          <p:nvPr/>
        </p:nvSpPr>
        <p:spPr>
          <a:xfrm>
            <a:off x="5976582" y="3526282"/>
            <a:ext cx="10489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/>
              <a:t>3 </a:t>
            </a:r>
            <a:r>
              <a:rPr lang="fi-FI" dirty="0" err="1"/>
              <a:t>ulko</a:t>
            </a:r>
            <a:r>
              <a:rPr lang="fi-FI" dirty="0"/>
              <a:t>-e</a:t>
            </a:r>
            <a:r>
              <a:rPr lang="fi-FI" baseline="30000" dirty="0"/>
              <a:t>−</a:t>
            </a:r>
          </a:p>
        </p:txBody>
      </p:sp>
      <p:sp>
        <p:nvSpPr>
          <p:cNvPr id="68" name="Tekstiruutu 67"/>
          <p:cNvSpPr txBox="1"/>
          <p:nvPr/>
        </p:nvSpPr>
        <p:spPr>
          <a:xfrm>
            <a:off x="8305360" y="2953071"/>
            <a:ext cx="8016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/>
              <a:t>oktetti</a:t>
            </a:r>
            <a:endParaRPr lang="fi-FI" baseline="30000" dirty="0"/>
          </a:p>
        </p:txBody>
      </p:sp>
      <p:sp>
        <p:nvSpPr>
          <p:cNvPr id="69" name="Nuoli: Alas 68"/>
          <p:cNvSpPr/>
          <p:nvPr/>
        </p:nvSpPr>
        <p:spPr>
          <a:xfrm>
            <a:off x="7621129" y="3376647"/>
            <a:ext cx="484632" cy="978408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0" name="Tekstiruutu 69"/>
          <p:cNvSpPr txBox="1"/>
          <p:nvPr/>
        </p:nvSpPr>
        <p:spPr>
          <a:xfrm>
            <a:off x="7397953" y="3543807"/>
            <a:ext cx="10489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/>
              <a:t>6 </a:t>
            </a:r>
            <a:r>
              <a:rPr lang="fi-FI" dirty="0" err="1"/>
              <a:t>ulko</a:t>
            </a:r>
            <a:r>
              <a:rPr lang="fi-FI" dirty="0"/>
              <a:t>-e</a:t>
            </a:r>
            <a:r>
              <a:rPr lang="fi-FI" baseline="30000" dirty="0"/>
              <a:t>−</a:t>
            </a:r>
          </a:p>
        </p:txBody>
      </p:sp>
      <p:pic>
        <p:nvPicPr>
          <p:cNvPr id="73" name="Kuva 72">
            <a:extLst>
              <a:ext uri="{FF2B5EF4-FFF2-40B4-BE49-F238E27FC236}">
                <a16:creationId xmlns:a16="http://schemas.microsoft.com/office/drawing/2014/main" id="{9E6F46AC-D06A-4215-BD7A-1B72C5DCC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7" y="29615"/>
            <a:ext cx="8762138" cy="275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2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695</TotalTime>
  <Words>746</Words>
  <Application>Microsoft Office PowerPoint</Application>
  <PresentationFormat>Näytössä katseltava diaesitys (4:3)</PresentationFormat>
  <Paragraphs>167</Paragraphs>
  <Slides>17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Office-teema</vt:lpstr>
      <vt:lpstr>Kaikki atomit koostuvat samanlaisista hiukkasista</vt:lpstr>
      <vt:lpstr>Tunnin ohjelma</vt:lpstr>
      <vt:lpstr>Demonstraatio</vt:lpstr>
      <vt:lpstr>Atomin rakenne</vt:lpstr>
      <vt:lpstr>Atomin rakenne</vt:lpstr>
      <vt:lpstr>Elektronirakenne</vt:lpstr>
      <vt:lpstr>Harjoitus</vt:lpstr>
      <vt:lpstr>Harjoitus</vt:lpstr>
      <vt:lpstr>PowerPoint-esitys</vt:lpstr>
      <vt:lpstr>Miksi seinien läpi ei voi kävellä?</vt:lpstr>
      <vt:lpstr>Demonstraatio</vt:lpstr>
      <vt:lpstr>Emissio ja absorptio atomimallissa</vt:lpstr>
      <vt:lpstr>Radioaktiivisuus</vt:lpstr>
      <vt:lpstr>Radioaktiivisuus</vt:lpstr>
      <vt:lpstr>Harjoitus</vt:lpstr>
      <vt:lpstr>Harjoitus</vt:lpstr>
      <vt:lpstr>Uudet alkuaineet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Tunnin otsikko kahdella rivillä</dc:title>
  <dc:creator>Jan Jansson</dc:creator>
  <cp:lastModifiedBy>Jan Jansson</cp:lastModifiedBy>
  <cp:revision>67</cp:revision>
  <dcterms:created xsi:type="dcterms:W3CDTF">2017-08-13T10:36:08Z</dcterms:created>
  <dcterms:modified xsi:type="dcterms:W3CDTF">2017-09-11T09:08:09Z</dcterms:modified>
</cp:coreProperties>
</file>