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8" r:id="rId8"/>
    <p:sldId id="267" r:id="rId9"/>
    <p:sldId id="263" r:id="rId10"/>
    <p:sldId id="269" r:id="rId11"/>
    <p:sldId id="264" r:id="rId12"/>
    <p:sldId id="265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119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CF7A-0134-4C6C-AA57-55B8DB08F6C1}" type="datetimeFigureOut">
              <a:rPr lang="fi-FI" smtClean="0"/>
              <a:t>6.1.2018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846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CF7A-0134-4C6C-AA57-55B8DB08F6C1}" type="datetimeFigureOut">
              <a:rPr lang="fi-FI" smtClean="0"/>
              <a:t>6.1.2018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4022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CF7A-0134-4C6C-AA57-55B8DB08F6C1}" type="datetimeFigureOut">
              <a:rPr lang="fi-FI" smtClean="0"/>
              <a:t>6.1.2018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48756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CF7A-0134-4C6C-AA57-55B8DB08F6C1}" type="datetimeFigureOut">
              <a:rPr lang="fi-FI" smtClean="0"/>
              <a:t>6.1.2018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18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CF7A-0134-4C6C-AA57-55B8DB08F6C1}" type="datetimeFigureOut">
              <a:rPr lang="fi-FI" smtClean="0"/>
              <a:t>6.1.2018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3482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CF7A-0134-4C6C-AA57-55B8DB08F6C1}" type="datetimeFigureOut">
              <a:rPr lang="fi-FI" smtClean="0"/>
              <a:t>6.1.2018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1670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CF7A-0134-4C6C-AA57-55B8DB08F6C1}" type="datetimeFigureOut">
              <a:rPr lang="fi-FI" smtClean="0"/>
              <a:t>6.1.2018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1519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CF7A-0134-4C6C-AA57-55B8DB08F6C1}" type="datetimeFigureOut">
              <a:rPr lang="fi-FI" smtClean="0"/>
              <a:t>6.1.2018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9978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CF7A-0134-4C6C-AA57-55B8DB08F6C1}" type="datetimeFigureOut">
              <a:rPr lang="fi-FI" smtClean="0"/>
              <a:t>6.1.2018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2370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CF7A-0134-4C6C-AA57-55B8DB08F6C1}" type="datetimeFigureOut">
              <a:rPr lang="fi-FI" smtClean="0"/>
              <a:t>6.1.2018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4700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CF7A-0134-4C6C-AA57-55B8DB08F6C1}" type="datetimeFigureOut">
              <a:rPr lang="fi-FI" smtClean="0"/>
              <a:t>6.1.2018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0930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6CF7A-0134-4C6C-AA57-55B8DB08F6C1}" type="datetimeFigureOut">
              <a:rPr lang="fi-FI" smtClean="0"/>
              <a:t>6.1.2018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1C20F-32C7-45E5-9077-B70D92C8C7E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3631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1.gif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12" Type="http://schemas.openxmlformats.org/officeDocument/2006/relationships/image" Target="../media/image30.gif"/><Relationship Id="rId17" Type="http://schemas.openxmlformats.org/officeDocument/2006/relationships/image" Target="../media/image35.gif"/><Relationship Id="rId2" Type="http://schemas.openxmlformats.org/officeDocument/2006/relationships/image" Target="../media/image20.gif"/><Relationship Id="rId16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gif"/><Relationship Id="rId11" Type="http://schemas.openxmlformats.org/officeDocument/2006/relationships/image" Target="../media/image29.gif"/><Relationship Id="rId5" Type="http://schemas.openxmlformats.org/officeDocument/2006/relationships/image" Target="../media/image23.gif"/><Relationship Id="rId15" Type="http://schemas.openxmlformats.org/officeDocument/2006/relationships/image" Target="../media/image33.gif"/><Relationship Id="rId10" Type="http://schemas.openxmlformats.org/officeDocument/2006/relationships/image" Target="../media/image28.gif"/><Relationship Id="rId4" Type="http://schemas.openxmlformats.org/officeDocument/2006/relationships/image" Target="../media/image22.gif"/><Relationship Id="rId9" Type="http://schemas.openxmlformats.org/officeDocument/2006/relationships/image" Target="../media/image27.gif"/><Relationship Id="rId14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4C4B1F9-0E53-4396-9FC3-96F7B86B8D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727" y="2701781"/>
            <a:ext cx="6271953" cy="2387600"/>
          </a:xfrm>
          <a:solidFill>
            <a:schemeClr val="bg1">
              <a:alpha val="80000"/>
            </a:schemeClr>
          </a:solidFill>
          <a:ln w="25400">
            <a:solidFill>
              <a:srgbClr val="0070C0"/>
            </a:solidFill>
          </a:ln>
        </p:spPr>
        <p:txBody>
          <a:bodyPr anchor="ctr" anchorCtr="1"/>
          <a:lstStyle/>
          <a:p>
            <a:r>
              <a:rPr lang="fi-FI" dirty="0">
                <a:solidFill>
                  <a:schemeClr val="tx1">
                    <a:alpha val="80000"/>
                  </a:schemeClr>
                </a:solidFill>
              </a:rPr>
              <a:t>Kodin kemikaaleja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913C470-8CA5-4132-B931-29C4A8ED13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5949" y="6018415"/>
            <a:ext cx="3965170" cy="702425"/>
          </a:xfrm>
          <a:solidFill>
            <a:schemeClr val="bg1">
              <a:alpha val="80000"/>
            </a:schemeClr>
          </a:solidFill>
          <a:ln w="25400">
            <a:solidFill>
              <a:srgbClr val="0070C0"/>
            </a:solidFill>
          </a:ln>
        </p:spPr>
        <p:txBody>
          <a:bodyPr anchor="ctr" anchorCtr="1"/>
          <a:lstStyle/>
          <a:p>
            <a:r>
              <a:rPr lang="fi-FI" dirty="0">
                <a:solidFill>
                  <a:schemeClr val="tx1">
                    <a:alpha val="80000"/>
                  </a:schemeClr>
                </a:solidFill>
              </a:rPr>
              <a:t>Jan Jansson @TYK 2017-18</a:t>
            </a:r>
          </a:p>
        </p:txBody>
      </p:sp>
    </p:spTree>
    <p:extLst>
      <p:ext uri="{BB962C8B-B14F-4D97-AF65-F5344CB8AC3E}">
        <p14:creationId xmlns:p14="http://schemas.microsoft.com/office/powerpoint/2010/main" val="708358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B9F987B6-214B-46F5-A968-A75218469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1" y="847724"/>
            <a:ext cx="9090579" cy="516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81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482952" cy="1143000"/>
          </a:xfrm>
        </p:spPr>
        <p:txBody>
          <a:bodyPr/>
          <a:lstStyle/>
          <a:p>
            <a:r>
              <a:rPr lang="fi-FI" dirty="0"/>
              <a:t>Tärkeitä alkuaineita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600200"/>
            <a:ext cx="5482952" cy="4525963"/>
          </a:xfrm>
        </p:spPr>
        <p:txBody>
          <a:bodyPr>
            <a:normAutofit/>
          </a:bodyPr>
          <a:lstStyle/>
          <a:p>
            <a:r>
              <a:rPr lang="fi-FI" dirty="0"/>
              <a:t>Happi (O) on väritön kaasu, jota ihminen hengittää. Ilmassa on 21% happea. Aine ei voi palaa ilman happea.</a:t>
            </a:r>
          </a:p>
          <a:p>
            <a:r>
              <a:rPr lang="fi-FI" dirty="0"/>
              <a:t>Hiili (C) esiintyy luonnossa grafiittina (lyijykynässä), mutta myös timantti on hiiltä. </a:t>
            </a:r>
          </a:p>
          <a:p>
            <a:r>
              <a:rPr lang="fi-FI" dirty="0"/>
              <a:t>Typpi (N) on väritön kaasu, jota on ilmassa 78%. Typpeä ei voi hengittää.</a:t>
            </a:r>
          </a:p>
        </p:txBody>
      </p:sp>
      <p:pic>
        <p:nvPicPr>
          <p:cNvPr id="4" name="Kuva 3" descr="hiili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rcRect l="27163" r="24013"/>
          <a:stretch>
            <a:fillRect/>
          </a:stretch>
        </p:blipFill>
        <p:spPr>
          <a:xfrm>
            <a:off x="6156176" y="3356993"/>
            <a:ext cx="2520000" cy="3090445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00" y="692696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77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915000" cy="1143000"/>
          </a:xfrm>
        </p:spPr>
        <p:txBody>
          <a:bodyPr/>
          <a:lstStyle/>
          <a:p>
            <a:r>
              <a:rPr lang="fi-FI" dirty="0"/>
              <a:t>Tärkeitä alkuaineita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57200" y="1268760"/>
            <a:ext cx="5698976" cy="5256584"/>
          </a:xfrm>
        </p:spPr>
        <p:txBody>
          <a:bodyPr>
            <a:normAutofit/>
          </a:bodyPr>
          <a:lstStyle/>
          <a:p>
            <a:r>
              <a:rPr lang="fi-FI" dirty="0"/>
              <a:t>Alumiinia (</a:t>
            </a:r>
            <a:r>
              <a:rPr lang="fi-FI" dirty="0" err="1"/>
              <a:t>Al</a:t>
            </a:r>
            <a:r>
              <a:rPr lang="fi-FI" dirty="0"/>
              <a:t>) on mm. juomatölkeissä ja alumiinifoliossa.</a:t>
            </a:r>
          </a:p>
          <a:p>
            <a:r>
              <a:rPr lang="fi-FI" dirty="0"/>
              <a:t>Rauta (</a:t>
            </a:r>
            <a:r>
              <a:rPr lang="fi-FI" dirty="0" err="1"/>
              <a:t>Fe</a:t>
            </a:r>
            <a:r>
              <a:rPr lang="fi-FI" dirty="0"/>
              <a:t>) on yleisin metalli. Se ruostuu helposti.</a:t>
            </a:r>
          </a:p>
          <a:p>
            <a:r>
              <a:rPr lang="fi-FI" dirty="0"/>
              <a:t>Kloori (Cl) on vihreä, myrkyllinen kaasu. Sitä käytetään vedenpuhdistuksessa uimahalleissa.</a:t>
            </a:r>
          </a:p>
          <a:p>
            <a:r>
              <a:rPr lang="fi-FI" dirty="0"/>
              <a:t>Rikki (S) on keltainen, kiinteä aine. Rikkiä esiintyy tulivuorten lähellä. Sitä on myös </a:t>
            </a:r>
            <a:r>
              <a:rPr lang="fi-FI" dirty="0" err="1"/>
              <a:t>hiuksissä</a:t>
            </a:r>
            <a:r>
              <a:rPr lang="fi-FI" dirty="0"/>
              <a:t> ja kynsissä.</a:t>
            </a:r>
          </a:p>
        </p:txBody>
      </p:sp>
      <p:pic>
        <p:nvPicPr>
          <p:cNvPr id="4" name="Kuva 3" descr="alumiini 2.jpg"/>
          <p:cNvPicPr>
            <a:picLocks noChangeAspect="1"/>
          </p:cNvPicPr>
          <p:nvPr/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6349117" y="107778"/>
            <a:ext cx="2705566" cy="1620000"/>
          </a:xfrm>
          <a:prstGeom prst="rect">
            <a:avLst/>
          </a:prstGeom>
        </p:spPr>
      </p:pic>
      <p:pic>
        <p:nvPicPr>
          <p:cNvPr id="6" name="Kuva 5" descr="kloori.jpg"/>
          <p:cNvPicPr>
            <a:picLocks noChangeAspect="1"/>
          </p:cNvPicPr>
          <p:nvPr/>
        </p:nvPicPr>
        <p:blipFill>
          <a:blip r:embed="rId3" cstate="print">
            <a:lum bright="20000"/>
          </a:blip>
          <a:stretch>
            <a:fillRect/>
          </a:stretch>
        </p:blipFill>
        <p:spPr>
          <a:xfrm>
            <a:off x="6356049" y="3495048"/>
            <a:ext cx="2705565" cy="1620000"/>
          </a:xfrm>
          <a:prstGeom prst="rect">
            <a:avLst/>
          </a:prstGeom>
        </p:spPr>
      </p:pic>
      <p:pic>
        <p:nvPicPr>
          <p:cNvPr id="7" name="Kuva 6" descr="rikki.jpg"/>
          <p:cNvPicPr>
            <a:picLocks noChangeAspect="1"/>
          </p:cNvPicPr>
          <p:nvPr/>
        </p:nvPicPr>
        <p:blipFill>
          <a:blip r:embed="rId4" cstate="print">
            <a:lum bright="20000"/>
          </a:blip>
          <a:stretch>
            <a:fillRect/>
          </a:stretch>
        </p:blipFill>
        <p:spPr>
          <a:xfrm>
            <a:off x="6353726" y="5178449"/>
            <a:ext cx="2705566" cy="1620000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17" y="1801413"/>
            <a:ext cx="2705566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2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Avaa </a:t>
            </a:r>
            <a:r>
              <a:rPr lang="fi-FI" dirty="0" err="1"/>
              <a:t>Peda.netissä</a:t>
            </a:r>
            <a:r>
              <a:rPr lang="fi-FI" dirty="0"/>
              <a:t> </a:t>
            </a:r>
            <a:r>
              <a:rPr lang="fi-FI" dirty="0" err="1"/>
              <a:t>Quizlet</a:t>
            </a:r>
            <a:r>
              <a:rPr lang="fi-FI" dirty="0"/>
              <a:t>: Alkuaine ja kemiallinen merkki</a:t>
            </a:r>
          </a:p>
          <a:p>
            <a:r>
              <a:rPr lang="fi-FI" dirty="0"/>
              <a:t>Täytetään ristikko</a:t>
            </a:r>
          </a:p>
        </p:txBody>
      </p:sp>
    </p:spTree>
    <p:extLst>
      <p:ext uri="{BB962C8B-B14F-4D97-AF65-F5344CB8AC3E}">
        <p14:creationId xmlns:p14="http://schemas.microsoft.com/office/powerpoint/2010/main" val="803430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C01D45-2889-40AD-92DA-165741B3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Tunnin ohjelma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769CC51-8CE1-400B-BD3E-B24A80082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Kodin kemikaaleja</a:t>
            </a:r>
          </a:p>
          <a:p>
            <a:r>
              <a:rPr lang="fi-FI" dirty="0"/>
              <a:t>Varoitusmerkit</a:t>
            </a:r>
          </a:p>
          <a:p>
            <a:r>
              <a:rPr lang="fi-FI" dirty="0"/>
              <a:t>Yhdisteiden kaavoja</a:t>
            </a:r>
          </a:p>
          <a:p>
            <a:r>
              <a:rPr lang="fi-FI" dirty="0"/>
              <a:t>Alkuaineita</a:t>
            </a:r>
          </a:p>
        </p:txBody>
      </p:sp>
    </p:spTree>
    <p:extLst>
      <p:ext uri="{BB962C8B-B14F-4D97-AF65-F5344CB8AC3E}">
        <p14:creationId xmlns:p14="http://schemas.microsoft.com/office/powerpoint/2010/main" val="2304482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6648" y="65542"/>
            <a:ext cx="4212843" cy="1040052"/>
          </a:xfrm>
        </p:spPr>
        <p:txBody>
          <a:bodyPr>
            <a:normAutofit/>
          </a:bodyPr>
          <a:lstStyle/>
          <a:p>
            <a:r>
              <a:rPr lang="fi-FI" dirty="0"/>
              <a:t>Kodin kemikaaleja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90" y="1785303"/>
            <a:ext cx="2705566" cy="1620000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7735" y="962998"/>
            <a:ext cx="1724445" cy="2880000"/>
          </a:xfrm>
          <a:prstGeom prst="rect">
            <a:avLst/>
          </a:prstGeom>
        </p:spPr>
      </p:pic>
      <p:pic>
        <p:nvPicPr>
          <p:cNvPr id="11" name="Kuva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90" y="3471527"/>
            <a:ext cx="2705566" cy="1620000"/>
          </a:xfrm>
          <a:prstGeom prst="rect">
            <a:avLst/>
          </a:prstGeom>
        </p:spPr>
      </p:pic>
      <p:pic>
        <p:nvPicPr>
          <p:cNvPr id="12" name="Kuva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564" y="962998"/>
            <a:ext cx="2151111" cy="2880000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07" y="962998"/>
            <a:ext cx="1724444" cy="2880000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739" y="3976050"/>
            <a:ext cx="1616664" cy="2700000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05" y="3976050"/>
            <a:ext cx="1616664" cy="2700000"/>
          </a:xfrm>
          <a:prstGeom prst="rect">
            <a:avLst/>
          </a:prstGeom>
        </p:spPr>
      </p:pic>
      <p:pic>
        <p:nvPicPr>
          <p:cNvPr id="22" name="Kuva 2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90" y="5157752"/>
            <a:ext cx="2705566" cy="1620000"/>
          </a:xfrm>
          <a:prstGeom prst="rect">
            <a:avLst/>
          </a:prstGeom>
        </p:spPr>
      </p:pic>
      <p:sp>
        <p:nvSpPr>
          <p:cNvPr id="23" name="Tekstiruutu 22"/>
          <p:cNvSpPr txBox="1"/>
          <p:nvPr/>
        </p:nvSpPr>
        <p:spPr>
          <a:xfrm>
            <a:off x="212654" y="3405303"/>
            <a:ext cx="853054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kloriitti</a:t>
            </a:r>
          </a:p>
        </p:txBody>
      </p:sp>
      <p:sp>
        <p:nvSpPr>
          <p:cNvPr id="24" name="Tekstiruutu 23"/>
          <p:cNvSpPr txBox="1"/>
          <p:nvPr/>
        </p:nvSpPr>
        <p:spPr>
          <a:xfrm>
            <a:off x="2050922" y="3394075"/>
            <a:ext cx="1633524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desinfiointiaine</a:t>
            </a:r>
          </a:p>
        </p:txBody>
      </p:sp>
      <p:sp>
        <p:nvSpPr>
          <p:cNvPr id="25" name="Tekstiruutu 24"/>
          <p:cNvSpPr txBox="1"/>
          <p:nvPr/>
        </p:nvSpPr>
        <p:spPr>
          <a:xfrm>
            <a:off x="3943071" y="3394075"/>
            <a:ext cx="1654748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hyönteismyrkky</a:t>
            </a:r>
          </a:p>
        </p:txBody>
      </p:sp>
      <p:sp>
        <p:nvSpPr>
          <p:cNvPr id="26" name="Tekstiruutu 25"/>
          <p:cNvSpPr txBox="1"/>
          <p:nvPr/>
        </p:nvSpPr>
        <p:spPr>
          <a:xfrm>
            <a:off x="516405" y="6264531"/>
            <a:ext cx="638316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lipeä</a:t>
            </a:r>
          </a:p>
        </p:txBody>
      </p:sp>
      <p:sp>
        <p:nvSpPr>
          <p:cNvPr id="27" name="Tekstiruutu 26"/>
          <p:cNvSpPr txBox="1"/>
          <p:nvPr/>
        </p:nvSpPr>
        <p:spPr>
          <a:xfrm>
            <a:off x="2902345" y="4483982"/>
            <a:ext cx="2134752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kynsilakanpoistoaine</a:t>
            </a:r>
          </a:p>
        </p:txBody>
      </p:sp>
      <p:sp>
        <p:nvSpPr>
          <p:cNvPr id="29" name="Tekstiruutu 28"/>
          <p:cNvSpPr txBox="1"/>
          <p:nvPr/>
        </p:nvSpPr>
        <p:spPr>
          <a:xfrm>
            <a:off x="6210059" y="2884417"/>
            <a:ext cx="1220462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akkuhappo</a:t>
            </a:r>
          </a:p>
        </p:txBody>
      </p:sp>
      <p:sp>
        <p:nvSpPr>
          <p:cNvPr id="30" name="Tekstiruutu 29"/>
          <p:cNvSpPr txBox="1"/>
          <p:nvPr/>
        </p:nvSpPr>
        <p:spPr>
          <a:xfrm>
            <a:off x="7184176" y="4668648"/>
            <a:ext cx="1522596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hammastahna</a:t>
            </a:r>
          </a:p>
        </p:txBody>
      </p:sp>
      <p:sp>
        <p:nvSpPr>
          <p:cNvPr id="31" name="Tekstiruutu 30"/>
          <p:cNvSpPr txBox="1"/>
          <p:nvPr/>
        </p:nvSpPr>
        <p:spPr>
          <a:xfrm>
            <a:off x="6142811" y="6321570"/>
            <a:ext cx="2294859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lääkeaineet, entsyymit</a:t>
            </a:r>
          </a:p>
        </p:txBody>
      </p:sp>
      <p:pic>
        <p:nvPicPr>
          <p:cNvPr id="32" name="Kuva 3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743" y="63662"/>
            <a:ext cx="2168927" cy="1620000"/>
          </a:xfrm>
          <a:prstGeom prst="rect">
            <a:avLst/>
          </a:prstGeom>
        </p:spPr>
      </p:pic>
      <p:sp>
        <p:nvSpPr>
          <p:cNvPr id="33" name="Tekstiruutu 32"/>
          <p:cNvSpPr txBox="1"/>
          <p:nvPr/>
        </p:nvSpPr>
        <p:spPr>
          <a:xfrm>
            <a:off x="7237268" y="1298387"/>
            <a:ext cx="1416413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konetiskiaine</a:t>
            </a:r>
          </a:p>
        </p:txBody>
      </p:sp>
    </p:spTree>
    <p:extLst>
      <p:ext uri="{BB962C8B-B14F-4D97-AF65-F5344CB8AC3E}">
        <p14:creationId xmlns:p14="http://schemas.microsoft.com/office/powerpoint/2010/main" val="377322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6648" y="65542"/>
            <a:ext cx="4212843" cy="1023426"/>
          </a:xfrm>
        </p:spPr>
        <p:txBody>
          <a:bodyPr>
            <a:normAutofit/>
          </a:bodyPr>
          <a:lstStyle/>
          <a:p>
            <a:r>
              <a:rPr lang="fi-FI" dirty="0"/>
              <a:t>Kodin kemikaaleja</a:t>
            </a: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55" y="2986050"/>
            <a:ext cx="3200000" cy="1800000"/>
          </a:xfrm>
          <a:prstGeom prst="rect">
            <a:avLst/>
          </a:prstGeom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601" y="1008816"/>
            <a:ext cx="3200000" cy="1800000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5415" y="2968887"/>
            <a:ext cx="3006186" cy="1800000"/>
          </a:xfrm>
          <a:prstGeom prst="rect">
            <a:avLst/>
          </a:prstGeom>
        </p:spPr>
      </p:pic>
      <p:pic>
        <p:nvPicPr>
          <p:cNvPr id="19" name="Kuva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55" y="1008816"/>
            <a:ext cx="3006186" cy="1800000"/>
          </a:xfrm>
          <a:prstGeom prst="rect">
            <a:avLst/>
          </a:prstGeom>
        </p:spPr>
      </p:pic>
      <p:pic>
        <p:nvPicPr>
          <p:cNvPr id="20" name="Kuva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255" y="4883132"/>
            <a:ext cx="2758304" cy="1800000"/>
          </a:xfrm>
          <a:prstGeom prst="rect">
            <a:avLst/>
          </a:prstGeom>
        </p:spPr>
      </p:pic>
      <p:pic>
        <p:nvPicPr>
          <p:cNvPr id="21" name="Kuva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670" y="4883132"/>
            <a:ext cx="3006186" cy="180000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974" y="52809"/>
            <a:ext cx="2151111" cy="2880000"/>
          </a:xfrm>
          <a:prstGeom prst="rect">
            <a:avLst/>
          </a:prstGeom>
        </p:spPr>
      </p:pic>
      <p:sp>
        <p:nvSpPr>
          <p:cNvPr id="22" name="Tekstiruutu 21"/>
          <p:cNvSpPr txBox="1"/>
          <p:nvPr/>
        </p:nvSpPr>
        <p:spPr>
          <a:xfrm>
            <a:off x="243659" y="2343435"/>
            <a:ext cx="1432893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polypropeeni</a:t>
            </a:r>
          </a:p>
        </p:txBody>
      </p:sp>
      <p:sp>
        <p:nvSpPr>
          <p:cNvPr id="23" name="Tekstiruutu 22"/>
          <p:cNvSpPr txBox="1"/>
          <p:nvPr/>
        </p:nvSpPr>
        <p:spPr>
          <a:xfrm>
            <a:off x="3445026" y="1903498"/>
            <a:ext cx="1341649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etikkahappo</a:t>
            </a:r>
          </a:p>
        </p:txBody>
      </p:sp>
      <p:sp>
        <p:nvSpPr>
          <p:cNvPr id="24" name="Tekstiruutu 23"/>
          <p:cNvSpPr txBox="1"/>
          <p:nvPr/>
        </p:nvSpPr>
        <p:spPr>
          <a:xfrm>
            <a:off x="6594067" y="1390613"/>
            <a:ext cx="2403671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natriumvetykarbonaatti</a:t>
            </a:r>
          </a:p>
        </p:txBody>
      </p:sp>
      <p:sp>
        <p:nvSpPr>
          <p:cNvPr id="25" name="Tekstiruutu 24"/>
          <p:cNvSpPr txBox="1"/>
          <p:nvPr/>
        </p:nvSpPr>
        <p:spPr>
          <a:xfrm>
            <a:off x="166255" y="4123047"/>
            <a:ext cx="1272271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etanoliliuos</a:t>
            </a:r>
          </a:p>
        </p:txBody>
      </p:sp>
      <p:sp>
        <p:nvSpPr>
          <p:cNvPr id="26" name="Tekstiruutu 25"/>
          <p:cNvSpPr txBox="1"/>
          <p:nvPr/>
        </p:nvSpPr>
        <p:spPr>
          <a:xfrm>
            <a:off x="5388483" y="3291976"/>
            <a:ext cx="1022524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propaani</a:t>
            </a:r>
          </a:p>
        </p:txBody>
      </p:sp>
      <p:pic>
        <p:nvPicPr>
          <p:cNvPr id="28" name="Kuva 27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5516" y="3083477"/>
            <a:ext cx="2366973" cy="1620000"/>
          </a:xfrm>
          <a:prstGeom prst="rect">
            <a:avLst/>
          </a:prstGeom>
        </p:spPr>
      </p:pic>
      <p:sp>
        <p:nvSpPr>
          <p:cNvPr id="29" name="Tekstiruutu 28"/>
          <p:cNvSpPr txBox="1"/>
          <p:nvPr/>
        </p:nvSpPr>
        <p:spPr>
          <a:xfrm>
            <a:off x="6861032" y="4206050"/>
            <a:ext cx="934871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alumiini</a:t>
            </a:r>
          </a:p>
        </p:txBody>
      </p:sp>
      <p:sp>
        <p:nvSpPr>
          <p:cNvPr id="30" name="Tekstiruutu 29"/>
          <p:cNvSpPr txBox="1"/>
          <p:nvPr/>
        </p:nvSpPr>
        <p:spPr>
          <a:xfrm>
            <a:off x="270366" y="6095810"/>
            <a:ext cx="1774525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glyseroli, tensidit</a:t>
            </a:r>
          </a:p>
        </p:txBody>
      </p:sp>
      <p:sp>
        <p:nvSpPr>
          <p:cNvPr id="31" name="Tekstiruutu 30"/>
          <p:cNvSpPr txBox="1"/>
          <p:nvPr/>
        </p:nvSpPr>
        <p:spPr>
          <a:xfrm>
            <a:off x="3410819" y="6141741"/>
            <a:ext cx="2106987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sakkaroosi C</a:t>
            </a:r>
            <a:r>
              <a:rPr lang="fi-FI" baseline="-25000" dirty="0"/>
              <a:t>12</a:t>
            </a:r>
            <a:r>
              <a:rPr lang="fi-FI" dirty="0"/>
              <a:t>H</a:t>
            </a:r>
            <a:r>
              <a:rPr lang="fi-FI" baseline="-25000" dirty="0"/>
              <a:t>22</a:t>
            </a:r>
            <a:r>
              <a:rPr lang="fi-FI" dirty="0"/>
              <a:t>O</a:t>
            </a:r>
            <a:r>
              <a:rPr lang="fi-FI" baseline="-25000" dirty="0"/>
              <a:t>11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643" y="4883132"/>
            <a:ext cx="2749442" cy="1800000"/>
          </a:xfrm>
          <a:prstGeom prst="rect">
            <a:avLst/>
          </a:prstGeom>
        </p:spPr>
      </p:pic>
      <p:sp>
        <p:nvSpPr>
          <p:cNvPr id="32" name="Tekstiruutu 31"/>
          <p:cNvSpPr txBox="1"/>
          <p:nvPr/>
        </p:nvSpPr>
        <p:spPr>
          <a:xfrm>
            <a:off x="7763076" y="6141741"/>
            <a:ext cx="962379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e-koodit</a:t>
            </a:r>
            <a:endParaRPr lang="fi-FI" baseline="-25000" dirty="0"/>
          </a:p>
        </p:txBody>
      </p:sp>
    </p:spTree>
    <p:extLst>
      <p:ext uri="{BB962C8B-B14F-4D97-AF65-F5344CB8AC3E}">
        <p14:creationId xmlns:p14="http://schemas.microsoft.com/office/powerpoint/2010/main" val="200393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9337E6-CDA2-4BB1-BD12-9E9E9551B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018" y="174625"/>
            <a:ext cx="3725863" cy="733425"/>
          </a:xfrm>
        </p:spPr>
        <p:txBody>
          <a:bodyPr/>
          <a:lstStyle/>
          <a:p>
            <a:r>
              <a:rPr lang="fi-FI" dirty="0"/>
              <a:t>Varoitusmerkit</a:t>
            </a:r>
          </a:p>
        </p:txBody>
      </p:sp>
      <p:pic>
        <p:nvPicPr>
          <p:cNvPr id="4" name="Kuva 3" descr="hapettava.gif">
            <a:extLst>
              <a:ext uri="{FF2B5EF4-FFF2-40B4-BE49-F238E27FC236}">
                <a16:creationId xmlns:a16="http://schemas.microsoft.com/office/drawing/2014/main" id="{78B5D831-80F6-476F-877D-CD9C069925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36101" y="1050925"/>
            <a:ext cx="1512888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uva 4" descr="krooninen terveyshaitta.gif">
            <a:extLst>
              <a:ext uri="{FF2B5EF4-FFF2-40B4-BE49-F238E27FC236}">
                <a16:creationId xmlns:a16="http://schemas.microsoft.com/office/drawing/2014/main" id="{CD43BCFE-E9AF-4F2E-8E45-80C0C48D464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7414" y="1050925"/>
            <a:ext cx="1511300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uva 5" descr="paineen alainen kaasu.gif">
            <a:extLst>
              <a:ext uri="{FF2B5EF4-FFF2-40B4-BE49-F238E27FC236}">
                <a16:creationId xmlns:a16="http://schemas.microsoft.com/office/drawing/2014/main" id="{B0BE28FE-9039-410F-A1A9-170BA68EE9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6101" y="4867275"/>
            <a:ext cx="1512888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Kuva 6" descr="räjähtävä.gif">
            <a:extLst>
              <a:ext uri="{FF2B5EF4-FFF2-40B4-BE49-F238E27FC236}">
                <a16:creationId xmlns:a16="http://schemas.microsoft.com/office/drawing/2014/main" id="{CEBF3D13-A1A7-4EB7-9732-32B3103EA30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451" y="4795838"/>
            <a:ext cx="1443038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Kuva 7" descr="syttyvä.gif">
            <a:extLst>
              <a:ext uri="{FF2B5EF4-FFF2-40B4-BE49-F238E27FC236}">
                <a16:creationId xmlns:a16="http://schemas.microsoft.com/office/drawing/2014/main" id="{3076DCC3-2965-490D-A8D3-B508A4858A3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014" y="2924175"/>
            <a:ext cx="1552575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Kuva 8" descr="syövyttävä.gif">
            <a:extLst>
              <a:ext uri="{FF2B5EF4-FFF2-40B4-BE49-F238E27FC236}">
                <a16:creationId xmlns:a16="http://schemas.microsoft.com/office/drawing/2014/main" id="{0AEFDF9C-EDD1-4812-9E80-22489A3D531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17414" y="5011738"/>
            <a:ext cx="1511300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Kuva 9" descr="terveyshaitta.gif">
            <a:extLst>
              <a:ext uri="{FF2B5EF4-FFF2-40B4-BE49-F238E27FC236}">
                <a16:creationId xmlns:a16="http://schemas.microsoft.com/office/drawing/2014/main" id="{E6F9F799-A626-45DA-A0C3-297353F4120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17414" y="2995613"/>
            <a:ext cx="1511300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Kuva 10" descr="välitön myrkyllisyys.gif">
            <a:extLst>
              <a:ext uri="{FF2B5EF4-FFF2-40B4-BE49-F238E27FC236}">
                <a16:creationId xmlns:a16="http://schemas.microsoft.com/office/drawing/2014/main" id="{F536C5E1-554D-4A39-8718-782795B20FE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36101" y="2924175"/>
            <a:ext cx="1482725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Kuva 11" descr="ympäristövaarat.gif">
            <a:extLst>
              <a:ext uri="{FF2B5EF4-FFF2-40B4-BE49-F238E27FC236}">
                <a16:creationId xmlns:a16="http://schemas.microsoft.com/office/drawing/2014/main" id="{3CE11477-396A-4489-B906-DD867B0D99F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6014" y="1123950"/>
            <a:ext cx="1512887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Kuva 12" descr="hapettava.gif">
            <a:extLst>
              <a:ext uri="{FF2B5EF4-FFF2-40B4-BE49-F238E27FC236}">
                <a16:creationId xmlns:a16="http://schemas.microsoft.com/office/drawing/2014/main" id="{C2D7B0F1-3517-42C2-801F-967C7F8892D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17189" y="1843088"/>
            <a:ext cx="7191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Kuva 13" descr="myrkyllinen_01.gif">
            <a:extLst>
              <a:ext uri="{FF2B5EF4-FFF2-40B4-BE49-F238E27FC236}">
                <a16:creationId xmlns:a16="http://schemas.microsoft.com/office/drawing/2014/main" id="{46B4A93C-561C-419C-9DC8-CFA3EADC130C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17189" y="3716338"/>
            <a:ext cx="71913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Kuva 14" descr="syövyttävä_01.gif">
            <a:extLst>
              <a:ext uri="{FF2B5EF4-FFF2-40B4-BE49-F238E27FC236}">
                <a16:creationId xmlns:a16="http://schemas.microsoft.com/office/drawing/2014/main" id="{AF1B618C-565A-475E-8AEC-C4D1E129A408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25476" y="5948363"/>
            <a:ext cx="719138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Kuva 15" descr="haitallinen ärsyttävä.gif">
            <a:extLst>
              <a:ext uri="{FF2B5EF4-FFF2-40B4-BE49-F238E27FC236}">
                <a16:creationId xmlns:a16="http://schemas.microsoft.com/office/drawing/2014/main" id="{E65FD992-0F56-448E-A845-B7FBEA901104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68351" y="3859213"/>
            <a:ext cx="7207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Kuva 16" descr="helposti syttyvä.gif">
            <a:extLst>
              <a:ext uri="{FF2B5EF4-FFF2-40B4-BE49-F238E27FC236}">
                <a16:creationId xmlns:a16="http://schemas.microsoft.com/office/drawing/2014/main" id="{B259D889-DF9C-4679-97BE-E2C04FED4E56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48539" y="3859213"/>
            <a:ext cx="7191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Kuva 17" descr="räjähtävä.gif">
            <a:extLst>
              <a:ext uri="{FF2B5EF4-FFF2-40B4-BE49-F238E27FC236}">
                <a16:creationId xmlns:a16="http://schemas.microsoft.com/office/drawing/2014/main" id="{AE453704-348E-4781-AD12-51145380A0CD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04076" y="5732463"/>
            <a:ext cx="7207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Kuva 18" descr="ympristölle_vaarallinen.gif">
            <a:extLst>
              <a:ext uri="{FF2B5EF4-FFF2-40B4-BE49-F238E27FC236}">
                <a16:creationId xmlns:a16="http://schemas.microsoft.com/office/drawing/2014/main" id="{3196E25E-38DC-4A58-88A6-C60F89CC1348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348539" y="1987550"/>
            <a:ext cx="7191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kstikehys 19">
            <a:extLst>
              <a:ext uri="{FF2B5EF4-FFF2-40B4-BE49-F238E27FC236}">
                <a16:creationId xmlns:a16="http://schemas.microsoft.com/office/drawing/2014/main" id="{201B6AFF-78BD-4F59-B850-E8A93FACA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776" y="1268413"/>
            <a:ext cx="1368425" cy="646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Ympäristölle vaarallinen</a:t>
            </a:r>
          </a:p>
        </p:txBody>
      </p:sp>
      <p:sp>
        <p:nvSpPr>
          <p:cNvPr id="21" name="Tekstikehys 20">
            <a:extLst>
              <a:ext uri="{FF2B5EF4-FFF2-40B4-BE49-F238E27FC236}">
                <a16:creationId xmlns:a16="http://schemas.microsoft.com/office/drawing/2014/main" id="{8709A6F1-7D8F-43D9-9964-3BD0F9258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776" y="3067050"/>
            <a:ext cx="1368425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Syttyvä</a:t>
            </a:r>
          </a:p>
        </p:txBody>
      </p:sp>
      <p:sp>
        <p:nvSpPr>
          <p:cNvPr id="22" name="Tekstikehys 21">
            <a:extLst>
              <a:ext uri="{FF2B5EF4-FFF2-40B4-BE49-F238E27FC236}">
                <a16:creationId xmlns:a16="http://schemas.microsoft.com/office/drawing/2014/main" id="{BD2A730B-10C7-4E0D-AF1B-90F684F00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0339" y="4940300"/>
            <a:ext cx="1368425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Räjähde</a:t>
            </a:r>
          </a:p>
        </p:txBody>
      </p:sp>
      <p:sp>
        <p:nvSpPr>
          <p:cNvPr id="23" name="Tekstikehys 22">
            <a:extLst>
              <a:ext uri="{FF2B5EF4-FFF2-40B4-BE49-F238E27FC236}">
                <a16:creationId xmlns:a16="http://schemas.microsoft.com/office/drawing/2014/main" id="{C0994760-656B-45B0-B4D3-F976AE1AE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0064" y="908050"/>
            <a:ext cx="1368425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Hapettava</a:t>
            </a:r>
          </a:p>
        </p:txBody>
      </p:sp>
      <p:sp>
        <p:nvSpPr>
          <p:cNvPr id="24" name="Tekstikehys 23">
            <a:extLst>
              <a:ext uri="{FF2B5EF4-FFF2-40B4-BE49-F238E27FC236}">
                <a16:creationId xmlns:a16="http://schemas.microsoft.com/office/drawing/2014/main" id="{2D4F123A-5FF1-4D5A-87C7-81FA404E9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089" y="2851150"/>
            <a:ext cx="1368425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Välittömästi myrkyllinen</a:t>
            </a:r>
          </a:p>
        </p:txBody>
      </p:sp>
      <p:sp>
        <p:nvSpPr>
          <p:cNvPr id="25" name="Tekstikehys 24">
            <a:extLst>
              <a:ext uri="{FF2B5EF4-FFF2-40B4-BE49-F238E27FC236}">
                <a16:creationId xmlns:a16="http://schemas.microsoft.com/office/drawing/2014/main" id="{5F141D0B-D42F-480E-B7A2-332994185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0064" y="4651375"/>
            <a:ext cx="1441450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Paineistettua kaasua</a:t>
            </a:r>
          </a:p>
        </p:txBody>
      </p:sp>
      <p:sp>
        <p:nvSpPr>
          <p:cNvPr id="26" name="Tekstikehys 25">
            <a:extLst>
              <a:ext uri="{FF2B5EF4-FFF2-40B4-BE49-F238E27FC236}">
                <a16:creationId xmlns:a16="http://schemas.microsoft.com/office/drawing/2014/main" id="{516BD331-E1C1-4F04-9592-913A49A0D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1376" y="692150"/>
            <a:ext cx="1439863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Pitkäaikainen terveyshaitta</a:t>
            </a:r>
          </a:p>
        </p:txBody>
      </p:sp>
      <p:sp>
        <p:nvSpPr>
          <p:cNvPr id="27" name="Tekstikehys 26">
            <a:extLst>
              <a:ext uri="{FF2B5EF4-FFF2-40B4-BE49-F238E27FC236}">
                <a16:creationId xmlns:a16="http://schemas.microsoft.com/office/drawing/2014/main" id="{6C56F039-9893-4440-A097-FCF104AAB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914" y="2708275"/>
            <a:ext cx="1439862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Terveyshaitta</a:t>
            </a:r>
          </a:p>
        </p:txBody>
      </p:sp>
      <p:sp>
        <p:nvSpPr>
          <p:cNvPr id="28" name="Tekstikehys 27">
            <a:extLst>
              <a:ext uri="{FF2B5EF4-FFF2-40B4-BE49-F238E27FC236}">
                <a16:creationId xmlns:a16="http://schemas.microsoft.com/office/drawing/2014/main" id="{7DFD0016-A4D9-4000-9240-A38D1FA36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1376" y="4867275"/>
            <a:ext cx="1368425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i-FI">
                <a:latin typeface="Calibri" pitchFamily="34" charset="0"/>
              </a:rPr>
              <a:t>Syövyttävä</a:t>
            </a:r>
          </a:p>
        </p:txBody>
      </p:sp>
    </p:spTree>
    <p:extLst>
      <p:ext uri="{BB962C8B-B14F-4D97-AF65-F5344CB8AC3E}">
        <p14:creationId xmlns:p14="http://schemas.microsoft.com/office/powerpoint/2010/main" val="173441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Demonstraatioita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Varoitusmerkinnät kodin kemikaaleissa</a:t>
            </a:r>
          </a:p>
          <a:p>
            <a:pPr lvl="1"/>
            <a:r>
              <a:rPr lang="fi-FI" dirty="0"/>
              <a:t>Helposti syttyvä</a:t>
            </a:r>
          </a:p>
          <a:p>
            <a:pPr lvl="1"/>
            <a:r>
              <a:rPr lang="fi-FI" dirty="0"/>
              <a:t>Hapettava </a:t>
            </a:r>
          </a:p>
          <a:p>
            <a:pPr lvl="1"/>
            <a:r>
              <a:rPr lang="fi-FI" dirty="0"/>
              <a:t>Syövyttävä</a:t>
            </a:r>
          </a:p>
          <a:p>
            <a:pPr lvl="1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63519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D4422C-5A87-4A2C-BC73-42CAF33EA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06AE1F9-3D80-4736-B4E2-4A927CEBA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Mene tabletilla osoitteeseen bit.ly/</a:t>
            </a:r>
            <a:r>
              <a:rPr lang="fi-FI" dirty="0" err="1"/>
              <a:t>tykaipe</a:t>
            </a:r>
            <a:endParaRPr lang="fi-FI" dirty="0"/>
          </a:p>
          <a:p>
            <a:r>
              <a:rPr lang="fi-FI" dirty="0"/>
              <a:t>Avaa Kemia</a:t>
            </a:r>
          </a:p>
          <a:p>
            <a:r>
              <a:rPr lang="fi-FI" dirty="0"/>
              <a:t>Avaa kurssi ke0</a:t>
            </a:r>
          </a:p>
          <a:p>
            <a:r>
              <a:rPr lang="fi-FI" dirty="0"/>
              <a:t>Avaa tunti 01</a:t>
            </a:r>
          </a:p>
          <a:p>
            <a:r>
              <a:rPr lang="fi-FI" dirty="0"/>
              <a:t>Tee harjoitus Aine ja varoitusmerkki</a:t>
            </a:r>
          </a:p>
          <a:p>
            <a:pPr lvl="1"/>
            <a:r>
              <a:rPr lang="fi-FI" dirty="0"/>
              <a:t>Yhdistä varoitusmerkki ja merkitys?</a:t>
            </a:r>
          </a:p>
        </p:txBody>
      </p:sp>
    </p:spTree>
    <p:extLst>
      <p:ext uri="{BB962C8B-B14F-4D97-AF65-F5344CB8AC3E}">
        <p14:creationId xmlns:p14="http://schemas.microsoft.com/office/powerpoint/2010/main" val="317924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DE257D-C9DD-46BF-89A2-0486277AA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Yhdisteitä ympärillämme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15D539EE-67D6-44A9-957E-28ABEB4122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"/>
          <a:stretch/>
        </p:blipFill>
        <p:spPr>
          <a:xfrm>
            <a:off x="2369804" y="1386905"/>
            <a:ext cx="2160000" cy="216000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227FCDA1-B6B9-451F-952B-06D334A36C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8666" y="1386905"/>
            <a:ext cx="2160000" cy="2160000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AF31DB25-08CA-419E-88D1-E873C0AD6C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7528" y="1386905"/>
            <a:ext cx="2160000" cy="2160000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28A3785A-5EB1-4B96-A0C2-FBB995E5F0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7528" y="3714066"/>
            <a:ext cx="2160000" cy="2160000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89AA735D-AAB0-4529-9794-D30F96568C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7528" y="3693419"/>
            <a:ext cx="2160000" cy="2160000"/>
          </a:xfrm>
          <a:prstGeom prst="rtTriangle">
            <a:avLst/>
          </a:prstGeom>
          <a:ln w="25400">
            <a:noFill/>
          </a:ln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9BA0BCD9-209E-4E62-9E37-021C0DB07B1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"/>
          <a:stretch/>
        </p:blipFill>
        <p:spPr>
          <a:xfrm>
            <a:off x="100942" y="1386905"/>
            <a:ext cx="2160000" cy="2160000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BBD89627-BBC7-4D97-A56D-331735A3DD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"/>
          <a:stretch/>
        </p:blipFill>
        <p:spPr>
          <a:xfrm>
            <a:off x="100942" y="3672772"/>
            <a:ext cx="2160000" cy="2160000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45AAAD5E-45F4-4344-9377-A82ED845AAB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"/>
          <a:stretch/>
        </p:blipFill>
        <p:spPr>
          <a:xfrm>
            <a:off x="4638666" y="3693419"/>
            <a:ext cx="2160000" cy="2160000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E8588DEF-CC01-494A-BA74-21E608C69A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7"/>
          <a:stretch/>
        </p:blipFill>
        <p:spPr>
          <a:xfrm>
            <a:off x="2369804" y="3672772"/>
            <a:ext cx="2160000" cy="2160000"/>
          </a:xfrm>
          <a:prstGeom prst="rect">
            <a:avLst/>
          </a:prstGeom>
        </p:spPr>
      </p:pic>
      <p:cxnSp>
        <p:nvCxnSpPr>
          <p:cNvPr id="27" name="Suora yhdysviiva 26">
            <a:extLst>
              <a:ext uri="{FF2B5EF4-FFF2-40B4-BE49-F238E27FC236}">
                <a16:creationId xmlns:a16="http://schemas.microsoft.com/office/drawing/2014/main" id="{74A397EC-DEC9-46C8-91A6-738695A5A4A4}"/>
              </a:ext>
            </a:extLst>
          </p:cNvPr>
          <p:cNvCxnSpPr>
            <a:stCxn id="13" idx="0"/>
            <a:endCxn id="13" idx="4"/>
          </p:cNvCxnSpPr>
          <p:nvPr/>
        </p:nvCxnSpPr>
        <p:spPr>
          <a:xfrm>
            <a:off x="6907528" y="3693419"/>
            <a:ext cx="2160000" cy="216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orakulmio 13">
            <a:extLst>
              <a:ext uri="{FF2B5EF4-FFF2-40B4-BE49-F238E27FC236}">
                <a16:creationId xmlns:a16="http://schemas.microsoft.com/office/drawing/2014/main" id="{654F786E-BC48-431A-8A2B-83A87C613FB5}"/>
              </a:ext>
            </a:extLst>
          </p:cNvPr>
          <p:cNvSpPr/>
          <p:nvPr/>
        </p:nvSpPr>
        <p:spPr>
          <a:xfrm>
            <a:off x="178650" y="2954202"/>
            <a:ext cx="1585592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kloriitti, HClO</a:t>
            </a:r>
            <a:r>
              <a:rPr lang="fi-FI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Suorakulmio 17">
            <a:extLst>
              <a:ext uri="{FF2B5EF4-FFF2-40B4-BE49-F238E27FC236}">
                <a16:creationId xmlns:a16="http://schemas.microsoft.com/office/drawing/2014/main" id="{973AC860-764C-440E-B789-F60A861F5005}"/>
              </a:ext>
            </a:extLst>
          </p:cNvPr>
          <p:cNvSpPr/>
          <p:nvPr/>
        </p:nvSpPr>
        <p:spPr>
          <a:xfrm>
            <a:off x="3348570" y="2107084"/>
            <a:ext cx="1073801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vesi, H</a:t>
            </a:r>
            <a:r>
              <a:rPr lang="fi-FI" baseline="-25000" dirty="0">
                <a:solidFill>
                  <a:schemeClr val="tx1"/>
                </a:solidFill>
              </a:rPr>
              <a:t>2</a:t>
            </a:r>
            <a:r>
              <a:rPr lang="fi-FI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6D187CAC-AD77-4FAC-A942-69E95FB9EAC4}"/>
              </a:ext>
            </a:extLst>
          </p:cNvPr>
          <p:cNvSpPr/>
          <p:nvPr/>
        </p:nvSpPr>
        <p:spPr>
          <a:xfrm>
            <a:off x="4931324" y="1597989"/>
            <a:ext cx="1807439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ruokasuola, NaCl</a:t>
            </a:r>
          </a:p>
        </p:txBody>
      </p:sp>
      <p:sp>
        <p:nvSpPr>
          <p:cNvPr id="20" name="Suorakulmio 19">
            <a:extLst>
              <a:ext uri="{FF2B5EF4-FFF2-40B4-BE49-F238E27FC236}">
                <a16:creationId xmlns:a16="http://schemas.microsoft.com/office/drawing/2014/main" id="{6ACEC042-22C6-45D5-9328-19F7D2D7504D}"/>
              </a:ext>
            </a:extLst>
          </p:cNvPr>
          <p:cNvSpPr/>
          <p:nvPr/>
        </p:nvSpPr>
        <p:spPr>
          <a:xfrm>
            <a:off x="6974946" y="2825112"/>
            <a:ext cx="1395970" cy="666788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sakkaroosi, </a:t>
            </a:r>
          </a:p>
          <a:p>
            <a:pPr algn="ctr"/>
            <a:r>
              <a:rPr lang="fi-FI" dirty="0">
                <a:solidFill>
                  <a:schemeClr val="tx1"/>
                </a:solidFill>
              </a:rPr>
              <a:t>C</a:t>
            </a:r>
            <a:r>
              <a:rPr lang="fi-FI" baseline="-25000" dirty="0">
                <a:solidFill>
                  <a:schemeClr val="tx1"/>
                </a:solidFill>
              </a:rPr>
              <a:t>12</a:t>
            </a:r>
            <a:r>
              <a:rPr lang="fi-FI" dirty="0">
                <a:solidFill>
                  <a:schemeClr val="tx1"/>
                </a:solidFill>
              </a:rPr>
              <a:t>H</a:t>
            </a:r>
            <a:r>
              <a:rPr lang="fi-FI" baseline="-25000" dirty="0">
                <a:solidFill>
                  <a:schemeClr val="tx1"/>
                </a:solidFill>
              </a:rPr>
              <a:t>22</a:t>
            </a:r>
            <a:r>
              <a:rPr lang="fi-FI" dirty="0">
                <a:solidFill>
                  <a:schemeClr val="tx1"/>
                </a:solidFill>
              </a:rPr>
              <a:t>O</a:t>
            </a:r>
            <a:r>
              <a:rPr lang="fi-FI" baseline="-250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2" name="Suorakulmio 21">
            <a:extLst>
              <a:ext uri="{FF2B5EF4-FFF2-40B4-BE49-F238E27FC236}">
                <a16:creationId xmlns:a16="http://schemas.microsoft.com/office/drawing/2014/main" id="{7D8556AC-298E-492D-9BCB-1E70A37267BA}"/>
              </a:ext>
            </a:extLst>
          </p:cNvPr>
          <p:cNvSpPr/>
          <p:nvPr/>
        </p:nvSpPr>
        <p:spPr>
          <a:xfrm>
            <a:off x="267319" y="5251286"/>
            <a:ext cx="1320412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lipeä, </a:t>
            </a:r>
            <a:r>
              <a:rPr lang="fi-FI" dirty="0" err="1">
                <a:solidFill>
                  <a:schemeClr val="tx1"/>
                </a:solidFill>
              </a:rPr>
              <a:t>NaOH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24" name="Suorakulmio 23">
            <a:extLst>
              <a:ext uri="{FF2B5EF4-FFF2-40B4-BE49-F238E27FC236}">
                <a16:creationId xmlns:a16="http://schemas.microsoft.com/office/drawing/2014/main" id="{DFD453A1-B854-430C-897D-912B903D0110}"/>
              </a:ext>
            </a:extLst>
          </p:cNvPr>
          <p:cNvSpPr/>
          <p:nvPr/>
        </p:nvSpPr>
        <p:spPr>
          <a:xfrm>
            <a:off x="2518094" y="5251285"/>
            <a:ext cx="2011710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kofeiini, C</a:t>
            </a:r>
            <a:r>
              <a:rPr lang="fi-FI" baseline="-25000" dirty="0">
                <a:solidFill>
                  <a:schemeClr val="tx1"/>
                </a:solidFill>
              </a:rPr>
              <a:t>8</a:t>
            </a:r>
            <a:r>
              <a:rPr lang="fi-FI" dirty="0">
                <a:solidFill>
                  <a:schemeClr val="tx1"/>
                </a:solidFill>
              </a:rPr>
              <a:t>H</a:t>
            </a:r>
            <a:r>
              <a:rPr lang="fi-FI" baseline="-25000" dirty="0">
                <a:solidFill>
                  <a:schemeClr val="tx1"/>
                </a:solidFill>
              </a:rPr>
              <a:t>10</a:t>
            </a:r>
            <a:r>
              <a:rPr lang="fi-FI" dirty="0">
                <a:solidFill>
                  <a:schemeClr val="tx1"/>
                </a:solidFill>
              </a:rPr>
              <a:t>N</a:t>
            </a:r>
            <a:r>
              <a:rPr lang="fi-FI" baseline="-25000" dirty="0">
                <a:solidFill>
                  <a:schemeClr val="tx1"/>
                </a:solidFill>
              </a:rPr>
              <a:t>4</a:t>
            </a:r>
            <a:r>
              <a:rPr lang="fi-FI" dirty="0">
                <a:solidFill>
                  <a:schemeClr val="tx1"/>
                </a:solidFill>
              </a:rPr>
              <a:t>O</a:t>
            </a:r>
            <a:r>
              <a:rPr lang="fi-FI" baseline="-25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5" name="Suorakulmio 24">
            <a:extLst>
              <a:ext uri="{FF2B5EF4-FFF2-40B4-BE49-F238E27FC236}">
                <a16:creationId xmlns:a16="http://schemas.microsoft.com/office/drawing/2014/main" id="{60263961-D678-4342-84FD-682923AC81AC}"/>
              </a:ext>
            </a:extLst>
          </p:cNvPr>
          <p:cNvSpPr/>
          <p:nvPr/>
        </p:nvSpPr>
        <p:spPr>
          <a:xfrm>
            <a:off x="4770001" y="4329538"/>
            <a:ext cx="1388731" cy="581487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leivinjauhe, NaHCO</a:t>
            </a:r>
            <a:r>
              <a:rPr lang="fi-FI" baseline="-25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Suorakulmio 25">
            <a:extLst>
              <a:ext uri="{FF2B5EF4-FFF2-40B4-BE49-F238E27FC236}">
                <a16:creationId xmlns:a16="http://schemas.microsoft.com/office/drawing/2014/main" id="{AAD224C0-B919-42BB-B8E5-833352F0D191}"/>
              </a:ext>
            </a:extLst>
          </p:cNvPr>
          <p:cNvSpPr/>
          <p:nvPr/>
        </p:nvSpPr>
        <p:spPr>
          <a:xfrm>
            <a:off x="7331826" y="5179086"/>
            <a:ext cx="1622754" cy="581487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sitruunahappo, C</a:t>
            </a:r>
            <a:r>
              <a:rPr lang="fi-FI" baseline="-25000" dirty="0">
                <a:solidFill>
                  <a:schemeClr val="tx1"/>
                </a:solidFill>
              </a:rPr>
              <a:t>6</a:t>
            </a:r>
            <a:r>
              <a:rPr lang="fi-FI" dirty="0">
                <a:solidFill>
                  <a:schemeClr val="tx1"/>
                </a:solidFill>
              </a:rPr>
              <a:t>H</a:t>
            </a:r>
            <a:r>
              <a:rPr lang="fi-FI" baseline="-25000" dirty="0">
                <a:solidFill>
                  <a:schemeClr val="tx1"/>
                </a:solidFill>
              </a:rPr>
              <a:t>8</a:t>
            </a:r>
            <a:r>
              <a:rPr lang="fi-FI" dirty="0">
                <a:solidFill>
                  <a:schemeClr val="tx1"/>
                </a:solidFill>
              </a:rPr>
              <a:t>O</a:t>
            </a:r>
            <a:r>
              <a:rPr lang="fi-FI" baseline="-25000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16296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Alkuaineita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Luonnossa on noin 90 eri alkuainetta</a:t>
            </a:r>
          </a:p>
          <a:p>
            <a:r>
              <a:rPr lang="fi-FI" dirty="0"/>
              <a:t>Kaikki aine maailmassa koostuu näistä alkuaineista</a:t>
            </a:r>
          </a:p>
          <a:p>
            <a:r>
              <a:rPr lang="fi-FI" dirty="0"/>
              <a:t>Monia alkuaineita esiintyy luonnossa puhtaina</a:t>
            </a:r>
          </a:p>
          <a:p>
            <a:r>
              <a:rPr lang="fi-FI" dirty="0"/>
              <a:t>Jokaisella alkuaineella on oma kemiallinen merkki</a:t>
            </a:r>
          </a:p>
          <a:p>
            <a:pPr lvl="1"/>
            <a:r>
              <a:rPr lang="fi-FI" dirty="0"/>
              <a:t>Kemiallisessa merkissä on yksi iso kirjain (esim. H) tai yksi iso ja pieni (esim. He)</a:t>
            </a:r>
          </a:p>
        </p:txBody>
      </p:sp>
    </p:spTree>
    <p:extLst>
      <p:ext uri="{BB962C8B-B14F-4D97-AF65-F5344CB8AC3E}">
        <p14:creationId xmlns:p14="http://schemas.microsoft.com/office/powerpoint/2010/main" val="390837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</TotalTime>
  <Words>298</Words>
  <Application>Microsoft Office PowerPoint</Application>
  <PresentationFormat>Näytössä katseltava diaesitys (4:3)</PresentationFormat>
  <Paragraphs>77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Office-teema</vt:lpstr>
      <vt:lpstr>Kodin kemikaaleja</vt:lpstr>
      <vt:lpstr>Tunnin ohjelma</vt:lpstr>
      <vt:lpstr>Kodin kemikaaleja</vt:lpstr>
      <vt:lpstr>Kodin kemikaaleja</vt:lpstr>
      <vt:lpstr>Varoitusmerkit</vt:lpstr>
      <vt:lpstr>Demonstraatioita</vt:lpstr>
      <vt:lpstr>Harjoitus</vt:lpstr>
      <vt:lpstr>Yhdisteitä ympärillämme</vt:lpstr>
      <vt:lpstr>Alkuaineita</vt:lpstr>
      <vt:lpstr>PowerPoint-esitys</vt:lpstr>
      <vt:lpstr>Tärkeitä alkuaineita</vt:lpstr>
      <vt:lpstr>Tärkeitä alkuaineita</vt:lpstr>
      <vt:lpstr>Harjoitus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Otsikko mahtuu kahdelle riville</dc:title>
  <dc:creator>Jan Jansson</dc:creator>
  <cp:lastModifiedBy>Jan Jansson</cp:lastModifiedBy>
  <cp:revision>12</cp:revision>
  <dcterms:created xsi:type="dcterms:W3CDTF">2017-10-07T11:37:59Z</dcterms:created>
  <dcterms:modified xsi:type="dcterms:W3CDTF">2018-01-06T11:55:10Z</dcterms:modified>
</cp:coreProperties>
</file>