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2" r:id="rId8"/>
    <p:sldId id="265" r:id="rId9"/>
    <p:sldId id="266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Johde ja eriste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59377-6DE9-409D-83D4-949567CC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Sähkönjohde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1E32AC-0759-432A-A2EF-91E3B41D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Aine, jonka läpi sähkö kulkee helposti, on </a:t>
            </a:r>
            <a:r>
              <a:rPr lang="fi-FI" i="1" dirty="0"/>
              <a:t>sähkönjohde</a:t>
            </a:r>
          </a:p>
          <a:p>
            <a:r>
              <a:rPr lang="fi-FI" dirty="0"/>
              <a:t>Sähkö liikkuu johteessa, vaikka jännite on pieni</a:t>
            </a:r>
          </a:p>
          <a:p>
            <a:r>
              <a:rPr lang="fi-FI" dirty="0"/>
              <a:t>Sähköjohdot pitää päällystää eristeellä, jotta sähkö ei kulje väärään paikkaan </a:t>
            </a:r>
          </a:p>
          <a:p>
            <a:r>
              <a:rPr lang="fi-FI" dirty="0"/>
              <a:t>Eriste on aine, jossa sähkö ei kulje</a:t>
            </a:r>
          </a:p>
          <a:p>
            <a:endParaRPr lang="fi-FI" dirty="0"/>
          </a:p>
          <a:p>
            <a:endParaRPr lang="fi-FI" dirty="0"/>
          </a:p>
          <a:p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3808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F4E646-0ABE-450F-85AC-C6370D04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DFC258-83FF-46EB-8F12-6F0C134B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fi-FI" dirty="0"/>
              <a:t>Tutkitaan aineiden sähkönjohtavuutta</a:t>
            </a:r>
          </a:p>
          <a:p>
            <a:r>
              <a:rPr lang="fi-FI" dirty="0"/>
              <a:t>Koko tiedot taulukkoon ja kirjoita taulukkoon, onko aine sähkönjohde vai eriste</a:t>
            </a:r>
          </a:p>
          <a:p>
            <a:r>
              <a:rPr lang="fi-FI" dirty="0"/>
              <a:t>Aineet ja laitteet pysyvät paikallaan. Ihmiset liikkuvat. On tärkeää, että liuokset eivät sekoitu.</a:t>
            </a:r>
          </a:p>
        </p:txBody>
      </p:sp>
    </p:spTree>
    <p:extLst>
      <p:ext uri="{BB962C8B-B14F-4D97-AF65-F5344CB8AC3E}">
        <p14:creationId xmlns:p14="http://schemas.microsoft.com/office/powerpoint/2010/main" val="305352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Lämmönjohde</a:t>
            </a:r>
          </a:p>
          <a:p>
            <a:r>
              <a:rPr lang="fi-FI" dirty="0"/>
              <a:t>Sähkönjohde</a:t>
            </a:r>
          </a:p>
          <a:p>
            <a:r>
              <a:rPr lang="fi-FI" dirty="0"/>
              <a:t>Tutkimus</a:t>
            </a:r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B74852-56E9-49B8-81BB-58D1B4C6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96F679-6BBD-4BCB-8DA4-5F1DB97D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Lämmitetään metalliesinettä ja lasiesinettä liekissä</a:t>
            </a:r>
          </a:p>
        </p:txBody>
      </p:sp>
    </p:spTree>
    <p:extLst>
      <p:ext uri="{BB962C8B-B14F-4D97-AF65-F5344CB8AC3E}">
        <p14:creationId xmlns:p14="http://schemas.microsoft.com/office/powerpoint/2010/main" val="405655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E8FD05-69F0-4D4B-A642-01430638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Lämmönjohde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15D8AB-1849-4087-B15B-74C7B3F2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8301"/>
            <a:ext cx="7995233" cy="308396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Sellainen aine, jossa lämpö kulkee nopeasti, on </a:t>
            </a:r>
            <a:r>
              <a:rPr lang="fi-FI" i="1" dirty="0"/>
              <a:t>lämmönjohde</a:t>
            </a:r>
          </a:p>
          <a:p>
            <a:pPr lvl="1"/>
            <a:r>
              <a:rPr lang="fi-FI" dirty="0"/>
              <a:t>Jos rautaesineen toista päätä lämmittää, toinen pää lämpenee myös nopeasti. Rauta </a:t>
            </a:r>
            <a:r>
              <a:rPr lang="fi-FI" i="1" dirty="0"/>
              <a:t>johtaa lämpöä</a:t>
            </a:r>
            <a:r>
              <a:rPr lang="fi-FI" dirty="0"/>
              <a:t> hyvin. Rauta on hyvä lämmönjohde.</a:t>
            </a:r>
          </a:p>
          <a:p>
            <a:r>
              <a:rPr lang="fi-FI" dirty="0"/>
              <a:t>Jos aine johtaa lämpöä huonosti, se on eriste</a:t>
            </a:r>
          </a:p>
          <a:p>
            <a:pPr lvl="1"/>
            <a:r>
              <a:rPr lang="fi-FI" dirty="0"/>
              <a:t>Rautaiseen paistinpannuun ei voi koskea, mutta muovinen kahva tuntuu viileältä. Muovi on eriste. Muovi johtaa lämpöä huonosti.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EF136F6-41E9-4E75-A3D4-1D4E2A8DE3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37" y="4502265"/>
            <a:ext cx="3867326" cy="21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4B14AE-C7A9-4D59-BC85-D5BF94BF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Lämmönjohde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BA640E-CC07-487C-A765-B0D30813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33554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Eristeitä käytetään, kun halutaan säilyttää lämpö </a:t>
            </a:r>
          </a:p>
          <a:p>
            <a:r>
              <a:rPr lang="fi-FI" dirty="0"/>
              <a:t>Kylmää ei ole olemassa. Kylmä tarkoittaa, että lämpöä on vähän. Lämpö on energiaa.</a:t>
            </a:r>
          </a:p>
          <a:p>
            <a:r>
              <a:rPr lang="fi-FI" dirty="0"/>
              <a:t>Termospullossa on eristävä ilmakerros, joka estää lämmön johtumisen pullosta ulos</a:t>
            </a:r>
          </a:p>
          <a:p>
            <a:pPr lvl="1"/>
            <a:r>
              <a:rPr lang="fi-FI" dirty="0"/>
              <a:t>Joskus termospullossa on myös lasi- tai muovikerroksia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2405EB-8B53-4A2E-A186-7AF7CFE2E7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915" y="2305284"/>
            <a:ext cx="5428214" cy="305337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3F330320-6D30-4930-8480-84E90482B7D5}"/>
              </a:ext>
            </a:extLst>
          </p:cNvPr>
          <p:cNvGrpSpPr/>
          <p:nvPr/>
        </p:nvGrpSpPr>
        <p:grpSpPr>
          <a:xfrm>
            <a:off x="7005287" y="1825625"/>
            <a:ext cx="1979209" cy="3038881"/>
            <a:chOff x="6799811" y="2962279"/>
            <a:chExt cx="1715539" cy="2740252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C9D2DBD4-E87F-40B2-8031-9921EBED9EC7}"/>
                </a:ext>
              </a:extLst>
            </p:cNvPr>
            <p:cNvSpPr/>
            <p:nvPr/>
          </p:nvSpPr>
          <p:spPr>
            <a:xfrm>
              <a:off x="6799811" y="3167149"/>
              <a:ext cx="1715539" cy="25353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2106BE6-3BBB-466E-B7E1-B56C4D05815A}"/>
                </a:ext>
              </a:extLst>
            </p:cNvPr>
            <p:cNvSpPr/>
            <p:nvPr/>
          </p:nvSpPr>
          <p:spPr>
            <a:xfrm>
              <a:off x="7280132" y="2980112"/>
              <a:ext cx="773083" cy="1870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: Yläkulmat pyöristetty 11">
              <a:extLst>
                <a:ext uri="{FF2B5EF4-FFF2-40B4-BE49-F238E27FC236}">
                  <a16:creationId xmlns:a16="http://schemas.microsoft.com/office/drawing/2014/main" id="{F70DDE4E-B096-4253-B9BD-60F73C0146C7}"/>
                </a:ext>
              </a:extLst>
            </p:cNvPr>
            <p:cNvSpPr/>
            <p:nvPr/>
          </p:nvSpPr>
          <p:spPr>
            <a:xfrm rot="10800000">
              <a:off x="6950995" y="3967163"/>
              <a:ext cx="1413165" cy="1602364"/>
            </a:xfrm>
            <a:prstGeom prst="round2SameRect">
              <a:avLst>
                <a:gd name="adj1" fmla="val 1642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8D504588-08AE-41C5-ADA5-97F3560893CC}"/>
                </a:ext>
              </a:extLst>
            </p:cNvPr>
            <p:cNvSpPr/>
            <p:nvPr/>
          </p:nvSpPr>
          <p:spPr>
            <a:xfrm>
              <a:off x="6950997" y="3167149"/>
              <a:ext cx="1413165" cy="2402378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2F090893-82F9-48D7-B2DA-38EA4A6EAC24}"/>
                </a:ext>
              </a:extLst>
            </p:cNvPr>
            <p:cNvSpPr/>
            <p:nvPr/>
          </p:nvSpPr>
          <p:spPr>
            <a:xfrm>
              <a:off x="7299185" y="2962279"/>
              <a:ext cx="735156" cy="46196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EF26C9CC-8FB2-4367-A68D-7E39B151DAA9}"/>
              </a:ext>
            </a:extLst>
          </p:cNvPr>
          <p:cNvSpPr txBox="1"/>
          <p:nvPr/>
        </p:nvSpPr>
        <p:spPr>
          <a:xfrm>
            <a:off x="8360107" y="5319098"/>
            <a:ext cx="7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eriste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8E6E2AED-8A15-482C-8382-060AA58AFDFF}"/>
              </a:ext>
            </a:extLst>
          </p:cNvPr>
          <p:cNvCxnSpPr>
            <a:stCxn id="4" idx="0"/>
          </p:cNvCxnSpPr>
          <p:nvPr/>
        </p:nvCxnSpPr>
        <p:spPr>
          <a:xfrm flipV="1">
            <a:off x="8715204" y="4606091"/>
            <a:ext cx="162789" cy="7130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1D73C-1B46-40BA-A9B3-7F870EB2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CB2F87-E573-4426-96E8-0E0BD6C9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Jääpalojen sulattaminen eri materiaalisissa astioissa </a:t>
            </a:r>
          </a:p>
        </p:txBody>
      </p:sp>
    </p:spTree>
    <p:extLst>
      <p:ext uri="{BB962C8B-B14F-4D97-AF65-F5344CB8AC3E}">
        <p14:creationId xmlns:p14="http://schemas.microsoft.com/office/powerpoint/2010/main" val="149215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C66B5-E6B6-44FB-85C5-ADB285D1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Sähkövirta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7AF2E-D5A0-484C-A2DC-A5F12BE9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3615"/>
            <a:ext cx="4126230" cy="4572000"/>
          </a:xfrm>
        </p:spPr>
        <p:txBody>
          <a:bodyPr>
            <a:normAutofit/>
          </a:bodyPr>
          <a:lstStyle/>
          <a:p>
            <a:r>
              <a:rPr lang="fi-FI" dirty="0"/>
              <a:t>Kaikissa sähkölaitteissa on virtapiiri</a:t>
            </a:r>
          </a:p>
          <a:p>
            <a:r>
              <a:rPr lang="fi-FI" dirty="0"/>
              <a:t>Sähkövirta kulkee virtapiirissä </a:t>
            </a:r>
          </a:p>
          <a:p>
            <a:r>
              <a:rPr lang="fi-FI" dirty="0"/>
              <a:t>Jos virtapiiri katkeaa, sähkö ei enää kulje</a:t>
            </a:r>
          </a:p>
          <a:p>
            <a:r>
              <a:rPr lang="fi-FI" dirty="0"/>
              <a:t>Valokatkaisija katkaisee ja yhdistää virtapiirin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EEF1ED3-AFBB-48E9-8DCE-9F78D51F4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2947" y="2203912"/>
            <a:ext cx="4117156" cy="31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EC1C00-B5A4-435A-AA2F-10E01783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Sähkövirta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67BAFC-CA4F-425A-A6D5-ED50CA91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4"/>
            <a:ext cx="5872818" cy="4991450"/>
          </a:xfrm>
        </p:spPr>
        <p:txBody>
          <a:bodyPr>
            <a:normAutofit/>
          </a:bodyPr>
          <a:lstStyle/>
          <a:p>
            <a:r>
              <a:rPr lang="fi-FI" dirty="0"/>
              <a:t>Sähkövirta voi olla  tasavirtaa (DC) tai vaihtovirtaa (AC)</a:t>
            </a:r>
          </a:p>
          <a:p>
            <a:r>
              <a:rPr lang="fi-FI" dirty="0"/>
              <a:t>Tasavirrassa sähkö kulkee koko ajan samaan suuntaan</a:t>
            </a:r>
          </a:p>
          <a:p>
            <a:pPr lvl="1"/>
            <a:r>
              <a:rPr lang="fi-FI" dirty="0"/>
              <a:t>Tasavirtaa tulee paristoista ja akuista</a:t>
            </a:r>
          </a:p>
          <a:p>
            <a:pPr lvl="2"/>
            <a:r>
              <a:rPr lang="fi-FI" dirty="0"/>
              <a:t>Paristo on kertakäyttöinen</a:t>
            </a:r>
          </a:p>
          <a:p>
            <a:pPr lvl="2"/>
            <a:r>
              <a:rPr lang="fi-FI" dirty="0"/>
              <a:t>Akun voi ladata uudelleen</a:t>
            </a:r>
          </a:p>
          <a:p>
            <a:r>
              <a:rPr lang="fi-FI" dirty="0"/>
              <a:t>Vaihtovirrassa virran suunta vaihtuu koko ajan</a:t>
            </a:r>
          </a:p>
          <a:p>
            <a:pPr lvl="1"/>
            <a:r>
              <a:rPr lang="fi-FI" dirty="0"/>
              <a:t>Vaihtovirtaa tulee pistorasiasta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83C19BB-2E7D-4221-A819-4DCF8AB5A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6"/>
          <a:stretch/>
        </p:blipFill>
        <p:spPr>
          <a:xfrm>
            <a:off x="6683282" y="157601"/>
            <a:ext cx="2160000" cy="216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BA53773-24F7-417E-83D8-38A29C97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282" y="2373272"/>
            <a:ext cx="2160000" cy="2160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ECB6D30-DF57-4D6F-902E-F3F7FE1A3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282" y="4588943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1F383A-F54F-4E59-830E-0806E4DA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Sähkövirta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AEDBD-268F-4D58-8AFD-44B6A36F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i="1" dirty="0"/>
              <a:t>Jännite </a:t>
            </a:r>
            <a:r>
              <a:rPr lang="fi-FI" dirty="0"/>
              <a:t>kertoo, miten voimakkaasti sähkövirta haluaa kulkea</a:t>
            </a:r>
          </a:p>
          <a:p>
            <a:r>
              <a:rPr lang="fi-FI" dirty="0"/>
              <a:t>Jännite on suure, jonka yksikkö on voltti (V)</a:t>
            </a:r>
          </a:p>
          <a:p>
            <a:pPr lvl="1"/>
            <a:r>
              <a:rPr lang="fi-FI" dirty="0"/>
              <a:t>AA-paristossa jännite on 1,5 V</a:t>
            </a:r>
          </a:p>
          <a:p>
            <a:pPr lvl="1"/>
            <a:r>
              <a:rPr lang="fi-FI" dirty="0"/>
              <a:t>Puhelimen akun jännite on yleensä noin 4 V</a:t>
            </a:r>
          </a:p>
          <a:p>
            <a:pPr lvl="1"/>
            <a:r>
              <a:rPr lang="fi-FI" dirty="0"/>
              <a:t>Auton akussa jännite on 12 V</a:t>
            </a:r>
          </a:p>
          <a:p>
            <a:pPr lvl="1"/>
            <a:r>
              <a:rPr lang="fi-FI" dirty="0"/>
              <a:t>Pistorasiassa jännite on 230 V</a:t>
            </a:r>
          </a:p>
          <a:p>
            <a:pPr lvl="1"/>
            <a:r>
              <a:rPr lang="fi-FI" dirty="0"/>
              <a:t>Salama lyö, kun jännite on noin 100 000 000 volttia</a:t>
            </a:r>
          </a:p>
          <a:p>
            <a:r>
              <a:rPr lang="fi-FI" dirty="0"/>
              <a:t>Jännite saa sähkön kulkemaan sähkönjohteessa</a:t>
            </a:r>
          </a:p>
          <a:p>
            <a:r>
              <a:rPr lang="fi-FI" dirty="0"/>
              <a:t>Kun jännite on suuri, sähkövirran määrä on suuri</a:t>
            </a:r>
          </a:p>
          <a:p>
            <a:r>
              <a:rPr lang="fi-FI" dirty="0"/>
              <a:t>Jos jännite on suuri, sähkö voi kulkea eristeen läpi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46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345</Words>
  <Application>Microsoft Office PowerPoint</Application>
  <PresentationFormat>Näytössä katseltava diaesitys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Johde ja eriste</vt:lpstr>
      <vt:lpstr>Tunnin ohjelma</vt:lpstr>
      <vt:lpstr>Demonstraatio</vt:lpstr>
      <vt:lpstr>Lämmönjohde</vt:lpstr>
      <vt:lpstr>Lämmönjohde</vt:lpstr>
      <vt:lpstr>Demonstraatio</vt:lpstr>
      <vt:lpstr>Sähkövirta</vt:lpstr>
      <vt:lpstr>Sähkövirta</vt:lpstr>
      <vt:lpstr>Sähkövirta</vt:lpstr>
      <vt:lpstr>Sähkönjohde</vt:lpstr>
      <vt:lpstr>Tutkimus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29</cp:revision>
  <dcterms:created xsi:type="dcterms:W3CDTF">2017-10-07T11:37:59Z</dcterms:created>
  <dcterms:modified xsi:type="dcterms:W3CDTF">2018-04-23T13:01:23Z</dcterms:modified>
</cp:coreProperties>
</file>