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/>
            <a:r>
              <a:t>Muokkaa alaotsikon perustyyliä napsautt.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92" name="Shape 9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 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48" name="Shape 48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58" name="Shape 58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Muokkaa ots. perustyyl. napsautt.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Muokkaa ots. perustyyl. napsautt.</a:t>
            </a:r>
          </a:p>
        </p:txBody>
      </p:sp>
      <p:sp>
        <p:nvSpPr>
          <p:cNvPr id="82" name="Shape 82"/>
          <p:cNvSpPr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83" name="Shape 8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Muokkaa ots. perustyyl. napsautt.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2" name="image1.jpg"/>
          <p:cNvPicPr>
            <a:picLocks noChangeAspect="1"/>
          </p:cNvPicPr>
          <p:nvPr/>
        </p:nvPicPr>
        <p:blipFill>
          <a:blip r:embed="rId2">
            <a:extLst/>
          </a:blip>
          <a:srcRect l="0" t="5677" r="13818" b="3414"/>
          <a:stretch>
            <a:fillRect/>
          </a:stretch>
        </p:blipFill>
        <p:spPr>
          <a:xfrm>
            <a:off x="3523487" y="9"/>
            <a:ext cx="8668514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-1" y="0"/>
            <a:ext cx="975660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00"/>
                </a:srgbClr>
              </a:gs>
              <a:gs pos="35000">
                <a:srgbClr val="FFFFFF">
                  <a:alpha val="79000"/>
                </a:srgbClr>
              </a:gs>
              <a:gs pos="58000">
                <a:srgbClr val="FFFFFF"/>
              </a:gs>
              <a:gs pos="100000">
                <a:srgbClr val="FFFFFF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Shape 124"/>
          <p:cNvSpPr/>
          <p:nvPr>
            <p:ph type="ctrTitle"/>
          </p:nvPr>
        </p:nvSpPr>
        <p:spPr>
          <a:xfrm>
            <a:off x="390526" y="1122362"/>
            <a:ext cx="4638674" cy="1401379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rgbClr val="385724"/>
                </a:solidFill>
              </a:defRPr>
            </a:lvl1pPr>
          </a:lstStyle>
          <a:p>
            <a:pPr/>
            <a:r>
              <a:t>Elinympäristöjen terveellisyys</a:t>
            </a:r>
          </a:p>
        </p:txBody>
      </p:sp>
      <p:sp>
        <p:nvSpPr>
          <p:cNvPr id="125" name="Shape 125"/>
          <p:cNvSpPr/>
          <p:nvPr>
            <p:ph type="subTitle" sz="quarter" idx="1"/>
          </p:nvPr>
        </p:nvSpPr>
        <p:spPr>
          <a:xfrm>
            <a:off x="481028" y="6375720"/>
            <a:ext cx="4023361" cy="214192"/>
          </a:xfrm>
          <a:prstGeom prst="rect">
            <a:avLst/>
          </a:prstGeom>
        </p:spPr>
        <p:txBody>
          <a:bodyPr/>
          <a:lstStyle/>
          <a:p>
            <a:pPr lvl="1" marL="0" indent="274320" defTabSz="548640">
              <a:spcBef>
                <a:spcPts val="300"/>
              </a:spcBef>
              <a:buSzTx/>
              <a:buFontTx/>
              <a:buNone/>
              <a:defRPr sz="84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Andreas Gücklhorn</a:t>
            </a:r>
          </a:p>
        </p:txBody>
      </p:sp>
      <p:sp>
        <p:nvSpPr>
          <p:cNvPr id="126" name="Shape 126"/>
          <p:cNvSpPr/>
          <p:nvPr/>
        </p:nvSpPr>
        <p:spPr>
          <a:xfrm rot="5400000">
            <a:off x="759920" y="346790"/>
            <a:ext cx="146306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481028" y="4546920"/>
            <a:ext cx="3977642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8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3587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286987" y="196745"/>
            <a:ext cx="4502943" cy="141605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5050"/>
                </a:solidFill>
              </a:defRPr>
            </a:lvl1pPr>
          </a:lstStyle>
          <a:p>
            <a:pPr/>
            <a:r>
              <a:t>Parhaimmillaan psykososiaalinen ympäristö vahvistaa voimavaroja</a:t>
            </a:r>
          </a:p>
        </p:txBody>
      </p:sp>
      <p:sp>
        <p:nvSpPr>
          <p:cNvPr id="231" name="Shape 231"/>
          <p:cNvSpPr/>
          <p:nvPr>
            <p:ph type="body" sz="half" idx="1"/>
          </p:nvPr>
        </p:nvSpPr>
        <p:spPr>
          <a:xfrm>
            <a:off x="689462" y="1504949"/>
            <a:ext cx="3697993" cy="488659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Sosiaalisen tuen muotoja</a:t>
            </a:r>
            <a:endParaRPr sz="800"/>
          </a:p>
          <a:p>
            <a:pPr marL="0" indent="0">
              <a:buSzTx/>
              <a:buNone/>
              <a:defRPr b="1" sz="2400"/>
            </a:pPr>
            <a:r>
              <a:t>Tunnetuki</a:t>
            </a:r>
          </a:p>
          <a:p>
            <a:pPr>
              <a:defRPr sz="2000"/>
            </a:pPr>
            <a:r>
              <a:t>läsnäolo, auttamishalu empatia</a:t>
            </a:r>
          </a:p>
          <a:p>
            <a:pPr marL="0" indent="0">
              <a:buSzTx/>
              <a:buNone/>
              <a:defRPr b="1" sz="2400"/>
            </a:pPr>
            <a:r>
              <a:t>Informatiivinen tuki</a:t>
            </a:r>
          </a:p>
          <a:p>
            <a:pPr>
              <a:defRPr sz="2000"/>
            </a:pPr>
            <a:r>
              <a:t>tiedot, neuvot, ohjaus</a:t>
            </a:r>
          </a:p>
          <a:p>
            <a:pPr marL="0" indent="0">
              <a:buSzTx/>
              <a:buNone/>
              <a:defRPr b="1" sz="2400"/>
            </a:pPr>
            <a:r>
              <a:t>Käytännön tuki</a:t>
            </a:r>
          </a:p>
          <a:p>
            <a:pPr>
              <a:defRPr sz="2000"/>
            </a:pPr>
            <a:r>
              <a:t>palvelukset, rahallinen tuki</a:t>
            </a:r>
          </a:p>
          <a:p>
            <a:pPr marL="0" indent="0">
              <a:buSzTx/>
              <a:buNone/>
              <a:defRPr b="1" sz="2400"/>
            </a:pPr>
            <a:r>
              <a:t>Henkinen tuki</a:t>
            </a:r>
          </a:p>
          <a:p>
            <a:pPr>
              <a:defRPr sz="2000"/>
            </a:pPr>
            <a:r>
              <a:t>yhteiset arvot, toisen ihmisen arvostaminen, elämänkatsomus</a:t>
            </a:r>
          </a:p>
        </p:txBody>
      </p:sp>
      <p:sp>
        <p:nvSpPr>
          <p:cNvPr id="232" name="Shape 232"/>
          <p:cNvSpPr/>
          <p:nvPr/>
        </p:nvSpPr>
        <p:spPr>
          <a:xfrm>
            <a:off x="8388618" y="1695449"/>
            <a:ext cx="3697994" cy="404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b="1" sz="2400"/>
            </a:pPr>
            <a:r>
              <a:t>Kulttuuri on tärkeä osa psykososiaalista ympäristöä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t>Yhtenäinen tapa ajatella ja toimia lisää yhteisöllisyyden tunnetta.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 sz="800"/>
            </a:p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t>Kulttuurien moninaisuus rikastuttaa ajattelua.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 sz="800"/>
            </a:p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t>Kulttuuriharrastuksiin ja tapahtumiin osallistuminen lisää hyvinvointia.</a:t>
            </a:r>
          </a:p>
        </p:txBody>
      </p:sp>
      <p:pic>
        <p:nvPicPr>
          <p:cNvPr id="233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3587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3587" y="6367571"/>
            <a:ext cx="2000250" cy="428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15.jpeg" descr="Kuva, joka sisältää kohteen käsi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9743" y="-61492"/>
            <a:ext cx="369799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 rot="16200000">
            <a:off x="2250711" y="4356549"/>
            <a:ext cx="414364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Luana Azevedo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190499" y="165099"/>
            <a:ext cx="9191626" cy="743893"/>
          </a:xfrm>
          <a:prstGeom prst="rect">
            <a:avLst/>
          </a:prstGeom>
        </p:spPr>
        <p:txBody>
          <a:bodyPr/>
          <a:lstStyle>
            <a:lvl1pPr defTabSz="832104">
              <a:defRPr sz="3276">
                <a:solidFill>
                  <a:srgbClr val="FF6600"/>
                </a:solidFill>
              </a:defRPr>
            </a:lvl1pPr>
          </a:lstStyle>
          <a:p>
            <a:pPr/>
            <a:r>
              <a:t>Esteetön ympäristö lisää toimintamahdollisuuksia</a:t>
            </a:r>
          </a:p>
        </p:txBody>
      </p:sp>
      <p:sp>
        <p:nvSpPr>
          <p:cNvPr id="239" name="Shape 239"/>
          <p:cNvSpPr/>
          <p:nvPr>
            <p:ph type="body" sz="half" idx="1"/>
          </p:nvPr>
        </p:nvSpPr>
        <p:spPr>
          <a:xfrm>
            <a:off x="190498" y="985936"/>
            <a:ext cx="6033801" cy="546249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Fyysinen ympäristön esteettömyys</a:t>
            </a:r>
          </a:p>
          <a:p>
            <a:pPr>
              <a:defRPr sz="2000"/>
            </a:pPr>
            <a:r>
              <a:t>Rakennetusta ympäristöstä poistetaan liikkumiseen, näkemiseen ja kuulemiseen liittyviä esteitä</a:t>
            </a:r>
          </a:p>
        </p:txBody>
      </p:sp>
      <p:sp>
        <p:nvSpPr>
          <p:cNvPr id="240" name="Shape 240"/>
          <p:cNvSpPr/>
          <p:nvPr/>
        </p:nvSpPr>
        <p:spPr>
          <a:xfrm>
            <a:off x="6438901" y="985936"/>
            <a:ext cx="5562599" cy="1150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b="1" sz="2400"/>
            </a:pPr>
            <a:r>
              <a:t>Psykososiaalisen ympäristön esteettömyys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t>Suvaitsevaisuus, yhteisöllisyys, kannustus</a:t>
            </a:r>
          </a:p>
        </p:txBody>
      </p:sp>
      <p:pic>
        <p:nvPicPr>
          <p:cNvPr id="241" name="image16.jpeg" descr="Kuva, joka sisältää kohteen henkilö, ulko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8901" y="2257425"/>
            <a:ext cx="5484934" cy="3984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17.jpeg" descr="Kuva, joka sisältää kohteen moottori, oranssi, askel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498" y="2257425"/>
            <a:ext cx="6033801" cy="397321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6211544" y="6273253"/>
            <a:ext cx="609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Audi Nissen</a:t>
            </a:r>
          </a:p>
        </p:txBody>
      </p:sp>
      <p:sp>
        <p:nvSpPr>
          <p:cNvPr id="244" name="Shape 244"/>
          <p:cNvSpPr/>
          <p:nvPr/>
        </p:nvSpPr>
        <p:spPr>
          <a:xfrm>
            <a:off x="3038519" y="6294535"/>
            <a:ext cx="333880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Maxime Lebrun</a:t>
            </a:r>
          </a:p>
        </p:txBody>
      </p:sp>
      <p:pic>
        <p:nvPicPr>
          <p:cNvPr id="245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62409" y="200025"/>
            <a:ext cx="1861425" cy="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62409" y="6294535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5279"/>
            <a:ext cx="12192000" cy="652272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>
            <p:ph type="title"/>
          </p:nvPr>
        </p:nvSpPr>
        <p:spPr>
          <a:xfrm>
            <a:off x="121919" y="-1"/>
            <a:ext cx="9250682" cy="762001"/>
          </a:xfrm>
          <a:prstGeom prst="rect">
            <a:avLst/>
          </a:prstGeom>
        </p:spPr>
        <p:txBody>
          <a:bodyPr/>
          <a:lstStyle>
            <a:lvl1pPr defTabSz="877823">
              <a:defRPr sz="3072">
                <a:solidFill>
                  <a:srgbClr val="7030A0"/>
                </a:solidFill>
              </a:defRPr>
            </a:lvl1pPr>
          </a:lstStyle>
          <a:p>
            <a:pPr/>
            <a:r>
              <a:t>Hyvin toimiva yhteiskunta tarjoaa puitteet terveydelle</a:t>
            </a:r>
          </a:p>
        </p:txBody>
      </p:sp>
      <p:pic>
        <p:nvPicPr>
          <p:cNvPr id="250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2409" y="200025"/>
            <a:ext cx="1861425" cy="4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62409" y="6167120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3997704" y="-9964"/>
            <a:ext cx="4848226" cy="823914"/>
          </a:xfrm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/>
            <a:r>
              <a:t>Fyysinen ympäristö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536697" y="980635"/>
            <a:ext cx="5386584" cy="506413"/>
          </a:xfrm>
          <a:prstGeom prst="rect">
            <a:avLst/>
          </a:prstGeom>
        </p:spPr>
        <p:txBody>
          <a:bodyPr/>
          <a:lstStyle>
            <a:lvl1pPr defTabSz="740663">
              <a:spcBef>
                <a:spcPts val="800"/>
              </a:spcBef>
              <a:defRPr b="0" sz="2916">
                <a:solidFill>
                  <a:srgbClr val="7C7C7C"/>
                </a:solidFill>
              </a:defRPr>
            </a:lvl1pPr>
          </a:lstStyle>
          <a:p>
            <a:pPr/>
            <a:r>
              <a:t>Rakennettu ympäristö</a:t>
            </a:r>
          </a:p>
        </p:txBody>
      </p:sp>
      <p:sp>
        <p:nvSpPr>
          <p:cNvPr id="133" name="Shape 133"/>
          <p:cNvSpPr/>
          <p:nvPr>
            <p:ph type="body" idx="13"/>
          </p:nvPr>
        </p:nvSpPr>
        <p:spPr>
          <a:xfrm>
            <a:off x="7650622" y="895400"/>
            <a:ext cx="4084178" cy="54084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defTabSz="795527">
              <a:spcBef>
                <a:spcPts val="800"/>
              </a:spcBef>
              <a:buSzTx/>
              <a:buFontTx/>
              <a:buNone/>
              <a:defRPr sz="3132">
                <a:solidFill>
                  <a:srgbClr val="0070C0"/>
                </a:solidFill>
              </a:defRPr>
            </a:lvl1pPr>
          </a:lstStyle>
          <a:p>
            <a:pPr/>
            <a:r>
              <a:t>Luonnonympäristö</a:t>
            </a:r>
          </a:p>
        </p:txBody>
      </p:sp>
      <p:pic>
        <p:nvPicPr>
          <p:cNvPr id="134" name="image4.jpg" descr="Kuva, joka sisältää kohteen vuori, taivas, vesi, ulko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50" y="1479110"/>
            <a:ext cx="4288374" cy="533902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 rot="16200000">
            <a:off x="-1334496" y="2654299"/>
            <a:ext cx="3676651" cy="50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lnSpc>
                <a:spcPct val="90000"/>
              </a:lnSpc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Alexandr Bormotin</a:t>
            </a:r>
          </a:p>
        </p:txBody>
      </p:sp>
      <p:sp>
        <p:nvSpPr>
          <p:cNvPr id="136" name="Shape 136"/>
          <p:cNvSpPr/>
          <p:nvPr/>
        </p:nvSpPr>
        <p:spPr>
          <a:xfrm rot="5400000">
            <a:off x="10279274" y="4373831"/>
            <a:ext cx="3229512" cy="50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lnSpc>
                <a:spcPct val="90000"/>
              </a:lnSpc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Alexey Murzin</a:t>
            </a:r>
          </a:p>
        </p:txBody>
      </p:sp>
      <p:pic>
        <p:nvPicPr>
          <p:cNvPr id="137" name="image5.jpeg" descr="Kuva, joka sisältää kohteen shoji, rakennus, sisä, alue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2916" y="3983673"/>
            <a:ext cx="5286376" cy="2830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6.jpeg" descr="Kuva, joka sisältää kohteen ulko, tie, tapa, kaupunki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188" y="1479110"/>
            <a:ext cx="4644195" cy="297858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 rot="16200000">
            <a:off x="-506210" y="5245417"/>
            <a:ext cx="353377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lnSpc>
                <a:spcPct val="90000"/>
              </a:lnSpc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Andi Art </a:t>
            </a:r>
          </a:p>
        </p:txBody>
      </p:sp>
      <p:sp>
        <p:nvSpPr>
          <p:cNvPr id="140" name="Shape 140"/>
          <p:cNvSpPr/>
          <p:nvPr/>
        </p:nvSpPr>
        <p:spPr>
          <a:xfrm>
            <a:off x="5273383" y="1487047"/>
            <a:ext cx="2296867" cy="273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000"/>
            </a:pPr>
          </a:p>
          <a:p>
            <a:pPr marL="285750" indent="-285750">
              <a:buSzPct val="100000"/>
              <a:buChar char="-"/>
              <a:defRPr sz="2000"/>
            </a:pPr>
            <a:r>
              <a:t>Valo</a:t>
            </a:r>
          </a:p>
          <a:p>
            <a:pPr marL="285750" indent="-285750">
              <a:buSzPct val="100000"/>
              <a:buChar char="-"/>
              <a:defRPr sz="2000"/>
            </a:pPr>
            <a:r>
              <a:t>Lämpötila</a:t>
            </a:r>
          </a:p>
          <a:p>
            <a:pPr marL="285750" indent="-285750">
              <a:buSzPct val="100000"/>
              <a:buChar char="-"/>
              <a:defRPr sz="2000"/>
            </a:pPr>
            <a:r>
              <a:t>Äänet</a:t>
            </a:r>
          </a:p>
          <a:p>
            <a:pPr marL="285750" indent="-285750">
              <a:buSzPct val="100000"/>
              <a:buChar char="-"/>
              <a:defRPr sz="2000"/>
            </a:pPr>
            <a:r>
              <a:t>Ilmanlaatu</a:t>
            </a:r>
          </a:p>
          <a:p>
            <a:pPr marL="285750" indent="-285750">
              <a:buSzPct val="100000"/>
              <a:buChar char="-"/>
              <a:defRPr sz="2000"/>
            </a:pPr>
            <a:r>
              <a:t>Veden puhtaus</a:t>
            </a:r>
          </a:p>
          <a:p>
            <a:pPr marL="285750" indent="-285750">
              <a:buSzPct val="100000"/>
              <a:buChar char="-"/>
              <a:defRPr sz="2400"/>
            </a:pPr>
          </a:p>
          <a:p>
            <a:pPr marL="285750" indent="-285750">
              <a:buSzPct val="100000"/>
              <a:buChar char="-"/>
            </a:pPr>
          </a:p>
        </p:txBody>
      </p:sp>
      <p:pic>
        <p:nvPicPr>
          <p:cNvPr id="141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43587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409574" y="633618"/>
            <a:ext cx="4927415" cy="5495926"/>
          </a:xfrm>
          <a:prstGeom prst="rect">
            <a:avLst/>
          </a:prstGeom>
          <a:solidFill>
            <a:srgbClr val="FFFFFF"/>
          </a:solidFill>
          <a:ln>
            <a:solidFill>
              <a:srgbClr val="DEDEDE"/>
            </a:solidFill>
            <a:miter/>
          </a:ln>
          <a:effectLst>
            <a:outerShdw sx="100000" sy="100000" kx="0" ky="0" algn="b" rotWithShape="0" blurRad="50800" dist="38100" dir="2700000">
              <a:srgbClr val="D9D9D9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Shape 146"/>
          <p:cNvSpPr/>
          <p:nvPr>
            <p:ph type="title"/>
          </p:nvPr>
        </p:nvSpPr>
        <p:spPr>
          <a:xfrm>
            <a:off x="638175" y="978407"/>
            <a:ext cx="4256553" cy="1106426"/>
          </a:xfrm>
          <a:prstGeom prst="rect">
            <a:avLst/>
          </a:prstGeom>
        </p:spPr>
        <p:txBody>
          <a:bodyPr/>
          <a:lstStyle>
            <a:lvl1pPr defTabSz="813816">
              <a:defRPr sz="3559"/>
            </a:lvl1pPr>
          </a:lstStyle>
          <a:p>
            <a:pPr/>
            <a:r>
              <a:t>Psykososiaalinen ympäristö</a:t>
            </a:r>
          </a:p>
        </p:txBody>
      </p:sp>
      <p:sp>
        <p:nvSpPr>
          <p:cNvPr id="147" name="Shape 147"/>
          <p:cNvSpPr/>
          <p:nvPr/>
        </p:nvSpPr>
        <p:spPr>
          <a:xfrm>
            <a:off x="345566" y="1170432"/>
            <a:ext cx="128017" cy="70408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877459" y="2121407"/>
            <a:ext cx="3958650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Shape 149"/>
          <p:cNvSpPr/>
          <p:nvPr>
            <p:ph type="body" sz="half" idx="1"/>
          </p:nvPr>
        </p:nvSpPr>
        <p:spPr>
          <a:xfrm>
            <a:off x="638174" y="2333625"/>
            <a:ext cx="4647636" cy="3657601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spcBef>
                <a:spcPts val="900"/>
              </a:spcBef>
              <a:buSzTx/>
              <a:buNone/>
              <a:defRPr sz="2328"/>
            </a:pPr>
            <a:r>
              <a:t>lmapiiri, joka muodostuu ihmisten välisestä vuorovaikutuksesta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1164"/>
            </a:pPr>
          </a:p>
          <a:p>
            <a:pPr marL="0" indent="0" defTabSz="886968">
              <a:spcBef>
                <a:spcPts val="900"/>
              </a:spcBef>
              <a:buSzTx/>
              <a:buNone/>
              <a:defRPr sz="2328"/>
            </a:pPr>
            <a:r>
              <a:t>Terveyttä tukeva psykososiaalinen ympäristö on 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t>turvallinen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t>kannustava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t>toimintakykyä tukeva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t>erilaisuutta arvostava</a:t>
            </a:r>
          </a:p>
        </p:txBody>
      </p:sp>
      <p:pic>
        <p:nvPicPr>
          <p:cNvPr id="150" name="image7.jpeg" descr="Kuva, joka sisältää kohteen ulko, henkilö, vesi, ranta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7340" y="566927"/>
            <a:ext cx="2052397" cy="233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8.jpeg" descr="Kuva, joka sisältää kohteen henkilö, sisä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2365" y="642432"/>
            <a:ext cx="2873669" cy="2183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9.jpeg" descr="Kuva, joka sisältää kohteen henkilö, nainen, henkilöt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0766" y="3072401"/>
            <a:ext cx="4758200" cy="305714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 rot="16200000">
            <a:off x="4489013" y="1651317"/>
            <a:ext cx="328612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2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Xavier Mouton</a:t>
            </a:r>
          </a:p>
        </p:txBody>
      </p:sp>
      <p:sp>
        <p:nvSpPr>
          <p:cNvPr id="154" name="Shape 154"/>
          <p:cNvSpPr/>
          <p:nvPr/>
        </p:nvSpPr>
        <p:spPr>
          <a:xfrm rot="16200000">
            <a:off x="7521450" y="1748345"/>
            <a:ext cx="280987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2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Erika Giraud</a:t>
            </a:r>
          </a:p>
        </p:txBody>
      </p:sp>
      <p:sp>
        <p:nvSpPr>
          <p:cNvPr id="155" name="Shape 155"/>
          <p:cNvSpPr/>
          <p:nvPr/>
        </p:nvSpPr>
        <p:spPr>
          <a:xfrm rot="16200000">
            <a:off x="4921188" y="4377451"/>
            <a:ext cx="297363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2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Brooke Cagle</a:t>
            </a:r>
          </a:p>
        </p:txBody>
      </p:sp>
      <p:pic>
        <p:nvPicPr>
          <p:cNvPr id="156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43587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43587" y="6185544"/>
            <a:ext cx="2000251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419100" y="365125"/>
            <a:ext cx="110871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pPr/>
            <a:r>
              <a:t>Toiminnallinen ympäristö</a:t>
            </a:r>
          </a:p>
        </p:txBody>
      </p:sp>
      <p:pic>
        <p:nvPicPr>
          <p:cNvPr id="160" name="image10.jpeg" descr="Kuva, joka sisältää kohteen henkilöt, väkijoukko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2499" y="1936750"/>
            <a:ext cx="5721478" cy="455612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>
            <p:ph type="body" sz="quarter" idx="1"/>
          </p:nvPr>
        </p:nvSpPr>
        <p:spPr>
          <a:xfrm>
            <a:off x="9058277" y="1825625"/>
            <a:ext cx="2714624" cy="412621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Psykososiaalinen ympäristö </a:t>
            </a:r>
          </a:p>
          <a:p>
            <a:pPr marL="0" indent="0">
              <a:buSzTx/>
              <a:buNone/>
              <a:defRPr sz="2400"/>
            </a:pPr>
            <a:r>
              <a:t>vaikuttaa siihen, miten ihminen reagoi ympäristön tarjoamiin mahdollisuuksiin</a:t>
            </a:r>
          </a:p>
        </p:txBody>
      </p:sp>
      <p:sp>
        <p:nvSpPr>
          <p:cNvPr id="162" name="Shape 162"/>
          <p:cNvSpPr/>
          <p:nvPr/>
        </p:nvSpPr>
        <p:spPr>
          <a:xfrm>
            <a:off x="419100" y="1825625"/>
            <a:ext cx="2828925" cy="498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Fyysinen ympäristö</a:t>
            </a:r>
          </a:p>
          <a:p>
            <a:pPr>
              <a:defRPr b="1" sz="2400"/>
            </a:pPr>
          </a:p>
          <a:p>
            <a:pPr>
              <a:defRPr sz="2400"/>
            </a:pPr>
            <a:r>
              <a:t>luo puitteet kaikelle toiminnalle, kuten</a:t>
            </a:r>
          </a:p>
          <a:p>
            <a:pPr marL="285750" indent="-285750">
              <a:buSzPct val="100000"/>
              <a:buChar char="-"/>
              <a:defRPr sz="2400"/>
            </a:pPr>
            <a:r>
              <a:t>liikkumiselle</a:t>
            </a:r>
          </a:p>
          <a:p>
            <a:pPr marL="285750" indent="-285750">
              <a:buSzPct val="100000"/>
              <a:buChar char="-"/>
              <a:defRPr sz="2400"/>
            </a:pPr>
            <a:r>
              <a:t>ihmisten kohtaamiselle</a:t>
            </a:r>
          </a:p>
          <a:p>
            <a:pPr marL="285750" indent="-285750">
              <a:buSzPct val="100000"/>
              <a:buChar char="-"/>
              <a:defRPr sz="2400"/>
            </a:pPr>
            <a:r>
              <a:t>opiskelulle</a:t>
            </a:r>
          </a:p>
          <a:p>
            <a:pPr marL="285750" indent="-285750">
              <a:buSzPct val="100000"/>
              <a:buChar char="-"/>
              <a:defRPr sz="2400"/>
            </a:pPr>
            <a:r>
              <a:t>työnteolle</a:t>
            </a:r>
          </a:p>
          <a:p>
            <a:pPr marL="285750" indent="-285750">
              <a:buSzPct val="100000"/>
              <a:buChar char="-"/>
              <a:defRPr sz="2400"/>
            </a:pPr>
            <a:r>
              <a:t>harrastamiselle</a:t>
            </a:r>
          </a:p>
          <a:p>
            <a:pPr marL="285750" indent="-285750">
              <a:buSzPct val="100000"/>
              <a:buChar char="-"/>
              <a:defRPr sz="2400"/>
            </a:pPr>
            <a:r>
              <a:t>rentoutumiselle</a:t>
            </a:r>
          </a:p>
        </p:txBody>
      </p:sp>
      <p:sp>
        <p:nvSpPr>
          <p:cNvPr id="163" name="Shape 163"/>
          <p:cNvSpPr/>
          <p:nvPr/>
        </p:nvSpPr>
        <p:spPr>
          <a:xfrm>
            <a:off x="4090987" y="6492875"/>
            <a:ext cx="4010026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Unsplash.com/ Anna Dziubinska</a:t>
            </a:r>
          </a:p>
        </p:txBody>
      </p:sp>
      <p:pic>
        <p:nvPicPr>
          <p:cNvPr id="164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3587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286988" y="196746"/>
            <a:ext cx="4424680" cy="1499976"/>
          </a:xfrm>
          <a:prstGeom prst="rect">
            <a:avLst/>
          </a:prstGeom>
        </p:spPr>
        <p:txBody>
          <a:bodyPr/>
          <a:lstStyle>
            <a:lvl1pPr defTabSz="832104">
              <a:defRPr sz="3276">
                <a:solidFill>
                  <a:srgbClr val="0070C0"/>
                </a:solidFill>
              </a:defRPr>
            </a:lvl1pPr>
          </a:lstStyle>
          <a:p>
            <a:pPr/>
            <a:r>
              <a:t>Ympäristön vaikutukset terveyteen voivat olla</a:t>
            </a:r>
          </a:p>
        </p:txBody>
      </p:sp>
      <p:grpSp>
        <p:nvGrpSpPr>
          <p:cNvPr id="183" name="Group 183"/>
          <p:cNvGrpSpPr/>
          <p:nvPr/>
        </p:nvGrpSpPr>
        <p:grpSpPr>
          <a:xfrm>
            <a:off x="286988" y="1452721"/>
            <a:ext cx="4424680" cy="4351338"/>
            <a:chOff x="0" y="0"/>
            <a:chExt cx="4424679" cy="4351337"/>
          </a:xfrm>
        </p:grpSpPr>
        <p:grpSp>
          <p:nvGrpSpPr>
            <p:cNvPr id="170" name="Group 170"/>
            <p:cNvGrpSpPr/>
            <p:nvPr/>
          </p:nvGrpSpPr>
          <p:grpSpPr>
            <a:xfrm>
              <a:off x="0" y="0"/>
              <a:ext cx="4424680" cy="799473"/>
              <a:chOff x="0" y="0"/>
              <a:chExt cx="4424679" cy="799472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0" y="0"/>
                <a:ext cx="4424680" cy="79947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5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17544" y="258766"/>
                <a:ext cx="43895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59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myönteisiä / kielteisiä</a:t>
                </a:r>
              </a:p>
            </p:txBody>
          </p:sp>
        </p:grpSp>
        <p:grpSp>
          <p:nvGrpSpPr>
            <p:cNvPr id="173" name="Group 173"/>
            <p:cNvGrpSpPr/>
            <p:nvPr/>
          </p:nvGrpSpPr>
          <p:grpSpPr>
            <a:xfrm>
              <a:off x="0" y="887966"/>
              <a:ext cx="4424680" cy="799474"/>
              <a:chOff x="0" y="0"/>
              <a:chExt cx="4424679" cy="799472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0" y="0"/>
                <a:ext cx="4424680" cy="79947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5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17544" y="258766"/>
                <a:ext cx="43895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59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suoria / epäsuoria eli välillisiä</a:t>
                </a:r>
              </a:p>
            </p:txBody>
          </p:sp>
        </p:grpSp>
        <p:grpSp>
          <p:nvGrpSpPr>
            <p:cNvPr id="176" name="Group 176"/>
            <p:cNvGrpSpPr/>
            <p:nvPr/>
          </p:nvGrpSpPr>
          <p:grpSpPr>
            <a:xfrm>
              <a:off x="0" y="1775932"/>
              <a:ext cx="4424680" cy="799474"/>
              <a:chOff x="0" y="0"/>
              <a:chExt cx="4424679" cy="799472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4424680" cy="79947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5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17544" y="258766"/>
                <a:ext cx="43895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59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lyhyt- / pitkäkestoisia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0" y="2663898"/>
              <a:ext cx="4424680" cy="799474"/>
              <a:chOff x="0" y="0"/>
              <a:chExt cx="4424679" cy="799472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0"/>
                <a:ext cx="4424680" cy="79947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5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17544" y="258766"/>
                <a:ext cx="43895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59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palautuvia / pysyviä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0" y="3551865"/>
              <a:ext cx="4424680" cy="799473"/>
              <a:chOff x="0" y="0"/>
              <a:chExt cx="4424679" cy="799472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0"/>
                <a:ext cx="4424680" cy="799473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5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17544" y="258766"/>
                <a:ext cx="43895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59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toisiaan voimistavia / heikentäviä</a:t>
                </a:r>
              </a:p>
            </p:txBody>
          </p:sp>
        </p:grpSp>
      </p:grpSp>
      <p:sp>
        <p:nvSpPr>
          <p:cNvPr id="184" name="Shape 184"/>
          <p:cNvSpPr/>
          <p:nvPr>
            <p:ph type="body" idx="1"/>
          </p:nvPr>
        </p:nvSpPr>
        <p:spPr>
          <a:xfrm>
            <a:off x="4937759" y="985519"/>
            <a:ext cx="7254241" cy="532384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Esimerkkinä UV-säteilyn terveysvaikutukset</a:t>
            </a:r>
          </a:p>
          <a:p>
            <a:pPr>
              <a:buFontTx/>
              <a:buChar char="-"/>
              <a:defRPr b="1" sz="2000"/>
            </a:pPr>
            <a:r>
              <a:t>Myönteinen</a:t>
            </a:r>
            <a:r>
              <a:rPr b="0"/>
              <a:t>: iholla muodostuu D-vitamiinia</a:t>
            </a:r>
            <a:endParaRPr b="0"/>
          </a:p>
          <a:p>
            <a:pPr>
              <a:buFontTx/>
              <a:buChar char="-"/>
              <a:defRPr b="1" sz="2000"/>
            </a:pPr>
            <a:r>
              <a:t>Kielteinen</a:t>
            </a:r>
            <a:r>
              <a:rPr b="0"/>
              <a:t>: syövälle altistuminen</a:t>
            </a:r>
            <a:endParaRPr b="0"/>
          </a:p>
          <a:p>
            <a:pPr>
              <a:buFontTx/>
              <a:buChar char="-"/>
              <a:defRPr b="1" sz="2000"/>
            </a:pPr>
            <a:r>
              <a:t>Lyhytkestoinen ja palautuva</a:t>
            </a:r>
            <a:r>
              <a:rPr b="0"/>
              <a:t>: ihon palaminen</a:t>
            </a:r>
            <a:endParaRPr b="0"/>
          </a:p>
          <a:p>
            <a:pPr>
              <a:buFontTx/>
              <a:buChar char="-"/>
              <a:defRPr b="1" sz="2000"/>
            </a:pPr>
            <a:r>
              <a:t>Pysyvä</a:t>
            </a:r>
            <a:r>
              <a:rPr b="0"/>
              <a:t>: ihoa vanhentava vaikutus, syöpäriskin kasvu</a:t>
            </a:r>
            <a:endParaRPr b="0"/>
          </a:p>
          <a:p>
            <a:pPr>
              <a:buFontTx/>
              <a:buChar char="-"/>
              <a:defRPr b="1" sz="2000"/>
            </a:pPr>
            <a:r>
              <a:t>Toisiaan voimistava</a:t>
            </a:r>
            <a:r>
              <a:rPr b="0"/>
              <a:t>: jotkut lääkeaineet ja UV-säteily voivat aiheuttaa iho-oireita</a:t>
            </a:r>
          </a:p>
        </p:txBody>
      </p:sp>
      <p:pic>
        <p:nvPicPr>
          <p:cNvPr id="185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3587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3587" y="6279951"/>
            <a:ext cx="2000251" cy="514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11.jpeg" descr="Kuva, joka sisältää kohteen ulko, ranta, luonto&#10;&#10;Kuvaus luotu automaattisest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7759" y="3886189"/>
            <a:ext cx="7254241" cy="235189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4419600" y="6317217"/>
            <a:ext cx="52578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Unsplash.com/ John McArthur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101072" y="196745"/>
            <a:ext cx="5775852" cy="1155807"/>
          </a:xfrm>
          <a:prstGeom prst="rect">
            <a:avLst/>
          </a:prstGeom>
        </p:spPr>
        <p:txBody>
          <a:bodyPr/>
          <a:lstStyle>
            <a:lvl1pPr defTabSz="859536">
              <a:defRPr sz="3384">
                <a:solidFill>
                  <a:srgbClr val="7030A0"/>
                </a:solidFill>
              </a:defRPr>
            </a:lvl1pPr>
          </a:lstStyle>
          <a:p>
            <a:pPr/>
            <a:r>
              <a:t>Ympäristöaltisteet aiheuttavat suoria terveysvaikutuksia</a:t>
            </a:r>
          </a:p>
        </p:txBody>
      </p:sp>
      <p:sp>
        <p:nvSpPr>
          <p:cNvPr id="191" name="Shape 191"/>
          <p:cNvSpPr/>
          <p:nvPr>
            <p:ph type="body" sz="half" idx="1"/>
          </p:nvPr>
        </p:nvSpPr>
        <p:spPr>
          <a:xfrm>
            <a:off x="286988" y="1476375"/>
            <a:ext cx="5172074" cy="51848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Esimerkkejä terveyshaittoja aiheuttavista altisteista</a:t>
            </a:r>
          </a:p>
          <a:p>
            <a:pPr marL="0" indent="0" algn="ctr">
              <a:buSzTx/>
              <a:buNone/>
              <a:defRPr sz="800"/>
            </a:pPr>
          </a:p>
          <a:p>
            <a:pPr marL="0" indent="0">
              <a:buSzTx/>
              <a:buNone/>
              <a:defRPr b="1" sz="2000"/>
            </a:pPr>
            <a:r>
              <a:t>Fysikaaliset</a:t>
            </a:r>
          </a:p>
          <a:p>
            <a:pPr>
              <a:defRPr sz="2000"/>
            </a:pPr>
            <a:r>
              <a:t>melu, säteily, tärinä</a:t>
            </a:r>
          </a:p>
          <a:p>
            <a:pPr>
              <a:defRPr sz="2000"/>
            </a:pPr>
            <a:r>
              <a:t>kuumuus, kylmyys, ilman pienhiukkaset</a:t>
            </a:r>
            <a:endParaRPr sz="2400"/>
          </a:p>
          <a:p>
            <a:pPr marL="0" indent="0">
              <a:buSzTx/>
              <a:buNone/>
              <a:defRPr b="1" sz="2000"/>
            </a:pPr>
            <a:r>
              <a:t>Kemialliset</a:t>
            </a:r>
          </a:p>
          <a:p>
            <a:pPr>
              <a:defRPr sz="2000"/>
            </a:pPr>
            <a:r>
              <a:t>kaasumaiset ilmansaasteet</a:t>
            </a:r>
          </a:p>
          <a:p>
            <a:pPr>
              <a:defRPr sz="2000"/>
            </a:pPr>
            <a:r>
              <a:t>työpaikalla tai kotona käytetyt kemikaalit</a:t>
            </a:r>
          </a:p>
          <a:p>
            <a:pPr>
              <a:defRPr sz="2000"/>
            </a:pPr>
            <a:r>
              <a:t>maalit, liuottimet</a:t>
            </a:r>
          </a:p>
          <a:p>
            <a:pPr>
              <a:defRPr sz="2000"/>
            </a:pPr>
            <a:r>
              <a:t>ympäristömyrkyt</a:t>
            </a:r>
          </a:p>
          <a:p>
            <a:pPr marL="0" indent="0">
              <a:buSzTx/>
              <a:buNone/>
              <a:defRPr b="1" sz="2000"/>
            </a:pPr>
            <a:r>
              <a:t>Biologiset</a:t>
            </a:r>
          </a:p>
          <a:p>
            <a:pPr>
              <a:defRPr sz="2000"/>
            </a:pPr>
            <a:r>
              <a:t>homeitiöt, siitepöly, mikrobit</a:t>
            </a:r>
          </a:p>
        </p:txBody>
      </p:sp>
      <p:sp>
        <p:nvSpPr>
          <p:cNvPr id="192" name="Shape 192"/>
          <p:cNvSpPr/>
          <p:nvPr/>
        </p:nvSpPr>
        <p:spPr>
          <a:xfrm>
            <a:off x="5876923" y="866774"/>
            <a:ext cx="6138174" cy="2661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b="1" sz="2400"/>
            </a:pPr>
            <a:r>
              <a:t>Altistus-vastesuhde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Char char="-"/>
              <a:defRPr sz="2000"/>
            </a:pPr>
            <a:r>
              <a:t>Kertoo, kuinka suuri annos on terveydelle vaarallinen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Char char="-"/>
              <a:defRPr sz="2000"/>
            </a:pPr>
            <a:r>
              <a:t>Usein: mitä suurempi on altistuminen, sitä suurempi on terveydelle koituva haitta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Char char="-"/>
              <a:defRPr sz="2000"/>
            </a:pPr>
            <a:r>
              <a:t>Toisinaan: vähäinen annos on terveydelle välttämätön, mutta suuri annos vaarantaa terveyden (esim. rasvaliukoiset vitamiinit)</a:t>
            </a:r>
          </a:p>
        </p:txBody>
      </p:sp>
      <p:pic>
        <p:nvPicPr>
          <p:cNvPr id="193" name="image12.jpeg" descr="Kuva, joka sisältää kohteen henkilö, sisä, housut, poseeraaminen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3125" y="3429000"/>
            <a:ext cx="5644109" cy="3292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3587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1750" y="6308526"/>
            <a:ext cx="2000250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 rot="16200000">
            <a:off x="8812988" y="3520012"/>
            <a:ext cx="6096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Roselyn Tirado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371474" y="196744"/>
            <a:ext cx="4905378" cy="1241531"/>
          </a:xfrm>
          <a:prstGeom prst="rect">
            <a:avLst/>
          </a:prstGeom>
        </p:spPr>
        <p:txBody>
          <a:bodyPr/>
          <a:lstStyle>
            <a:lvl1pPr>
              <a:defRPr sz="3900">
                <a:solidFill>
                  <a:srgbClr val="7030A0"/>
                </a:solidFill>
              </a:defRPr>
            </a:lvl1pPr>
          </a:lstStyle>
          <a:p>
            <a:pPr/>
            <a:r>
              <a:t>Epäsuorat eli välilliset terveysvaikutukset</a:t>
            </a:r>
          </a:p>
        </p:txBody>
      </p:sp>
      <p:sp>
        <p:nvSpPr>
          <p:cNvPr id="199" name="Shape 199"/>
          <p:cNvSpPr/>
          <p:nvPr>
            <p:ph type="body" sz="half" idx="1"/>
          </p:nvPr>
        </p:nvSpPr>
        <p:spPr>
          <a:xfrm>
            <a:off x="371475" y="1828801"/>
            <a:ext cx="4667250" cy="4676774"/>
          </a:xfrm>
          <a:prstGeom prst="rect">
            <a:avLst/>
          </a:prstGeom>
        </p:spPr>
        <p:txBody>
          <a:bodyPr/>
          <a:lstStyle/>
          <a:p>
            <a:pPr/>
            <a:r>
              <a:t>Ympäristön vaikutukset ovat usein epäsuoria.</a:t>
            </a:r>
          </a:p>
          <a:p>
            <a:pPr/>
            <a:r>
              <a:t>Ne tapahtuvat välivaiheinen kautta.</a:t>
            </a:r>
          </a:p>
          <a:p>
            <a:pPr/>
            <a:r>
              <a:t>Ne voivat olla mahdollisia tai todennäköisiä, mutta vaikutukset ovat yksilöllisiä ja tulevat usein viiveellä.</a:t>
            </a:r>
          </a:p>
          <a:p>
            <a:pPr/>
            <a:r>
              <a:t>Niille ei voi laskea altistus-vastesuhdetta.</a:t>
            </a:r>
          </a:p>
        </p:txBody>
      </p:sp>
      <p:sp>
        <p:nvSpPr>
          <p:cNvPr id="200" name="Shape 200"/>
          <p:cNvSpPr/>
          <p:nvPr/>
        </p:nvSpPr>
        <p:spPr>
          <a:xfrm>
            <a:off x="5276849" y="904875"/>
            <a:ext cx="6915151" cy="147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b="1" sz="2400"/>
            </a:pPr>
            <a:r>
              <a:t>Esimerkki meluisan opiskeluympäristön mahdollisista epäsuorista vaikutuksista terveyteen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 sz="2000"/>
            </a:pPr>
            <a:r>
              <a:t> 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5438776" y="1952624"/>
            <a:ext cx="6466236" cy="4708630"/>
            <a:chOff x="0" y="0"/>
            <a:chExt cx="6466235" cy="4708628"/>
          </a:xfrm>
        </p:grpSpPr>
        <p:grpSp>
          <p:nvGrpSpPr>
            <p:cNvPr id="203" name="Group 203"/>
            <p:cNvGrpSpPr/>
            <p:nvPr/>
          </p:nvGrpSpPr>
          <p:grpSpPr>
            <a:xfrm>
              <a:off x="0" y="-1"/>
              <a:ext cx="6466236" cy="1310895"/>
              <a:chOff x="0" y="0"/>
              <a:chExt cx="6466235" cy="1310893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0" y="0"/>
                <a:ext cx="6466236" cy="1310894"/>
              </a:xfrm>
              <a:prstGeom prst="roundRect">
                <a:avLst>
                  <a:gd name="adj" fmla="val 7500"/>
                </a:avLst>
              </a:prstGeom>
              <a:solidFill>
                <a:schemeClr val="accent2"/>
              </a:solidFill>
              <a:ln w="1270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064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28767" y="28766"/>
                <a:ext cx="6408702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2064">
                    <a:solidFill>
                      <a:srgbClr val="FFFFFF"/>
                    </a:solidFill>
                  </a:defRPr>
                </a:pPr>
                <a:r>
                  <a:t>MELU</a:t>
                </a:r>
              </a:p>
              <a:p>
                <a:pPr marL="262178" indent="-262178">
                  <a:buSzPct val="100000"/>
                  <a:buChar char="•"/>
                  <a:defRPr sz="2064">
                    <a:solidFill>
                      <a:srgbClr val="FFFFFF"/>
                    </a:solidFill>
                  </a:defRPr>
                </a:pPr>
                <a:r>
                  <a:t>Oppimisvaikeudet</a:t>
                </a:r>
              </a:p>
              <a:p>
                <a:pPr marL="262178" indent="-262178">
                  <a:buSzPct val="100000"/>
                  <a:buChar char="•"/>
                  <a:defRPr sz="2064">
                    <a:solidFill>
                      <a:srgbClr val="FFFFFF"/>
                    </a:solidFill>
                  </a:defRPr>
                </a:pPr>
                <a:r>
                  <a:t>Motivaatio heikkenee</a:t>
                </a:r>
              </a:p>
            </p:txBody>
          </p:sp>
        </p:grpSp>
        <p:grpSp>
          <p:nvGrpSpPr>
            <p:cNvPr id="206" name="Group 206"/>
            <p:cNvGrpSpPr/>
            <p:nvPr/>
          </p:nvGrpSpPr>
          <p:grpSpPr>
            <a:xfrm>
              <a:off x="0" y="1698867"/>
              <a:ext cx="6466236" cy="1310895"/>
              <a:chOff x="0" y="0"/>
              <a:chExt cx="6466235" cy="1310893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0" y="0"/>
                <a:ext cx="6466236" cy="1310894"/>
              </a:xfrm>
              <a:prstGeom prst="roundRect">
                <a:avLst>
                  <a:gd name="adj" fmla="val 7500"/>
                </a:avLst>
              </a:prstGeom>
              <a:solidFill>
                <a:srgbClr val="9A6659"/>
              </a:solidFill>
              <a:ln w="12700" cap="flat">
                <a:solidFill>
                  <a:srgbClr val="9A6659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064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28767" y="28766"/>
                <a:ext cx="6408702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2064">
                    <a:solidFill>
                      <a:srgbClr val="FFFFFF"/>
                    </a:solidFill>
                  </a:defRPr>
                </a:pPr>
                <a:r>
                  <a:t>TULOKSET</a:t>
                </a:r>
              </a:p>
              <a:p>
                <a:pPr marL="262178" indent="-262178">
                  <a:buSzPct val="100000"/>
                  <a:buChar char="•"/>
                  <a:defRPr sz="2064">
                    <a:solidFill>
                      <a:srgbClr val="FFFFFF"/>
                    </a:solidFill>
                  </a:defRPr>
                </a:pPr>
                <a:r>
                  <a:t>Opiskelutulokset laskevat</a:t>
                </a:r>
              </a:p>
              <a:p>
                <a:pPr marL="262178" indent="-262178">
                  <a:buSzPct val="100000"/>
                  <a:buChar char="•"/>
                  <a:defRPr sz="2064">
                    <a:solidFill>
                      <a:srgbClr val="FFFFFF"/>
                    </a:solidFill>
                  </a:defRPr>
                </a:pPr>
                <a:r>
                  <a:t>Stressi kasvaa</a:t>
                </a:r>
              </a:p>
            </p:txBody>
          </p:sp>
        </p:grpSp>
        <p:grpSp>
          <p:nvGrpSpPr>
            <p:cNvPr id="209" name="Group 209"/>
            <p:cNvGrpSpPr/>
            <p:nvPr/>
          </p:nvGrpSpPr>
          <p:grpSpPr>
            <a:xfrm>
              <a:off x="0" y="3397735"/>
              <a:ext cx="6466236" cy="1310894"/>
              <a:chOff x="0" y="0"/>
              <a:chExt cx="6466235" cy="1310893"/>
            </a:xfrm>
          </p:grpSpPr>
          <p:sp>
            <p:nvSpPr>
              <p:cNvPr id="207" name="Shape 207"/>
              <p:cNvSpPr/>
              <p:nvPr/>
            </p:nvSpPr>
            <p:spPr>
              <a:xfrm>
                <a:off x="0" y="0"/>
                <a:ext cx="6466236" cy="1310894"/>
              </a:xfrm>
              <a:prstGeom prst="roundRect">
                <a:avLst>
                  <a:gd name="adj" fmla="val 7500"/>
                </a:avLst>
              </a:prstGeom>
              <a:solidFill>
                <a:schemeClr val="accent3"/>
              </a:solidFill>
              <a:ln w="12700" cap="flat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064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28767" y="28766"/>
                <a:ext cx="6408702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2064">
                    <a:solidFill>
                      <a:srgbClr val="FFFFFF"/>
                    </a:solidFill>
                  </a:defRPr>
                </a:pPr>
                <a:r>
                  <a:t>TERVEYS</a:t>
                </a:r>
              </a:p>
              <a:p>
                <a:pPr marL="262178" indent="-262178">
                  <a:buSzPct val="100000"/>
                  <a:buChar char="•"/>
                  <a:defRPr sz="2064">
                    <a:solidFill>
                      <a:srgbClr val="FFFFFF"/>
                    </a:solidFill>
                  </a:defRPr>
                </a:pPr>
                <a:r>
                  <a:t>Luottamus omiin kykyihin ja tulevaisuuteen heikkenee</a:t>
                </a:r>
              </a:p>
            </p:txBody>
          </p:sp>
        </p:grpSp>
      </p:grpSp>
      <p:pic>
        <p:nvPicPr>
          <p:cNvPr id="211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3587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1750" y="6308526"/>
            <a:ext cx="2000250" cy="51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13.jpeg" descr="Kuva, joka sisältää kohteen henkilö, ulko, henkilöt, ruokapöytä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0" r="0" b="1525"/>
          <a:stretch>
            <a:fillRect/>
          </a:stretch>
        </p:blipFill>
        <p:spPr>
          <a:xfrm>
            <a:off x="4064001" y="9"/>
            <a:ext cx="8127919" cy="685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 flipV="1">
            <a:off x="-1" y="-478"/>
            <a:ext cx="7859802" cy="6858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196" y="21600"/>
                </a:lnTo>
                <a:lnTo>
                  <a:pt x="1197" y="21598"/>
                </a:lnTo>
                <a:lnTo>
                  <a:pt x="0" y="21598"/>
                </a:lnTo>
                <a:lnTo>
                  <a:pt x="0" y="0"/>
                </a:lnTo>
                <a:lnTo>
                  <a:pt x="12871" y="0"/>
                </a:lnTo>
                <a:close/>
              </a:path>
            </a:pathLst>
          </a:custGeom>
          <a:solidFill>
            <a:srgbClr val="262626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Shape 216"/>
          <p:cNvSpPr/>
          <p:nvPr/>
        </p:nvSpPr>
        <p:spPr>
          <a:xfrm flipV="1">
            <a:off x="-1" y="-478"/>
            <a:ext cx="7431175" cy="6858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9" y="21600"/>
                </a:lnTo>
                <a:lnTo>
                  <a:pt x="20" y="21598"/>
                </a:lnTo>
                <a:lnTo>
                  <a:pt x="0" y="21598"/>
                </a:lnTo>
                <a:lnTo>
                  <a:pt x="0" y="0"/>
                </a:lnTo>
                <a:lnTo>
                  <a:pt x="12367" y="0"/>
                </a:lnTo>
                <a:close/>
              </a:path>
            </a:pathLst>
          </a:cu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Shape 217"/>
          <p:cNvSpPr/>
          <p:nvPr>
            <p:ph type="title"/>
          </p:nvPr>
        </p:nvSpPr>
        <p:spPr>
          <a:xfrm>
            <a:off x="274320" y="81281"/>
            <a:ext cx="6908801" cy="112775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Rakennettu ympäristö terveelliseksi suunnittelun avulla</a:t>
            </a:r>
          </a:p>
        </p:txBody>
      </p:sp>
      <p:sp>
        <p:nvSpPr>
          <p:cNvPr id="218" name="Shape 218"/>
          <p:cNvSpPr/>
          <p:nvPr>
            <p:ph type="body" sz="half" idx="1"/>
          </p:nvPr>
        </p:nvSpPr>
        <p:spPr>
          <a:xfrm>
            <a:off x="274320" y="1371600"/>
            <a:ext cx="4869180" cy="5405120"/>
          </a:xfrm>
          <a:prstGeom prst="rect">
            <a:avLst/>
          </a:prstGeom>
        </p:spPr>
        <p:txBody>
          <a:bodyPr/>
          <a:lstStyle/>
          <a:p>
            <a:pPr marL="0">
              <a:lnSpc>
                <a:spcPct val="81000"/>
              </a:lnSpc>
              <a:defRPr sz="2400"/>
            </a:pPr>
            <a:r>
              <a:t>Hyvinvointia tukeva ympäristö on terveellinen, turvallinen ja viihtyisä.</a:t>
            </a:r>
          </a:p>
          <a:p>
            <a:pPr marL="0" indent="0">
              <a:lnSpc>
                <a:spcPct val="81000"/>
              </a:lnSpc>
              <a:buSzTx/>
              <a:buNone/>
              <a:defRPr sz="800"/>
            </a:pPr>
          </a:p>
          <a:p>
            <a:pPr marL="0" indent="0">
              <a:lnSpc>
                <a:spcPct val="81000"/>
              </a:lnSpc>
              <a:buSzTx/>
              <a:buNone/>
              <a:defRPr sz="2400"/>
            </a:pPr>
            <a:r>
              <a:t>Esimerkkejä hyvästä  kaupunkisuunnittelusta</a:t>
            </a:r>
          </a:p>
          <a:p>
            <a:pPr>
              <a:lnSpc>
                <a:spcPct val="81000"/>
              </a:lnSpc>
              <a:defRPr sz="2400"/>
            </a:pPr>
            <a:r>
              <a:t>Luontevat kohtaamispaikat lisäävät yhteisöllisyyttä.</a:t>
            </a:r>
          </a:p>
          <a:p>
            <a:pPr>
              <a:lnSpc>
                <a:spcPct val="81000"/>
              </a:lnSpc>
              <a:defRPr sz="2400"/>
            </a:pPr>
            <a:r>
              <a:t>Turvalliset kävely- ja pyörätiet kannustavat hyötyliikuntaan.</a:t>
            </a:r>
          </a:p>
          <a:p>
            <a:pPr>
              <a:lnSpc>
                <a:spcPct val="81000"/>
              </a:lnSpc>
              <a:defRPr sz="2400"/>
            </a:pPr>
            <a:r>
              <a:t>Monipuoliset lähiliikuntapaikat ja muut harrastusmahdollisuudet tarjoavat virikkeitä.</a:t>
            </a:r>
          </a:p>
          <a:p>
            <a:pPr marL="0">
              <a:lnSpc>
                <a:spcPct val="81000"/>
              </a:lnSpc>
              <a:defRPr sz="2400"/>
            </a:pPr>
            <a:r>
              <a:t>Viheralueet  lisäävät viihtyisyyttä, vaimentavat melua ja puhdistavat ilmaa.</a:t>
            </a:r>
          </a:p>
        </p:txBody>
      </p:sp>
      <p:pic>
        <p:nvPicPr>
          <p:cNvPr id="219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0471" y="196745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17430" y="6146903"/>
            <a:ext cx="2000251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6045200" y="6250189"/>
            <a:ext cx="61468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solidFill>
                  <a:srgbClr val="FFFFFF"/>
                </a:solidFill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Kayleigh Harringt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6248400" y="35123"/>
            <a:ext cx="5298436" cy="72687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Luonnonympäristö</a:t>
            </a:r>
          </a:p>
        </p:txBody>
      </p:sp>
      <p:pic>
        <p:nvPicPr>
          <p:cNvPr id="224" name="image14.jpeg" descr="Kuva, joka sisältää kohteen ulko, vesi, maa, luonto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742" r="0" b="0"/>
          <a:stretch>
            <a:fillRect/>
          </a:stretch>
        </p:blipFill>
        <p:spPr>
          <a:xfrm>
            <a:off x="1" y="1587"/>
            <a:ext cx="6095940" cy="685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293" y="21600"/>
                </a:lnTo>
                <a:lnTo>
                  <a:pt x="21177" y="20870"/>
                </a:lnTo>
                <a:cubicBezTo>
                  <a:pt x="20424" y="15364"/>
                  <a:pt x="21600" y="9666"/>
                  <a:pt x="21570" y="4088"/>
                </a:cubicBezTo>
                <a:cubicBezTo>
                  <a:pt x="21563" y="2801"/>
                  <a:pt x="21491" y="1521"/>
                  <a:pt x="21317" y="250"/>
                </a:cubicBezTo>
                <a:lnTo>
                  <a:pt x="2127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5" name="Shape 225"/>
          <p:cNvSpPr/>
          <p:nvPr>
            <p:ph type="body" sz="half" idx="1"/>
          </p:nvPr>
        </p:nvSpPr>
        <p:spPr>
          <a:xfrm>
            <a:off x="6319520" y="1066799"/>
            <a:ext cx="5572757" cy="560832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Fyysisiä terveysvaikutuksia</a:t>
            </a:r>
          </a:p>
          <a:p>
            <a:pPr>
              <a:defRPr sz="2000"/>
            </a:pPr>
            <a:r>
              <a:t>Stressihormonien määrä vähenee</a:t>
            </a:r>
          </a:p>
          <a:p>
            <a:pPr>
              <a:defRPr sz="2000"/>
            </a:pPr>
            <a:r>
              <a:t>Verenpaine laskee</a:t>
            </a:r>
          </a:p>
          <a:p>
            <a:pPr>
              <a:defRPr sz="2000"/>
            </a:pPr>
            <a:r>
              <a:t>Vastustuskyky paranee</a:t>
            </a:r>
          </a:p>
          <a:p>
            <a:pPr>
              <a:defRPr sz="2000"/>
            </a:pPr>
            <a:r>
              <a:t>Kunto kohoaa</a:t>
            </a:r>
          </a:p>
          <a:p>
            <a:pPr marL="0" indent="0">
              <a:buSzTx/>
              <a:buNone/>
              <a:defRPr b="1" sz="2400"/>
            </a:pPr>
            <a:r>
              <a:t>Psyykkisiä terveysvaikutuksia</a:t>
            </a:r>
          </a:p>
          <a:p>
            <a:pPr>
              <a:defRPr sz="2000"/>
            </a:pPr>
            <a:r>
              <a:t>Mieli rauhoittuu ja virkistyy</a:t>
            </a:r>
          </a:p>
          <a:p>
            <a:pPr>
              <a:defRPr sz="2000"/>
            </a:pPr>
            <a:r>
              <a:t>Luovuus paranee</a:t>
            </a:r>
          </a:p>
          <a:p>
            <a:pPr marL="0" indent="0">
              <a:buSzTx/>
              <a:buNone/>
              <a:defRPr b="1" sz="2400"/>
            </a:pPr>
            <a:r>
              <a:t>Sosiaalisia terveysvaikutuksia</a:t>
            </a:r>
          </a:p>
          <a:p>
            <a:pPr>
              <a:defRPr sz="2000"/>
            </a:pPr>
            <a:r>
              <a:t>Yhteiset elämykset lujittavat yhteisöllistyyttä</a:t>
            </a:r>
          </a:p>
          <a:p>
            <a:pPr marL="0" indent="0">
              <a:buSzTx/>
              <a:buNone/>
              <a:defRPr b="1" sz="2400"/>
            </a:pPr>
            <a:r>
              <a:t>Henkisiä terveysvaikutuksia </a:t>
            </a:r>
          </a:p>
          <a:p>
            <a:pPr>
              <a:defRPr sz="2000"/>
            </a:pPr>
            <a:r>
              <a:t>Luonnon arvostaminen vahvistuu</a:t>
            </a:r>
          </a:p>
        </p:txBody>
      </p:sp>
      <p:pic>
        <p:nvPicPr>
          <p:cNvPr id="226" name="image2.png" descr="Kuva, joka sisältää kohteen teksti, clipart-kuva&#10;&#10;Kuvaus luotu automaattisest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69704" y="182879"/>
            <a:ext cx="1861425" cy="42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1750" y="6308526"/>
            <a:ext cx="2000250" cy="51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5586412" y="6367343"/>
            <a:ext cx="60960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400">
                <a:latin typeface="Abadi Extra Light"/>
                <a:ea typeface="Abadi Extra Light"/>
                <a:cs typeface="Abadi Extra Light"/>
                <a:sym typeface="Abadi Extra Light"/>
              </a:defRPr>
            </a:pPr>
            <a:r>
              <a:t>Kuva: Unsplash.com / Kalen Emsley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